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4" r:id="rId9"/>
    <p:sldId id="262" r:id="rId10"/>
    <p:sldId id="265" r:id="rId11"/>
    <p:sldId id="271" r:id="rId12"/>
    <p:sldId id="263" r:id="rId13"/>
    <p:sldId id="266" r:id="rId14"/>
    <p:sldId id="267" r:id="rId15"/>
    <p:sldId id="268" r:id="rId16"/>
    <p:sldId id="269" r:id="rId17"/>
    <p:sldId id="270" r:id="rId18"/>
    <p:sldId id="272" r:id="rId19"/>
    <p:sldId id="273" r:id="rId20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58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D9239-21C0-4FF9-9A5D-B5A8A52E3194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C5C3C-E0D3-45F4-9EF3-4132BA2CF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AB73F-7C2E-4ED5-9E22-7A0EFED0108D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C84AA-F393-4DC7-9435-B6BDA5F0C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2DAC3-6769-4F16-BFB4-C8FB44E159FC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1B854-38FB-4632-A45C-3D734FE72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A401D-FD9E-45BD-BAD5-44B1FE0FD76A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9B0D8-0BA7-4976-9C9B-D6AE5829F1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33C0-853E-4E4A-90DC-90E70E3639C3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FAF45-ECCB-4FBB-8ED2-CCD982C6B6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9A98F-AD2F-4475-B9B5-FA5591496EE8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6F4F1-36C7-4627-8103-0DAA18A06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17545-5C5F-42CF-A801-BCD4C68D2118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0677C-8BEF-4B3E-B611-1EDFDF1A4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6050E-05F2-48D3-9078-F6B70C68C4F3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9625A-6D29-4854-844B-45179CA72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67D0E-3D51-4FC6-A82A-E7EF011FFACA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27B31-0392-43D3-8399-D3C7B7EC9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834F-3657-4B6B-B55F-3DFB72227B11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8843C-A772-47BF-AD26-D9E098B34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2D6B6-8D0A-4AE2-9855-8F283DC20846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F2E66-8CC6-413E-905C-7E51D2194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18D496-A103-4172-8DFA-5BA303C53F7A}" type="datetimeFigureOut">
              <a:rPr lang="ru-RU"/>
              <a:pPr>
                <a:defRPr/>
              </a:pPr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476051-FCBC-4654-8091-4589B3FAD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655638" y="219075"/>
            <a:ext cx="11190287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>
                <a:solidFill>
                  <a:srgbClr val="0070C0"/>
                </a:solidFill>
                <a:latin typeface="Arial Black" pitchFamily="34" charset="0"/>
              </a:rPr>
              <a:t> МОБИЛЬНЫЕ ПРИЛОЖЕНИЯ КАК ОДНО ИЗ СРЕДСТВ ПОВЫШЕНИЯ КАЧЕСТВА ЗНАНИЙ ПРИ ПОДГОТОВКЕ К ГИА ПО ОБЩЕСТВОЗНАНИЮ</a:t>
            </a:r>
          </a:p>
        </p:txBody>
      </p:sp>
      <p:pic>
        <p:nvPicPr>
          <p:cNvPr id="13314" name="Picture 2" descr="https://image.winudf.com/v2/image/Y29tLkRpZ2l0YWxUZWFtLk1vYm9HdWlkZV9zY3JlZW5fMF9wcGtkbmV2ag/screen-0.jpg?fakeurl=1&amp;type=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638" y="3241675"/>
            <a:ext cx="5251450" cy="342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7345363" y="4476750"/>
            <a:ext cx="43529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solidFill>
                  <a:srgbClr val="0070C0"/>
                </a:solidFill>
                <a:latin typeface="Calibri" pitchFamily="34" charset="0"/>
              </a:rPr>
              <a:t>Автор работы: Мальцева Ирина Михайловна</a:t>
            </a:r>
          </a:p>
          <a:p>
            <a:pPr algn="r"/>
            <a:r>
              <a:rPr lang="ru-RU">
                <a:solidFill>
                  <a:srgbClr val="0070C0"/>
                </a:solidFill>
                <a:latin typeface="Calibri" pitchFamily="34" charset="0"/>
              </a:rPr>
              <a:t>Учитель истории и обществознания</a:t>
            </a:r>
          </a:p>
          <a:p>
            <a:pPr algn="r"/>
            <a:r>
              <a:rPr lang="ru-RU">
                <a:solidFill>
                  <a:srgbClr val="0070C0"/>
                </a:solidFill>
                <a:latin typeface="Calibri" pitchFamily="34" charset="0"/>
              </a:rPr>
              <a:t>МБОУ «Сретенская СОШ»</a:t>
            </a:r>
          </a:p>
          <a:p>
            <a:pPr algn="r"/>
            <a:r>
              <a:rPr lang="ru-RU">
                <a:solidFill>
                  <a:srgbClr val="0070C0"/>
                </a:solidFill>
                <a:latin typeface="Calibri" pitchFamily="34" charset="0"/>
              </a:rPr>
              <a:t>Ильинский 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2413" y="601663"/>
            <a:ext cx="2300287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5649913" y="1228725"/>
            <a:ext cx="55689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>
                <a:solidFill>
                  <a:srgbClr val="002060"/>
                </a:solidFill>
                <a:latin typeface="Calibri" pitchFamily="34" charset="0"/>
              </a:rPr>
              <a:t>       </a:t>
            </a:r>
            <a:r>
              <a:rPr lang="ru-RU" sz="2400">
                <a:solidFill>
                  <a:srgbClr val="002060"/>
                </a:solidFill>
                <a:latin typeface="Arial Black" pitchFamily="34" charset="0"/>
              </a:rPr>
              <a:t>В данном приложении представлены все основные блоки курса «обществознание».</a:t>
            </a:r>
          </a:p>
          <a:p>
            <a:pPr>
              <a:lnSpc>
                <a:spcPct val="150000"/>
              </a:lnSpc>
            </a:pPr>
            <a:r>
              <a:rPr lang="ru-RU" sz="2400">
                <a:solidFill>
                  <a:srgbClr val="002060"/>
                </a:solidFill>
                <a:latin typeface="Arial Black" pitchFamily="34" charset="0"/>
              </a:rPr>
              <a:t>Представлены разноуровневые задания.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2338" y="1338263"/>
            <a:ext cx="2319337" cy="515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655638" y="177800"/>
            <a:ext cx="88836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Arial Black" pitchFamily="34" charset="0"/>
              </a:rPr>
              <a:t>5. Мобильное приложение </a:t>
            </a:r>
          </a:p>
          <a:p>
            <a:pPr algn="ctr"/>
            <a:r>
              <a:rPr lang="ru-RU" sz="2400">
                <a:solidFill>
                  <a:srgbClr val="C00000"/>
                </a:solidFill>
                <a:latin typeface="Arial Black" pitchFamily="34" charset="0"/>
              </a:rPr>
              <a:t>«ЕГЭ История и Обществознание»</a:t>
            </a:r>
          </a:p>
        </p:txBody>
      </p:sp>
      <p:pic>
        <p:nvPicPr>
          <p:cNvPr id="2355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4550" y="1338263"/>
            <a:ext cx="2170113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7538" y="1309688"/>
            <a:ext cx="2330450" cy="518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5725" y="825500"/>
            <a:ext cx="2435225" cy="541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846138" y="204788"/>
            <a:ext cx="66881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5. Приложение «</a:t>
            </a:r>
            <a:r>
              <a:rPr lang="en-US" sz="2800">
                <a:solidFill>
                  <a:srgbClr val="C00000"/>
                </a:solidFill>
                <a:latin typeface="Arial Black" pitchFamily="34" charset="0"/>
              </a:rPr>
              <a:t>Skysmart</a:t>
            </a:r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» (интерактивная тетрадь)</a:t>
            </a:r>
          </a:p>
        </p:txBody>
      </p:sp>
      <p:pic>
        <p:nvPicPr>
          <p:cNvPr id="24579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9963" y="1995488"/>
            <a:ext cx="6059487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7175" y="2959100"/>
            <a:ext cx="6018213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0425" y="454025"/>
            <a:ext cx="5287963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2509838" y="1312863"/>
            <a:ext cx="609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«Хочу все знать» — образовательный проект от «Радио Маяк». </a:t>
            </a:r>
          </a:p>
        </p:txBody>
      </p:sp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1487488" y="423863"/>
            <a:ext cx="5910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Arial Black" pitchFamily="34" charset="0"/>
              </a:rPr>
              <a:t>6. АУДИОПОДКАСТЫ.</a:t>
            </a:r>
          </a:p>
        </p:txBody>
      </p:sp>
      <p:pic>
        <p:nvPicPr>
          <p:cNvPr id="26627" name="Picture 2" descr="https://is3-ssl.mzstatic.com/image/thumb/Podcasts123/v4/ab/48/aa/ab48aadd-1e8a-a1f6-67d3-826cba63a6d8/mza_7946162579547154787.jpg/400x400b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3876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230313"/>
            <a:ext cx="9471025" cy="534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2838450" y="341313"/>
            <a:ext cx="5213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2060"/>
                </a:solidFill>
                <a:latin typeface="Arial Black" pitchFamily="34" charset="0"/>
              </a:rPr>
              <a:t>«Хайл Скул»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1"/>
          <p:cNvSpPr>
            <a:spLocks noChangeArrowheads="1"/>
          </p:cNvSpPr>
          <p:nvPr/>
        </p:nvSpPr>
        <p:spPr bwMode="auto">
          <a:xfrm>
            <a:off x="314325" y="219075"/>
            <a:ext cx="1162685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Аудиоподкасты подходят тем, кто много времени проводит в пути или любит совмещать два дела одновременно.</a:t>
            </a:r>
          </a:p>
          <a:p>
            <a:pPr>
              <a:lnSpc>
                <a:spcPct val="150000"/>
              </a:lnSpc>
            </a:pPr>
            <a:r>
              <a:rPr lang="ru-RU" sz="2000" b="1">
                <a:solidFill>
                  <a:srgbClr val="C00000"/>
                </a:solidFill>
                <a:latin typeface="Arial Black" pitchFamily="34" charset="0"/>
              </a:rPr>
              <a:t>Плюсы</a:t>
            </a:r>
            <a:endParaRPr lang="ru-RU" sz="2000">
              <a:solidFill>
                <a:srgbClr val="C00000"/>
              </a:solidFill>
              <a:latin typeface="Arial Black" pitchFamily="34" charset="0"/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Экономия времени — школьник слушает подкасты в дороге, на пробежке или во время уборки.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Богатый выбор материалов по истории, литературе и обществознанию — самое ценное, чтобы привести сильные аргументы по этим предметам в последней части ЕГЭ.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Отдых для глаз — не нужно смотреть в экран.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endParaRPr lang="ru-RU" sz="200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28674" name="Picture 2" descr="https://yt3.ggpht.com/a/AATXAJzE50xrPvzILgI_qC_Z-5kw5xLaivWFsmwlV7YJhA=s900-c-k-c0xffffffff-no-rj-m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5613" y="3567113"/>
            <a:ext cx="3163887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266700" y="287338"/>
            <a:ext cx="6486525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>
                <a:solidFill>
                  <a:srgbClr val="C00000"/>
                </a:solidFill>
                <a:latin typeface="Arial Black" pitchFamily="34" charset="0"/>
              </a:rPr>
              <a:t>Минусы</a:t>
            </a:r>
            <a:endParaRPr lang="ru-RU" sz="2400">
              <a:solidFill>
                <a:srgbClr val="C00000"/>
              </a:solidFill>
              <a:latin typeface="Arial Black" pitchFamily="34" charset="0"/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400">
                <a:solidFill>
                  <a:srgbClr val="002060"/>
                </a:solidFill>
                <a:latin typeface="Arial Black" pitchFamily="34" charset="0"/>
              </a:rPr>
              <a:t>Не подходит тем, кто с трудом концентрирует внимание — во время лекции очень легко отвлечься.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400">
                <a:solidFill>
                  <a:srgbClr val="002060"/>
                </a:solidFill>
                <a:latin typeface="Arial Black" pitchFamily="34" charset="0"/>
              </a:rPr>
              <a:t>Не помогут подготовиться к ЕГЭ по точным и естественным наукам.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400">
                <a:solidFill>
                  <a:srgbClr val="002060"/>
                </a:solidFill>
                <a:latin typeface="Arial Black" pitchFamily="34" charset="0"/>
              </a:rPr>
              <a:t>Ключевые события и даты придется фиксировать в блокноте.</a:t>
            </a:r>
          </a:p>
        </p:txBody>
      </p:sp>
      <p:pic>
        <p:nvPicPr>
          <p:cNvPr id="29698" name="Picture 2" descr="https://bpcdn.co/images/2015/03/Fotolia_62012420_Subscription_Monthly_M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53225" y="2262188"/>
            <a:ext cx="4983163" cy="373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/>
          <p:cNvSpPr txBox="1">
            <a:spLocks noChangeArrowheads="1"/>
          </p:cNvSpPr>
          <p:nvPr/>
        </p:nvSpPr>
        <p:spPr bwMode="auto">
          <a:xfrm>
            <a:off x="941388" y="490538"/>
            <a:ext cx="103870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Arial Black" pitchFamily="34" charset="0"/>
              </a:rPr>
              <a:t>ПЛЮСЫ И МИНУСЫ МОБИЛЬНОГО ОБУЧЕНИЯ (ПРИ ПОМОЩИ ПРИЛОЖЕНИЙ, ТЕЛЕФОНА) </a:t>
            </a:r>
          </a:p>
        </p:txBody>
      </p:sp>
      <p:pic>
        <p:nvPicPr>
          <p:cNvPr id="30722" name="Picture 2" descr="https://avatars.mds.yandex.net/get-zen_doc/3693937/pub_5fa94ded9c3dc81f9032418b_5fa95c7d9c3dc81f904ffefc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800225"/>
            <a:ext cx="2622550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108450" y="1595438"/>
            <a:ext cx="7354888" cy="52625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+mn-cs"/>
              </a:rPr>
              <a:t>Возможность учиться в любом месте и, как правило, в любое удобное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+mn-cs"/>
              </a:rPr>
              <a:t>время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+mn-cs"/>
              </a:rPr>
              <a:t>Доступность. Часто приложения или учебные онлайн-программы либо бесплатны, либо стоят гораздо дешевле, чем услуги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+mn-cs"/>
              </a:rPr>
              <a:t>репетитора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  <a:cs typeface="+mn-cs"/>
              </a:rPr>
              <a:t>Геймификация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+mn-cs"/>
              </a:rPr>
              <a:t>. Многие приложения для обучения используют игровую механику, поэтому учиться тянет гораздо больше. Особенно этот плюс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+mn-cs"/>
              </a:rPr>
              <a:t>оценивается школьниками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s://v-shature.ru/assets/images/resources/35187/depositphotos-10657245-stock-photo-3d-figure-holding-a-min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7363" y="2041525"/>
            <a:ext cx="3862387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Прямоугольник 1"/>
          <p:cNvSpPr>
            <a:spLocks noChangeArrowheads="1"/>
          </p:cNvSpPr>
          <p:nvPr/>
        </p:nvSpPr>
        <p:spPr bwMode="auto">
          <a:xfrm>
            <a:off x="368300" y="427038"/>
            <a:ext cx="6796088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>
                <a:solidFill>
                  <a:srgbClr val="002060"/>
                </a:solidFill>
                <a:latin typeface="Arial Black" pitchFamily="34" charset="0"/>
              </a:rPr>
              <a:t>Концентрация внимания. Трудно сконцентрироваться на обучающем приложении, когда кроме него в телефоне есть ещё много других, более интересных приложений, мессенджеров и игр.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>
                <a:solidFill>
                  <a:srgbClr val="002060"/>
                </a:solidFill>
                <a:latin typeface="Arial Black" pitchFamily="34" charset="0"/>
              </a:rPr>
              <a:t>Не всем вещам можно научиться при помощи программ, приложений или онлайн-курсов.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655638" y="300038"/>
            <a:ext cx="10795000" cy="45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Arial Black" pitchFamily="34" charset="0"/>
              </a:rPr>
              <a:t>ОПИСАНИЕ РАБОТЫ: </a:t>
            </a:r>
          </a:p>
          <a:p>
            <a:r>
              <a:rPr lang="ru-RU" sz="2400">
                <a:latin typeface="Arial Black" pitchFamily="34" charset="0"/>
              </a:rPr>
              <a:t>	</a:t>
            </a:r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В 2021-2022 учебном году эту тему я выбрала темой самообразования. </a:t>
            </a:r>
          </a:p>
          <a:p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Работаю с обучающимися 8-11 классов.</a:t>
            </a:r>
          </a:p>
          <a:p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Все обучающиеся имеют телефон с выходом  в интернет, у всех закачаны приложения, которые представлены в презентации.</a:t>
            </a:r>
          </a:p>
          <a:p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	Мобильные приложения используются на элективных курсах, уроках обществознания, самоподготовке.</a:t>
            </a:r>
          </a:p>
          <a:p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С приложениями знакомы давно, но целенаправленная работа ведется только в этом году.</a:t>
            </a:r>
          </a:p>
          <a:p>
            <a:r>
              <a:rPr lang="ru-RU" sz="2400">
                <a:solidFill>
                  <a:srgbClr val="FF0000"/>
                </a:solidFill>
                <a:latin typeface="Arial Black" pitchFamily="34" charset="0"/>
              </a:rPr>
              <a:t>ОЖИДАЕМЫЕ РЕЗУЛЬТАТЫ:</a:t>
            </a:r>
            <a:r>
              <a:rPr lang="ru-RU" sz="2400">
                <a:latin typeface="Arial Black" pitchFamily="34" charset="0"/>
              </a:rPr>
              <a:t> </a:t>
            </a:r>
            <a:r>
              <a:rPr lang="ru-RU" sz="2000">
                <a:solidFill>
                  <a:srgbClr val="002060"/>
                </a:solidFill>
                <a:latin typeface="Arial Black" pitchFamily="34" charset="0"/>
              </a:rPr>
              <a:t>повысить качество знаний по предмету (особенно в 8 классе), повысить уровень подготовки к ГИА (показателем будет служить ТОГЭ и ТЭГЭ 2 раза в год – сравнение результатов)</a:t>
            </a:r>
          </a:p>
        </p:txBody>
      </p:sp>
      <p:pic>
        <p:nvPicPr>
          <p:cNvPr id="14338" name="Picture 2" descr="https://cstor.nn2.ru/forum/data/forum/images/2015-09/129445468-voskl_800x5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59738" y="4587875"/>
            <a:ext cx="3213100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s://bvorona.su/img/blog/marketing/prilojenie-dlya-biznesa_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87313"/>
            <a:ext cx="11988800" cy="665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355600" y="617538"/>
            <a:ext cx="75184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>
                <a:solidFill>
                  <a:srgbClr val="002060"/>
                </a:solidFill>
                <a:latin typeface="Arial Black" pitchFamily="34" charset="0"/>
              </a:rPr>
              <a:t>Теперь к ЕГЭ и ОГЭ можно готовиться по пути в школу или на переменах — просто потому, что необходимые материалы доступны с планшета или с мобильного телефона. </a:t>
            </a:r>
          </a:p>
        </p:txBody>
      </p:sp>
      <p:pic>
        <p:nvPicPr>
          <p:cNvPr id="16386" name="Picture 2" descr="http://sch29.rybadm.ru/files/1212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74000" y="877888"/>
            <a:ext cx="40894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1458913" y="228600"/>
            <a:ext cx="9648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Arial Black" pitchFamily="34" charset="0"/>
              </a:rPr>
              <a:t>1. QR коды в обучении обществознанию</a:t>
            </a:r>
            <a:endParaRPr lang="ru-RU" sz="320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7410" name="Picture 2" descr="https://ds04.infourok.ru/uploads/ex/023c/00146113-6573596c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9775" y="2706688"/>
            <a:ext cx="474345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631825" y="1719263"/>
            <a:ext cx="6096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  <a:latin typeface="Arial Black" pitchFamily="34" charset="0"/>
              </a:rPr>
              <a:t>С помощью этих кодов можно давать ученикам текст и ссылки на интернет-ресурсы в таком формате, который позволит школьникам использовать их собственные мобильные устройства. В виде QR-кода можно дать ученикам текст для чтения, ссылку на интернет-сайт, адрес и т.д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639763" y="528638"/>
            <a:ext cx="4786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</a:rPr>
              <a:t>Схема "Структура избирательного </a:t>
            </a:r>
          </a:p>
          <a:p>
            <a:r>
              <a:rPr lang="ru-RU">
                <a:solidFill>
                  <a:srgbClr val="FF0000"/>
                </a:solidFill>
                <a:latin typeface="Arial Black" pitchFamily="34" charset="0"/>
              </a:rPr>
              <a:t>права в РФ"</a:t>
            </a:r>
          </a:p>
        </p:txBody>
      </p:sp>
      <p:pic>
        <p:nvPicPr>
          <p:cNvPr id="18434" name="Picture 2" descr="http://qrcoder.ru/code/?https%3A%2F%2Fyandex.ru%2Fimages%2Fsearch%3Ftext%3D%25D1%2581%25D1%2585%25D0%25B5%25D0%25BC%25D0%25B0%2520%25D0%25B8%25D0%25B7%25D0%25B1%25D0%25B8%25D1%2580%25D0%25B0%25D1%2582%25D0%25B5%25D0%25BB%25D1%258C%25D0%25BD%25D0%25BE%25D0%25B5%2520%25D0%25BF%25D1%2580%25D0%25B0%25D0%25B2%25D0%25BE%26from%3Dtabbar&amp;4&amp;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4938" y="2065338"/>
            <a:ext cx="2916237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http://qrcoder.ru/code/?%AB%C8%E7%E1%E8%F0%E0%F2%E5%EB%FC%ED%EE%E5+%EF%F0%E0%E2%EE+%E2+%D0%D4%3A+%EF%F0%E0%E2%EE%E2%FB%E5+%EE%F1%ED%EE%E2%FB%BB.+1.+%C8%E7%E1%E8%F0%E0%F2%E5%EB%FC%ED%EE%E5+%EF%F0%E0%E2%EE+%E3%F0%E0%E6%E4%E0%ED+%D0%D4%3A+%E0%29+%EF%F0%E0%E2%EE+%E8%E7%E1%E8%F0%E0%F2%FC+%28%E0%EA%F2%E8%E2%ED%EE%E5%29%3B+%E1%29+%EF%F0%E0%E2%EE+%E1%FB%F2%FC+%E8%E7%E1%F0%E0%ED%ED%FB%EC+%28%EF%E0%F1%F1%E8%E2%ED%EE%E5%29.+2.+%C8%F1%F2%EE%F7%ED%E8%EA%E8+%E8%E7%E1%E8%F0%E0%F2%E5%EB%FC%ED%EE%E3%EE+%EF%F0%E0%E2%E0+%E2+%D0%D4%3A+%E0%29+%CA%EE%ED%F1%F2%E8%F2%F3%F6%E8%FF+%D0%D4%3B+%E1%29+%F4%E5%E4%E5%F0%E0%EB%FC%ED%FB%E5+%EA%EE%ED%F1%F2%E8%F2%F3%F6%E8%EE%ED%ED%FB%E5+%E7%E0%EA%EE%ED%FB%3B+%E2%29+%F4%E5%E4%E5%F0%E0%EB%FC%ED%FB%E5+%E7%E0%EA%EE%ED%FB%3B+%E3%29+%ED%EE%F0%EC%E0%F2%E8%E2%ED%FB%E5+%EF%F0%E0%E2%EE%E2%FB%E5+%E0%EA%F2%FB+%F1%F3%E1%FA%E5%EA%F2%EE%E2+%D0%D4+%EE+%E2%FB%E1%EE%F0%E0%F5.+3.+%CA%EE%ED%F1%F2%E8%F2%F3%F6%E8%EE%ED%ED%FB%E5+%EF%F0%E8%ED%F6%E8%EF%FB+%E8%E7%E1%E8%F0%E0%F2%E5%EB%FC%ED%EE%E3%EE+%EF%F0%E0%E2%E0%3A+%E0%29+%E2%F1%E5%EE%E1%F9%ED%EE%F1%F2%FC+%E8%E7%E1%E8%F0%E0%F2%E5%EB%FC%ED%EE%E3%EE+%EF%F0%E0%E2%E0%3B+%E1%29+%F0%E0%E2%ED%EE%E5+%E8%E7%E1%E8%F0%E0%F2%E5%EB%FC%ED%EE%E5+%EF%F0%E0%E2%EE%3B+%E2%29+%EF%F0%FF%EC%EE%E5+%E8%E7%E1%E8%F0%E0%F2%E5%EB%FC%ED%EE%E5+%EF%F0%E0%E2%EE%3B+%E3%29+%F2%E0%E9%ED%EE%E5+%E3%EE%EB%EE%F1%EE%E2%E0%ED%E8%E5%3B+%E4%29+%E4%EE%E1%F0%EE%E2%EE%EB%FC%ED%EE%F1%F2%FC+%F3%F7%E0%F1%F2%E8%FF+%E2+%E2%FB%E1%EE%F0%E0%F5.+4.+%CF%EE%F0%FF%E4%EE%EA+%E2%FB%E1%EE%F0%EE%E2+%CF%F0%E5%E7%E8%E4%E5%ED%F2%E0+%D0%D4.+5.+%C7%E0%EA%EE%ED%EE%E4%E0%F2%E5%EB%FC%ED%EE%E5+%F0%E5%E3%F3%EB%E8%F0%EE%E2%E0%ED%E8%E5+%E2%FB%E1%EE%F0%EE%E2+%E2+%C3%EE%F1%F3%E4%E0%F0%F1%F2%E2%E5%ED%ED%F3%FE+%C4%F3%EC%F3+%D0%D4.+6.+%C2%FB%E1%EE%F0%FB+%E2+%EE%F0%E3%E0%ED%FB+%EC%E5%F1%F2%ED%EE%E3%EE+%F1%E0%EC%EE%F3%EF%F0%E0%E2%EB%E5%ED%E8%FF.%0D%0A%D7%E8%F2%E0%F2%FC+%E4%E0%EB%E5%E5%3A+https%3A%2F%2F4ege.ru%2Fobshestvoznanie%2F61367-razvernutye-plany-po-obschestvoznaniju.html&amp;2&amp;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70775" y="2065338"/>
            <a:ext cx="27622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2"/>
          <p:cNvSpPr txBox="1">
            <a:spLocks noChangeArrowheads="1"/>
          </p:cNvSpPr>
          <p:nvPr/>
        </p:nvSpPr>
        <p:spPr bwMode="auto">
          <a:xfrm>
            <a:off x="7164388" y="528638"/>
            <a:ext cx="39592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</a:rPr>
              <a:t>Развернутый план на тему «Избирательное право в РФ: правовые основы»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216025"/>
            <a:ext cx="24352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3043238" y="176213"/>
            <a:ext cx="57181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0000"/>
                </a:solidFill>
                <a:latin typeface="Arial Black" pitchFamily="34" charset="0"/>
              </a:rPr>
              <a:t>2. Мобильное приложение «Обществознание»</a:t>
            </a:r>
          </a:p>
        </p:txBody>
      </p:sp>
      <p:pic>
        <p:nvPicPr>
          <p:cNvPr id="19459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4375" y="1216025"/>
            <a:ext cx="24352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4263" y="1216025"/>
            <a:ext cx="24352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98000" y="1216025"/>
            <a:ext cx="24352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3588" y="250825"/>
            <a:ext cx="2894012" cy="643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4830763" y="588963"/>
            <a:ext cx="67691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>
                <a:solidFill>
                  <a:srgbClr val="002060"/>
                </a:solidFill>
                <a:latin typeface="Arial Black" pitchFamily="34" charset="0"/>
              </a:rPr>
              <a:t>   В приложении представлены все основные разделы курса обществознание: право, экономика, политика, общество. Есть терминологический ряд, можно работать с терминами. </a:t>
            </a:r>
          </a:p>
          <a:p>
            <a:pPr>
              <a:lnSpc>
                <a:spcPct val="150000"/>
              </a:lnSpc>
            </a:pPr>
            <a:r>
              <a:rPr lang="ru-RU" sz="2400">
                <a:solidFill>
                  <a:srgbClr val="002060"/>
                </a:solidFill>
                <a:latin typeface="Arial Black" pitchFamily="34" charset="0"/>
              </a:rPr>
              <a:t>	Удобный интерфейс. Понятный навигатор.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613" y="1404938"/>
            <a:ext cx="2351087" cy="52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1146175" y="312738"/>
            <a:ext cx="86661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F0000"/>
                </a:solidFill>
                <a:latin typeface="Arial Black" pitchFamily="34" charset="0"/>
              </a:rPr>
              <a:t>3. Мобильное приложение «ЕГЭ Обществознание 2021 – Полиграф»</a:t>
            </a:r>
          </a:p>
        </p:txBody>
      </p:sp>
      <p:pic>
        <p:nvPicPr>
          <p:cNvPr id="21507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1325" y="1516063"/>
            <a:ext cx="2301875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3825" y="1516063"/>
            <a:ext cx="2300288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445</Words>
  <Application>Microsoft Office PowerPoint</Application>
  <PresentationFormat>Произвольный</PresentationFormat>
  <Paragraphs>45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Calibri</vt:lpstr>
      <vt:lpstr>Arial</vt:lpstr>
      <vt:lpstr>Calibri Light</vt:lpstr>
      <vt:lpstr>Arial Black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a</cp:lastModifiedBy>
  <cp:revision>19</cp:revision>
  <dcterms:created xsi:type="dcterms:W3CDTF">2021-11-14T15:51:51Z</dcterms:created>
  <dcterms:modified xsi:type="dcterms:W3CDTF">2021-11-24T10:15:23Z</dcterms:modified>
</cp:coreProperties>
</file>