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6" r:id="rId4"/>
    <p:sldId id="261" r:id="rId5"/>
    <p:sldId id="268" r:id="rId6"/>
    <p:sldId id="270" r:id="rId7"/>
    <p:sldId id="258" r:id="rId8"/>
    <p:sldId id="260" r:id="rId9"/>
    <p:sldId id="259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4" d="100"/>
          <a:sy n="74" d="100"/>
        </p:scale>
        <p:origin x="-12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4B42-42F9-4354-AFD1-5ADDF8AF1B8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AB37D-3674-4857-9273-68BD2A24C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BF416-4A84-47C1-9A80-578BCE73915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F8780-0389-46BD-8B19-955618522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5B242-D53D-42F1-932C-06A692F0428B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F51A0-F743-4AED-8C37-0F1C26682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0A6E1-FA36-468E-BEBD-2BE8814AFD5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7E70-AD30-4B9C-B6B0-5BE568FA1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CCFDB-FF74-4082-886D-C97F29CBDE8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0A85C-472C-41E0-A8C5-4455830AF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1B2B4-3E84-4CFC-B15F-25E9E461E8A2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5ACB-F452-492B-B325-58EEDE37D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4EF75-B956-4A21-9542-8DDA91287C5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1442F-ACBC-46FC-BF6C-2BFE87D0C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047BA-5EB9-45CA-BD1A-C8ABD519437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141A-180C-4B56-9B04-586145FF6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263D4-8452-4CBE-A4D4-0BE0BBEFA59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43956-C42E-4799-8BDF-83FF57FEE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6918-DEFF-4DB7-93B7-F399639FBFD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0DF1-7C9F-49D9-9EFF-2B97A6015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4F37-82BB-4786-8B90-6151064A63A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87AE-67AF-481F-BEFE-C49389645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45771A-2DB2-40BF-BECE-827AFE846CC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04783F-24EE-405C-96B1-E5E721F31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313" y="836613"/>
            <a:ext cx="7918450" cy="2619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Новый  ФГОС  </a:t>
            </a:r>
            <a:r>
              <a:rPr lang="ru-RU" b="1" dirty="0" smtClean="0">
                <a:solidFill>
                  <a:srgbClr val="002060"/>
                </a:solidFill>
              </a:rPr>
              <a:t>«Функциональная </a:t>
            </a:r>
            <a:r>
              <a:rPr lang="ru-RU" b="1" dirty="0">
                <a:solidFill>
                  <a:srgbClr val="002060"/>
                </a:solidFill>
              </a:rPr>
              <a:t>грамотность на уроках истории и </a:t>
            </a:r>
            <a:r>
              <a:rPr lang="ru-RU" b="1" dirty="0" smtClean="0">
                <a:solidFill>
                  <a:srgbClr val="002060"/>
                </a:solidFill>
              </a:rPr>
              <a:t>обществознания».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/>
          <a:lstStyle/>
          <a:p>
            <a:r>
              <a:rPr lang="ru-RU" sz="1800" b="1" smtClean="0">
                <a:solidFill>
                  <a:srgbClr val="002060"/>
                </a:solidFill>
              </a:rPr>
              <a:t> 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Казакова Л.М. Учитель истории и обществознания МАОУ «СОШ № 3»  г. Горнозаводск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412875"/>
            <a:ext cx="8497887" cy="4713288"/>
          </a:xfrm>
        </p:spPr>
        <p:txBody>
          <a:bodyPr rtlCol="0"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endParaRPr lang="ru-RU" sz="2800" b="1" dirty="0" smtClean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 smtClean="0"/>
              <a:t>«</a:t>
            </a:r>
            <a:r>
              <a:rPr lang="ru-RU" sz="2800" b="1" dirty="0"/>
              <a:t>ЗНАНИЕВЫЙ» БЛОК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dirty="0"/>
              <a:t>Фундаментальные научные знания; исторический опыт; сведения о современном состоянии и проблемах российского общества; региональный (национально-региональный) компонент; знания об основных направлениях и задачах политики РФ; язык социальной коммуникации.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/>
              <a:t>ЦЕННОСТНОНОРМАТИВНЫЙ БЛОК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dirty="0"/>
              <a:t>система гуманистических и демократических ценностей; социальные нормы (прежде всего, нравственные и правовые).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dirty="0"/>
              <a:t>ДЕЯТЕЛЬНОСТНЫЙ БЛОК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dirty="0"/>
              <a:t>модели деятельности при выполнении типичных социальных ролей; предметные и </a:t>
            </a:r>
            <a:r>
              <a:rPr lang="ru-RU" sz="2800" dirty="0" err="1"/>
              <a:t>надпредметные</a:t>
            </a:r>
            <a:r>
              <a:rPr lang="ru-RU" sz="2800" dirty="0"/>
              <a:t> умения; опыт творческого применения полученных знаний и умений; Модели деятельности (стратегии поведения) – один из элементов </a:t>
            </a:r>
            <a:r>
              <a:rPr lang="ru-RU" sz="2800" dirty="0" err="1"/>
              <a:t>деятельностного</a:t>
            </a:r>
            <a:r>
              <a:rPr lang="ru-RU" sz="2800" dirty="0"/>
              <a:t> блока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3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002060"/>
                </a:solidFill>
              </a:rPr>
              <a:t>Содержание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2060575"/>
            <a:ext cx="7453312" cy="4065588"/>
          </a:xfrm>
        </p:spPr>
        <p:txBody>
          <a:bodyPr rtlCol="0"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учащиеся </a:t>
            </a:r>
            <a:r>
              <a:rPr lang="ru-RU" dirty="0"/>
              <a:t>систематизируют и обобщат знания курса обществознания;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научатся </a:t>
            </a:r>
            <a:r>
              <a:rPr lang="ru-RU" dirty="0"/>
              <a:t>успешно выполнять задания различных типов и уровней сложности;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успешно </a:t>
            </a:r>
            <a:r>
              <a:rPr lang="ru-RU" dirty="0"/>
              <a:t>подготовятся к сдаче ЕГЭ по обществознанию.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умение </a:t>
            </a:r>
            <a:r>
              <a:rPr lang="ru-RU" dirty="0"/>
              <a:t>работать с текстом – в числе значимых приоритетов. Тексты и задания к ним: проявление функциональной составляющей (текст учебника, текст устного сообщения, текст дополнительных источников, информации, тексты заданий измерительных процедур)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002060"/>
                </a:solidFill>
              </a:rPr>
              <a:t>Предполагаемые результаты изучения курса: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1"/>
          <p:cNvSpPr>
            <a:spLocks noGrp="1"/>
          </p:cNvSpPr>
          <p:nvPr>
            <p:ph idx="1"/>
          </p:nvPr>
        </p:nvSpPr>
        <p:spPr>
          <a:xfrm>
            <a:off x="1619250" y="2420938"/>
            <a:ext cx="7416800" cy="3489325"/>
          </a:xfrm>
        </p:spPr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ru-RU" sz="2800" smtClean="0"/>
              <a:t>Это уровень образованности, дающий возможность на основе практико-ориентированных заданий решать стандартные жизненные задачи в различных сферах деятельности.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250" y="260350"/>
            <a:ext cx="7491413" cy="11398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Функциональная грамотность 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5157788"/>
            <a:ext cx="33147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192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5"/>
          <p:cNvSpPr>
            <a:spLocks noGrp="1"/>
          </p:cNvSpPr>
          <p:nvPr>
            <p:ph type="title"/>
          </p:nvPr>
        </p:nvSpPr>
        <p:spPr>
          <a:xfrm>
            <a:off x="2192338" y="5300663"/>
            <a:ext cx="6772275" cy="1368425"/>
          </a:xfrm>
        </p:spPr>
        <p:txBody>
          <a:bodyPr/>
          <a:lstStyle/>
          <a:p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Новый словарь методических терминов и понятий                               ( теория и практика обучения языкам)</a:t>
            </a:r>
            <a:endParaRPr lang="ru-RU" sz="2400" smtClean="0">
              <a:solidFill>
                <a:srgbClr val="002060"/>
              </a:solidFill>
            </a:endParaRPr>
          </a:p>
        </p:txBody>
      </p:sp>
      <p:sp>
        <p:nvSpPr>
          <p:cNvPr id="15362" name="Текст 6"/>
          <p:cNvSpPr>
            <a:spLocks noGrp="1"/>
          </p:cNvSpPr>
          <p:nvPr>
            <p:ph type="body" idx="1"/>
          </p:nvPr>
        </p:nvSpPr>
        <p:spPr>
          <a:xfrm>
            <a:off x="250825" y="476250"/>
            <a:ext cx="8642350" cy="3816350"/>
          </a:xfrm>
        </p:spPr>
        <p:txBody>
          <a:bodyPr/>
          <a:lstStyle/>
          <a:p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человека вступать в отношения с внешней средой и максимально быстро адаптироваться и функционировать в 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1916113"/>
            <a:ext cx="8208963" cy="4210050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знания </a:t>
            </a:r>
            <a:r>
              <a:rPr lang="ru-RU" dirty="0"/>
              <a:t>сведений, правил, принципов; усвоение общих понятий и умений, составляющих познавательную основу решения стандартных задач в различных сферах жизнедеятельности;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умения </a:t>
            </a:r>
            <a:r>
              <a:rPr lang="ru-RU" dirty="0"/>
              <a:t>адаптироваться к изменяющемуся миру; решать конфликты, работать с информацией; вести деловую переписку; применять правила личной безопасности в жизни;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 smtClean="0"/>
              <a:t>готовность </a:t>
            </a:r>
            <a:r>
              <a:rPr lang="ru-RU" dirty="0"/>
              <a:t>ориентироваться в ценностях и нормах современного мира; принимать особенности жизни для удовлетворения своих жизненных запросов; повышать уровень образования на основе осознанного выбора.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dirty="0">
                <a:solidFill>
                  <a:srgbClr val="002060"/>
                </a:solidFill>
              </a:rPr>
              <a:t>Функциональная грамотность: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850" y="1989138"/>
            <a:ext cx="8640763" cy="4752975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Функциональная грамотность </a:t>
            </a:r>
            <a:r>
              <a:rPr lang="ru-RU" dirty="0" smtClean="0"/>
              <a:t>рассматривается как способность использовать все приобретаемые в жизни знания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Функционально грамотная личность </a:t>
            </a:r>
            <a:r>
              <a:rPr lang="ru-RU" dirty="0" smtClean="0"/>
              <a:t>– это человек, ориентирующийся в мире и действующий в соответствии с общественными ценностями ожиданиями и интересами.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Основные признаки функционально грамотной личности- </a:t>
            </a:r>
            <a:r>
              <a:rPr lang="ru-RU" dirty="0" smtClean="0"/>
              <a:t>это человек самостоятельный, познающий и умеющий жить среди людей, обладающий определенными качествами, ключевыми компетенциями.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844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4288"/>
            <a:ext cx="2667000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415337" cy="60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2205038"/>
            <a:ext cx="8208963" cy="424815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Symbol" pitchFamily="18" charset="2"/>
              <a:buNone/>
            </a:pPr>
            <a:r>
              <a:rPr lang="ru-RU" sz="1700" b="1" smtClean="0">
                <a:latin typeface="Times New Roman" pitchFamily="18" charset="0"/>
                <a:cs typeface="Times New Roman" pitchFamily="18" charset="0"/>
              </a:rPr>
              <a:t> Компьютерная грамотность: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 искать информацию в сети Интернет; пользоваться электронной почтой; создавать и распечатывать тексты; работать с электронными таблицами; использовать графические редакторы.</a:t>
            </a:r>
            <a:br>
              <a:rPr lang="ru-RU" sz="17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b="1" smtClean="0">
                <a:latin typeface="Times New Roman" pitchFamily="18" charset="0"/>
                <a:cs typeface="Times New Roman" pitchFamily="18" charset="0"/>
              </a:rPr>
              <a:t>  Информационная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: находить и отбирать необходимую информацию из книг, справочников, энциклопедий и др. печатных текстов; читать чертежи, схемы, графики; использовать информацию из СМИ; пользоваться алфавитным и систематическим каталогом библиотеки; анализировать числовую информацию.</a:t>
            </a:r>
            <a:br>
              <a:rPr lang="ru-RU" sz="17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700" b="1" smtClean="0">
                <a:latin typeface="Times New Roman" pitchFamily="18" charset="0"/>
                <a:cs typeface="Times New Roman" pitchFamily="18" charset="0"/>
              </a:rPr>
              <a:t>Коммуникативная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: работать в группе, команде; расположить к себе других людей; не поддаваться колебаниям своего настроения, приспосабливаться к новым, непривычным требованиям и условиям, организовать работу группы.</a:t>
            </a:r>
            <a:br>
              <a:rPr lang="ru-RU" sz="17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b="1" smtClean="0">
                <a:latin typeface="Times New Roman" pitchFamily="18" charset="0"/>
                <a:cs typeface="Times New Roman" pitchFamily="18" charset="0"/>
              </a:rPr>
              <a:t>  Финансовая грамотность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. Грамотность при решении бытовых проблем: планировать денежные расходы, исходя из бюджета семьи. </a:t>
            </a:r>
            <a:br>
              <a:rPr lang="ru-RU" sz="17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700" b="1" smtClean="0">
                <a:latin typeface="Times New Roman" pitchFamily="18" charset="0"/>
                <a:cs typeface="Times New Roman" pitchFamily="18" charset="0"/>
              </a:rPr>
              <a:t>Правовая и общественно – политическая грамотность: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 отстаивать свои права и интересы; объяснять различия в функциях и полномочиях Президента и Правительства; объяснять различия между уголовным, административным и дисциплинарным нарушением; анализировать и сравнивать предвыборные программы разных кандидатов и партий.</a:t>
            </a:r>
            <a:endParaRPr lang="ru-RU" sz="1700" smtClean="0"/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147050" cy="1800225"/>
          </a:xfrm>
        </p:spPr>
        <p:txBody>
          <a:bodyPr/>
          <a:lstStyle/>
          <a:p>
            <a:r>
              <a:rPr lang="ru-RU" sz="2800" smtClean="0">
                <a:solidFill>
                  <a:schemeClr val="tx2"/>
                </a:solidFill>
              </a:rPr>
              <a:t/>
            </a:r>
            <a:br>
              <a:rPr lang="ru-RU" sz="2800" smtClean="0">
                <a:solidFill>
                  <a:schemeClr val="tx2"/>
                </a:solidFill>
              </a:rPr>
            </a:br>
            <a:r>
              <a:rPr lang="ru-RU" sz="2800" smtClean="0">
                <a:solidFill>
                  <a:schemeClr val="tx2"/>
                </a:solidFill>
              </a:rPr>
              <a:t>Функциональная грамотность является результатом развития компетенций учащихся. Наиболее важными </a:t>
            </a:r>
            <a:r>
              <a:rPr lang="ru-RU" sz="2800" b="1" smtClean="0">
                <a:solidFill>
                  <a:schemeClr val="tx2"/>
                </a:solidFill>
              </a:rPr>
              <a:t>эмпирическими показателями </a:t>
            </a:r>
            <a:r>
              <a:rPr lang="ru-RU" sz="2800" smtClean="0">
                <a:solidFill>
                  <a:schemeClr val="tx2"/>
                </a:solidFill>
              </a:rPr>
              <a:t>из них являются:</a:t>
            </a:r>
            <a:br>
              <a:rPr lang="ru-RU" sz="2800" smtClean="0">
                <a:solidFill>
                  <a:schemeClr val="tx2"/>
                </a:solidFill>
              </a:rPr>
            </a:br>
            <a:endParaRPr lang="ru-RU" sz="280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2"/>
          <p:cNvSpPr>
            <a:spLocks noGrp="1"/>
          </p:cNvSpPr>
          <p:nvPr>
            <p:ph idx="1"/>
          </p:nvPr>
        </p:nvSpPr>
        <p:spPr>
          <a:xfrm>
            <a:off x="684213" y="2420938"/>
            <a:ext cx="8002587" cy="3705225"/>
          </a:xfrm>
        </p:spPr>
        <p:txBody>
          <a:bodyPr/>
          <a:lstStyle/>
          <a:p>
            <a:r>
              <a:rPr lang="ru-RU" sz="3600" smtClean="0"/>
              <a:t>функциональное чтение </a:t>
            </a:r>
          </a:p>
          <a:p>
            <a:r>
              <a:rPr lang="ru-RU" sz="3600" smtClean="0"/>
              <a:t>Ролевые игры</a:t>
            </a:r>
          </a:p>
          <a:p>
            <a:r>
              <a:rPr lang="ru-RU" sz="3600" smtClean="0"/>
              <a:t>Уроки-дебаты</a:t>
            </a:r>
          </a:p>
          <a:p>
            <a:r>
              <a:rPr lang="ru-RU" sz="3600" smtClean="0"/>
              <a:t>Уроки-конференции</a:t>
            </a:r>
          </a:p>
          <a:p>
            <a:r>
              <a:rPr lang="ru-RU" sz="3600" smtClean="0"/>
              <a:t>Изучение исторических и правовых документов</a:t>
            </a:r>
          </a:p>
          <a:p>
            <a:r>
              <a:rPr lang="ru-RU" sz="3600" smtClean="0"/>
              <a:t>Исследовательские работы </a:t>
            </a:r>
          </a:p>
        </p:txBody>
      </p:sp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1858962"/>
          </a:xfrm>
        </p:spPr>
        <p:txBody>
          <a:bodyPr/>
          <a:lstStyle/>
          <a:p>
            <a:r>
              <a:rPr lang="ru-RU" sz="4000" b="1" smtClean="0">
                <a:solidFill>
                  <a:srgbClr val="002060"/>
                </a:solidFill>
              </a:rPr>
              <a:t>Средства формирования функциональной грамотности на уроках истории и обществознания</a:t>
            </a:r>
            <a:r>
              <a:rPr lang="ru-RU" sz="4000" smtClean="0">
                <a:solidFill>
                  <a:srgbClr val="002060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2708275"/>
            <a:ext cx="8351838" cy="3816350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Что </a:t>
            </a:r>
            <a:r>
              <a:rPr lang="ru-RU" b="1" dirty="0">
                <a:solidFill>
                  <a:srgbClr val="002060"/>
                </a:solidFill>
              </a:rPr>
              <a:t>не умеют делать российские школьники? 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dirty="0" smtClean="0"/>
              <a:t>Оперировать </a:t>
            </a:r>
            <a:r>
              <a:rPr lang="ru-RU" sz="2800" dirty="0"/>
              <a:t>знаниями.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Давать </a:t>
            </a:r>
            <a:r>
              <a:rPr lang="ru-RU" sz="2800" dirty="0"/>
              <a:t>ответ прямо на поставленный вопрос. Формулировать развернутый ответ.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Приводить </a:t>
            </a:r>
            <a:r>
              <a:rPr lang="ru-RU" sz="2800" dirty="0"/>
              <a:t>аргументацию (обоснование</a:t>
            </a:r>
            <a:r>
              <a:rPr lang="ru-RU" sz="2800" dirty="0" smtClean="0"/>
              <a:t>).</a:t>
            </a:r>
            <a:br>
              <a:rPr lang="ru-RU" sz="2800" dirty="0" smtClean="0"/>
            </a:br>
            <a:r>
              <a:rPr lang="ru-RU" sz="2800" dirty="0" smtClean="0"/>
              <a:t> Отходить  </a:t>
            </a:r>
            <a:r>
              <a:rPr lang="ru-RU" sz="2800" dirty="0"/>
              <a:t>от </a:t>
            </a:r>
            <a:r>
              <a:rPr lang="ru-RU" sz="2800" dirty="0" smtClean="0"/>
              <a:t>вопроса</a:t>
            </a:r>
            <a:r>
              <a:rPr lang="ru-RU" sz="2800" dirty="0"/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Использовать оценочные суждения: </a:t>
            </a:r>
            <a:r>
              <a:rPr lang="ru-RU" sz="2800" dirty="0"/>
              <a:t>«правильно сделали», «это глупый поступок», «так будет хорошо», «они должны быть рады».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7920037" cy="2087563"/>
          </a:xfrm>
        </p:spPr>
        <p:txBody>
          <a:bodyPr>
            <a:normAutofit/>
          </a:bodyPr>
          <a:lstStyle/>
          <a:p>
            <a:pPr>
              <a:spcBef>
                <a:spcPts val="1350"/>
              </a:spcBef>
              <a:spcAft>
                <a:spcPts val="675"/>
              </a:spcAft>
            </a:pPr>
            <a:r>
              <a:rPr lang="ru-RU" sz="29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Элективный курс</a:t>
            </a:r>
            <a:r>
              <a:rPr lang="ru-RU" sz="29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Функциональная составляющая обществознания: теория и практика" (10–11-е классы).</a:t>
            </a:r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86</TotalTime>
  <Words>538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Candara</vt:lpstr>
      <vt:lpstr>Arial</vt:lpstr>
      <vt:lpstr>Symbol</vt:lpstr>
      <vt:lpstr>Calibri</vt:lpstr>
      <vt:lpstr>Times New Roman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Новый  ФГОС  «Функциональная грамотность на уроках истории и обществознания». </vt:lpstr>
      <vt:lpstr>Функциональная грамотность </vt:lpstr>
      <vt:lpstr>Новый словарь методических терминов и понятий                               ( теория и практика обучения языкам)</vt:lpstr>
      <vt:lpstr>Функциональная грамотность: </vt:lpstr>
      <vt:lpstr>Слайд 5</vt:lpstr>
      <vt:lpstr>Слайд 6</vt:lpstr>
      <vt:lpstr> Функциональная грамотность является результатом развития компетенций учащихся. Наиболее важными эмпирическими показателями из них являются: </vt:lpstr>
      <vt:lpstr>Средства формирования функциональной грамотности на уроках истории и обществознания:</vt:lpstr>
      <vt:lpstr> Элективный курс "Функциональная составляющая обществознания: теория и практика" (10–11-е классы). </vt:lpstr>
      <vt:lpstr>Содержание</vt:lpstr>
      <vt:lpstr>Предполагаемые результаты изучения курса: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 ФГОС  Функциональная грамотность на уроках истории и обществознания. </dc:title>
  <dc:creator>Людмила1</dc:creator>
  <cp:lastModifiedBy>a</cp:lastModifiedBy>
  <cp:revision>14</cp:revision>
  <dcterms:created xsi:type="dcterms:W3CDTF">2021-02-11T13:17:18Z</dcterms:created>
  <dcterms:modified xsi:type="dcterms:W3CDTF">2021-11-24T09:54:50Z</dcterms:modified>
</cp:coreProperties>
</file>