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  <p:sldId id="280" r:id="rId6"/>
    <p:sldId id="264" r:id="rId7"/>
    <p:sldId id="276" r:id="rId8"/>
    <p:sldId id="278" r:id="rId9"/>
    <p:sldId id="283" r:id="rId10"/>
    <p:sldId id="277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passport.yandex.ru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vents.webinar.ru/event/11534137/11920423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36905" y="780415"/>
            <a:ext cx="8229600" cy="1870075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en-US" sz="4400" b="1">
                <a:solidFill>
                  <a:srgbClr val="0070C0"/>
                </a:solidFill>
              </a:rPr>
              <a:t>ПРОЕКТ</a:t>
            </a:r>
          </a:p>
          <a:p>
            <a:pPr marL="0" indent="0" algn="ctr">
              <a:buNone/>
            </a:pPr>
            <a:r>
              <a:rPr lang="ru-RU" altLang="en-US" sz="4400" b="1">
                <a:solidFill>
                  <a:srgbClr val="0070C0"/>
                </a:solidFill>
              </a:rPr>
              <a:t>Образовательный лифт-2022</a:t>
            </a: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539552" y="2636912"/>
            <a:ext cx="8344535" cy="15684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buNone/>
            </a:pPr>
            <a:r>
              <a:rPr lang="ru-RU" sz="3200" i="1" dirty="0" smtClean="0">
                <a:solidFill>
                  <a:srgbClr val="C00000"/>
                </a:solidFill>
                <a:sym typeface="+mn-ea"/>
              </a:rPr>
              <a:t>Достижение образовательных результатов 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rgbClr val="C00000"/>
                </a:solidFill>
                <a:sym typeface="+mn-ea"/>
              </a:rPr>
              <a:t>через формирование 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rgbClr val="C00000"/>
                </a:solidFill>
                <a:sym typeface="+mn-ea"/>
              </a:rPr>
              <a:t>функциональной грамотности </a:t>
            </a:r>
            <a:endParaRPr lang="ru-RU" altLang="en-US" sz="3200" i="1" dirty="0" smtClean="0">
              <a:solidFill>
                <a:srgbClr val="C0000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Задания для самостоятельной работы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39395" y="1497965"/>
            <a:ext cx="8442960" cy="3615055"/>
          </a:xfrm>
        </p:spPr>
        <p:txBody>
          <a:bodyPr>
            <a:normAutofit fontScale="775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C00000"/>
                </a:solidFill>
              </a:rPr>
              <a:t>1 вариант:</a:t>
            </a:r>
            <a:r>
              <a:rPr lang="ru-RU" dirty="0" smtClean="0"/>
              <a:t>  Разработать авторские задания на формирование/ оценивание глобальных компетенций и критерии оценивания к нему </a:t>
            </a:r>
          </a:p>
          <a:p>
            <a:pPr>
              <a:buNone/>
            </a:pPr>
            <a:r>
              <a:rPr lang="ru-RU" dirty="0" smtClean="0"/>
              <a:t>     (1 комплексное задание или несколько (3-4) отдельных заданий)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2 вариант:  </a:t>
            </a:r>
            <a:r>
              <a:rPr lang="ru-RU" dirty="0" smtClean="0">
                <a:sym typeface="+mn-ea"/>
              </a:rPr>
              <a:t>Разработать задания на формирование/ оценивание глобальных компетенций и критерии оценивания к нему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с использованием текста «Бездомные животные»</a:t>
            </a:r>
          </a:p>
          <a:p>
            <a:pPr>
              <a:buNone/>
            </a:pPr>
            <a:r>
              <a:rPr lang="ru-RU" dirty="0" smtClean="0">
                <a:sym typeface="+mn-ea"/>
              </a:rPr>
              <a:t>      </a:t>
            </a:r>
          </a:p>
          <a:p>
            <a:pPr>
              <a:buNone/>
            </a:pPr>
            <a:r>
              <a:rPr lang="ru-RU" dirty="0" smtClean="0">
                <a:sym typeface="+mn-ea"/>
              </a:rPr>
              <a:t> </a:t>
            </a:r>
            <a:r>
              <a:rPr lang="ru-RU" dirty="0" smtClean="0">
                <a:solidFill>
                  <a:srgbClr val="FF0000"/>
                </a:solidFill>
                <a:sym typeface="+mn-ea"/>
              </a:rPr>
              <a:t>Срок выполнения: сентябрь 2022, вариант выбрать самостоятельно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395" y="4745355"/>
            <a:ext cx="4474210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u="sng" dirty="0" smtClean="0">
              <a:solidFill>
                <a:srgbClr val="002060"/>
              </a:solidFill>
              <a:hlinkClick r:id="rId2"/>
            </a:endParaRPr>
          </a:p>
          <a:p>
            <a:endParaRPr lang="ru-RU" u="sng" dirty="0" smtClean="0">
              <a:solidFill>
                <a:srgbClr val="002060"/>
              </a:solidFill>
              <a:hlinkClick r:id="rId2"/>
            </a:endParaRPr>
          </a:p>
          <a:p>
            <a:r>
              <a:rPr lang="ru-RU" u="sng" dirty="0" smtClean="0">
                <a:solidFill>
                  <a:srgbClr val="002060"/>
                </a:solidFill>
                <a:hlinkClick r:id="rId2"/>
              </a:rPr>
              <a:t>Выслать на </a:t>
            </a:r>
            <a:r>
              <a:rPr lang="ru-RU" u="sng" dirty="0" err="1" smtClean="0">
                <a:solidFill>
                  <a:srgbClr val="002060"/>
                </a:solidFill>
                <a:hlinkClick r:id="rId2"/>
              </a:rPr>
              <a:t>эл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. почту:  </a:t>
            </a:r>
            <a:r>
              <a:rPr lang="en-US" dirty="0" smtClean="0">
                <a:hlinkClick r:id="rId2"/>
              </a:rPr>
              <a:t>dzot-cub@iro.perm.ru</a:t>
            </a:r>
            <a:r>
              <a:rPr lang="ru-RU" altLang="en-US" dirty="0" smtClean="0">
                <a:hlinkClick r:id="rId2"/>
              </a:rPr>
              <a:t>,</a:t>
            </a:r>
          </a:p>
          <a:p>
            <a:r>
              <a:rPr lang="ru-RU" altLang="en-US" u="sng" dirty="0" smtClean="0">
                <a:hlinkClick r:id="rId2"/>
              </a:rPr>
              <a:t>назвать письмо и файл: </a:t>
            </a:r>
            <a:r>
              <a:rPr lang="ru-RU" altLang="en-US" u="sng" dirty="0" smtClean="0">
                <a:solidFill>
                  <a:srgbClr val="FF0000"/>
                </a:solidFill>
                <a:hlinkClick r:id="rId2"/>
              </a:rPr>
              <a:t>ГК2- Фамилия ИО</a:t>
            </a:r>
            <a:r>
              <a:rPr lang="ru-RU" altLang="en-US" u="sng" dirty="0" smtClean="0">
                <a:hlinkClick r:id="rId2"/>
              </a:rPr>
              <a:t> </a:t>
            </a:r>
          </a:p>
          <a:p>
            <a:endParaRPr lang="ru-RU" altLang="en-US" u="sng" dirty="0" smtClean="0">
              <a:hlinkClick r:id="rId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ссылка </a:t>
            </a:r>
            <a:r>
              <a:rPr lang="ru-RU" dirty="0" smtClean="0"/>
              <a:t>на  </a:t>
            </a:r>
            <a:r>
              <a:rPr lang="ru-RU" dirty="0" err="1" smtClean="0"/>
              <a:t>вебинар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47248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events.webinar.ru/event/11534137/11920423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360" y="572135"/>
            <a:ext cx="8417560" cy="57277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900" b="1" dirty="0" smtClean="0">
                <a:solidFill>
                  <a:srgbClr val="C00000"/>
                </a:solidFill>
              </a:rPr>
              <a:t>Достижение образовательных результатов через формирование функциональной грамотности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+ Виды ФГ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+ Задания на ФГ, </a:t>
            </a:r>
            <a:r>
              <a:rPr lang="ru-RU" b="1" dirty="0" smtClean="0">
                <a:solidFill>
                  <a:srgbClr val="0070C0"/>
                </a:solidFill>
                <a:sym typeface="+mn-ea"/>
              </a:rPr>
              <a:t>банки заданий по ФГ</a:t>
            </a:r>
            <a:endParaRPr lang="ru-RU" b="1" dirty="0" smtClean="0">
              <a:solidFill>
                <a:srgbClr val="0070C0"/>
              </a:solidFill>
            </a:endParaRPr>
          </a:p>
          <a:p>
            <a:pPr marL="0" indent="0" algn="ctr">
              <a:buFontTx/>
              <a:buNone/>
            </a:pPr>
            <a:r>
              <a:rPr lang="ru-RU" b="1" dirty="0" smtClean="0">
                <a:solidFill>
                  <a:srgbClr val="0070C0"/>
                </a:solidFill>
              </a:rPr>
              <a:t>+ Характеристика заданий по ГК</a:t>
            </a:r>
          </a:p>
          <a:p>
            <a:pPr marL="0" indent="0" algn="ctr">
              <a:buFontTx/>
              <a:buNone/>
            </a:pPr>
            <a:r>
              <a:rPr lang="ru-RU" b="1" dirty="0" smtClean="0">
                <a:solidFill>
                  <a:srgbClr val="0070C0"/>
                </a:solidFill>
              </a:rPr>
              <a:t>+ Оценивание компетенций ФГ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- Разработка заданий по ФГ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-Обмен опытом</a:t>
            </a:r>
          </a:p>
          <a:p>
            <a:pPr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358" y="274510"/>
            <a:ext cx="7886700" cy="86231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b="1" dirty="0" smtClean="0">
                <a:solidFill>
                  <a:srgbClr val="0070C0"/>
                </a:solidFill>
              </a:rPr>
              <a:t>Модель функциональной грамотности</a:t>
            </a:r>
            <a:endParaRPr lang="ru-RU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7369" t="54468" r="33498" b="33645"/>
          <a:stretch>
            <a:fillRect/>
          </a:stretch>
        </p:blipFill>
        <p:spPr bwMode="auto">
          <a:xfrm>
            <a:off x="3332480" y="3320415"/>
            <a:ext cx="2479675" cy="99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285240" y="165036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Математическая грамотность</a:t>
            </a:r>
          </a:p>
        </p:txBody>
      </p:sp>
      <p:sp>
        <p:nvSpPr>
          <p:cNvPr id="5" name="Овал 4"/>
          <p:cNvSpPr/>
          <p:nvPr/>
        </p:nvSpPr>
        <p:spPr>
          <a:xfrm>
            <a:off x="159385" y="325310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Финансовая грамотность</a:t>
            </a:r>
          </a:p>
        </p:txBody>
      </p:sp>
      <p:sp>
        <p:nvSpPr>
          <p:cNvPr id="6" name="Овал 5"/>
          <p:cNvSpPr/>
          <p:nvPr/>
        </p:nvSpPr>
        <p:spPr>
          <a:xfrm>
            <a:off x="1285240" y="538924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Глобальные компетенции</a:t>
            </a:r>
          </a:p>
        </p:txBody>
      </p:sp>
      <p:sp>
        <p:nvSpPr>
          <p:cNvPr id="7" name="Овал 6"/>
          <p:cNvSpPr/>
          <p:nvPr/>
        </p:nvSpPr>
        <p:spPr>
          <a:xfrm>
            <a:off x="6376035" y="315531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Естественно-научная грамотность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5266055" y="165036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Читательская грамотность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5266055" y="5234940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Креативное мышление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99330" y="2496185"/>
            <a:ext cx="845185" cy="8242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00650" y="4340225"/>
            <a:ext cx="883920" cy="8172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90565" y="3703320"/>
            <a:ext cx="438150" cy="13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3348355" y="2564765"/>
            <a:ext cx="735330" cy="776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6"/>
          </p:cNvCxnSpPr>
          <p:nvPr/>
        </p:nvCxnSpPr>
        <p:spPr>
          <a:xfrm flipH="1" flipV="1">
            <a:off x="2794635" y="3710305"/>
            <a:ext cx="526415" cy="26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915920" y="4332605"/>
            <a:ext cx="1285875" cy="8966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b="1">
                <a:solidFill>
                  <a:srgbClr val="0070C0"/>
                </a:solidFill>
              </a:rPr>
              <a:t>Глобальные компетенции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8868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en-US" sz="2400"/>
              <a:t>  - </a:t>
            </a:r>
            <a:r>
              <a:rPr lang="ru-RU" altLang="en-US" sz="2400" i="1"/>
              <a:t>способность человека </a:t>
            </a:r>
          </a:p>
          <a:p>
            <a:r>
              <a:rPr lang="ru-RU" altLang="en-US" sz="2400" i="1"/>
              <a:t>критически рассматривать с различных точек зрения проблемы глобального характера и межкультурного взаимодействия; </a:t>
            </a:r>
          </a:p>
          <a:p>
            <a:r>
              <a:rPr lang="ru-RU" altLang="en-US" sz="2400" i="1"/>
              <a:t>осознавать, как культурные, религиозные, политические, расовые и иные различия влияют на восприятие, суждения и взгляды людей;</a:t>
            </a:r>
          </a:p>
          <a:p>
            <a:r>
              <a:rPr lang="ru-RU" altLang="en-US" sz="2400" i="1"/>
              <a:t>вступать в открытое, уважительное и эффективное взаимодействие с другими людьми на основе разделяемого всеми уважения к человеческому достоинству.</a:t>
            </a: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sym typeface="+mn-ea"/>
              </a:rPr>
              <a:t>Паспорт задания</a:t>
            </a:r>
            <a:endParaRPr lang="ru-RU" altLang="en-US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644525" y="1697990"/>
            <a:ext cx="473456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altLang="en-US"/>
              <a:t>Содержательная область оценки: </a:t>
            </a:r>
          </a:p>
          <a:p>
            <a:r>
              <a:rPr lang="ru-RU" altLang="en-US"/>
              <a:t>Компетентностная область оценки: </a:t>
            </a:r>
          </a:p>
          <a:p>
            <a:r>
              <a:rPr lang="ru-RU" altLang="en-US"/>
              <a:t>Уровень: </a:t>
            </a:r>
          </a:p>
          <a:p>
            <a:r>
              <a:rPr lang="ru-RU" altLang="en-US"/>
              <a:t>Формат ответа: </a:t>
            </a:r>
          </a:p>
          <a:p>
            <a:r>
              <a:rPr lang="ru-RU" altLang="en-US"/>
              <a:t>Максимальный балл: </a:t>
            </a:r>
          </a:p>
          <a:p>
            <a:r>
              <a:rPr lang="ru-RU" altLang="en-US"/>
              <a:t>Критерии оценки:</a:t>
            </a:r>
          </a:p>
        </p:txBody>
      </p:sp>
      <p:pic>
        <p:nvPicPr>
          <p:cNvPr id="7" name="Изображение 5"/>
          <p:cNvPicPr>
            <a:picLocks noChangeAspect="1"/>
          </p:cNvPicPr>
          <p:nvPr/>
        </p:nvPicPr>
        <p:blipFill>
          <a:blip r:embed="rId2" cstate="print"/>
          <a:srcRect l="43706" t="58450" r="23034" b="22400"/>
          <a:stretch>
            <a:fillRect/>
          </a:stretch>
        </p:blipFill>
        <p:spPr>
          <a:xfrm>
            <a:off x="1665187" y="3804915"/>
            <a:ext cx="6890266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255" y="260350"/>
            <a:ext cx="5893435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Содержательные области оценки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0710" y="1187450"/>
            <a:ext cx="7782560" cy="568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Глобальные проблемы, </a:t>
            </a:r>
            <a:r>
              <a:rPr lang="ru-RU" sz="24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межкультурное взаимодействие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5325" y="2826385"/>
            <a:ext cx="810958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Анализировать различные мнения</a:t>
            </a:r>
          </a:p>
          <a:p>
            <a:pPr marL="342900" indent="-34290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Объяснять сложные ситуации</a:t>
            </a:r>
          </a:p>
          <a:p>
            <a:pPr marL="342900" indent="-34290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Оценивать информацию </a:t>
            </a:r>
          </a:p>
          <a:p>
            <a:pPr marL="342900" indent="-34290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Оценивать действия и их последствия</a:t>
            </a:r>
          </a:p>
          <a:p>
            <a:pPr marL="342900" indent="-342900" algn="just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Формулировать аргументы / выбирать среди предложенных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/>
        </p:nvSpPr>
        <p:spPr>
          <a:xfrm>
            <a:off x="467360" y="1988820"/>
            <a:ext cx="56889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0070C0"/>
                </a:solidFill>
              </a:rPr>
              <a:t>Компетентностные области оценки</a:t>
            </a:r>
            <a:endParaRPr lang="ru-RU" sz="2800" dirty="0"/>
          </a:p>
        </p:txBody>
      </p:sp>
      <p:sp>
        <p:nvSpPr>
          <p:cNvPr id="8" name="Заголовок 1"/>
          <p:cNvSpPr>
            <a:spLocks noGrp="1"/>
          </p:cNvSpPr>
          <p:nvPr/>
        </p:nvSpPr>
        <p:spPr>
          <a:xfrm>
            <a:off x="743585" y="4852670"/>
            <a:ext cx="1576705" cy="844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0070C0"/>
                </a:solidFill>
              </a:rPr>
              <a:t>Уровень</a:t>
            </a:r>
            <a:endParaRPr lang="ru-RU" sz="2800" dirty="0"/>
          </a:p>
        </p:txBody>
      </p:sp>
      <p:sp>
        <p:nvSpPr>
          <p:cNvPr id="10" name="Содержимое 2"/>
          <p:cNvSpPr>
            <a:spLocks noGrp="1"/>
          </p:cNvSpPr>
          <p:nvPr/>
        </p:nvSpPr>
        <p:spPr>
          <a:xfrm>
            <a:off x="743585" y="5616575"/>
            <a:ext cx="4519295" cy="11423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Низкий, средний, высокий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35696" y="1412776"/>
            <a:ext cx="7106519" cy="4536504"/>
          </a:xfrm>
        </p:spPr>
        <p:txBody>
          <a:bodyPr>
            <a:normAutofit fontScale="77500" lnSpcReduction="20000"/>
          </a:bodyPr>
          <a:lstStyle/>
          <a:p>
            <a:pPr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   </a:t>
            </a:r>
            <a:r>
              <a:rPr lang="ru-RU" sz="2600" b="1" i="1" dirty="0" smtClean="0">
                <a:solidFill>
                  <a:schemeClr val="accent6"/>
                </a:solidFill>
              </a:rPr>
              <a:t>Определять две разные точки зрения на ситуацию, могут рассуждать, оценивая минимальный или средний объем информации, могут самостоятельно объяснить ситуацию или ее аспекты.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sz="2600" dirty="0" smtClean="0"/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ru-RU" sz="2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  <a:defRPr/>
            </a:pPr>
            <a:r>
              <a:rPr lang="ru-RU" sz="2600" b="1" i="1" dirty="0" smtClean="0">
                <a:solidFill>
                  <a:schemeClr val="accent6">
                    <a:lumMod val="50000"/>
                  </a:schemeClr>
                </a:solidFill>
              </a:rPr>
              <a:t>      Анализировать две-три различные точки зрения, выходить за рамки предложенной ситуации и объемом информации, объяснять несложную ситуацию или ее аспекты в рамках задания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ru-RU" sz="2600" dirty="0" smtClean="0"/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sz="2600" dirty="0" smtClean="0"/>
          </a:p>
          <a:p>
            <a:pPr>
              <a:buNone/>
              <a:defRPr/>
            </a:pPr>
            <a:r>
              <a:rPr lang="ru-RU" sz="2600" b="1" dirty="0" smtClean="0">
                <a:solidFill>
                  <a:srgbClr val="C00000"/>
                </a:solidFill>
              </a:rPr>
              <a:t>      </a:t>
            </a:r>
            <a:r>
              <a:rPr lang="ru-RU" sz="2600" b="1" i="1" dirty="0" smtClean="0">
                <a:solidFill>
                  <a:srgbClr val="C00000"/>
                </a:solidFill>
              </a:rPr>
              <a:t>Анализировать сложную информацию или данные, обосновывать, формулировать выводы, учитывая разные источники информации, оценивать ситуацию определяя долгосрочные и краткосрочные последствия </a:t>
            </a:r>
            <a:endParaRPr lang="ru-RU" sz="2600" b="1" dirty="0">
              <a:solidFill>
                <a:srgbClr val="C00000"/>
              </a:solidFill>
            </a:endParaRPr>
          </a:p>
        </p:txBody>
      </p:sp>
      <p:sp>
        <p:nvSpPr>
          <p:cNvPr id="30723" name="Текстовое поле 1"/>
          <p:cNvSpPr>
            <a:spLocks noGrp="1" noChangeArrowheads="1"/>
          </p:cNvSpPr>
          <p:nvPr>
            <p:ph type="title"/>
          </p:nvPr>
        </p:nvSpPr>
        <p:spPr>
          <a:xfrm>
            <a:off x="603647" y="-30251"/>
            <a:ext cx="7886700" cy="1200329"/>
          </a:xfr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Уровни познавательных глобальных компетенций</a:t>
            </a:r>
            <a:endParaRPr lang="ru-RU" altLang="en-US" sz="3600" dirty="0" smtClean="0">
              <a:solidFill>
                <a:srgbClr val="0070C0"/>
              </a:solidFill>
            </a:endParaRPr>
          </a:p>
        </p:txBody>
      </p:sp>
      <p:sp>
        <p:nvSpPr>
          <p:cNvPr id="30724" name="Прямоугольник 5"/>
          <p:cNvSpPr>
            <a:spLocks noChangeArrowheads="1"/>
          </p:cNvSpPr>
          <p:nvPr/>
        </p:nvSpPr>
        <p:spPr bwMode="auto">
          <a:xfrm>
            <a:off x="251520" y="1268760"/>
            <a:ext cx="13811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chemeClr val="accent6"/>
                </a:solidFill>
              </a:rPr>
              <a:t>Низкий</a:t>
            </a:r>
            <a:r>
              <a:rPr lang="ru-RU" sz="2800" b="1" i="1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852936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Средний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0726" name="Прямоугольник 7"/>
          <p:cNvSpPr>
            <a:spLocks noChangeArrowheads="1"/>
          </p:cNvSpPr>
          <p:nvPr/>
        </p:nvSpPr>
        <p:spPr bwMode="auto">
          <a:xfrm>
            <a:off x="251520" y="4725144"/>
            <a:ext cx="161614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Высокий </a:t>
            </a:r>
          </a:p>
        </p:txBody>
      </p:sp>
      <p:sp>
        <p:nvSpPr>
          <p:cNvPr id="30727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66A999F2-52A4-4E35-85E0-4FD9CD45DDD8}" type="slidenum">
              <a:rPr lang="ru-RU" altLang="zh-CN" smtClean="0">
                <a:cs typeface="等线"/>
              </a:rPr>
              <a:pPr/>
              <a:t>7</a:t>
            </a:fld>
            <a:endParaRPr lang="ru-RU" altLang="zh-CN" smtClean="0">
              <a:cs typeface="等线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Голод в мире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(разбор задания)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367030" y="2557780"/>
            <a:ext cx="8408670" cy="3060700"/>
          </a:xfrm>
        </p:spPr>
        <p:txBody>
          <a:bodyPr>
            <a:normAutofit fontScale="90000"/>
          </a:bodyPr>
          <a:lstStyle/>
          <a:p>
            <a:pPr marL="0" indent="0" fontAlgn="auto">
              <a:buNone/>
            </a:pPr>
            <a:r>
              <a:rPr lang="ru-RU" altLang="en-US" sz="1600" strike="noStrike" noProof="1"/>
              <a:t>Коллективный иммунитет означает достижение определенной "критической массы" защищенных людей, которая останавливает распространение болезни. Есть два пути — переболеть или привиться. В обоих случаях иммунная система, столкнувшись с патогеном, запомнит его и будет готова отразить атаки в будущем. </a:t>
            </a:r>
          </a:p>
          <a:p>
            <a:pPr marL="0" indent="0" fontAlgn="auto">
              <a:buNone/>
            </a:pPr>
            <a:r>
              <a:rPr lang="ru-RU" altLang="en-US" sz="1600" strike="noStrike" noProof="1"/>
              <a:t>Но первый путь опаснее. В прошлом защита от таких болезней, как чума и оспа, достигались ценой больших жертв — до половины больных умирали. К тому же со смертью носителей защита исчезала и нельзя было застраховаться от новых эпидемий.</a:t>
            </a:r>
          </a:p>
          <a:p>
            <a:pPr marL="0" indent="0" fontAlgn="auto">
              <a:buNone/>
            </a:pPr>
            <a:r>
              <a:rPr lang="ru-RU" altLang="en-US" sz="1600" strike="noStrike" noProof="1">
                <a:sym typeface="+mn-ea"/>
              </a:rPr>
              <a:t>Вакцинация считается самым безопасным путем для достижения коллективного иммунитета. </a:t>
            </a:r>
            <a:r>
              <a:rPr lang="ru-RU" altLang="en-US" sz="1600" strike="noStrike" noProof="1"/>
              <a:t>Во время прививки в организм попадают уже обезвреженные вирусы и бактерии, но иммунная система все равно поднимает тревогу и выдает реакцию. Эффект тот же: формируется иммунитет. С появлением вакцинации удалось создать стойкую защиту от многих инфекций — кори, паротита, полиомиелита. А оспу таким путем искоренили совсем.</a:t>
            </a:r>
          </a:p>
          <a:p>
            <a:pPr marL="0" indent="0" fontAlgn="auto">
              <a:buNone/>
            </a:pPr>
            <a:r>
              <a:rPr lang="ru-RU" altLang="en-US" sz="1600" strike="noStrike" noProof="1"/>
              <a:t>Количество привитых на 7.02.2022 недостаточно для формирования коллективного иммунитета в России</a:t>
            </a:r>
          </a:p>
        </p:txBody>
      </p:sp>
      <p:pic>
        <p:nvPicPr>
          <p:cNvPr id="9219" name="Замещающее содержимое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4265" t="34901" r="32794" b="48737"/>
          <a:stretch>
            <a:fillRect/>
          </a:stretch>
        </p:blipFill>
        <p:spPr>
          <a:xfrm>
            <a:off x="367665" y="874395"/>
            <a:ext cx="8789035" cy="1528445"/>
          </a:xfrm>
        </p:spPr>
      </p:pic>
      <p:sp>
        <p:nvSpPr>
          <p:cNvPr id="9220" name="Текстовое поле 5"/>
          <p:cNvSpPr txBox="1"/>
          <p:nvPr/>
        </p:nvSpPr>
        <p:spPr>
          <a:xfrm>
            <a:off x="197326" y="5887641"/>
            <a:ext cx="8838010" cy="714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ru-RU" altLang="en-US" sz="1350" b="1">
                <a:latin typeface="Calibri" panose="020F0502020204030204" charset="0"/>
              </a:rPr>
              <a:t>Ответьте на вопросы: </a:t>
            </a:r>
          </a:p>
          <a:p>
            <a:r>
              <a:rPr lang="ru-RU" altLang="en-US" sz="1350" b="1" i="1">
                <a:solidFill>
                  <a:srgbClr val="C00000"/>
                </a:solidFill>
                <a:latin typeface="Calibri" panose="020F0502020204030204" charset="0"/>
              </a:rPr>
              <a:t>Что необходимо делать для формирования коллективного иммунитета и остановки эпидемии коронавируса?</a:t>
            </a:r>
          </a:p>
          <a:p>
            <a:r>
              <a:rPr lang="ru-RU" altLang="en-US" sz="1350" b="1" i="1">
                <a:solidFill>
                  <a:srgbClr val="C00000"/>
                </a:solidFill>
                <a:latin typeface="Calibri" panose="020F0502020204030204" charset="0"/>
              </a:rPr>
              <a:t>Какие аргументы  вы бы предложили  для переубеждения антиваксеров?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086" y="234633"/>
            <a:ext cx="7886700" cy="461486"/>
          </a:xfrm>
        </p:spPr>
        <p:txBody>
          <a:bodyPr>
            <a:normAutofit fontScale="90000"/>
          </a:bodyPr>
          <a:lstStyle/>
          <a:p>
            <a:r>
              <a:rPr lang="ru-RU" altLang="en-US" b="1">
                <a:solidFill>
                  <a:srgbClr val="C00000"/>
                </a:solidFill>
              </a:rPr>
              <a:t>ПРИМЕР ЗАДАНИЯ: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554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Модель функциональной грамотности</vt:lpstr>
      <vt:lpstr>Глобальные компетенции</vt:lpstr>
      <vt:lpstr>Паспорт задания</vt:lpstr>
      <vt:lpstr>Содержательные области оценки</vt:lpstr>
      <vt:lpstr>Уровни познавательных глобальных компетенций</vt:lpstr>
      <vt:lpstr>Голод в мире (разбор задания)</vt:lpstr>
      <vt:lpstr>ПРИМЕР ЗАДАНИЯ:</vt:lpstr>
      <vt:lpstr>Задания для самостоятельной работы</vt:lpstr>
      <vt:lpstr>ссылка на  вебинар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Елтышева Ирина Валерьевна</dc:creator>
  <cp:lastModifiedBy>Eltysheva-IV</cp:lastModifiedBy>
  <cp:revision>29</cp:revision>
  <dcterms:created xsi:type="dcterms:W3CDTF">2022-06-02T07:19:00Z</dcterms:created>
  <dcterms:modified xsi:type="dcterms:W3CDTF">2022-06-23T06:51:26Z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