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4" r:id="rId3"/>
    <p:sldId id="266" r:id="rId4"/>
    <p:sldId id="285" r:id="rId5"/>
    <p:sldId id="293" r:id="rId6"/>
    <p:sldId id="286" r:id="rId7"/>
    <p:sldId id="288" r:id="rId8"/>
    <p:sldId id="289" r:id="rId9"/>
    <p:sldId id="290" r:id="rId10"/>
    <p:sldId id="291" r:id="rId11"/>
    <p:sldId id="25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92"/>
    <a:srgbClr val="FF7C80"/>
    <a:srgbClr val="6C0000"/>
    <a:srgbClr val="860000"/>
    <a:srgbClr val="6600FF"/>
    <a:srgbClr val="E44E9D"/>
    <a:srgbClr val="5D00E6"/>
    <a:srgbClr val="800080"/>
    <a:srgbClr val="00ACA8"/>
    <a:srgbClr val="00DBD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299" autoAdjust="0"/>
  </p:normalViewPr>
  <p:slideViewPr>
    <p:cSldViewPr snapToGrid="0">
      <p:cViewPr varScale="1">
        <p:scale>
          <a:sx n="63" d="100"/>
          <a:sy n="63" d="100"/>
        </p:scale>
        <p:origin x="-138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-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20F59-18AA-4D00-9455-B3C6145688D8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283E5-57CE-48AE-8E0A-91DEBD49B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2677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283E5-57CE-48AE-8E0A-91DEBD49BEB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0988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283E5-57CE-48AE-8E0A-91DEBD49BEB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5510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283E5-57CE-48AE-8E0A-91DEBD49BEB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181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283E5-57CE-48AE-8E0A-91DEBD49BEB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350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chemeClr val="accent6">
              <a:lumMod val="20000"/>
              <a:lumOff val="80000"/>
              <a:alpha val="77000"/>
            </a:schemeClr>
          </a:solidFill>
        </p:spPr>
        <p:txBody>
          <a:bodyPr anchor="b"/>
          <a:lstStyle>
            <a:lvl1pPr algn="ctr"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304A1E"/>
                </a:solidFill>
              </a:defRPr>
            </a:lvl1pPr>
            <a:lvl2pPr marL="457217" indent="0" algn="ctr">
              <a:buNone/>
              <a:defRPr sz="2000"/>
            </a:lvl2pPr>
            <a:lvl3pPr marL="914434" indent="0" algn="ctr">
              <a:buNone/>
              <a:defRPr sz="1800"/>
            </a:lvl3pPr>
            <a:lvl4pPr marL="1371651" indent="0" algn="ctr">
              <a:buNone/>
              <a:defRPr sz="1600"/>
            </a:lvl4pPr>
            <a:lvl5pPr marL="1828869" indent="0" algn="ctr">
              <a:buNone/>
              <a:defRPr sz="1600"/>
            </a:lvl5pPr>
            <a:lvl6pPr marL="2286086" indent="0" algn="ctr">
              <a:buNone/>
              <a:defRPr sz="1600"/>
            </a:lvl6pPr>
            <a:lvl7pPr marL="2743302" indent="0" algn="ctr">
              <a:buNone/>
              <a:defRPr sz="1600"/>
            </a:lvl7pPr>
            <a:lvl8pPr marL="3200520" indent="0" algn="ctr">
              <a:buNone/>
              <a:defRPr sz="1600"/>
            </a:lvl8pPr>
            <a:lvl9pPr marL="3657738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53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095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1032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2608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3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3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5748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893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93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7" indent="0">
              <a:buNone/>
              <a:defRPr sz="2000" b="1"/>
            </a:lvl2pPr>
            <a:lvl3pPr marL="914434" indent="0">
              <a:buNone/>
              <a:defRPr sz="1800" b="1"/>
            </a:lvl3pPr>
            <a:lvl4pPr marL="1371651" indent="0">
              <a:buNone/>
              <a:defRPr sz="1600" b="1"/>
            </a:lvl4pPr>
            <a:lvl5pPr marL="1828869" indent="0">
              <a:buNone/>
              <a:defRPr sz="1600" b="1"/>
            </a:lvl5pPr>
            <a:lvl6pPr marL="2286086" indent="0">
              <a:buNone/>
              <a:defRPr sz="1600" b="1"/>
            </a:lvl6pPr>
            <a:lvl7pPr marL="2743302" indent="0">
              <a:buNone/>
              <a:defRPr sz="1600" b="1"/>
            </a:lvl7pPr>
            <a:lvl8pPr marL="3200520" indent="0">
              <a:buNone/>
              <a:defRPr sz="1600" b="1"/>
            </a:lvl8pPr>
            <a:lvl9pPr marL="365773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93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7" indent="0">
              <a:buNone/>
              <a:defRPr sz="2000" b="1"/>
            </a:lvl2pPr>
            <a:lvl3pPr marL="914434" indent="0">
              <a:buNone/>
              <a:defRPr sz="1800" b="1"/>
            </a:lvl3pPr>
            <a:lvl4pPr marL="1371651" indent="0">
              <a:buNone/>
              <a:defRPr sz="1600" b="1"/>
            </a:lvl4pPr>
            <a:lvl5pPr marL="1828869" indent="0">
              <a:buNone/>
              <a:defRPr sz="1600" b="1"/>
            </a:lvl5pPr>
            <a:lvl6pPr marL="2286086" indent="0">
              <a:buNone/>
              <a:defRPr sz="1600" b="1"/>
            </a:lvl6pPr>
            <a:lvl7pPr marL="2743302" indent="0">
              <a:buNone/>
              <a:defRPr sz="1600" b="1"/>
            </a:lvl7pPr>
            <a:lvl8pPr marL="3200520" indent="0">
              <a:buNone/>
              <a:defRPr sz="1600" b="1"/>
            </a:lvl8pPr>
            <a:lvl9pPr marL="365773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738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9153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2909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92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7" indent="0">
              <a:buNone/>
              <a:defRPr sz="1400"/>
            </a:lvl2pPr>
            <a:lvl3pPr marL="914434" indent="0">
              <a:buNone/>
              <a:defRPr sz="1200"/>
            </a:lvl3pPr>
            <a:lvl4pPr marL="1371651" indent="0">
              <a:buNone/>
              <a:defRPr sz="1000"/>
            </a:lvl4pPr>
            <a:lvl5pPr marL="1828869" indent="0">
              <a:buNone/>
              <a:defRPr sz="1000"/>
            </a:lvl5pPr>
            <a:lvl6pPr marL="2286086" indent="0">
              <a:buNone/>
              <a:defRPr sz="1000"/>
            </a:lvl6pPr>
            <a:lvl7pPr marL="2743302" indent="0">
              <a:buNone/>
              <a:defRPr sz="1000"/>
            </a:lvl7pPr>
            <a:lvl8pPr marL="3200520" indent="0">
              <a:buNone/>
              <a:defRPr sz="1000"/>
            </a:lvl8pPr>
            <a:lvl9pPr marL="365773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130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92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7" indent="0">
              <a:buNone/>
              <a:defRPr sz="2800"/>
            </a:lvl2pPr>
            <a:lvl3pPr marL="914434" indent="0">
              <a:buNone/>
              <a:defRPr sz="2400"/>
            </a:lvl3pPr>
            <a:lvl4pPr marL="1371651" indent="0">
              <a:buNone/>
              <a:defRPr sz="2000"/>
            </a:lvl4pPr>
            <a:lvl5pPr marL="1828869" indent="0">
              <a:buNone/>
              <a:defRPr sz="2000"/>
            </a:lvl5pPr>
            <a:lvl6pPr marL="2286086" indent="0">
              <a:buNone/>
              <a:defRPr sz="2000"/>
            </a:lvl6pPr>
            <a:lvl7pPr marL="2743302" indent="0">
              <a:buNone/>
              <a:defRPr sz="2000"/>
            </a:lvl7pPr>
            <a:lvl8pPr marL="3200520" indent="0">
              <a:buNone/>
              <a:defRPr sz="2000"/>
            </a:lvl8pPr>
            <a:lvl9pPr marL="3657738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7" indent="0">
              <a:buNone/>
              <a:defRPr sz="1400"/>
            </a:lvl2pPr>
            <a:lvl3pPr marL="914434" indent="0">
              <a:buNone/>
              <a:defRPr sz="1200"/>
            </a:lvl3pPr>
            <a:lvl4pPr marL="1371651" indent="0">
              <a:buNone/>
              <a:defRPr sz="1000"/>
            </a:lvl4pPr>
            <a:lvl5pPr marL="1828869" indent="0">
              <a:buNone/>
              <a:defRPr sz="1000"/>
            </a:lvl5pPr>
            <a:lvl6pPr marL="2286086" indent="0">
              <a:buNone/>
              <a:defRPr sz="1000"/>
            </a:lvl6pPr>
            <a:lvl7pPr marL="2743302" indent="0">
              <a:buNone/>
              <a:defRPr sz="1000"/>
            </a:lvl7pPr>
            <a:lvl8pPr marL="3200520" indent="0">
              <a:buNone/>
              <a:defRPr sz="1000"/>
            </a:lvl8pPr>
            <a:lvl9pPr marL="365773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3213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5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contourW="6350" prstMaterial="plastic">
              <a:bevelT w="38100" h="38100"/>
              <a:contourClr>
                <a:schemeClr val="accent6">
                  <a:lumMod val="5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5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DD121-64BF-4096-B461-23F497B44A83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5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D8834-2A2E-42C9-91BD-381A92A2A8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142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8928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34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6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9" indent="-228609" algn="l" defTabSz="914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25" indent="-228609" algn="l" defTabSz="9144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42" indent="-228609" algn="l" defTabSz="9144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60" indent="-228609" algn="l" defTabSz="9144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78" indent="-228609" algn="l" defTabSz="9144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96" indent="-228609" algn="l" defTabSz="9144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11" indent="-228609" algn="l" defTabSz="9144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29" indent="-228609" algn="l" defTabSz="9144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46" indent="-228609" algn="l" defTabSz="9144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7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4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1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9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86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02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20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38" algn="l" defTabSz="9144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nfopedia.su/1x3c83.html" TargetMode="External"/><Relationship Id="rId13" Type="http://schemas.openxmlformats.org/officeDocument/2006/relationships/hyperlink" Target="http://habrasorium.ru/uploads/posts/2011-02/1298917954_cutie_preview.jpg" TargetMode="External"/><Relationship Id="rId18" Type="http://schemas.openxmlformats.org/officeDocument/2006/relationships/hyperlink" Target="http://fedorenko.pp.ua/wp-content/uploads/2014/06/newblock1img1.jpg" TargetMode="External"/><Relationship Id="rId26" Type="http://schemas.openxmlformats.org/officeDocument/2006/relationships/hyperlink" Target="http://img.espicture.ru/20/kartinki-mozga-prikolymnyie-1.jpg" TargetMode="External"/><Relationship Id="rId3" Type="http://schemas.openxmlformats.org/officeDocument/2006/relationships/hyperlink" Target="http://fb.ru/article/138026/mentalnaya-karta-kak-sposob-vizualizatsii-myishleniya" TargetMode="External"/><Relationship Id="rId21" Type="http://schemas.openxmlformats.org/officeDocument/2006/relationships/hyperlink" Target="https://www.colourbox.com/preview/11726969-icon-set-for-online-education-e-learning.jpg" TargetMode="External"/><Relationship Id="rId7" Type="http://schemas.openxmlformats.org/officeDocument/2006/relationships/hyperlink" Target="http://fb.ru/article/51680/teoriya-evolyutsii-darvina" TargetMode="External"/><Relationship Id="rId12" Type="http://schemas.openxmlformats.org/officeDocument/2006/relationships/hyperlink" Target="http://ztvrus.ucoz.ru/publ/samoobrazovanie/tekhnologija_intellekt_kart/intellekt_karty/6-1-0-3" TargetMode="External"/><Relationship Id="rId17" Type="http://schemas.openxmlformats.org/officeDocument/2006/relationships/hyperlink" Target="http://www.isislog.com/en/wp-content/uploads/sites/2/2014/08/expertise2.jpg" TargetMode="External"/><Relationship Id="rId25" Type="http://schemas.openxmlformats.org/officeDocument/2006/relationships/hyperlink" Target="http://media.tumblr.com/tumblr_lpt930t5u31qja0yo.jpg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://data.lact.ru/f1/s/56/187/image/1569/590/medium_priznakiNarusheniyaInteljpg.jpg" TargetMode="External"/><Relationship Id="rId20" Type="http://schemas.openxmlformats.org/officeDocument/2006/relationships/hyperlink" Target="https://image.freepik.com/free-vector/education-&amp;-science-45-icons-sets_72841.jpg" TargetMode="External"/><Relationship Id="rId29" Type="http://schemas.openxmlformats.org/officeDocument/2006/relationships/hyperlink" Target="http://andreyvoroshilov.com/wp-content/uploads/2013/07/12353881-imagine-and-invent-as-human-imagination-and-creative-man-as-the-intelligent-brain-with-a-front-faci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talyhit.com/istoriya/lichnosti/leonardo-da-vinchi/izobreteniya.html" TargetMode="External"/><Relationship Id="rId11" Type="http://schemas.openxmlformats.org/officeDocument/2006/relationships/hyperlink" Target="https://abdullinru.ru/pk/mentalnye-karty.html" TargetMode="External"/><Relationship Id="rId24" Type="http://schemas.openxmlformats.org/officeDocument/2006/relationships/hyperlink" Target="https://thetomatos.com/wp-content/uploads/2016/06/thinking-brain-clipart-6.jpg" TargetMode="External"/><Relationship Id="rId32" Type="http://schemas.openxmlformats.org/officeDocument/2006/relationships/hyperlink" Target="https://phys-oge.sdamgia.ru/" TargetMode="External"/><Relationship Id="rId5" Type="http://schemas.openxmlformats.org/officeDocument/2006/relationships/hyperlink" Target="http://russmetod.blogspot.ru/2014/11/6_25.html" TargetMode="External"/><Relationship Id="rId15" Type="http://schemas.openxmlformats.org/officeDocument/2006/relationships/hyperlink" Target="http://s1.iconbird.com/ico/1012/human02/w72h721349048802gnomeklotski2.png" TargetMode="External"/><Relationship Id="rId23" Type="http://schemas.openxmlformats.org/officeDocument/2006/relationships/hyperlink" Target="https://cdn1.iconfinder.com/data/icons/LUMINA/education_icons/png/400/graduated.png" TargetMode="External"/><Relationship Id="rId28" Type="http://schemas.openxmlformats.org/officeDocument/2006/relationships/hyperlink" Target="http://www.funlib.ru/cimg/2014/102200/2805982" TargetMode="External"/><Relationship Id="rId10" Type="http://schemas.openxmlformats.org/officeDocument/2006/relationships/hyperlink" Target="http://www.tomyself.ru/brainworkm" TargetMode="External"/><Relationship Id="rId19" Type="http://schemas.openxmlformats.org/officeDocument/2006/relationships/hyperlink" Target="http://image.shutterstock.com/z/stock-vector-collection-of-colorful-vector-icons-in-modern-flat-design-style-on-knowledge-and-education-theme-149426420.jpg" TargetMode="External"/><Relationship Id="rId31" Type="http://schemas.openxmlformats.org/officeDocument/2006/relationships/hyperlink" Target="http://fipi.ru/oge-i-gve-9" TargetMode="External"/><Relationship Id="rId4" Type="http://schemas.openxmlformats.org/officeDocument/2006/relationships/hyperlink" Target="http://www.training.com.ua/live/news/mentalnie_karti_tehnologii_kreativnosti" TargetMode="External"/><Relationship Id="rId9" Type="http://schemas.openxmlformats.org/officeDocument/2006/relationships/hyperlink" Target="http://iknigi.net/avtor-toni-byuzen/27249-supermyshlenie-toni-byuzen/read/page-18.html" TargetMode="External"/><Relationship Id="rId14" Type="http://schemas.openxmlformats.org/officeDocument/2006/relationships/hyperlink" Target="http://card-oil.ru/4site/images/banners/man_grey.png" TargetMode="External"/><Relationship Id="rId22" Type="http://schemas.openxmlformats.org/officeDocument/2006/relationships/hyperlink" Target="http://static1.gophotoweb.com/u1415/239/photos/121604/1000-7e6d275c6d969a48f295a3f9c1a41e51.jpg" TargetMode="External"/><Relationship Id="rId27" Type="http://schemas.openxmlformats.org/officeDocument/2006/relationships/hyperlink" Target="http://datareview.info/wp-content/uploads/2015/09/114161982_4552399_mozgovoi_shtyrm.jpg" TargetMode="External"/><Relationship Id="rId30" Type="http://schemas.openxmlformats.org/officeDocument/2006/relationships/hyperlink" Target="http://berichnow.ru/wp-content/uploads/2015/07/intellekt-kartyi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8902" y="336431"/>
            <a:ext cx="9413498" cy="1413431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Краевая научно – практическая конференция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«Эффективные формы м механизмы повышения образовательных результатов обучающихся»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12244" y="2565401"/>
            <a:ext cx="4752973" cy="4049784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проект «Образовательный лифт»    СЕКЦИЯ: ФИЗИКА                                  Руководитель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                                                                        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Яковлева Надежда Геннадьевна,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н.с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отдела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СФГОС</a:t>
            </a:r>
          </a:p>
          <a:p>
            <a:pPr algn="r">
              <a:lnSpc>
                <a:spcPct val="100000"/>
              </a:lnSpc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Чёрмозская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им. 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В.Ершова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(АП)</a:t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Гришко Любовь Павловна</a:t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математики, физики</a:t>
            </a:r>
            <a:b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 категория</a:t>
            </a:r>
          </a:p>
          <a:p>
            <a:pPr algn="r">
              <a:lnSpc>
                <a:spcPct val="100000"/>
              </a:lnSpc>
            </a:pPr>
            <a:r>
              <a:rPr lang="ru-RU" alt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ноября 2018 года</a:t>
            </a:r>
          </a:p>
          <a:p>
            <a:pPr algn="r">
              <a:lnSpc>
                <a:spcPct val="100000"/>
              </a:lnSpc>
            </a:pPr>
            <a:r>
              <a:rPr lang="ru-RU" alt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Пермь</a:t>
            </a:r>
            <a:endParaRPr lang="ru-RU" altLang="ru-RU" sz="1800" dirty="0">
              <a:solidFill>
                <a:srgbClr val="544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https://cdn1.iconfinder.com/data/icons/LUMINA/education_icons/png/400/graduate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668000" y="336431"/>
            <a:ext cx="1413431" cy="1413431"/>
          </a:xfrm>
          <a:prstGeom prst="rect">
            <a:avLst/>
          </a:prstGeom>
        </p:spPr>
      </p:pic>
      <p:pic>
        <p:nvPicPr>
          <p:cNvPr id="10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975" y="2069725"/>
            <a:ext cx="4390594" cy="439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25082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Механические колебания, волны. Звук.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4433" y="1188418"/>
            <a:ext cx="11019295" cy="1253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уровня 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1.Грузик на пружине за 6 секунд совершил 18 колебаний. Найдите период и частоту колебаний.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2.Чему равен период колебаний математического маятника, длина которого равна 0,634 м?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2922" y="2513981"/>
            <a:ext cx="10910806" cy="1469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уровня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1.Какую длину имеет математический маятник с периодом Т = 1 сек?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2.Как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относятся длины математических маятников, если за одно и тоже время один совершил 10 колебаний, а другой – 30 колебаний?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8002" y="4055500"/>
            <a:ext cx="10956005" cy="1890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уровня С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Крылья пчелы колеблются с частотой 240 Гц. Сколько взмахов крыльев сделает пчела, пока долетит до цветочного поля, расположенного на расстоянии 500 м, если она летит со скоростью 4 м/с?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2.Определите максимальную и минимальную длины звуковых волн, воспринимаемых человеком. Скорость звука равна 340 м/с, граничные частоты = 20 Гц и = 20000 Гц.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197885" y="1075774"/>
            <a:ext cx="1790556" cy="179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1416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533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Источники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2608" y="836025"/>
            <a:ext cx="5812971" cy="56823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50" dirty="0">
                <a:hlinkClick r:id="rId3"/>
              </a:rPr>
              <a:t>http://</a:t>
            </a:r>
            <a:r>
              <a:rPr lang="en-US" sz="1050" dirty="0" smtClean="0">
                <a:hlinkClick r:id="rId3"/>
              </a:rPr>
              <a:t>fb.ru/article/138026/mentalnaya-karta-kak-sposob-vizualizatsii-myishleniya</a:t>
            </a:r>
            <a:endParaRPr lang="ru-RU" sz="1050" dirty="0" smtClean="0"/>
          </a:p>
          <a:p>
            <a:pPr marL="0" indent="0">
              <a:buNone/>
            </a:pPr>
            <a:r>
              <a:rPr lang="en-US" sz="1050" dirty="0">
                <a:hlinkClick r:id="rId4"/>
              </a:rPr>
              <a:t>http://</a:t>
            </a:r>
            <a:r>
              <a:rPr lang="en-US" sz="1050" dirty="0" smtClean="0">
                <a:hlinkClick r:id="rId4"/>
              </a:rPr>
              <a:t>www.training.com.ua/live/news/mentalnie_karti_tehnologii_kreativnosti</a:t>
            </a:r>
            <a:endParaRPr lang="ru-RU" sz="1050" dirty="0" smtClean="0"/>
          </a:p>
          <a:p>
            <a:pPr marL="0" indent="0">
              <a:buNone/>
            </a:pPr>
            <a:r>
              <a:rPr lang="en-US" sz="1050" dirty="0">
                <a:hlinkClick r:id="rId5"/>
              </a:rPr>
              <a:t>http://</a:t>
            </a:r>
            <a:r>
              <a:rPr lang="en-US" sz="1050" dirty="0" smtClean="0">
                <a:hlinkClick r:id="rId5"/>
              </a:rPr>
              <a:t>russmetod.blogspot.ru/2014/11/6_25.html</a:t>
            </a:r>
            <a:endParaRPr lang="ru-RU" sz="1050" dirty="0" smtClean="0"/>
          </a:p>
          <a:p>
            <a:pPr marL="0" indent="0">
              <a:buNone/>
            </a:pPr>
            <a:r>
              <a:rPr lang="ru-RU" sz="1050" dirty="0"/>
              <a:t> </a:t>
            </a:r>
            <a:r>
              <a:rPr lang="ru-RU" sz="1050" dirty="0">
                <a:hlinkClick r:id="rId6"/>
              </a:rPr>
              <a:t>http://</a:t>
            </a:r>
            <a:r>
              <a:rPr lang="ru-RU" sz="1050" dirty="0" smtClean="0">
                <a:hlinkClick r:id="rId6"/>
              </a:rPr>
              <a:t>italyhit.com/istoriya/lichnosti/leonardo-da-vinchi/izobreteniya.html</a:t>
            </a:r>
            <a:endParaRPr lang="ru-RU" sz="1050" dirty="0" smtClean="0"/>
          </a:p>
          <a:p>
            <a:pPr marL="0" indent="0">
              <a:buNone/>
            </a:pPr>
            <a:r>
              <a:rPr lang="en-US" sz="1050" dirty="0">
                <a:hlinkClick r:id="rId7"/>
              </a:rPr>
              <a:t>http://</a:t>
            </a:r>
            <a:r>
              <a:rPr lang="en-US" sz="1050" dirty="0" smtClean="0">
                <a:hlinkClick r:id="rId7"/>
              </a:rPr>
              <a:t>fb.ru/article/51680/teoriya-evolyutsii-darvina</a:t>
            </a:r>
            <a:endParaRPr lang="ru-RU" sz="1050" dirty="0" smtClean="0"/>
          </a:p>
          <a:p>
            <a:pPr marL="0" indent="0">
              <a:buNone/>
            </a:pPr>
            <a:r>
              <a:rPr lang="en-US" sz="1050" dirty="0">
                <a:hlinkClick r:id="rId8"/>
              </a:rPr>
              <a:t>http://</a:t>
            </a:r>
            <a:r>
              <a:rPr lang="en-US" sz="1050" dirty="0" smtClean="0">
                <a:hlinkClick r:id="rId8"/>
              </a:rPr>
              <a:t>infopedia.su/1x3c83.html</a:t>
            </a:r>
            <a:endParaRPr lang="ru-RU" sz="1050" dirty="0" smtClean="0"/>
          </a:p>
          <a:p>
            <a:pPr marL="0" indent="0">
              <a:buNone/>
            </a:pPr>
            <a:r>
              <a:rPr lang="en-US" sz="1050" dirty="0">
                <a:hlinkClick r:id="rId9"/>
              </a:rPr>
              <a:t>http://</a:t>
            </a:r>
            <a:r>
              <a:rPr lang="en-US" sz="1050" dirty="0" smtClean="0">
                <a:hlinkClick r:id="rId9"/>
              </a:rPr>
              <a:t>iknigi.net/avtor-toni-byuzen/27249-supermyshlenie-toni-byuzen/read/page-18.html</a:t>
            </a:r>
            <a:endParaRPr lang="ru-RU" sz="1050" dirty="0" smtClean="0"/>
          </a:p>
          <a:p>
            <a:pPr marL="0" indent="0">
              <a:buNone/>
            </a:pPr>
            <a:r>
              <a:rPr lang="en-US" sz="1050" dirty="0">
                <a:hlinkClick r:id="rId10"/>
              </a:rPr>
              <a:t>http://</a:t>
            </a:r>
            <a:r>
              <a:rPr lang="en-US" sz="1050" dirty="0" smtClean="0">
                <a:hlinkClick r:id="rId10"/>
              </a:rPr>
              <a:t>www.tomyself.ru/brainworkm</a:t>
            </a:r>
            <a:endParaRPr lang="ru-RU" sz="1050" dirty="0" smtClean="0"/>
          </a:p>
          <a:p>
            <a:pPr marL="0" indent="0">
              <a:buNone/>
            </a:pPr>
            <a:r>
              <a:rPr lang="en-US" sz="1050" dirty="0">
                <a:hlinkClick r:id="rId11"/>
              </a:rPr>
              <a:t>https://</a:t>
            </a:r>
            <a:r>
              <a:rPr lang="en-US" sz="1050" dirty="0" smtClean="0">
                <a:hlinkClick r:id="rId11"/>
              </a:rPr>
              <a:t>abdullinru.ru/pk/mentalnye-karty.html</a:t>
            </a:r>
            <a:endParaRPr lang="ru-RU" sz="1050" dirty="0" smtClean="0"/>
          </a:p>
          <a:p>
            <a:pPr marL="0" indent="0">
              <a:buNone/>
            </a:pPr>
            <a:r>
              <a:rPr lang="en-US" sz="1050" dirty="0">
                <a:hlinkClick r:id="rId10"/>
              </a:rPr>
              <a:t>http://</a:t>
            </a:r>
            <a:r>
              <a:rPr lang="en-US" sz="1050" dirty="0" smtClean="0">
                <a:hlinkClick r:id="rId10"/>
              </a:rPr>
              <a:t>www.tomyself.ru/brainworkm</a:t>
            </a:r>
            <a:endParaRPr lang="ru-RU" sz="1050" dirty="0" smtClean="0"/>
          </a:p>
          <a:p>
            <a:pPr marL="0" indent="0">
              <a:buNone/>
            </a:pPr>
            <a:r>
              <a:rPr lang="en-US" sz="1050" dirty="0">
                <a:hlinkClick r:id="rId12"/>
              </a:rPr>
              <a:t>http://</a:t>
            </a:r>
            <a:r>
              <a:rPr lang="en-US" sz="1050" dirty="0" smtClean="0">
                <a:hlinkClick r:id="rId12"/>
              </a:rPr>
              <a:t>ztvrus.ucoz.ru/publ/samoobrazovanie/tekhnologija_intellekt_kart/intellekt_karty/6-1-0-3</a:t>
            </a:r>
            <a:endParaRPr lang="ru-RU" sz="1050" dirty="0" smtClean="0"/>
          </a:p>
          <a:p>
            <a:pPr marL="0" indent="0">
              <a:buNone/>
            </a:pPr>
            <a:endParaRPr lang="ru-RU" sz="105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09156" y="836022"/>
            <a:ext cx="5738948" cy="5682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050" dirty="0"/>
              <a:t>Картинки</a:t>
            </a:r>
          </a:p>
          <a:p>
            <a:pPr marL="0" indent="0">
              <a:buNone/>
            </a:pPr>
            <a:r>
              <a:rPr lang="en-US" sz="1050" dirty="0">
                <a:hlinkClick r:id="rId13"/>
              </a:rPr>
              <a:t>http://habrasorium.ru/uploads/posts/2011-02/1298917954_cutie_preview.jpg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14"/>
              </a:rPr>
              <a:t>http://card-oil.ru/4site/images/banners/man_grey.png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15"/>
              </a:rPr>
              <a:t>http://s1.iconbird.com/ico/1012/human02/w72h721349048802gnomeklotski2.png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16"/>
              </a:rPr>
              <a:t>http://data.lact.ru/f1/s/56/187/image/1569/590/medium_priznakiNarusheniyaInteljpg.jpg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17"/>
              </a:rPr>
              <a:t>http://www.isislog.com/en/wp-content/uploads/sites/2/2014/08/expertise2.jpg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18"/>
              </a:rPr>
              <a:t>http://fedorenko.pp.ua/wp-content/uploads/2014/06/newblock1img1.jpg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19"/>
              </a:rPr>
              <a:t>http://image.shutterstock.com/z/stock-vector-collection-of-colorful-vector-icons-in-modern-flat-design-style-on-knowledge-and-education-theme-149426420.jpg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0"/>
              </a:rPr>
              <a:t>https://image.freepik.com/free-vector/education-&amp;-science-45-icons-sets_72841.jpg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1"/>
              </a:rPr>
              <a:t>https://www.colourbox.com/preview/11726969-icon-set-for-online-education-e-learning.jpg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2"/>
              </a:rPr>
              <a:t>http://static1.gophotoweb.com/u1415/239/photos/121604/1000-7e6d275c6d969a48f295a3f9c1a41e51.jpg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3"/>
              </a:rPr>
              <a:t>https://cdn1.iconfinder.com/data/icons/LUMINA/education_icons/png/400/graduated.png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4"/>
              </a:rPr>
              <a:t>https://thetomatos.com/wp-content/uploads/2016/06/thinking-brain-clipart-6.jpg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5"/>
              </a:rPr>
              <a:t>http://media.tumblr.com/tumblr_lpt930t5u31qja0yo.jpg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6"/>
              </a:rPr>
              <a:t>http://img.espicture.ru/20/kartinki-mozga-prikolymnyie-1.jpg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7"/>
              </a:rPr>
              <a:t>http://datareview.info/wp-content/uploads/2015/09/114161982_4552399_mozgovoi_shtyrm.jpg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8"/>
              </a:rPr>
              <a:t>http://www.funlib.ru/cimg/2014/102200/2805982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29"/>
              </a:rPr>
              <a:t>http://andreyvoroshilov.com/wp-content/uploads/2013/07/12353881-imagine-and-invent-as-human-imagination-and-creative-man-as-the-intelligent-brain-with-a-front-facin.jpg</a:t>
            </a:r>
            <a:endParaRPr lang="ru-RU" sz="1050" dirty="0"/>
          </a:p>
          <a:p>
            <a:pPr marL="0" indent="0">
              <a:buNone/>
            </a:pPr>
            <a:r>
              <a:rPr lang="en-US" sz="1050" dirty="0">
                <a:hlinkClick r:id="rId30"/>
              </a:rPr>
              <a:t>http://berichnow.ru/wp-content/uploads/2015/07/intellekt-kartyi.png</a:t>
            </a:r>
            <a:endParaRPr lang="ru-RU" sz="1050" dirty="0"/>
          </a:p>
          <a:p>
            <a:pPr marL="0" indent="0">
              <a:buNone/>
            </a:pPr>
            <a:endParaRPr lang="ru-RU" sz="105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16298" y="4096203"/>
            <a:ext cx="5408909" cy="1412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Е.А.Марон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Физика 7, 8, 9, Опорные конспекты и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разноуровневые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задания,                                         Санкт - Петербург, 2016 год.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Интернет-ресурсы: «</a:t>
            </a:r>
            <a:r>
              <a:rPr lang="ru-RU" sz="14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институт педагогических измерений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в разделе ОГЭ и ГВЭ (</a:t>
            </a:r>
            <a:r>
              <a:rPr lang="ru-RU" sz="14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1"/>
              </a:rPr>
              <a:t>http://fipi.ru/oge-i-gve-9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),  «</a:t>
            </a:r>
            <a:r>
              <a:rPr lang="ru-RU" sz="14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Решу ОГЭ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14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2"/>
              </a:rPr>
              <a:t>https://phys-oge.sdamgia.ru/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solidFill>
                <a:srgbClr val="00000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2409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2177" y="969103"/>
            <a:ext cx="3500159" cy="113899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Разработать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краткосрочную/долгосрочную программу подготовки к ОГЭ/ЕГЭ по предмету с учетом разных целевых групп и возможностей школы. 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с одним усеченным и одним скругленным углом 7"/>
          <p:cNvSpPr/>
          <p:nvPr/>
        </p:nvSpPr>
        <p:spPr>
          <a:xfrm>
            <a:off x="3910348" y="485284"/>
            <a:ext cx="3801981" cy="1138990"/>
          </a:xfrm>
          <a:prstGeom prst="snip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4.Разработать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разноуровневых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заданий к блокам/ модулям КИМ ОГЭ и ЕГЭ, вызывающим наибольшие затруднения у выпускников.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8117305" y="701842"/>
            <a:ext cx="3616799" cy="1138990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Разработать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 для самостоятельного повторения  материала и самоконтроля по предмету с использованием возможностей  сети Интернета, сайтов, ЦОР-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189496" y="2141622"/>
            <a:ext cx="3544608" cy="11871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A5002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Учебные сборы</a:t>
            </a:r>
          </a:p>
          <a:p>
            <a:pPr algn="ctr"/>
            <a:r>
              <a:rPr lang="ru-RU" sz="1400" b="1" dirty="0" smtClean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( 8, 10 классы, по 8 часов);</a:t>
            </a:r>
          </a:p>
          <a:p>
            <a:pPr algn="ctr"/>
            <a:r>
              <a:rPr lang="ru-RU" sz="1400" b="1" dirty="0" smtClean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Курсы по подготовке к ОГЭ  по физике      (1 час в неделю)</a:t>
            </a:r>
          </a:p>
          <a:p>
            <a:pPr algn="ctr"/>
            <a:r>
              <a:rPr lang="ru-RU" sz="1400" b="1" dirty="0" smtClean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ИОМ для учащихся 11 классов (2+2)</a:t>
            </a:r>
            <a:endParaRPr lang="ru-RU" sz="1400" b="1" dirty="0">
              <a:solidFill>
                <a:srgbClr val="6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с одним усеченным и одним скругленным углом 10"/>
          <p:cNvSpPr/>
          <p:nvPr/>
        </p:nvSpPr>
        <p:spPr>
          <a:xfrm>
            <a:off x="376347" y="2653644"/>
            <a:ext cx="3015917" cy="1347536"/>
          </a:xfrm>
          <a:prstGeom prst="snipRound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860000"/>
                </a:solidFill>
              </a:rPr>
              <a:t>2</a:t>
            </a:r>
            <a:r>
              <a:rPr lang="ru-RU" sz="1200" b="1" dirty="0" smtClean="0">
                <a:solidFill>
                  <a:srgbClr val="8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Составить </a:t>
            </a:r>
            <a:r>
              <a:rPr lang="ru-RU" sz="1200" b="1" dirty="0">
                <a:solidFill>
                  <a:srgbClr val="8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план/ проект организации подготовки к ГИА в рамках сетевого предмета (предмет по выбору).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4598069" y="3733828"/>
            <a:ext cx="3561266" cy="1165259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86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общеобразовательных организаций с низкими результатами обучения, функционирующих в неблагоприятных социальных условиях.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54268" y="5225628"/>
            <a:ext cx="2311325" cy="1391320"/>
          </a:xfrm>
          <a:prstGeom prst="roundRect">
            <a:avLst/>
          </a:prstGeom>
          <a:solidFill>
            <a:srgbClr val="FF656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9200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государственной итоговой аттестации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809040" y="3645568"/>
            <a:ext cx="2661064" cy="675773"/>
          </a:xfrm>
          <a:prstGeom prst="rect">
            <a:avLst/>
          </a:prstGeom>
          <a:solidFill>
            <a:srgbClr val="6600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учебного материала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863064" y="4594054"/>
            <a:ext cx="2607040" cy="451183"/>
          </a:xfrm>
          <a:prstGeom prst="rect">
            <a:avLst/>
          </a:prstGeom>
          <a:solidFill>
            <a:srgbClr val="5D00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Систематизации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с одним скругленным углом 19"/>
          <p:cNvSpPr/>
          <p:nvPr/>
        </p:nvSpPr>
        <p:spPr>
          <a:xfrm>
            <a:off x="8960963" y="5458518"/>
            <a:ext cx="1403949" cy="465222"/>
          </a:xfrm>
          <a:prstGeom prst="round1Rect">
            <a:avLst/>
          </a:prstGeom>
          <a:solidFill>
            <a:srgbClr val="920092"/>
          </a:solidFill>
          <a:ln>
            <a:solidFill>
              <a:srgbClr val="920092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знаний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с одним скругленным углом 20"/>
          <p:cNvSpPr/>
          <p:nvPr/>
        </p:nvSpPr>
        <p:spPr>
          <a:xfrm>
            <a:off x="7509628" y="5631718"/>
            <a:ext cx="1299412" cy="465222"/>
          </a:xfrm>
          <a:prstGeom prst="round1Rect">
            <a:avLst/>
          </a:prstGeom>
          <a:solidFill>
            <a:srgbClr val="920092"/>
          </a:solidFill>
          <a:ln>
            <a:solidFill>
              <a:srgbClr val="920092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умений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с одним скругленным углом 21"/>
          <p:cNvSpPr/>
          <p:nvPr/>
        </p:nvSpPr>
        <p:spPr>
          <a:xfrm>
            <a:off x="10565173" y="5713422"/>
            <a:ext cx="1454525" cy="465222"/>
          </a:xfrm>
          <a:prstGeom prst="round1Rect">
            <a:avLst/>
          </a:prstGeom>
          <a:solidFill>
            <a:srgbClr val="920092"/>
          </a:solidFill>
          <a:ln>
            <a:solidFill>
              <a:srgbClr val="920092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навыков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V="1">
            <a:off x="5811338" y="1672593"/>
            <a:ext cx="3093" cy="395036"/>
          </a:xfrm>
          <a:prstGeom prst="straightConnector1">
            <a:avLst/>
          </a:prstGeom>
          <a:ln w="76200">
            <a:solidFill>
              <a:srgbClr val="6C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6" idx="7"/>
          </p:cNvCxnSpPr>
          <p:nvPr/>
        </p:nvCxnSpPr>
        <p:spPr>
          <a:xfrm flipV="1">
            <a:off x="6806081" y="1703811"/>
            <a:ext cx="1238203" cy="407396"/>
          </a:xfrm>
          <a:prstGeom prst="straightConnector1">
            <a:avLst/>
          </a:prstGeom>
          <a:ln w="76200">
            <a:solidFill>
              <a:srgbClr val="6C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6" idx="1"/>
          </p:cNvCxnSpPr>
          <p:nvPr/>
        </p:nvCxnSpPr>
        <p:spPr>
          <a:xfrm flipH="1" flipV="1">
            <a:off x="3733535" y="2019641"/>
            <a:ext cx="1083062" cy="91566"/>
          </a:xfrm>
          <a:prstGeom prst="straightConnector1">
            <a:avLst/>
          </a:prstGeom>
          <a:ln w="76200">
            <a:solidFill>
              <a:srgbClr val="6C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1" idx="0"/>
          </p:cNvCxnSpPr>
          <p:nvPr/>
        </p:nvCxnSpPr>
        <p:spPr>
          <a:xfrm flipH="1">
            <a:off x="3392264" y="3142725"/>
            <a:ext cx="1293528" cy="184687"/>
          </a:xfrm>
          <a:prstGeom prst="straightConnector1">
            <a:avLst/>
          </a:prstGeom>
          <a:ln w="76200">
            <a:solidFill>
              <a:srgbClr val="6C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6" idx="6"/>
          </p:cNvCxnSpPr>
          <p:nvPr/>
        </p:nvCxnSpPr>
        <p:spPr>
          <a:xfrm>
            <a:off x="7218117" y="2713262"/>
            <a:ext cx="898358" cy="177665"/>
          </a:xfrm>
          <a:prstGeom prst="straightConnector1">
            <a:avLst/>
          </a:prstGeom>
          <a:ln w="76200">
            <a:solidFill>
              <a:srgbClr val="6C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6" idx="3"/>
          </p:cNvCxnSpPr>
          <p:nvPr/>
        </p:nvCxnSpPr>
        <p:spPr>
          <a:xfrm flipH="1">
            <a:off x="3233153" y="3315316"/>
            <a:ext cx="1583444" cy="1441395"/>
          </a:xfrm>
          <a:prstGeom prst="straightConnector1">
            <a:avLst/>
          </a:prstGeom>
          <a:ln w="76200">
            <a:solidFill>
              <a:srgbClr val="6C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6" idx="4"/>
            <a:endCxn id="16" idx="3"/>
          </p:cNvCxnSpPr>
          <p:nvPr/>
        </p:nvCxnSpPr>
        <p:spPr>
          <a:xfrm>
            <a:off x="5811339" y="3564695"/>
            <a:ext cx="567363" cy="169133"/>
          </a:xfrm>
          <a:prstGeom prst="straightConnector1">
            <a:avLst/>
          </a:prstGeom>
          <a:ln w="76200">
            <a:solidFill>
              <a:srgbClr val="6C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H="1">
            <a:off x="5887454" y="4994543"/>
            <a:ext cx="240430" cy="285566"/>
          </a:xfrm>
          <a:prstGeom prst="straightConnector1">
            <a:avLst/>
          </a:prstGeom>
          <a:ln w="76200">
            <a:solidFill>
              <a:srgbClr val="860000"/>
            </a:solidFill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Скругленная соединительная линия 49"/>
          <p:cNvCxnSpPr/>
          <p:nvPr/>
        </p:nvCxnSpPr>
        <p:spPr>
          <a:xfrm flipV="1">
            <a:off x="7292401" y="4145531"/>
            <a:ext cx="1517902" cy="1033712"/>
          </a:xfrm>
          <a:prstGeom prst="curvedConnector3">
            <a:avLst>
              <a:gd name="adj1" fmla="val 50000"/>
            </a:avLst>
          </a:prstGeom>
          <a:ln w="57150">
            <a:solidFill>
              <a:srgbClr val="FF7C80"/>
            </a:solidFill>
            <a:prstDash val="sysDot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кругленная соединительная линия 52"/>
          <p:cNvCxnSpPr/>
          <p:nvPr/>
        </p:nvCxnSpPr>
        <p:spPr>
          <a:xfrm flipV="1">
            <a:off x="7407510" y="5072840"/>
            <a:ext cx="1440976" cy="240450"/>
          </a:xfrm>
          <a:prstGeom prst="curvedConnector3">
            <a:avLst>
              <a:gd name="adj1" fmla="val 50000"/>
            </a:avLst>
          </a:prstGeom>
          <a:ln w="57150">
            <a:solidFill>
              <a:srgbClr val="FF7C80"/>
            </a:solidFill>
            <a:prstDash val="sysDot"/>
            <a:tailEnd type="triangl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Скругленная соединительная линия 56"/>
          <p:cNvCxnSpPr>
            <a:endCxn id="21" idx="0"/>
          </p:cNvCxnSpPr>
          <p:nvPr/>
        </p:nvCxnSpPr>
        <p:spPr>
          <a:xfrm rot="10800000" flipV="1">
            <a:off x="8159335" y="5078266"/>
            <a:ext cx="1243263" cy="553452"/>
          </a:xfrm>
          <a:prstGeom prst="curvedConnector2">
            <a:avLst/>
          </a:prstGeom>
          <a:ln w="57150">
            <a:solidFill>
              <a:srgbClr val="5D00E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Скругленная соединительная линия 60"/>
          <p:cNvCxnSpPr/>
          <p:nvPr/>
        </p:nvCxnSpPr>
        <p:spPr>
          <a:xfrm>
            <a:off x="10102668" y="5121850"/>
            <a:ext cx="978568" cy="545425"/>
          </a:xfrm>
          <a:prstGeom prst="curvedConnector3">
            <a:avLst>
              <a:gd name="adj1" fmla="val 128689"/>
            </a:avLst>
          </a:prstGeom>
          <a:ln w="57150">
            <a:solidFill>
              <a:srgbClr val="5D00E6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кругленная соединительная линия 63"/>
          <p:cNvCxnSpPr/>
          <p:nvPr/>
        </p:nvCxnSpPr>
        <p:spPr>
          <a:xfrm rot="10800000" flipV="1">
            <a:off x="9283256" y="5118502"/>
            <a:ext cx="763263" cy="300786"/>
          </a:xfrm>
          <a:prstGeom prst="curvedConnector2">
            <a:avLst/>
          </a:prstGeom>
          <a:ln w="57150">
            <a:solidFill>
              <a:srgbClr val="5D00E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404561" y="1861828"/>
            <a:ext cx="2813556" cy="1702867"/>
          </a:xfrm>
          <a:prstGeom prst="ellipse">
            <a:avLst/>
          </a:prstGeom>
          <a:solidFill>
            <a:srgbClr val="6C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проект  </a:t>
            </a:r>
            <a:r>
              <a:rPr lang="ru-RU" sz="1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«Образовательный лифт»                          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(физика)</a:t>
            </a:r>
          </a:p>
          <a:p>
            <a:pPr algn="ctr"/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00525" y="4800162"/>
            <a:ext cx="3433010" cy="909975"/>
          </a:xfrm>
          <a:prstGeom prst="round2DiagRect">
            <a:avLst/>
          </a:prstGeom>
          <a:solidFill>
            <a:srgbClr val="80008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Провести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диагностику индивидуальных затруднений выпускников своего класса и на основе результатов разработать план-проект по их устранению.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4" name="Picture 4" descr="http://s1.iconbird.com/ico/1012/human02/w72h721349048802gnomeklotski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6143" y="5946033"/>
            <a:ext cx="944522" cy="94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Рисунок 7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942" t="77496" r="5233" b="4983"/>
          <a:stretch/>
        </p:blipFill>
        <p:spPr>
          <a:xfrm>
            <a:off x="11094421" y="340473"/>
            <a:ext cx="751365" cy="738534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7" name="Рисунок 7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44" t="29741" r="52930" b="53290"/>
          <a:stretch/>
        </p:blipFill>
        <p:spPr>
          <a:xfrm>
            <a:off x="6761748" y="1971322"/>
            <a:ext cx="751365" cy="715246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8" name="Рисунок 7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134" t="62762" r="5283" b="11238"/>
          <a:stretch/>
        </p:blipFill>
        <p:spPr>
          <a:xfrm>
            <a:off x="11343130" y="3491179"/>
            <a:ext cx="776679" cy="78091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9" name="Рисунок 7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134" t="33619" r="5283" b="40286"/>
          <a:stretch/>
        </p:blipFill>
        <p:spPr>
          <a:xfrm>
            <a:off x="-11993" y="2451297"/>
            <a:ext cx="776679" cy="783771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0" name="Picture 2" descr="http://static1.gophotoweb.com/u1415/239/photos/121604/1000-7e6d275c6d969a48f295a3f9c1a41e5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501" t="5643" r="51850" b="74337"/>
          <a:stretch/>
        </p:blipFill>
        <p:spPr bwMode="auto">
          <a:xfrm>
            <a:off x="141857" y="5753588"/>
            <a:ext cx="735913" cy="749827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2" descr="http://static1.gophotoweb.com/u1415/239/photos/121604/1000-7e6d275c6d969a48f295a3f9c1a41e5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421" t="28487" r="3523" b="51663"/>
          <a:stretch/>
        </p:blipFill>
        <p:spPr bwMode="auto">
          <a:xfrm>
            <a:off x="3344990" y="247730"/>
            <a:ext cx="751153" cy="743423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Рисунок 8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44" t="77293" r="52930" b="4792"/>
          <a:stretch/>
        </p:blipFill>
        <p:spPr>
          <a:xfrm>
            <a:off x="4404561" y="3146288"/>
            <a:ext cx="686310" cy="689783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3" name="Рисунок 8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942" t="28699" r="5233" b="52900"/>
          <a:stretch/>
        </p:blipFill>
        <p:spPr>
          <a:xfrm>
            <a:off x="11312295" y="4774958"/>
            <a:ext cx="751365" cy="775602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4" name="Рисунок 8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134" t="62762" r="5283" b="11238"/>
          <a:stretch/>
        </p:blipFill>
        <p:spPr>
          <a:xfrm>
            <a:off x="4364128" y="4355617"/>
            <a:ext cx="776679" cy="78091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5" name="Picture 2" descr="http://static1.gophotoweb.com/u1415/239/photos/121604/1000-7e6d275c6d969a48f295a3f9c1a41e5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11" t="72721" r="76310" b="7671"/>
          <a:stretch/>
        </p:blipFill>
        <p:spPr bwMode="auto">
          <a:xfrm>
            <a:off x="244072" y="335688"/>
            <a:ext cx="771057" cy="768284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Рисунок 8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366" t="29342" r="29384" b="52702"/>
          <a:stretch/>
        </p:blipFill>
        <p:spPr>
          <a:xfrm>
            <a:off x="7551560" y="320691"/>
            <a:ext cx="727127" cy="75683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7" name="Рисунок 8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44" t="5123" r="52930" b="77362"/>
          <a:stretch/>
        </p:blipFill>
        <p:spPr>
          <a:xfrm>
            <a:off x="7330537" y="4809497"/>
            <a:ext cx="751365" cy="738296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8" name="Рисунок 8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134" t="4667" r="5283" b="69048"/>
          <a:stretch/>
        </p:blipFill>
        <p:spPr>
          <a:xfrm>
            <a:off x="9701291" y="6177419"/>
            <a:ext cx="636497" cy="646997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628734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000"/>
                            </p:stCondLst>
                            <p:childTnLst>
                              <p:par>
                                <p:cTn id="7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3000"/>
                            </p:stCondLst>
                            <p:childTnLst>
                              <p:par>
                                <p:cTn id="9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9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350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5000"/>
                            </p:stCondLst>
                            <p:childTnLst>
                              <p:par>
                                <p:cTn id="1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5500"/>
                            </p:stCondLst>
                            <p:childTnLst>
                              <p:par>
                                <p:cTn id="1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6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Скругленный прямоугольник 125"/>
          <p:cNvSpPr/>
          <p:nvPr/>
        </p:nvSpPr>
        <p:spPr>
          <a:xfrm>
            <a:off x="698028" y="2397574"/>
            <a:ext cx="2429948" cy="116519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62900"/>
                </a:solidFill>
              </a:rPr>
              <a:t>Курс «Решение заданий базовой части» (ОГЭ)</a:t>
            </a:r>
            <a:endParaRPr lang="ru-RU" b="1" dirty="0">
              <a:solidFill>
                <a:srgbClr val="362900"/>
              </a:solidFill>
            </a:endParaRPr>
          </a:p>
        </p:txBody>
      </p:sp>
      <p:sp>
        <p:nvSpPr>
          <p:cNvPr id="128" name="Стрелка вверх 127"/>
          <p:cNvSpPr/>
          <p:nvPr/>
        </p:nvSpPr>
        <p:spPr>
          <a:xfrm rot="16989480" flipH="1">
            <a:off x="4088611" y="2250234"/>
            <a:ext cx="153948" cy="2311688"/>
          </a:xfrm>
          <a:prstGeom prst="upArrow">
            <a:avLst>
              <a:gd name="adj1" fmla="val 48388"/>
              <a:gd name="adj2" fmla="val 28266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270439" y="3756101"/>
            <a:ext cx="2185851" cy="1211988"/>
          </a:xfrm>
          <a:prstGeom prst="roundRect">
            <a:avLst/>
          </a:prstGeom>
          <a:solidFill>
            <a:srgbClr val="9999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Самообразование, самоконтроль,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самоорганизация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Стрелка вверх 121"/>
          <p:cNvSpPr/>
          <p:nvPr/>
        </p:nvSpPr>
        <p:spPr>
          <a:xfrm rot="16012707" flipH="1">
            <a:off x="3585992" y="2724467"/>
            <a:ext cx="131868" cy="2529818"/>
          </a:xfrm>
          <a:prstGeom prst="upArrow">
            <a:avLst>
              <a:gd name="adj1" fmla="val 48388"/>
              <a:gd name="adj2" fmla="val 28266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Стрелка вверх 108"/>
          <p:cNvSpPr/>
          <p:nvPr/>
        </p:nvSpPr>
        <p:spPr>
          <a:xfrm rot="13355809" flipH="1">
            <a:off x="3227657" y="4277826"/>
            <a:ext cx="157634" cy="2291700"/>
          </a:xfrm>
          <a:prstGeom prst="upArrow">
            <a:avLst>
              <a:gd name="adj1" fmla="val 48388"/>
              <a:gd name="adj2" fmla="val 28266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Стрелка вверх 104"/>
          <p:cNvSpPr/>
          <p:nvPr/>
        </p:nvSpPr>
        <p:spPr>
          <a:xfrm rot="11138605" flipH="1">
            <a:off x="5538746" y="3928358"/>
            <a:ext cx="125254" cy="1496781"/>
          </a:xfrm>
          <a:prstGeom prst="upArrow">
            <a:avLst>
              <a:gd name="adj1" fmla="val 48388"/>
              <a:gd name="adj2" fmla="val 28266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9166736" y="4804313"/>
            <a:ext cx="2545994" cy="1910473"/>
          </a:xfrm>
          <a:prstGeom prst="roundRect">
            <a:avLst>
              <a:gd name="adj" fmla="val 7517"/>
            </a:avLst>
          </a:prstGeom>
          <a:solidFill>
            <a:srgbClr val="E7E2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61" indent="-285761" algn="ctr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6C0000"/>
                </a:solidFill>
              </a:rPr>
              <a:t>Контрольная работа;</a:t>
            </a:r>
          </a:p>
          <a:p>
            <a:pPr marL="285761" indent="-285761" algn="ctr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6C0000"/>
                </a:solidFill>
              </a:rPr>
              <a:t>Зачёт;</a:t>
            </a:r>
          </a:p>
          <a:p>
            <a:pPr marL="285761" indent="-285761" algn="ctr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6C0000"/>
                </a:solidFill>
              </a:rPr>
              <a:t>Итоговый контроль;</a:t>
            </a:r>
            <a:endParaRPr lang="ru-RU" sz="1400" b="1" dirty="0">
              <a:solidFill>
                <a:srgbClr val="6C0000"/>
              </a:solidFill>
            </a:endParaRPr>
          </a:p>
          <a:p>
            <a:pPr marL="285761" indent="-285761" algn="ctr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6C0000"/>
                </a:solidFill>
              </a:rPr>
              <a:t>экзамен</a:t>
            </a:r>
            <a:endParaRPr lang="ru-RU" sz="1400" b="1" dirty="0">
              <a:solidFill>
                <a:srgbClr val="6C0000"/>
              </a:solidFill>
            </a:endParaRPr>
          </a:p>
        </p:txBody>
      </p:sp>
      <p:cxnSp>
        <p:nvCxnSpPr>
          <p:cNvPr id="30" name="Скругленная соединительная линия 29"/>
          <p:cNvCxnSpPr/>
          <p:nvPr/>
        </p:nvCxnSpPr>
        <p:spPr>
          <a:xfrm>
            <a:off x="9464168" y="4444056"/>
            <a:ext cx="898482" cy="784036"/>
          </a:xfrm>
          <a:prstGeom prst="curvedConnector3">
            <a:avLst>
              <a:gd name="adj1" fmla="val 115852"/>
            </a:avLst>
          </a:prstGeom>
          <a:ln w="38100">
            <a:solidFill>
              <a:srgbClr val="6633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9414055" y="3559211"/>
            <a:ext cx="2164977" cy="95474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Дифференцированные  задания по физике (ОГЭ по физике). </a:t>
            </a:r>
            <a:endParaRPr lang="ru-RU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019794" y="1306923"/>
            <a:ext cx="2439740" cy="924993"/>
          </a:xfrm>
          <a:prstGeom prst="roundRect">
            <a:avLst/>
          </a:prstGeom>
          <a:solidFill>
            <a:srgbClr val="00C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62900"/>
                </a:solidFill>
              </a:rPr>
              <a:t>Повышать качество знаний</a:t>
            </a:r>
          </a:p>
        </p:txBody>
      </p:sp>
      <p:sp>
        <p:nvSpPr>
          <p:cNvPr id="13" name="Стрелка вверх 12"/>
          <p:cNvSpPr/>
          <p:nvPr/>
        </p:nvSpPr>
        <p:spPr>
          <a:xfrm rot="18544101" flipH="1">
            <a:off x="4865306" y="1723464"/>
            <a:ext cx="121527" cy="2311688"/>
          </a:xfrm>
          <a:prstGeom prst="upArrow">
            <a:avLst>
              <a:gd name="adj1" fmla="val 48388"/>
              <a:gd name="adj2" fmla="val 28266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 rot="6209480" flipH="1">
            <a:off x="8106329" y="2566654"/>
            <a:ext cx="138966" cy="2616492"/>
          </a:xfrm>
          <a:prstGeom prst="upArrow">
            <a:avLst>
              <a:gd name="adj1" fmla="val 48388"/>
              <a:gd name="adj2" fmla="val 28266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166736" y="1769419"/>
            <a:ext cx="2387907" cy="1451219"/>
          </a:xfrm>
          <a:prstGeom prst="roundRect">
            <a:avLst/>
          </a:prstGeom>
          <a:solidFill>
            <a:srgbClr val="5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отобрать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 разделить по темам, выделить уровни дифференциации.</a:t>
            </a:r>
          </a:p>
        </p:txBody>
      </p:sp>
      <p:sp>
        <p:nvSpPr>
          <p:cNvPr id="19" name="Стрелка вверх 18"/>
          <p:cNvSpPr/>
          <p:nvPr/>
        </p:nvSpPr>
        <p:spPr>
          <a:xfrm rot="4464573" flipH="1">
            <a:off x="7947187" y="2094436"/>
            <a:ext cx="82959" cy="2303612"/>
          </a:xfrm>
          <a:prstGeom prst="upArrow">
            <a:avLst>
              <a:gd name="adj1" fmla="val 48388"/>
              <a:gd name="adj2" fmla="val 28266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4167656" y="3109350"/>
            <a:ext cx="3605965" cy="1567312"/>
            <a:chOff x="4702628" y="3252652"/>
            <a:chExt cx="2479915" cy="953588"/>
          </a:xfrm>
        </p:grpSpPr>
        <p:sp>
          <p:nvSpPr>
            <p:cNvPr id="3" name="Блок-схема: документ 2"/>
            <p:cNvSpPr/>
            <p:nvPr/>
          </p:nvSpPr>
          <p:spPr>
            <a:xfrm>
              <a:off x="4702628" y="3252652"/>
              <a:ext cx="2299063" cy="953588"/>
            </a:xfrm>
            <a:prstGeom prst="flowChartDocumen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4" name="Picture 2" descr="http://static1.gophotoweb.com/u1415/239/photos/121604/1000-7e6d275c6d969a48f295a3f9c1a41e51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6750374" y="3595759"/>
              <a:ext cx="432169" cy="437109"/>
            </a:xfrm>
            <a:prstGeom prst="ellipse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Стрелка вверх 5"/>
          <p:cNvSpPr/>
          <p:nvPr/>
        </p:nvSpPr>
        <p:spPr>
          <a:xfrm>
            <a:off x="5737291" y="2223893"/>
            <a:ext cx="181939" cy="814941"/>
          </a:xfrm>
          <a:prstGeom prst="up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56344" y="1306924"/>
            <a:ext cx="3239678" cy="833525"/>
          </a:xfrm>
          <a:prstGeom prst="roundRect">
            <a:avLst/>
          </a:prstGeom>
          <a:solidFill>
            <a:srgbClr val="B88C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сборника </a:t>
            </a:r>
            <a:r>
              <a:rPr lang="ru-RU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разноуровневых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заданий ОГЭ по физике. 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64093" y="1033546"/>
            <a:ext cx="439271" cy="406869"/>
          </a:xfrm>
          <a:prstGeom prst="ellipse">
            <a:avLst/>
          </a:prstGeom>
          <a:solidFill>
            <a:srgbClr val="6600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pic>
        <p:nvPicPr>
          <p:cNvPr id="9" name="Picture 2" descr="http://static1.gophotoweb.com/u1415/239/photos/121604/1000-7e6d275c6d969a48f295a3f9c1a41e5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045330" y="2157869"/>
            <a:ext cx="493014" cy="502335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296022" y="1964919"/>
            <a:ext cx="559070" cy="553058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5" name="Овал 14"/>
          <p:cNvSpPr/>
          <p:nvPr/>
        </p:nvSpPr>
        <p:spPr>
          <a:xfrm>
            <a:off x="11201742" y="1243912"/>
            <a:ext cx="510988" cy="454745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603012" y="2660204"/>
            <a:ext cx="608421" cy="622249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5" name="Овал 24"/>
          <p:cNvSpPr/>
          <p:nvPr/>
        </p:nvSpPr>
        <p:spPr>
          <a:xfrm>
            <a:off x="11479779" y="3368381"/>
            <a:ext cx="510988" cy="454745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686799" y="3709961"/>
            <a:ext cx="575067" cy="577977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8" name="Скругленный прямоугольник 27"/>
          <p:cNvSpPr/>
          <p:nvPr/>
        </p:nvSpPr>
        <p:spPr>
          <a:xfrm>
            <a:off x="6096003" y="4780295"/>
            <a:ext cx="2759089" cy="1910473"/>
          </a:xfrm>
          <a:prstGeom prst="roundRect">
            <a:avLst>
              <a:gd name="adj" fmla="val 7517"/>
            </a:avLst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61" indent="-285761" algn="ctr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6C0000"/>
                </a:solidFill>
              </a:rPr>
              <a:t>Задачи уровня А(3 или 4) </a:t>
            </a:r>
            <a:endParaRPr lang="ru-RU" sz="1400" b="1" dirty="0">
              <a:solidFill>
                <a:srgbClr val="6C0000"/>
              </a:solidFill>
            </a:endParaRPr>
          </a:p>
          <a:p>
            <a:pPr marL="285761" indent="-285761" algn="ctr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6C0000"/>
                </a:solidFill>
              </a:rPr>
              <a:t>Задачи уровня В(4 или 5)</a:t>
            </a:r>
            <a:endParaRPr lang="ru-RU" sz="1400" b="1" dirty="0">
              <a:solidFill>
                <a:srgbClr val="6C0000"/>
              </a:solidFill>
            </a:endParaRPr>
          </a:p>
          <a:p>
            <a:pPr marL="285761" indent="-285761" algn="ctr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1400" b="1" dirty="0" smtClean="0">
                <a:solidFill>
                  <a:srgbClr val="6C0000"/>
                </a:solidFill>
              </a:rPr>
              <a:t>Задачи уровня С( 5)</a:t>
            </a:r>
            <a:endParaRPr lang="ru-RU" sz="1400" b="1" dirty="0">
              <a:solidFill>
                <a:srgbClr val="6C0000"/>
              </a:solidFill>
            </a:endParaRPr>
          </a:p>
          <a:p>
            <a:pPr algn="ctr"/>
            <a:endParaRPr lang="ru-RU" b="1" dirty="0">
              <a:solidFill>
                <a:srgbClr val="362900"/>
              </a:solidFill>
            </a:endParaRPr>
          </a:p>
        </p:txBody>
      </p:sp>
      <p:cxnSp>
        <p:nvCxnSpPr>
          <p:cNvPr id="67" name="Скругленная соединительная линия 66"/>
          <p:cNvCxnSpPr/>
          <p:nvPr/>
        </p:nvCxnSpPr>
        <p:spPr>
          <a:xfrm rot="5400000">
            <a:off x="9006231" y="4705280"/>
            <a:ext cx="1209819" cy="799416"/>
          </a:xfrm>
          <a:prstGeom prst="curvedConnector3">
            <a:avLst>
              <a:gd name="adj1" fmla="val 13320"/>
            </a:avLst>
          </a:prstGeom>
          <a:ln w="38100">
            <a:solidFill>
              <a:srgbClr val="6633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Скругленная соединительная линия 74"/>
          <p:cNvCxnSpPr/>
          <p:nvPr/>
        </p:nvCxnSpPr>
        <p:spPr>
          <a:xfrm rot="5400000">
            <a:off x="10502034" y="5219980"/>
            <a:ext cx="2130275" cy="126868"/>
          </a:xfrm>
          <a:prstGeom prst="curvedConnector3">
            <a:avLst>
              <a:gd name="adj1" fmla="val 94150"/>
            </a:avLst>
          </a:prstGeom>
          <a:ln w="38100">
            <a:solidFill>
              <a:srgbClr val="6633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Скругленная соединительная линия 92"/>
          <p:cNvCxnSpPr/>
          <p:nvPr/>
        </p:nvCxnSpPr>
        <p:spPr>
          <a:xfrm rot="10800000" flipV="1">
            <a:off x="6887459" y="4402145"/>
            <a:ext cx="2526597" cy="607030"/>
          </a:xfrm>
          <a:prstGeom prst="curvedConnector3">
            <a:avLst>
              <a:gd name="adj1" fmla="val 113593"/>
            </a:avLst>
          </a:prstGeom>
          <a:ln w="28575"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Скругленная соединительная линия 98"/>
          <p:cNvCxnSpPr/>
          <p:nvPr/>
        </p:nvCxnSpPr>
        <p:spPr>
          <a:xfrm rot="10800000" flipV="1">
            <a:off x="6818814" y="4418378"/>
            <a:ext cx="2543671" cy="1099421"/>
          </a:xfrm>
          <a:prstGeom prst="curvedConnector3">
            <a:avLst>
              <a:gd name="adj1" fmla="val 130113"/>
            </a:avLst>
          </a:prstGeom>
          <a:ln w="28575"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Скругленная соединительная линия 101"/>
          <p:cNvCxnSpPr/>
          <p:nvPr/>
        </p:nvCxnSpPr>
        <p:spPr>
          <a:xfrm rot="10800000" flipV="1">
            <a:off x="6772018" y="4409093"/>
            <a:ext cx="2642036" cy="1678951"/>
          </a:xfrm>
          <a:prstGeom prst="curvedConnector3">
            <a:avLst>
              <a:gd name="adj1" fmla="val 125647"/>
            </a:avLst>
          </a:prstGeom>
          <a:ln w="28575"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" name="Picture 2" descr="http://static1.gophotoweb.com/u1415/239/photos/121604/1000-7e6d275c6d969a48f295a3f9c1a41e51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394676" y="6152312"/>
            <a:ext cx="584246" cy="595292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Скругленный прямоугольник 105"/>
          <p:cNvSpPr/>
          <p:nvPr/>
        </p:nvSpPr>
        <p:spPr>
          <a:xfrm>
            <a:off x="3165115" y="5473279"/>
            <a:ext cx="2764029" cy="116663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слабые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</a:t>
            </a:r>
          </a:p>
          <a:p>
            <a:pPr algn="ctr"/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(диагностика западающих тем)</a:t>
            </a:r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Овал 106"/>
          <p:cNvSpPr/>
          <p:nvPr/>
        </p:nvSpPr>
        <p:spPr>
          <a:xfrm>
            <a:off x="4400086" y="4901913"/>
            <a:ext cx="510988" cy="454745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pic>
        <p:nvPicPr>
          <p:cNvPr id="108" name="Рисунок 107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318284" y="4705660"/>
            <a:ext cx="610860" cy="608516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0" name="Скругленный прямоугольник 109"/>
          <p:cNvSpPr/>
          <p:nvPr/>
        </p:nvSpPr>
        <p:spPr>
          <a:xfrm>
            <a:off x="439405" y="5579223"/>
            <a:ext cx="2049695" cy="954741"/>
          </a:xfrm>
          <a:prstGeom prst="roundRect">
            <a:avLst/>
          </a:prstGeom>
          <a:solidFill>
            <a:srgbClr val="8514CA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самостоятельно</a:t>
            </a:r>
          </a:p>
        </p:txBody>
      </p:sp>
      <p:sp>
        <p:nvSpPr>
          <p:cNvPr id="111" name="Овал 110"/>
          <p:cNvSpPr/>
          <p:nvPr/>
        </p:nvSpPr>
        <p:spPr>
          <a:xfrm>
            <a:off x="811252" y="4968089"/>
            <a:ext cx="510988" cy="454745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pic>
        <p:nvPicPr>
          <p:cNvPr id="112" name="Рисунок 111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256515" y="4843944"/>
            <a:ext cx="608911" cy="57964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24" name="Овал 123"/>
          <p:cNvSpPr/>
          <p:nvPr/>
        </p:nvSpPr>
        <p:spPr>
          <a:xfrm>
            <a:off x="-1522" y="3289400"/>
            <a:ext cx="510988" cy="454745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  <p:pic>
        <p:nvPicPr>
          <p:cNvPr id="125" name="Рисунок 124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629073" y="3702514"/>
            <a:ext cx="714742" cy="726533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2" name="Овал 21"/>
          <p:cNvSpPr/>
          <p:nvPr/>
        </p:nvSpPr>
        <p:spPr>
          <a:xfrm>
            <a:off x="729404" y="2093594"/>
            <a:ext cx="510988" cy="454745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sp>
        <p:nvSpPr>
          <p:cNvPr id="127" name="Овал 126"/>
          <p:cNvSpPr/>
          <p:nvPr/>
        </p:nvSpPr>
        <p:spPr>
          <a:xfrm>
            <a:off x="1687831" y="970644"/>
            <a:ext cx="528772" cy="454745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</p:txBody>
      </p:sp>
      <p:pic>
        <p:nvPicPr>
          <p:cNvPr id="129" name="Picture 2" descr="http://static1.gophotoweb.com/u1415/239/photos/121604/1000-7e6d275c6d969a48f295a3f9c1a41e51.jp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224300" y="2266625"/>
            <a:ext cx="619907" cy="617678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0" name="Рисунок 129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278140" y="2869428"/>
            <a:ext cx="686310" cy="689783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4321564" y="3152329"/>
            <a:ext cx="304171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9200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4.Разработать систему </a:t>
            </a:r>
            <a:r>
              <a:rPr lang="ru-RU" sz="1400" b="1" dirty="0" err="1">
                <a:solidFill>
                  <a:srgbClr val="9200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разноуровневых</a:t>
            </a:r>
            <a:r>
              <a:rPr lang="ru-RU" sz="1400" b="1" dirty="0">
                <a:solidFill>
                  <a:srgbClr val="9200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заданий к блокам/ модулям КИМ ОГЭ </a:t>
            </a:r>
            <a:r>
              <a:rPr lang="ru-RU" sz="1400" b="1" dirty="0" smtClean="0">
                <a:solidFill>
                  <a:srgbClr val="9200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dirty="0">
                <a:solidFill>
                  <a:srgbClr val="9200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вызывающим наибольшие затруднения у выпускников.</a:t>
            </a:r>
            <a:endParaRPr lang="ru-RU" sz="1400" b="1" dirty="0">
              <a:solidFill>
                <a:srgbClr val="9200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993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6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8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1000"/>
                            </p:stCondLst>
                            <p:childTnLst>
                              <p:par>
                                <p:cTn id="20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2000"/>
                            </p:stCondLst>
                            <p:childTnLst>
                              <p:par>
                                <p:cTn id="2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23000"/>
                            </p:stCondLst>
                            <p:childTnLst>
                              <p:par>
                                <p:cTn id="2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8" grpId="0" animBg="1"/>
      <p:bldP spid="123" grpId="0" animBg="1"/>
      <p:bldP spid="122" grpId="0" animBg="1"/>
      <p:bldP spid="109" grpId="0" animBg="1"/>
      <p:bldP spid="105" grpId="0" animBg="1"/>
      <p:bldP spid="27" grpId="0" animBg="1"/>
      <p:bldP spid="24" grpId="0" animBg="1"/>
      <p:bldP spid="18" grpId="0" animBg="1"/>
      <p:bldP spid="13" grpId="0" animBg="1"/>
      <p:bldP spid="23" grpId="0" animBg="1"/>
      <p:bldP spid="20" grpId="0" animBg="1"/>
      <p:bldP spid="19" grpId="0" animBg="1"/>
      <p:bldP spid="6" grpId="0" animBg="1"/>
      <p:bldP spid="7" grpId="0" animBg="1"/>
      <p:bldP spid="8" grpId="0" animBg="1"/>
      <p:bldP spid="15" grpId="0" animBg="1"/>
      <p:bldP spid="25" grpId="0" animBg="1"/>
      <p:bldP spid="28" grpId="0" animBg="1"/>
      <p:bldP spid="106" grpId="0" animBg="1"/>
      <p:bldP spid="107" grpId="0" animBg="1"/>
      <p:bldP spid="110" grpId="0" animBg="1"/>
      <p:bldP spid="111" grpId="0" animBg="1"/>
      <p:bldP spid="124" grpId="0" animBg="1"/>
      <p:bldP spid="22" grpId="0" animBg="1"/>
      <p:bldP spid="1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Строение вещества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4" y="1373440"/>
            <a:ext cx="951466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уровня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Объём воздуха в сосуде можно уменьшить путем сжатия. На что это указывает?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995" y="2871930"/>
            <a:ext cx="101333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уровня В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Объясните, почему газы можно сжать больше, чем жидкости?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5995" y="4340218"/>
            <a:ext cx="963735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уровня С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Можно ли сказать, что объем газа в сосуде равен сумме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объемов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молекул? Ответ поясните.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Прямоугольник 5"/>
              <p:cNvSpPr/>
              <p:nvPr/>
            </p:nvSpPr>
            <p:spPr>
              <a:xfrm>
                <a:off x="838205" y="2281959"/>
                <a:ext cx="10181090" cy="410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2. </a:t>
                </a:r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Лед и вода находятся при температуре 0</a:t>
                </a:r>
                <a14:m>
                  <m:oMath xmlns:m="http://schemas.openxmlformats.org/officeDocument/2006/math"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℃</m:t>
                    </m:r>
                  </m:oMath>
                </a14:m>
                <a:r>
                  <a:rPr lang="ru-RU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Что можно сказать о расстояниях между молекулами?</a:t>
                </a: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5" y="2281959"/>
                <a:ext cx="10181090" cy="410882"/>
              </a:xfrm>
              <a:prstGeom prst="rect">
                <a:avLst/>
              </a:prstGeom>
              <a:blipFill rotWithShape="0">
                <a:blip r:embed="rId2" cstate="print"/>
                <a:stretch>
                  <a:fillRect l="-539" t="-2941" b="-16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939102" y="3765348"/>
            <a:ext cx="599510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 уменьшается длина рельса при его охлаждении?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39101" y="5388197"/>
            <a:ext cx="1041470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Длина столбика ртути в трубке медицинского термометра увеличилась. Увеличилось ли при этом число молекул ртути? Изменился ли объем каждой молекулы ртути в термометре?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984628" y="336431"/>
            <a:ext cx="2096803" cy="209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8816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86199381"/>
              </p:ext>
            </p:extLst>
          </p:nvPr>
        </p:nvGraphicFramePr>
        <p:xfrm>
          <a:off x="108488" y="6001"/>
          <a:ext cx="11918197" cy="6851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79787"/>
                <a:gridCol w="4338410"/>
              </a:tblGrid>
              <a:tr h="681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 дифференцированных заданий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Строение вещества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 +  10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Движение молекул и температура тела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 +  10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молекул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 +  10 + 10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 состояния вещества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Механическое движение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 + 10  + 10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Инертность тел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тел. Масса тела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Плотность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Явление тяготения. Сила тяжести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Сила упругости. Вес тела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Движение. Взаимодействие тел.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Расчёт количества теплоты.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 + 10 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5612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Сила тока. Напряжение. Сопротивление.                          Закон Ома.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+ 10 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Оптические явления.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8  + 8  + 8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Прямолинейное равноускоренное движение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5612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Прямолинейное равномерное дви­жение. Относительность движения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Механические колебания, волны. Звук.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 +  9  + 9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2859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Законы Ньютона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+ 10  + 10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403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Механическое </a:t>
            </a:r>
            <a:r>
              <a:rPr lang="ru-RU" dirty="0" smtClean="0"/>
              <a:t>движение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2852" y="1435296"/>
            <a:ext cx="10091975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уровня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В движущемся вагоне пассажирского поезда на столе лежит книга. В покое или движении находится книга относительно стола, рельсов, пола вагона, телеграфных столбов?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6768" y="2483275"/>
            <a:ext cx="10926305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Какие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перечисленных тел движутся равномерно: молоток; стрелка часов; эскалатор метрополитена; поезд, отходящий от станции; лента конвейера; лента магнитофона при записи или воспроизведении звука?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6768" y="3064285"/>
            <a:ext cx="846723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уровня В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9647" y="3429000"/>
            <a:ext cx="105156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За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времени плывущий по течению реки плот пройдет 15 км, если скорость течения 0,5 м/с?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времени идет свет от Солнца до Земли, если расстояние между ними 150000000 км, а скорость света равна 300000 км/с?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6394" y="4533999"/>
            <a:ext cx="2332293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уровня С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6768" y="5001901"/>
            <a:ext cx="10488479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Трактор за первые 5 мин проехал 600 м. Какой путь он пройдет за 0,5 ч, двигаясь с той же скоростью?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велосипедист 12 с двигался со скоростью 6 м/с, а второй проехал этот же участок пути за 9 с. Какова средняя скорость второго велосипедиста на этом участке пути?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153731" y="50722"/>
            <a:ext cx="2023031" cy="20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8428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Расчёт количества теплоты.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6631" y="1442716"/>
            <a:ext cx="10456170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уровня 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1.Какое количество теплоты требуется для нагревания медной детали массой 200 г от температуры 15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до температуры 1015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2.В алюминиевом чайнике массой 300 г нагревается 1,5 кг воды от температуры 20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до 100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 Какое количество теплоты затрачено на нагревание воды? Чайника?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6630" y="3127793"/>
            <a:ext cx="11158779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уровня В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1.Температура свинцовой детали массой 400 г равна 235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 Какое количество теплоты она передаёт окружающим телам, охлаждаясь до температуры 25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2.Нагреется ли 2,5 л воды от температуры 20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до 100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, если её внутренняя энергия увеличилась на 500 кДж?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9263" y="4564898"/>
            <a:ext cx="1099348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уровня 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 алюминиевой кастрюле, масса которой 750 г,  нагрели 3 л воды от температуры от 15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до 100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 Какое количество теплоты получила кастрюля и вода?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2.Какова начальная температура 800 г льда, если для повышения его температуры до 0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 потребовалось увеличить его внутреннюю энергию на 33, 6 кДж?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422344" y="155875"/>
            <a:ext cx="1744062" cy="17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5414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Оптические явления.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3952" y="1168628"/>
            <a:ext cx="10616340" cy="1890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уровня 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1.Человек стоит на расстоянии 2 м от плоского зеркала. На каком расстоянии от себя он видит своё изображение.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2.Угол между зеркалом и отражённым от него лучом  равен 30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Чему равен угол между зеркалом и падающим от него лучом?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3952" y="2917261"/>
            <a:ext cx="10972800" cy="1890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уровня В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1.Высота Солнца над горизонтом составляет 30</a:t>
            </a:r>
            <a:r>
              <a:rPr lang="ru-RU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 следует расположить плоское зеркало, чтобы осветить солнечными лучами дно вертикального колодца?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2.Длина тени от отвесно поставленной  метровой линейки равна 40 см, а от дерева – 5м. Какова высота дерева?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608" y="4665894"/>
            <a:ext cx="11034793" cy="1890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уровня 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 солнечный день длина тени земле от ёлочки высотой 3 м равна 1,5 м, а от берёзы 10 м. Какова высота берёзы?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2.Плоское зеркало движется от источника света со скоростью 2 м/с. С какой скоростью удаляется изображение источника света в зеркале относительно самого источника?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509932" y="134954"/>
            <a:ext cx="1682068" cy="168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7421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5" y="365125"/>
            <a:ext cx="9809130" cy="1325563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Прямолинейное равноускоренное движение</a:t>
            </a:r>
            <a:endParaRPr lang="ru-RU" sz="3600" b="0" dirty="0">
              <a:solidFill>
                <a:schemeClr val="tx1"/>
              </a:solidFill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66426" y="1690688"/>
            <a:ext cx="9980909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уровня 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   Скорость поезда за 20 с увеличилась с 54 до 72 км/ч. Чему равно ускорение поезда?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   За какое время велосипедист проедет 30 м, начиная дви­жение с ускорением 0,75 м/с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66426" y="2682588"/>
            <a:ext cx="10687379" cy="1477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уровня 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   При   обгоне   автомобиль   стал  двигаться   с   ускорением 0,6 м/с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через 5 с достиг скорости 23 м/с. Найдите начальную ско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­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рость и путь, пройденный автомобилем.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   Шарик, скатываясь с наклонного желоба из состояния покоя, за первую секунду прошел путь 10 см. Какой путь он пройдет за 3 с?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66426" y="4413152"/>
            <a:ext cx="10121691" cy="1477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уровня 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   Поезд, трогаясь с места, через 10 с приобретает скорость равную 0,6 м/с. За какое время от начала движения скорость поезда станет равной 3 м/с? Движение поезда считать равноускоренным.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   Тело, двигаясь прямолинейно с ускорением 2 м/с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 время 0,1 мин. прошло путь 42 м. Какой была начальная скорость тела?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988510" y="336431"/>
            <a:ext cx="2092921" cy="209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5874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нтальны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55A0F402-D829-49EE-BD44-5A10E9E318A5}" vid="{6028F0A3-A6C7-4CD5-A429-A549A13473D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ментальные</Template>
  <TotalTime>1358</TotalTime>
  <Words>1509</Words>
  <Application>Microsoft Office PowerPoint</Application>
  <PresentationFormat>Произвольный</PresentationFormat>
  <Paragraphs>183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ментальные</vt:lpstr>
      <vt:lpstr>Краевая научно – практическая конференция «Эффективные формы м механизмы повышения образовательных результатов обучающихся» </vt:lpstr>
      <vt:lpstr>Слайд 2</vt:lpstr>
      <vt:lpstr>Слайд 3</vt:lpstr>
      <vt:lpstr>Строение вещества </vt:lpstr>
      <vt:lpstr>Слайд 5</vt:lpstr>
      <vt:lpstr>Механическое движение</vt:lpstr>
      <vt:lpstr>Расчёт количества теплоты.</vt:lpstr>
      <vt:lpstr>Оптические явления. </vt:lpstr>
      <vt:lpstr>Прямолинейное равноускоренное движение</vt:lpstr>
      <vt:lpstr>Механические колебания, волны. Звук. </vt:lpstr>
      <vt:lpstr> Источники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 карта</dc:title>
  <dc:creator>User</dc:creator>
  <cp:lastModifiedBy>Учитель</cp:lastModifiedBy>
  <cp:revision>140</cp:revision>
  <dcterms:created xsi:type="dcterms:W3CDTF">2016-10-21T03:15:00Z</dcterms:created>
  <dcterms:modified xsi:type="dcterms:W3CDTF">2018-11-08T09:12:03Z</dcterms:modified>
</cp:coreProperties>
</file>