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8" r:id="rId4"/>
    <p:sldId id="257" r:id="rId5"/>
    <p:sldId id="260" r:id="rId6"/>
    <p:sldId id="259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707904" y="5013176"/>
            <a:ext cx="518457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Бехтерева Любовь Леонидовна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МБОУ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Сарсинская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СОШ имени А.М.Карпова»,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п. Сарс,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Октябрьский муниципальный район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899592" y="1484784"/>
            <a:ext cx="698477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603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Программа подготовки к ГИА</a:t>
            </a:r>
          </a:p>
          <a:p>
            <a:pPr marL="0" marR="0" lvl="0" indent="4603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предмету с учетом разных целевых групп и возможностей школы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60648"/>
            <a:ext cx="6912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Примеры заданий по теме «Кинематика»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7544" y="836712"/>
            <a:ext cx="6264696" cy="17281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перечисленных движений равномерным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является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движение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автомобиля при торможении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движение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воды в равнинной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реке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движение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металлического шарика по наклонной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доске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движение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автомобиля на повороте дороги</a:t>
            </a:r>
          </a:p>
          <a:p>
            <a:r>
              <a:rPr lang="ru-RU" dirty="0" smtClean="0"/>
              <a:t> 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2276872"/>
            <a:ext cx="8496944" cy="43924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899592" y="2276872"/>
            <a:ext cx="70567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таблице приведены значения скорости движения в живой природе.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971600" y="2564904"/>
          <a:ext cx="6768752" cy="1956817"/>
        </p:xfrm>
        <a:graphic>
          <a:graphicData uri="http://schemas.openxmlformats.org/drawingml/2006/table">
            <a:tbl>
              <a:tblPr/>
              <a:tblGrid>
                <a:gridCol w="1157329"/>
                <a:gridCol w="1391658"/>
                <a:gridCol w="967206"/>
                <a:gridCol w="1082592"/>
                <a:gridCol w="967206"/>
                <a:gridCol w="1202761"/>
              </a:tblGrid>
              <a:tr h="6480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Живое существо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Скорость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Живое существо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Скорость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Живое существо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Скорость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6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Акула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8,3 м/с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Жираф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54 км/ч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Лисица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36 км/ч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Ворона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15 м/с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Жук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11 км/ч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Слон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40 км/ч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Дельфин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70 км/ч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Кит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10 м/с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Скворец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21 м/с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67544" y="4437112"/>
            <a:ext cx="82809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приведенных ниже утверждений выберите правильные и запишите их номера.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835696" y="4725144"/>
          <a:ext cx="5184576" cy="1863090"/>
        </p:xfrm>
        <a:graphic>
          <a:graphicData uri="http://schemas.openxmlformats.org/drawingml/2006/table">
            <a:tbl>
              <a:tblPr/>
              <a:tblGrid>
                <a:gridCol w="4696216"/>
                <a:gridCol w="48836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1. Скорость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кита равна скорости лисицы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2. Скорость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акулы меньше скорости жука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3.Скорость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дельфина больше скорости скворца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4. Скорость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вороны больше скорости слона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14224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5. Скорость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жирафа больше скорости вороны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260648"/>
            <a:ext cx="69129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Примеры заданий по теме «Кинематика»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836712"/>
            <a:ext cx="8568952" cy="30963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23528" y="1052736"/>
            <a:ext cx="48245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рисунке представлен график зависимости модуля скорости 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от времени 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для тела, движущегося прямолинейно. Равномерному движению соответствует участок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undefine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908720"/>
            <a:ext cx="295232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699792" y="2348880"/>
          <a:ext cx="815752" cy="1410464"/>
        </p:xfrm>
        <a:graphic>
          <a:graphicData uri="http://schemas.openxmlformats.org/drawingml/2006/table">
            <a:tbl>
              <a:tblPr/>
              <a:tblGrid>
                <a:gridCol w="81575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1. AB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2. BC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ru-RU" sz="1800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CD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4. DE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611560" y="3789040"/>
            <a:ext cx="8280920" cy="28083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1. 1</a:t>
            </a:r>
            <a:endParaRPr lang="ru-RU" dirty="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827584" y="3861048"/>
            <a:ext cx="777686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рисунке представлены графики зависимости координаты от времени для четырёх тел, движущихся вдоль оси 0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Какое из тел в момент времени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имеет наибольшую по модулю скорость?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http://oge.fipi.ru/os/docs/B24AFED7DE6AB5BC461219556CCA4F9B/questions/GIA.PHIS.2009.var01.1/xs3qstsrcD9EE006FBB45AD5848AC0DD5CB72D930_1_1302778042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869160"/>
            <a:ext cx="194421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220072" y="5013176"/>
            <a:ext cx="6479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332656"/>
            <a:ext cx="69129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Примеры заданий по теме «Кинематика»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764704"/>
            <a:ext cx="8712968" cy="32403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95536" y="908720"/>
            <a:ext cx="84249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рисунке изображены зависимости координаты 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от времени 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для точечных тел А, Б, В и Г, движущихся вдоль оси OX.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undefine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244827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131840" y="1628800"/>
            <a:ext cx="46085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Зависимость </a:t>
            </a:r>
            <a:r>
              <a:rPr lang="ru-RU" dirty="0" err="1" smtClean="0"/>
              <a:t>x</a:t>
            </a:r>
            <a:r>
              <a:rPr lang="ru-RU" dirty="0" smtClean="0"/>
              <a:t>(</a:t>
            </a:r>
            <a:r>
              <a:rPr lang="ru-RU" dirty="0" err="1" smtClean="0"/>
              <a:t>t</a:t>
            </a:r>
            <a:r>
              <a:rPr lang="ru-RU" dirty="0" smtClean="0"/>
              <a:t>)=x</a:t>
            </a:r>
            <a:r>
              <a:rPr lang="ru-RU" baseline="-25000" dirty="0" smtClean="0"/>
              <a:t>0</a:t>
            </a:r>
            <a:r>
              <a:rPr lang="ru-RU" dirty="0" smtClean="0"/>
              <a:t>+Vt, где x</a:t>
            </a:r>
            <a:r>
              <a:rPr lang="ru-RU" baseline="-25000" dirty="0" smtClean="0"/>
              <a:t>0</a:t>
            </a:r>
            <a:r>
              <a:rPr lang="ru-RU" dirty="0" smtClean="0"/>
              <a:t> = – 2</a:t>
            </a:r>
            <a:r>
              <a:rPr lang="ru-RU" i="1" dirty="0" smtClean="0"/>
              <a:t>м</a:t>
            </a:r>
            <a:r>
              <a:rPr lang="ru-RU" dirty="0" smtClean="0"/>
              <a:t>, </a:t>
            </a:r>
            <a:endParaRPr lang="ru-RU" dirty="0" smtClean="0"/>
          </a:p>
          <a:p>
            <a:pPr algn="ctr"/>
            <a:r>
              <a:rPr lang="ru-RU" i="1" dirty="0" smtClean="0"/>
              <a:t>V</a:t>
            </a:r>
            <a:r>
              <a:rPr lang="ru-RU" i="1" dirty="0" smtClean="0"/>
              <a:t> </a:t>
            </a:r>
            <a:r>
              <a:rPr lang="ru-RU" dirty="0" smtClean="0"/>
              <a:t>= 0,5 </a:t>
            </a:r>
            <a:r>
              <a:rPr lang="ru-RU" i="1" dirty="0" smtClean="0"/>
              <a:t>м/с  </a:t>
            </a:r>
            <a:r>
              <a:rPr lang="ru-RU" dirty="0" smtClean="0"/>
              <a:t>описывает движение тела</a:t>
            </a:r>
          </a:p>
          <a:p>
            <a:pPr algn="ctr"/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923928" y="2492896"/>
          <a:ext cx="1247800" cy="1401208"/>
        </p:xfrm>
        <a:graphic>
          <a:graphicData uri="http://schemas.openxmlformats.org/drawingml/2006/table">
            <a:tbl>
              <a:tblPr/>
              <a:tblGrid>
                <a:gridCol w="1247800"/>
              </a:tblGrid>
              <a:tr h="256635">
                <a:tc>
                  <a:txBody>
                    <a:bodyPr/>
                    <a:lstStyle/>
                    <a:p>
                      <a:pPr marL="228600" indent="-228600" algn="just">
                        <a:lnSpc>
                          <a:spcPct val="115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  <a:buAutoNum type="arabicPeriod"/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418" marR="27418" marT="27418" marB="274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635">
                <a:tc>
                  <a:txBody>
                    <a:bodyPr/>
                    <a:lstStyle/>
                    <a:p>
                      <a:pPr marL="228600" indent="-228600" algn="just">
                        <a:lnSpc>
                          <a:spcPct val="115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  <a:buAutoNum type="arabicPeriod" startAt="2"/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418" marR="27418" marT="27418" marB="274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635">
                <a:tc>
                  <a:txBody>
                    <a:bodyPr/>
                    <a:lstStyle/>
                    <a:p>
                      <a:pPr marL="228600" indent="-228600" algn="just">
                        <a:lnSpc>
                          <a:spcPct val="115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  <a:buAutoNum type="arabicPeriod" startAt="3"/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418" marR="27418" marT="27418" marB="274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6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4.   Г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418" marR="27418" marT="27418" marB="2741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683568" y="3861048"/>
            <a:ext cx="7992888" cy="27809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187624" y="4204047"/>
            <a:ext cx="691276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Тело, движущееся прямолинейно с постоянным ускорением, за 3 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уменьшило свою скорость от 30 м/с до нуля. Каков модуль ускорения тела в течение этого промежутка времени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347864" y="5157192"/>
          <a:ext cx="1152128" cy="1410464"/>
        </p:xfrm>
        <a:graphic>
          <a:graphicData uri="http://schemas.openxmlformats.org/drawingml/2006/table">
            <a:tbl>
              <a:tblPr/>
              <a:tblGrid>
                <a:gridCol w="115212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1. 30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   </a:t>
                      </a:r>
                      <a:r>
                        <a:rPr lang="ru-RU" sz="1800" i="1" dirty="0">
                          <a:latin typeface="Times New Roman"/>
                          <a:ea typeface="Arial Unicode MS"/>
                          <a:cs typeface="Times New Roman"/>
                        </a:rPr>
                        <a:t>м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800" i="1" dirty="0">
                          <a:latin typeface="Times New Roman"/>
                          <a:ea typeface="Arial Unicode MS"/>
                          <a:cs typeface="Times New Roman"/>
                        </a:rPr>
                        <a:t>с</a:t>
                      </a:r>
                      <a:r>
                        <a:rPr lang="ru-RU" sz="18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2. 10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   </a:t>
                      </a:r>
                      <a:r>
                        <a:rPr lang="ru-RU" sz="1800" i="1" dirty="0">
                          <a:latin typeface="Times New Roman"/>
                          <a:ea typeface="Arial Unicode MS"/>
                          <a:cs typeface="Times New Roman"/>
                        </a:rPr>
                        <a:t>м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800" i="1" dirty="0">
                          <a:latin typeface="Times New Roman"/>
                          <a:ea typeface="Arial Unicode MS"/>
                          <a:cs typeface="Times New Roman"/>
                        </a:rPr>
                        <a:t>с</a:t>
                      </a:r>
                      <a:r>
                        <a:rPr lang="ru-RU" sz="18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3. 5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   </a:t>
                      </a:r>
                      <a:r>
                        <a:rPr lang="ru-RU" sz="1800" i="1" dirty="0">
                          <a:latin typeface="Times New Roman"/>
                          <a:ea typeface="Arial Unicode MS"/>
                          <a:cs typeface="Times New Roman"/>
                        </a:rPr>
                        <a:t>м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800" i="1" dirty="0">
                          <a:latin typeface="Times New Roman"/>
                          <a:ea typeface="Arial Unicode MS"/>
                          <a:cs typeface="Times New Roman"/>
                        </a:rPr>
                        <a:t>с</a:t>
                      </a:r>
                      <a:r>
                        <a:rPr lang="ru-RU" sz="18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4. 1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   </a:t>
                      </a:r>
                      <a:r>
                        <a:rPr lang="ru-RU" sz="1800" i="1" dirty="0">
                          <a:latin typeface="Times New Roman"/>
                          <a:ea typeface="Arial Unicode MS"/>
                          <a:cs typeface="Times New Roman"/>
                        </a:rPr>
                        <a:t>м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800" i="1" dirty="0">
                          <a:latin typeface="Times New Roman"/>
                          <a:ea typeface="Arial Unicode MS"/>
                          <a:cs typeface="Times New Roman"/>
                        </a:rPr>
                        <a:t>с</a:t>
                      </a:r>
                      <a:r>
                        <a:rPr lang="ru-RU" sz="18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88640"/>
            <a:ext cx="69129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Примеры заданий по теме «Кинематика»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764704"/>
            <a:ext cx="7632848" cy="35283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27584" y="836712"/>
            <a:ext cx="734481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рисунке представлен график зависимости координаты от времени для тела, брошенного с высоты 10 м вертикально вверх. Чему равны путь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модуль перемещения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тела через 5 с от начала движения?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undefine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00808"/>
            <a:ext cx="396044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220072" y="1844824"/>
          <a:ext cx="2376264" cy="1800200"/>
        </p:xfrm>
        <a:graphic>
          <a:graphicData uri="http://schemas.openxmlformats.org/drawingml/2006/table">
            <a:tbl>
              <a:tblPr/>
              <a:tblGrid>
                <a:gridCol w="2376264"/>
              </a:tblGrid>
              <a:tr h="450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1. L</a:t>
                      </a: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= 35 м; </a:t>
                      </a: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S 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= 75 м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0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2. L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 = 75 м; </a:t>
                      </a: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S 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= 35 м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0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3. L</a:t>
                      </a: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= 25 м; </a:t>
                      </a: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S 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= 65 м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0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4. L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 = 65 м; </a:t>
                      </a: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S 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= 25 м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755576" y="4581128"/>
            <a:ext cx="7272808" cy="17281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Камень свободно падает из состояния покоя. Определите путь, пройденный камнем за третью секунду от начала движения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выразите в метрах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88640"/>
            <a:ext cx="69129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Примеры заданий по теме «Кинематика»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99592" y="980728"/>
            <a:ext cx="7632848" cy="52565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1196752"/>
            <a:ext cx="734481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рисунке представлен график зависимости модуля скорости 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от времени 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для тела, движущегося прямолинейно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инерциальной системе отсчёта.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undefine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772816"/>
            <a:ext cx="482453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71600" y="2348880"/>
            <a:ext cx="295232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Используя данные графика, выберите из предложенного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перечня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верных утверждения. Укажите их номера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47664" y="4437112"/>
          <a:ext cx="6480720" cy="1505322"/>
        </p:xfrm>
        <a:graphic>
          <a:graphicData uri="http://schemas.openxmlformats.org/drawingml/2006/table">
            <a:tbl>
              <a:tblPr/>
              <a:tblGrid>
                <a:gridCol w="6480720"/>
              </a:tblGrid>
              <a:tr h="0">
                <a:tc>
                  <a:txBody>
                    <a:bodyPr/>
                    <a:lstStyle/>
                    <a:p>
                      <a:pPr marL="141605">
                        <a:lnSpc>
                          <a:spcPts val="1840"/>
                        </a:lnSpc>
                        <a:spcBef>
                          <a:spcPts val="165"/>
                        </a:spcBef>
                        <a:spcAft>
                          <a:spcPts val="335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1. На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участке </a:t>
                      </a: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АВ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 тело двигалось равномерно.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2322">
                <a:tc>
                  <a:txBody>
                    <a:bodyPr/>
                    <a:lstStyle/>
                    <a:p>
                      <a:pPr marL="141605">
                        <a:lnSpc>
                          <a:spcPts val="1840"/>
                        </a:lnSpc>
                        <a:spcBef>
                          <a:spcPts val="165"/>
                        </a:spcBef>
                        <a:spcAft>
                          <a:spcPts val="335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2. Наибольшее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ускорение тело имело на участке </a:t>
                      </a: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CD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41605">
                        <a:lnSpc>
                          <a:spcPts val="1840"/>
                        </a:lnSpc>
                        <a:spcBef>
                          <a:spcPts val="165"/>
                        </a:spcBef>
                        <a:spcAft>
                          <a:spcPts val="335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3. В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интервале времени от 6 до 8 с тело прошло путь 3 м.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41605">
                        <a:lnSpc>
                          <a:spcPts val="1840"/>
                        </a:lnSpc>
                        <a:spcBef>
                          <a:spcPts val="165"/>
                        </a:spcBef>
                        <a:spcAft>
                          <a:spcPts val="335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4. На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участке </a:t>
                      </a: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CD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 кинетическая энергия тела не изменялась.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41605">
                        <a:lnSpc>
                          <a:spcPts val="1840"/>
                        </a:lnSpc>
                        <a:spcBef>
                          <a:spcPts val="165"/>
                        </a:spcBef>
                        <a:spcAft>
                          <a:spcPts val="335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5. В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интервале времени от 0 до 2 с тело прошло путь 3 м.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332656"/>
            <a:ext cx="69105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Цели изучения физики в основной школе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59632" y="1484784"/>
            <a:ext cx="6480720" cy="29523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Понимание обучающимися смысла основных научных понятий и законов физики, взаимосвязи между ними</a:t>
            </a: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Формирование у обучающихся представления о физической картине мира, формирование убежденности в познаваемости окружающего мира и достоверности научных методов его изучения</a:t>
            </a: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Развитие познавательных интересов и творческих способностей обучающихся 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755576" y="2995210"/>
            <a:ext cx="75608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260648"/>
            <a:ext cx="57453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Программа краткосрочного курса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«Физика в задачах. Механика»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59632" y="1268760"/>
            <a:ext cx="6120680" cy="9361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овладение  методами решения  разных типов задач по разделу </a:t>
            </a:r>
            <a:r>
              <a:rPr lang="ru-RU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Механика</a:t>
            </a:r>
            <a:r>
              <a:rPr lang="ru-RU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348880"/>
            <a:ext cx="8064896" cy="15121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углубить знания по разделу </a:t>
            </a:r>
            <a:r>
              <a:rPr lang="ru-RU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Механика</a:t>
            </a:r>
            <a:r>
              <a:rPr lang="ru-RU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ходе решения физических задач;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сформировать навыки решения задач по   разделу </a:t>
            </a:r>
            <a:r>
              <a:rPr lang="ru-RU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Механика</a:t>
            </a:r>
            <a:r>
              <a:rPr lang="ru-RU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развить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общеучебные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умения: обобщать, анализировать, сравнивать, систематизировать в ходе решения задач.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36" y="4149080"/>
            <a:ext cx="8208912" cy="20162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Планируемые результаты: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овладение методами решения  разных типов задач по разделу </a:t>
            </a:r>
            <a:r>
              <a:rPr lang="ru-RU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Механика</a:t>
            </a:r>
            <a:r>
              <a:rPr lang="ru-RU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умение выдвигать гипотезы и строить модели для решения задач; 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сознательное самоопределение ученика относительно профиля дальнейшего обучения; 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успешная сдача выпускного экзамена.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3517" t="63610" r="22800" b="24578"/>
          <a:stretch>
            <a:fillRect/>
          </a:stretch>
        </p:blipFill>
        <p:spPr bwMode="auto">
          <a:xfrm>
            <a:off x="251520" y="4869160"/>
            <a:ext cx="8730970" cy="1080120"/>
          </a:xfrm>
          <a:prstGeom prst="round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23989" t="28344" r="23989" b="56891"/>
          <a:stretch>
            <a:fillRect/>
          </a:stretch>
        </p:blipFill>
        <p:spPr bwMode="auto">
          <a:xfrm>
            <a:off x="304326" y="2996952"/>
            <a:ext cx="8573752" cy="1368152"/>
          </a:xfrm>
          <a:prstGeom prst="round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l="23989" t="17517" r="24542" b="70671"/>
          <a:stretch>
            <a:fillRect/>
          </a:stretch>
        </p:blipFill>
        <p:spPr bwMode="auto">
          <a:xfrm>
            <a:off x="251520" y="1556792"/>
            <a:ext cx="8640960" cy="1114962"/>
          </a:xfrm>
          <a:prstGeom prst="round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7544" y="188640"/>
            <a:ext cx="83493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Распределение заданий разного уровня сложности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 экзаменационной работе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15816" y="332656"/>
            <a:ext cx="317926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Содержание курса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980728"/>
            <a:ext cx="7416824" cy="50405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Кинематика.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Механическое движение. Путь. Перемещение. Скорость. Ускорение. Движение по окружности.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Динамика.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Первый закон Ньютона. Взаимодействие тел. Масса. Сила. Сложение сил. Второй закон Ньютона. Третий закон Ньютона.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Силы в природе. Сила упругости. Сила трения. Сила тяжести. Свободное падение. Закон всемирного тяготения. Закон Паскаля. Закон Архимеда. Простые механизмы.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Законы сохранения.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Импульс тела. Закон сохранения импульса тела. Работа. Мощность. Коэффициент полезного действия. Энергия. Закон сохранения механической энергии.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Механические колебания и волны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Звук.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75856" y="260648"/>
            <a:ext cx="20705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Типы задач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75856" y="5157192"/>
            <a:ext cx="5616624" cy="15121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Графические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требуются умения </a:t>
            </a:r>
            <a:r>
              <a:rPr lang="ru-RU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читать</a:t>
            </a:r>
            <a:r>
              <a:rPr lang="ru-RU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строить графики зависимостей физических величин 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99592" y="3861048"/>
            <a:ext cx="5616624" cy="15121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Вычислительные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используются разные способы решения: алгебраический, геометрический, графический 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131840" y="2492896"/>
            <a:ext cx="5616624" cy="15121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Экспериментальные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учащиеся учатся выполнять опыты, получать необходимые  для решения задачи данные, анализировать результаты эксперимента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1124744"/>
            <a:ext cx="5688632" cy="14401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Качественные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используются как средство закрепления изученного материала, выясняют глубину  усвоения материала, решаются с помощью   логических умозаключений, основанных на физических законах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67544" y="2444865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7824" y="404664"/>
            <a:ext cx="248657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 заданий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43608" y="1412776"/>
            <a:ext cx="6624736" cy="38164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Задания с выбором ответа из четырёх возможных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(базовый уровень)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Задания на выбор двух правильных утверждений из предложенного перечня (базовый уровень, повышенный уровень)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Задания с кратким ответом (повышенный уровень)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Задания с развёрнутым  ответом (высокий уровень)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552" y="1124744"/>
          <a:ext cx="7848872" cy="489654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440160"/>
                <a:gridCol w="1694927"/>
                <a:gridCol w="4713785"/>
              </a:tblGrid>
              <a:tr h="664166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Целевая группа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474" marR="5347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Уровень подготовки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474" marR="5347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Виды деятельности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474" marR="5347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64166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474" marR="5347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Базовый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474" marR="5347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 pitchFamily="18" charset="0"/>
                          <a:cs typeface="Times New Roman" pitchFamily="18" charset="0"/>
                        </a:rPr>
                        <a:t>Усвоение понятийного аппарата, применение знаний в стандартной ситуации.</a:t>
                      </a:r>
                      <a:endParaRPr lang="ru-RU" sz="14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474" marR="5347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65853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474" marR="5347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Продвинутый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474" marR="5347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Усвоение понятийного аппарата, применение знаний в стандартной ситуации; </a:t>
                      </a:r>
                      <a:r>
                        <a:rPr lang="ru-RU" sz="1400" b="1" i="1" dirty="0">
                          <a:latin typeface="Times New Roman" pitchFamily="18" charset="0"/>
                          <a:cs typeface="Times New Roman" pitchFamily="18" charset="0"/>
                        </a:rPr>
                        <a:t>анализ процессов и явлений;  решение качественных и расчетных задач; применение знаний в измененной ситуации.</a:t>
                      </a:r>
                      <a:endParaRPr lang="ru-RU" sz="14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474" marR="5347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02359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474" marR="5347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Высокий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474" marR="5347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Усвоение понятийного аппарата, применение знаний в стандартной ситуации; анализ процессов и явлений;  применение знаний в измененной ситуации;    </a:t>
                      </a:r>
                      <a:r>
                        <a:rPr lang="ru-RU" sz="1400" b="1" i="1" dirty="0">
                          <a:latin typeface="Times New Roman" pitchFamily="18" charset="0"/>
                          <a:cs typeface="Times New Roman" pitchFamily="18" charset="0"/>
                        </a:rPr>
                        <a:t>проведение экспериментальных исследований; решение качественных и расчетных задач высокого уровня сложности; применение знаний в новой  ситуации.</a:t>
                      </a:r>
                      <a:endParaRPr lang="ru-RU" sz="14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474" marR="5347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55576" y="-62517"/>
            <a:ext cx="7416824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 деятельности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разных категорий обучающихся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6237312"/>
            <a:ext cx="2921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* Активные формы работы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196752"/>
            <a:ext cx="5544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332656"/>
            <a:ext cx="82146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Аналитико-синтетический метод решения задач  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979712" y="1340768"/>
            <a:ext cx="4752528" cy="28083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работа с текстом задачи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(ознакомление с условием задачи,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анализ содержания задачи);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составление плана решения;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выполнение плана;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числовой расчет;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анализ решения;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оформление решения задачи. 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881</Words>
  <Application>Microsoft Office PowerPoint</Application>
  <PresentationFormat>Экран (4:3)</PresentationFormat>
  <Paragraphs>165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Игорь</cp:lastModifiedBy>
  <cp:revision>23</cp:revision>
  <dcterms:modified xsi:type="dcterms:W3CDTF">2018-11-07T21:04:55Z</dcterms:modified>
</cp:coreProperties>
</file>