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9" r:id="rId6"/>
    <p:sldId id="270" r:id="rId7"/>
    <p:sldId id="271" r:id="rId8"/>
    <p:sldId id="272" r:id="rId9"/>
    <p:sldId id="273" r:id="rId10"/>
    <p:sldId id="274" r:id="rId11"/>
    <p:sldId id="257" r:id="rId12"/>
    <p:sldId id="258" r:id="rId13"/>
    <p:sldId id="263" r:id="rId14"/>
    <p:sldId id="279" r:id="rId15"/>
    <p:sldId id="275" r:id="rId16"/>
    <p:sldId id="276" r:id="rId17"/>
    <p:sldId id="278" r:id="rId18"/>
    <p:sldId id="268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420" autoAdjust="0"/>
    <p:restoredTop sz="94701" autoAdjust="0"/>
  </p:normalViewPr>
  <p:slideViewPr>
    <p:cSldViewPr snapToGrid="0" showGuides="1">
      <p:cViewPr varScale="1">
        <p:scale>
          <a:sx n="110" d="100"/>
          <a:sy n="110" d="100"/>
        </p:scale>
        <p:origin x="-60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>
        <c:manualLayout>
          <c:layoutTarget val="inner"/>
          <c:xMode val="edge"/>
          <c:yMode val="edge"/>
          <c:x val="5.833653550857474E-2"/>
          <c:y val="4.7750000000000015E-2"/>
          <c:w val="0.9220810838211444"/>
          <c:h val="0.8300649606299213"/>
        </c:manualLayout>
      </c:layout>
      <c:barChart>
        <c:barDir val="col"/>
        <c:grouping val="clustered"/>
        <c:ser>
          <c:idx val="0"/>
          <c:order val="0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5"/>
                <c:pt idx="0">
                  <c:v>Задание 1  до  11.05.2018</c:v>
                </c:pt>
                <c:pt idx="1">
                  <c:v>Задание 2   до  25.05.2018</c:v>
                </c:pt>
                <c:pt idx="2">
                  <c:v>Задание 3   до  15.06.2018</c:v>
                </c:pt>
                <c:pt idx="3">
                  <c:v>Задание 4.  до  26.10.2018</c:v>
                </c:pt>
                <c:pt idx="4">
                  <c:v>Задание 5.  до  01.11.2018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24</c:v>
                </c:pt>
                <c:pt idx="1">
                  <c:v>24</c:v>
                </c:pt>
                <c:pt idx="2">
                  <c:v>24</c:v>
                </c:pt>
                <c:pt idx="3">
                  <c:v>24</c:v>
                </c:pt>
                <c:pt idx="4">
                  <c:v>24</c:v>
                </c:pt>
              </c:numCache>
            </c:numRef>
          </c:val>
        </c:ser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dLbls>
            <c:showVal val="1"/>
          </c:dLbls>
          <c:cat>
            <c:strRef>
              <c:f>Лист1!$A$2:$A$7</c:f>
              <c:strCache>
                <c:ptCount val="5"/>
                <c:pt idx="0">
                  <c:v>Задание 1  до  11.05.2018</c:v>
                </c:pt>
                <c:pt idx="1">
                  <c:v>Задание 2   до  25.05.2018</c:v>
                </c:pt>
                <c:pt idx="2">
                  <c:v>Задание 3   до  15.06.2018</c:v>
                </c:pt>
                <c:pt idx="3">
                  <c:v>Задание 4.  до  26.10.2018</c:v>
                </c:pt>
                <c:pt idx="4">
                  <c:v>Задание 5.  до  01.11.2018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8</c:v>
                </c:pt>
                <c:pt idx="1">
                  <c:v>4</c:v>
                </c:pt>
                <c:pt idx="2">
                  <c:v>8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Задание 1  до  11.05.2018</c:v>
                </c:pt>
                <c:pt idx="1">
                  <c:v>Задание 2   до  25.05.2018</c:v>
                </c:pt>
                <c:pt idx="2">
                  <c:v>Задание 3   до  15.06.2018</c:v>
                </c:pt>
                <c:pt idx="3">
                  <c:v>Задание 4.  до  26.10.2018</c:v>
                </c:pt>
                <c:pt idx="4">
                  <c:v>Задание 5.  до  01.11.2018</c:v>
                </c:pt>
              </c:strCache>
            </c:strRef>
          </c:cat>
          <c:val>
            <c:numRef>
              <c:f>Лист1!$D$3:$D$7</c:f>
              <c:numCache>
                <c:formatCode>General</c:formatCode>
                <c:ptCount val="5"/>
              </c:numCache>
            </c:numRef>
          </c:val>
        </c:ser>
        <c:axId val="66099840"/>
        <c:axId val="66191744"/>
      </c:barChart>
      <c:catAx>
        <c:axId val="66099840"/>
        <c:scaling>
          <c:orientation val="minMax"/>
        </c:scaling>
        <c:axPos val="b"/>
        <c:numFmt formatCode="General" sourceLinked="1"/>
        <c:tickLblPos val="nextTo"/>
        <c:crossAx val="66191744"/>
        <c:crosses val="autoZero"/>
        <c:auto val="1"/>
        <c:lblAlgn val="ctr"/>
        <c:lblOffset val="100"/>
      </c:catAx>
      <c:valAx>
        <c:axId val="66191744"/>
        <c:scaling>
          <c:orientation val="minMax"/>
        </c:scaling>
        <c:axPos val="l"/>
        <c:majorGridlines/>
        <c:numFmt formatCode="General" sourceLinked="1"/>
        <c:tickLblPos val="nextTo"/>
        <c:crossAx val="66099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07.11.2018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izik.cjb.net/" TargetMode="External"/><Relationship Id="rId3" Type="http://schemas.openxmlformats.org/officeDocument/2006/relationships/hyperlink" Target="http://rostest.runnet.ru/cgi-bin/topic.cgi?topic=Physics" TargetMode="External"/><Relationship Id="rId7" Type="http://schemas.openxmlformats.org/officeDocument/2006/relationships/hyperlink" Target="https://phys-oge.sdamgia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on.by/" TargetMode="External"/><Relationship Id="rId5" Type="http://schemas.openxmlformats.org/officeDocument/2006/relationships/hyperlink" Target="http://fipi.ru/oge-i-gve-9" TargetMode="External"/><Relationship Id="rId10" Type="http://schemas.openxmlformats.org/officeDocument/2006/relationships/hyperlink" Target="http://class-fizika.narod.ru/" TargetMode="External"/><Relationship Id="rId4" Type="http://schemas.openxmlformats.org/officeDocument/2006/relationships/hyperlink" Target="http://www.cacedu.unibel.by/partner/bspu" TargetMode="External"/><Relationship Id="rId9" Type="http://schemas.openxmlformats.org/officeDocument/2006/relationships/hyperlink" Target="http://school-collection.edu.ru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5992" y="2292094"/>
            <a:ext cx="6066613" cy="2219691"/>
          </a:xfrm>
        </p:spPr>
        <p:txBody>
          <a:bodyPr rtlCol="0" anchor="ctr">
            <a:normAutofit fontScale="90000"/>
          </a:bodyPr>
          <a:lstStyle/>
          <a:p>
            <a:r>
              <a:rPr lang="ru-RU" cap="none" dirty="0" smtClean="0"/>
              <a:t>АНАЛИЗ ИТОГОВЫХ РАБОТ УЧАСТНИКОВ ПРОЕКТА</a:t>
            </a:r>
            <a:r>
              <a:rPr lang="ru-RU" dirty="0" smtClean="0"/>
              <a:t>: </a:t>
            </a:r>
            <a:r>
              <a:rPr lang="ru-RU" dirty="0" smtClean="0"/>
              <a:t>проблемы и пути их устранения.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endParaRPr lang="ru-RU" dirty="0" smtClean="0"/>
          </a:p>
          <a:p>
            <a:r>
              <a:rPr lang="ru-RU" dirty="0" smtClean="0"/>
              <a:t>Яковлева Надежда Геннадьевна, </a:t>
            </a:r>
          </a:p>
          <a:p>
            <a:r>
              <a:rPr lang="ru-RU" dirty="0" smtClean="0"/>
              <a:t>научный сотрудник отдела СФГОС</a:t>
            </a:r>
            <a:endParaRPr lang="ru-RU" dirty="0"/>
          </a:p>
        </p:txBody>
      </p:sp>
      <p:pic>
        <p:nvPicPr>
          <p:cNvPr id="4" name="Рисунок 3" descr="Открытая книга на столе, размытые полки с книгами на заднем плане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b="1" dirty="0" smtClean="0"/>
              <a:t>Задание №1: Диагностика учебных затруднений. 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Основные замечания.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u="sng" dirty="0" smtClean="0"/>
              <a:t>Отсутствие диагностических работ.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 большинстве работ отсутствует характеристика класса.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 анализе ученических работ в основном приведены результаты освоения учащимися учебного содержания и не проанализированы результаты выполнения учащимися различных видов учебных заданий.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отдельных</a:t>
            </a:r>
            <a:r>
              <a:rPr lang="ru-RU" dirty="0" smtClean="0"/>
              <a:t> работах </a:t>
            </a:r>
            <a:r>
              <a:rPr lang="ru-RU" dirty="0" smtClean="0"/>
              <a:t>проанализированы результаты выполнения учащимися различных видов учебных </a:t>
            </a:r>
            <a:r>
              <a:rPr lang="ru-RU" dirty="0" smtClean="0"/>
              <a:t>заданий, но не </a:t>
            </a:r>
            <a:r>
              <a:rPr lang="ru-RU" dirty="0" smtClean="0"/>
              <a:t>приведены результаты освоения учащимися учебного </a:t>
            </a:r>
            <a:r>
              <a:rPr lang="ru-RU" dirty="0" smtClean="0"/>
              <a:t>содержания.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70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b="1" dirty="0" smtClean="0"/>
              <a:t>Задание №2: План/проект организации подготовки к ГИА. 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4900" y="1600200"/>
          <a:ext cx="9982200" cy="417677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27749"/>
                <a:gridCol w="3663351"/>
                <a:gridCol w="2495550"/>
                <a:gridCol w="2495550"/>
              </a:tblGrid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Целевая аудитория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Срок исполнения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Изучение документации по ГИА (ОГЭ, ЕГЭ)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Учитель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Август - сентябрь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Разработка рабочей программы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Июнь -август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Учебные занятия (2ч/нед х 34нед =68ч)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Все обучающиеся 9-х классов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Сентябрь - 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Тренировочный ОГЭ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Обучающиеся, желающие сдавать ОГЭ по физике 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Октябрь, март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деятельность: элективный курс «Физика в задачах. Механика» (14ч)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Обучающиеся 9-х классов (по желанию)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Ноябрь - февраль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деятельность: элективный курс «Физические заморочки». (34ч)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Обучающиеся 9-х классов (по желанию)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Сентябрь - 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Индивидуальные  консультации.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Обучающиеся 9-х классов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 необходимости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270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№3: </a:t>
            </a:r>
            <a:r>
              <a:rPr lang="ru-RU" dirty="0" smtClean="0"/>
              <a:t>Программа </a:t>
            </a:r>
            <a:r>
              <a:rPr lang="ru-RU" dirty="0" smtClean="0"/>
              <a:t>подготовки к ОГЭ/ЕГЭ.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4900" y="1600200"/>
          <a:ext cx="9982200" cy="473760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96440"/>
                <a:gridCol w="1996440"/>
                <a:gridCol w="1996440"/>
                <a:gridCol w="1996440"/>
                <a:gridCol w="199644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Тема занятия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Содержание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Кол- во часов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ИКТ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Вид занятия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 Особенности экзаменационной работы  по физике на ОГЭ.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Кодификаторы элементов содержания и требований к уровню подготовки выпускников IX  классов ОУ  к ОГЭ по физике; Спецификация экзаменационной работы  для проведения к ОГЭ выпускников IX классов ОУ по физике. Демоверсия.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ИКТ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лекция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 Формулы по физике за 7 класс                                 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Ребусы, тренажёры, кроссворды, задачи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ИКТ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практика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 Формулы по физике за 8 класс                               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Ребусы, тренажёры, кроссворды, задачи.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ИКТ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практика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 Смысловое чтение текста                                         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Решение задач № № 20 -22.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ИКТ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практика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5. Лабораторный практикум                                                  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 комплектов, решение  и оформление задач  № 23.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Наборы комплектов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практика,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 План работы с тестами. «Своя игра» (рефлексия)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Решение пробных  вариантов с разбором заданий.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ИКТ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лекция, практика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№4: Система разноуровневых заданий.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39406" y="1600200"/>
            <a:ext cx="99822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Тема:  Раздел физики.</a:t>
            </a:r>
          </a:p>
          <a:p>
            <a:r>
              <a:rPr lang="ru-RU" i="1" dirty="0" smtClean="0"/>
              <a:t>Задания </a:t>
            </a:r>
            <a:r>
              <a:rPr lang="ru-RU" i="1" dirty="0" smtClean="0"/>
              <a:t>с выбором ответа из четырёх </a:t>
            </a:r>
            <a:r>
              <a:rPr lang="ru-RU" i="1" dirty="0" smtClean="0"/>
              <a:t>возможных.</a:t>
            </a:r>
          </a:p>
          <a:p>
            <a:r>
              <a:rPr lang="ru-RU" i="1" dirty="0" smtClean="0"/>
              <a:t>Задания с кратким ответом.</a:t>
            </a:r>
          </a:p>
          <a:p>
            <a:r>
              <a:rPr lang="ru-RU" i="1" dirty="0" smtClean="0"/>
              <a:t>Задания на соответствие.</a:t>
            </a:r>
          </a:p>
          <a:p>
            <a:r>
              <a:rPr lang="ru-RU" i="1" dirty="0" smtClean="0"/>
              <a:t>Задания на выбор двух правильных утверждений из предложенного </a:t>
            </a:r>
            <a:r>
              <a:rPr lang="ru-RU" i="1" dirty="0" smtClean="0"/>
              <a:t>перечня.</a:t>
            </a:r>
          </a:p>
          <a:p>
            <a:r>
              <a:rPr lang="ru-RU" i="1" dirty="0" smtClean="0"/>
              <a:t>Задания </a:t>
            </a:r>
            <a:r>
              <a:rPr lang="ru-RU" i="1" dirty="0" smtClean="0"/>
              <a:t>с </a:t>
            </a:r>
            <a:r>
              <a:rPr lang="ru-RU" i="1" dirty="0" smtClean="0"/>
              <a:t>развёрнутым </a:t>
            </a:r>
            <a:r>
              <a:rPr lang="ru-RU" i="1" dirty="0" smtClean="0"/>
              <a:t>ответом.</a:t>
            </a:r>
          </a:p>
          <a:p>
            <a:endParaRPr lang="ru-RU" i="1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endParaRPr lang="ru-RU" sz="1600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№5: Программа для самостоятельного повторения  материала.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04899" y="1319842"/>
          <a:ext cx="9982200" cy="523416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991100"/>
                <a:gridCol w="4991100"/>
              </a:tblGrid>
              <a:tr h="971654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Тесты по кинематике, динамике и статике, каждый из которых состоит из 40 вопросов. Предусмотрены три режима работы с тестами: ознакомление, самоконтроль и обучение</a:t>
                      </a:r>
                      <a:endParaRPr lang="ru-RU" sz="1400" b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1400" b="1" u="sng" dirty="0" smtClean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  <a:hlinkClick r:id="rId3"/>
                      </a:endParaRP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http</a:t>
                      </a:r>
                      <a:r>
                        <a:rPr lang="ru-RU" sz="1400" b="1" u="sng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://rostest.runnet.ru/cgi-bin/topic.cgi?topic=Physics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9946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Методические рекомендации по формированию основных понятий, умений и навыков решения задач. Более 6 000 вариантов заданий-ситуаций, которые можно использовать на уроке в виде небольших компьютерных фрагментов. 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http://www.cacedu.unibel.by/partner/bspu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3849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Федеральный институт педагогических измерений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в разделе ОГЭ и ГВЭ 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http://fipi.ru/oge-i-gve-9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522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сборник «</a:t>
                      </a:r>
                      <a:r>
                        <a:rPr lang="ru-RU" sz="1400" u="non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Репетитор по физике и математике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 автор  Волович В.В. 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www.educon.by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87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u="non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Решу ОГЭ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 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  <a:hlinkClick r:id="rId7"/>
                        </a:rPr>
                        <a:t>https://phys-oge.sdamgia.ru/</a:t>
                      </a:r>
                      <a:endParaRPr lang="ru-RU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87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Школьный курс физики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8"/>
                        </a:rPr>
                        <a:t>http://www.phizik.cjb.net/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87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Единая коллекция цифровых образовательных ресурсов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  <a:hlinkClick r:id="rId9"/>
                        </a:rPr>
                        <a:t>http://school-collection.edu.ru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87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Классная физика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10"/>
                        </a:rPr>
                        <a:t>http://class-fizika.narod.ru/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ru-RU" dirty="0" smtClean="0"/>
              <a:t>ДО НОВЫХ ВСТРЕЧ В РАМКАХ ПРОЕКТА В СЛЕДУЮЩЕМ ГОДУ.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Условия проекта.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4900" y="1600200"/>
            <a:ext cx="1044587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Условия проекта в 2017 году. </a:t>
            </a:r>
          </a:p>
          <a:p>
            <a:pPr marL="0" indent="0">
              <a:buNone/>
            </a:pPr>
            <a:r>
              <a:rPr lang="ru-RU" dirty="0" smtClean="0"/>
              <a:t>Проект стартовал в рамках реализации федеральной субсидии по </a:t>
            </a:r>
            <a:r>
              <a:rPr lang="ru-RU" dirty="0" smtClean="0"/>
              <a:t>мероприятию </a:t>
            </a:r>
            <a:r>
              <a:rPr lang="ru-RU" dirty="0" smtClean="0"/>
              <a:t>п.2.2. ФЦПРО на 2016-2020 г.г. и краевого софинансирования в соответствии с федеральными требованиями.</a:t>
            </a:r>
          </a:p>
          <a:p>
            <a:pPr marL="0" indent="0">
              <a:buNone/>
            </a:pPr>
            <a:r>
              <a:rPr lang="ru-RU" dirty="0" smtClean="0"/>
              <a:t> Участники - школы с низкими результатами обучения (НРО), функционирующие в социально неблагоприятных условиях (НСУ). Это 12 ОО - краевых апробационных площадок + присоединившиеся ОО по решению муниципалитетов.</a:t>
            </a:r>
          </a:p>
          <a:p>
            <a:pPr marL="0" indent="0">
              <a:buNone/>
            </a:pPr>
            <a:r>
              <a:rPr lang="ru-RU" b="1" dirty="0" smtClean="0"/>
              <a:t>Условия проекта в 2018 году. </a:t>
            </a:r>
          </a:p>
          <a:p>
            <a:r>
              <a:rPr lang="ru-RU" dirty="0" smtClean="0"/>
              <a:t>Школы и муниципалитеты, нуждающиеся в повышении образовательных результатов, подавшие заявки на участие в проекте (32 ОО) и по решению экспертной комиссии получившие статус краевых апробационных площадок по повышению образовательных результатов.</a:t>
            </a:r>
          </a:p>
          <a:p>
            <a:r>
              <a:rPr lang="ru-RU" dirty="0" smtClean="0"/>
              <a:t>Желающие участвовать в режиме самостоятельной работы.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Участники проекта в муниципалитетах.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Целевая категория обучающихся - 8- 11 классы и НШ.</a:t>
            </a:r>
          </a:p>
          <a:p>
            <a:r>
              <a:rPr lang="ru-RU" dirty="0" smtClean="0"/>
              <a:t>Педагоги-предметники школ-АП и «сильных» школ, работающие в 8-11-х классах и НШ.</a:t>
            </a:r>
          </a:p>
          <a:p>
            <a:r>
              <a:rPr lang="ru-RU" dirty="0" smtClean="0"/>
              <a:t>Классные руководители 8-11-х классов (по вопросам профильного и профессионального самоопределения)</a:t>
            </a:r>
          </a:p>
          <a:p>
            <a:r>
              <a:rPr lang="ru-RU" dirty="0" smtClean="0"/>
              <a:t>Администрация школ-АП</a:t>
            </a:r>
          </a:p>
          <a:p>
            <a:r>
              <a:rPr lang="ru-RU" dirty="0" smtClean="0"/>
              <a:t>Администрация «сильных» школ.</a:t>
            </a:r>
          </a:p>
          <a:p>
            <a:r>
              <a:rPr lang="ru-RU" dirty="0" smtClean="0"/>
              <a:t>Ответственные специалисты муниципальных органов управления образованием и методических служб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Рекомендуемые муниципальные мероприятия.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Муниципальные учебные группы по подготовке к ЕГЭ, ОГЭ по предметам по выбору.</a:t>
            </a:r>
          </a:p>
          <a:p>
            <a:r>
              <a:rPr lang="ru-RU" dirty="0" smtClean="0"/>
              <a:t>Краткосрочные курсы по подготовке к ЕГЭ, ОГЭ по математике, русскому языку в школах-АП, других ОО с НРО, НСУ.</a:t>
            </a:r>
          </a:p>
          <a:p>
            <a:r>
              <a:rPr lang="ru-RU" dirty="0" smtClean="0"/>
              <a:t>Муниципальные мероприятия по профильному и профессиональному самоопределению обучающихся 9-10 классов школ с НРО, НСУ, в том числе в рамках летнего отдыха.</a:t>
            </a:r>
          </a:p>
          <a:p>
            <a:r>
              <a:rPr lang="ru-RU" dirty="0" smtClean="0"/>
              <a:t>Решение в школах управленческих проблем, связанных с повышением результатов ЕГЭ, ОГЭ (гибкое расписание, кадровые перестановки), улучшением образовательных условий (соответствующие учебники, интернет и т.п.).</a:t>
            </a:r>
          </a:p>
          <a:p>
            <a:r>
              <a:rPr lang="ru-RU" dirty="0" smtClean="0"/>
              <a:t>Проведение муниципальных методических мероприятий, в том числе в рамках работы сетевых проблемных групп с привлечением специалистов муниципалитетов, имеющих положительный опыт работы.</a:t>
            </a:r>
          </a:p>
          <a:p>
            <a:r>
              <a:rPr lang="ru-RU" dirty="0" smtClean="0"/>
              <a:t>Организация мероприятий по психолого-педагогическому сопровождению детей, родителей в аспекте повышения образовательных результатов в школах-АП и других школах.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Деятельность школ-АП.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Проведение самообследования школы, включая диагностику  качества обучения, кадрового обеспечения, управленческого обеспечения, школьной среды.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Разработка, утверждение и реализация в школах-АП программ перехода в эффективный режим функционирования.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Обучающие, методические мероприятия для коллективов школ-АП с охватом не менее 80% коллектива.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Участие руководителей и педагогов в работе краевых сетевых проектных групп, выполнение практических заданий.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Проведение мероприятий по оптимизации подготовки к ЕГЭ, ОГЭ, учебной поддержке детей.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Проведение социально-педагогических мероприятий для учащихся (консультаций, тренингов и т.п.) с привлечением специалистов по воспитанию и социализации детей (психолога/ социального педагога /</a:t>
            </a:r>
            <a:r>
              <a:rPr lang="ru-RU" dirty="0" err="1" smtClean="0"/>
              <a:t>педагога</a:t>
            </a:r>
            <a:r>
              <a:rPr lang="ru-RU" dirty="0" smtClean="0"/>
              <a:t> доп. образования / других).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Обобщение и представление опыта.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Примерные функции «сильной» школы.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4619" y="1600200"/>
            <a:ext cx="11033185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Оказание управленческой поддержки: консультации административных команд по решаемым вопросам.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Оказание методической поддержки: консультации, совместная разработка программ, дидактических материалов, совместные семинары, стажировки у педагогов и т.п.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Оказание образовательной поддержки, например:</a:t>
            </a:r>
          </a:p>
          <a:p>
            <a:pPr lvl="1"/>
            <a:r>
              <a:rPr lang="ru-RU" dirty="0" smtClean="0"/>
              <a:t>оказание обучающимся школы-АП услуг узких специалистов (психолог, социальный педагог и т.п.);</a:t>
            </a:r>
          </a:p>
          <a:p>
            <a:pPr lvl="1"/>
            <a:r>
              <a:rPr lang="ru-RU" dirty="0" smtClean="0"/>
              <a:t>совместное проведение мероприятий по профильному и профессиональному самоопределению;</a:t>
            </a:r>
          </a:p>
          <a:p>
            <a:pPr lvl="1"/>
            <a:r>
              <a:rPr lang="ru-RU" dirty="0" smtClean="0"/>
              <a:t>консультирование обучающихся школы-АП учителями «сильной школы»;</a:t>
            </a:r>
          </a:p>
          <a:p>
            <a:pPr lvl="1"/>
            <a:r>
              <a:rPr lang="ru-RU" dirty="0" smtClean="0"/>
              <a:t>формирование совместных учебных групп по обучению по предметам, курсам;</a:t>
            </a:r>
          </a:p>
          <a:p>
            <a:pPr lvl="1"/>
            <a:r>
              <a:rPr lang="ru-RU" dirty="0" smtClean="0"/>
              <a:t>формирование совместных объединений доп.образования, внеурочной деятельности;</a:t>
            </a:r>
          </a:p>
          <a:p>
            <a:pPr lvl="1"/>
            <a:r>
              <a:rPr lang="ru-RU" dirty="0" smtClean="0"/>
              <a:t>преподавание учителей сильной школы по совместительству в слабой школе, очное или дистанционное;</a:t>
            </a:r>
          </a:p>
          <a:p>
            <a:pPr lvl="1"/>
            <a:r>
              <a:rPr lang="ru-RU" dirty="0" smtClean="0"/>
              <a:t>и/или другие действия по мере целесообразности.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Краевой план сопровождения проекта.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5889" y="1600200"/>
            <a:ext cx="10049055" cy="4800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Краевые совещания с административными командами муниципалитетов - ежеквартально.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Сетевая группа административных команд: 2 семинара по 2 дня – 11-12 апреля и сентябрь (по договоренности), консультации - по запросу, самостоятельная работа - постоянно.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Сетевые группы педагогов-предметников  – по отдельному графику:   3 очных семинара, </a:t>
            </a:r>
            <a:r>
              <a:rPr lang="ru-RU" dirty="0" smtClean="0"/>
              <a:t>4 вебинара-консультации</a:t>
            </a:r>
            <a:r>
              <a:rPr lang="ru-RU" b="1" dirty="0" smtClean="0"/>
              <a:t>, самостоятельная работа - постоянно.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Ноябрь – краевое мероприятие по обобщению и представлению опыта.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b="1" dirty="0" smtClean="0"/>
              <a:t>Задания для групп  педагогов-предметников.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Провести диагностику индивидуальных затруднений выпускников своего класса и на основе результатов разработать план-проект по их устранению.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Составить план/проект подготовки к ГИА в рамках сетевого предмета (предмет по выбору).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Разработать краткосрочную/долгосрочную программу подготовки к ОГЭ/ЕГЭ по предмету с учетом разных целевых групп и возможностей школы.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Разработать систему разноуровневых заданий к блокам/модулям КИМ ОГЭ и ЕГЭ, вызывающим наибольшие затруднения у выпускников.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Разработать программу для самостоятельного повторения  материала и самоконтроля по предмету с использованием возможностей  сети Интернета, сайтов, ЦОР-ов и др.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0942" y="0"/>
            <a:ext cx="9980682" cy="1096962"/>
          </a:xfrm>
        </p:spPr>
        <p:txBody>
          <a:bodyPr rtlCol="0"/>
          <a:lstStyle/>
          <a:p>
            <a:pPr rtl="0"/>
            <a:r>
              <a:rPr lang="ru-RU" b="1" dirty="0" smtClean="0"/>
              <a:t>Выполнение технических заданий.</a:t>
            </a:r>
            <a:endParaRPr lang="ru-RU" b="1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095554" y="1393165"/>
          <a:ext cx="9972137" cy="471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1027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0</TotalTime>
  <Words>1284</Words>
  <Application>Microsoft Office PowerPoint</Application>
  <PresentationFormat>Произвольный</PresentationFormat>
  <Paragraphs>163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tf03431380</vt:lpstr>
      <vt:lpstr>АНАЛИЗ ИТОГОВЫХ РАБОТ УЧАСТНИКОВ ПРОЕКТА: проблемы и пути их устранения.</vt:lpstr>
      <vt:lpstr>Условия проекта. </vt:lpstr>
      <vt:lpstr>Участники проекта в муниципалитетах.</vt:lpstr>
      <vt:lpstr>Рекомендуемые муниципальные мероприятия.</vt:lpstr>
      <vt:lpstr>Деятельность школ-АП.</vt:lpstr>
      <vt:lpstr>Примерные функции «сильной» школы.</vt:lpstr>
      <vt:lpstr>Краевой план сопровождения проекта.</vt:lpstr>
      <vt:lpstr>Задания для групп  педагогов-предметников.</vt:lpstr>
      <vt:lpstr>Выполнение технических заданий.</vt:lpstr>
      <vt:lpstr>Задание №1: Диагностика учебных затруднений.  </vt:lpstr>
      <vt:lpstr>Задание №2: План/проект организации подготовки к ГИА.  </vt:lpstr>
      <vt:lpstr>Задание №3: Программа подготовки к ОГЭ/ЕГЭ. </vt:lpstr>
      <vt:lpstr>Задание №4: Система разноуровневых заданий. </vt:lpstr>
      <vt:lpstr>Задание №5: Программа для самостоятельного повторения  материала.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2018-09-20T11:18:27Z</dcterms:created>
  <dcterms:modified xsi:type="dcterms:W3CDTF">2018-11-07T07:04:28Z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