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00"/>
    <a:srgbClr val="CC9900"/>
    <a:srgbClr val="CC0000"/>
    <a:srgbClr val="CC3300"/>
    <a:srgbClr val="0066FF"/>
    <a:srgbClr val="3399FF"/>
    <a:srgbClr val="000000"/>
    <a:srgbClr val="3366FF"/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3E44B-6282-4734-B817-2161F36B404F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13E09-EC38-48A0-BD96-373F5E11D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3E44B-6282-4734-B817-2161F36B404F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13E09-EC38-48A0-BD96-373F5E11D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3E44B-6282-4734-B817-2161F36B404F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13E09-EC38-48A0-BD96-373F5E11D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3E44B-6282-4734-B817-2161F36B404F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13E09-EC38-48A0-BD96-373F5E11D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3E44B-6282-4734-B817-2161F36B404F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13E09-EC38-48A0-BD96-373F5E11D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3E44B-6282-4734-B817-2161F36B404F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13E09-EC38-48A0-BD96-373F5E11D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3E44B-6282-4734-B817-2161F36B404F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13E09-EC38-48A0-BD96-373F5E11D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3E44B-6282-4734-B817-2161F36B404F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13E09-EC38-48A0-BD96-373F5E11D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3E44B-6282-4734-B817-2161F36B404F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13E09-EC38-48A0-BD96-373F5E11D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3E44B-6282-4734-B817-2161F36B404F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13E09-EC38-48A0-BD96-373F5E11D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3E44B-6282-4734-B817-2161F36B404F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13E09-EC38-48A0-BD96-373F5E11D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B3E44B-6282-4734-B817-2161F36B404F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13E09-EC38-48A0-BD96-373F5E11D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284" y="2214554"/>
            <a:ext cx="904571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 rot="20046784">
            <a:off x="-285745" y="1209115"/>
            <a:ext cx="4199775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Семинар</a:t>
            </a:r>
          </a:p>
          <a:p>
            <a:pPr algn="ctr"/>
            <a:r>
              <a:rPr lang="ru-RU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«МЫСЛИМ В РАЗНЫХ ИЗМЕРЕНИЯХ, ИЛИ КАК В МОДЕЛИРОВАНИИ СОВМЕСТИТЬ УЧЕБУ, БИЗНЕС И ИГРУ» </a:t>
            </a: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 rot="20090723">
            <a:off x="3241199" y="1276237"/>
            <a:ext cx="316529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Творческая игра </a:t>
            </a:r>
            <a:endParaRPr lang="ru-RU" sz="2400" b="1" dirty="0" smtClean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2400" b="1" dirty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Приключения Идеи»</a:t>
            </a:r>
          </a:p>
        </p:txBody>
      </p:sp>
      <p:sp>
        <p:nvSpPr>
          <p:cNvPr id="7" name="Прямоугольник 6"/>
          <p:cNvSpPr/>
          <p:nvPr/>
        </p:nvSpPr>
        <p:spPr>
          <a:xfrm rot="20114860">
            <a:off x="6013000" y="896410"/>
            <a:ext cx="30994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99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Бизнес-игра </a:t>
            </a:r>
            <a:endParaRPr lang="ru-RU" sz="2400" b="1" dirty="0" smtClean="0">
              <a:solidFill>
                <a:srgbClr val="99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99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2400" b="1" dirty="0" err="1">
                <a:solidFill>
                  <a:srgbClr val="99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Прототипируй</a:t>
            </a:r>
            <a:r>
              <a:rPr lang="ru-RU" sz="2400" b="1" dirty="0">
                <a:solidFill>
                  <a:srgbClr val="99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это!»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214546" y="142852"/>
            <a:ext cx="67151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Методический проект «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MODEL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IMAGINARIUM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6143636" y="6215082"/>
            <a:ext cx="2589363" cy="523220"/>
          </a:xfrm>
          <a:prstGeom prst="rect">
            <a:avLst/>
          </a:prstGeom>
          <a:noFill/>
          <a:ln w="28575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Возможность </a:t>
            </a:r>
            <a:r>
              <a:rPr lang="ru-RU" sz="14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анализировать </a:t>
            </a:r>
            <a:endParaRPr lang="ru-RU" sz="1400" b="1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игру </a:t>
            </a:r>
            <a:r>
              <a:rPr lang="ru-RU" sz="14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</a:t>
            </a:r>
            <a:r>
              <a:rPr lang="ru-RU" sz="14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предложенной схеме</a:t>
            </a:r>
            <a:endParaRPr lang="ru-RU" sz="1400" b="1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2844" y="5500702"/>
            <a:ext cx="2286016" cy="738664"/>
          </a:xfrm>
          <a:prstGeom prst="rect">
            <a:avLst/>
          </a:prstGeom>
          <a:ln w="28575">
            <a:solidFill>
              <a:srgbClr val="000000"/>
            </a:solidFill>
            <a:prstDash val="sysDot"/>
          </a:ln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Представление </a:t>
            </a:r>
            <a:r>
              <a:rPr lang="ru-RU" sz="14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«</a:t>
            </a:r>
            <a:r>
              <a:rPr lang="ru-RU" sz="1400" b="1" dirty="0" err="1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прототипировании</a:t>
            </a:r>
            <a:r>
              <a:rPr lang="ru-RU" sz="14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и  «</a:t>
            </a:r>
            <a:r>
              <a:rPr lang="ru-RU" sz="1400" b="1" dirty="0" err="1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дизайн-мышлении</a:t>
            </a:r>
            <a:r>
              <a:rPr lang="ru-RU" sz="14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r>
              <a:rPr lang="ru-RU" sz="1400" b="1" dirty="0" smtClean="0">
                <a:solidFill>
                  <a:srgbClr val="CC33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rgbClr val="CC33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214546" y="5857892"/>
            <a:ext cx="1643074" cy="523220"/>
          </a:xfrm>
          <a:prstGeom prst="rect">
            <a:avLst/>
          </a:prstGeom>
          <a:ln w="28575">
            <a:solidFill>
              <a:schemeClr val="tx1"/>
            </a:solidFill>
            <a:prstDash val="sysDot"/>
          </a:ln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Освоение игровой технологии</a:t>
            </a:r>
            <a:endParaRPr lang="ru-RU" sz="1400" b="1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572264" y="5357826"/>
            <a:ext cx="2357454" cy="738664"/>
          </a:xfrm>
          <a:prstGeom prst="rect">
            <a:avLst/>
          </a:prstGeom>
          <a:ln w="28575">
            <a:solidFill>
              <a:schemeClr val="tx1"/>
            </a:solidFill>
            <a:prstDash val="sysDot"/>
          </a:ln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Разработка дидактического набора для проведения собственной игры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28596" y="6429396"/>
            <a:ext cx="4857784" cy="307777"/>
          </a:xfrm>
          <a:prstGeom prst="rect">
            <a:avLst/>
          </a:prstGeom>
          <a:ln w="28575">
            <a:solidFill>
              <a:schemeClr val="tx1"/>
            </a:solidFill>
            <a:prstDash val="sysDot"/>
          </a:ln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zh-CN" sz="14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Опыт </a:t>
            </a:r>
            <a:r>
              <a:rPr lang="ru-RU" altLang="zh-CN" sz="14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сравнения, соотнесения и преобразования  </a:t>
            </a:r>
            <a:r>
              <a:rPr lang="ru-RU" altLang="zh-CN" sz="14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моделей</a:t>
            </a:r>
            <a:endParaRPr lang="ru-RU" altLang="zh-CN" sz="1400" b="1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929058" y="5429264"/>
            <a:ext cx="2500330" cy="738664"/>
          </a:xfrm>
          <a:prstGeom prst="rect">
            <a:avLst/>
          </a:prstGeom>
          <a:ln w="28575">
            <a:solidFill>
              <a:schemeClr val="tx1"/>
            </a:solidFill>
            <a:prstDash val="sysDot"/>
          </a:ln>
        </p:spPr>
        <p:txBody>
          <a:bodyPr wrap="square">
            <a:spAutoFit/>
          </a:bodyPr>
          <a:lstStyle/>
          <a:p>
            <a:pPr lvl="0"/>
            <a:r>
              <a:rPr lang="ru-RU" sz="14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Получение  алгоритма перевода модели из одной знаковой системы в другую</a:t>
            </a:r>
            <a:endParaRPr lang="ru-RU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 l="35888" t="49240" r="35547" b="24862"/>
          <a:stretch>
            <a:fillRect/>
          </a:stretch>
        </p:blipFill>
        <p:spPr bwMode="auto">
          <a:xfrm>
            <a:off x="0" y="142852"/>
            <a:ext cx="1571604" cy="100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/>
          <a:srcRect l="25139" t="58347" r="69030" b="33048"/>
          <a:stretch>
            <a:fillRect/>
          </a:stretch>
        </p:blipFill>
        <p:spPr bwMode="auto">
          <a:xfrm>
            <a:off x="142844" y="0"/>
            <a:ext cx="428628" cy="447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3" cstate="print"/>
          <a:srcRect l="29297" t="88053" r="39941" b="3660"/>
          <a:stretch>
            <a:fillRect/>
          </a:stretch>
        </p:blipFill>
        <p:spPr bwMode="auto">
          <a:xfrm>
            <a:off x="642910" y="0"/>
            <a:ext cx="1571636" cy="29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908720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«MODEL-IMAGINARIUM</a:t>
            </a:r>
            <a:r>
              <a:rPr lang="ru-RU" sz="2800" b="1" dirty="0" smtClean="0">
                <a:solidFill>
                  <a:srgbClr val="C00000"/>
                </a:solidFill>
              </a:rPr>
              <a:t>»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(</a:t>
            </a:r>
            <a:r>
              <a:rPr lang="ru-RU" sz="2800" b="1" dirty="0">
                <a:solidFill>
                  <a:srgbClr val="C00000"/>
                </a:solidFill>
              </a:rPr>
              <a:t>МОДЕЛ-ИМАДЖИНАРИУМ</a:t>
            </a:r>
            <a:r>
              <a:rPr lang="ru-RU" sz="2800" b="1" dirty="0" smtClean="0">
                <a:solidFill>
                  <a:srgbClr val="C00000"/>
                </a:solidFill>
              </a:rPr>
              <a:t>)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836712"/>
            <a:ext cx="8856984" cy="6021288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ru-RU" sz="5600" b="1" dirty="0" smtClean="0"/>
              <a:t>Цикл </a:t>
            </a:r>
            <a:r>
              <a:rPr lang="ru-RU" sz="5600" b="1" dirty="0"/>
              <a:t>игр на развитие дизайн-мышления </a:t>
            </a:r>
            <a:r>
              <a:rPr lang="ru-RU" sz="5600" dirty="0"/>
              <a:t>«Приключения Идеи» (3-5 классы), «</a:t>
            </a:r>
            <a:r>
              <a:rPr lang="ru-RU" sz="5600" dirty="0" err="1"/>
              <a:t>Прототипируй</a:t>
            </a:r>
            <a:r>
              <a:rPr lang="ru-RU" sz="5600" dirty="0"/>
              <a:t> это!» (7-10 классы), а также </a:t>
            </a:r>
            <a:r>
              <a:rPr lang="ru-RU" sz="5600" b="1" dirty="0" smtClean="0"/>
              <a:t>семинар-практикум </a:t>
            </a:r>
            <a:r>
              <a:rPr lang="ru-RU" sz="5600" dirty="0"/>
              <a:t>для педагогов «Мыслим в разных измерениях, или Как в моделировании совместить учебу, бизнес и игру».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ru-RU" sz="5600" dirty="0" smtClean="0"/>
              <a:t>В </a:t>
            </a:r>
            <a:r>
              <a:rPr lang="ru-RU" sz="5600" dirty="0"/>
              <a:t>современном мире бизнес закрывается, когда его продукт не решает проблему аудитории. Но насколько специалисты будущего - наши будущие выпускники - готовы моделировать образ товара, исходя из реальных и постоянно меняющихся потребностей клиента? Один из самых популярных в мире ответов на этот вызов - дизайн-мышление. На освоение педагогами практик его развития у школьников - как младшего, так и старшего возраста - нацелен  наш методический  проект.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ru-RU" sz="5600" dirty="0" smtClean="0"/>
              <a:t>Семинар </a:t>
            </a:r>
            <a:r>
              <a:rPr lang="ru-RU" sz="5600" dirty="0"/>
              <a:t>«МЫСЛИМ В РАЗНЫХ ИЗМЕРЕНИЯХ, ИЛИ КАК В МОДЕЛИРОВАНИИ СОВМЕСТИТЬ УЧЕБУ, БИЗНЕС И ИГРУ</a:t>
            </a:r>
            <a:r>
              <a:rPr lang="ru-RU" sz="5600" b="1" dirty="0"/>
              <a:t>» </a:t>
            </a:r>
            <a:r>
              <a:rPr lang="ru-RU" sz="5600" dirty="0"/>
              <a:t>познакомит участников с практиками образовательных игр школы «Дуплекс», даст представление о «</a:t>
            </a:r>
            <a:r>
              <a:rPr lang="ru-RU" sz="5600" dirty="0" err="1"/>
              <a:t>прототипировании</a:t>
            </a:r>
            <a:r>
              <a:rPr lang="ru-RU" sz="5600" dirty="0"/>
              <a:t>», «дизайн-мышлении», позволит освоить игровую технологию и разработать дидактический набор для проведения собственной игры модельной направленности, даст возможность </a:t>
            </a:r>
            <a:r>
              <a:rPr lang="ru-RU" sz="5600" dirty="0" err="1"/>
              <a:t>пранализировать</a:t>
            </a:r>
            <a:r>
              <a:rPr lang="ru-RU" sz="5600" dirty="0"/>
              <a:t> игры по разработанной схеме.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ru-RU" sz="5600" dirty="0" smtClean="0"/>
              <a:t>Мы </a:t>
            </a:r>
            <a:r>
              <a:rPr lang="ru-RU" sz="5600" dirty="0"/>
              <a:t>предлагаем два образовательных продуктах: для младшего школьного возраста - творческая игра «Приключения Идеи», для старшего - бизнес-игра «</a:t>
            </a:r>
            <a:r>
              <a:rPr lang="ru-RU" sz="5600" dirty="0" err="1"/>
              <a:t>Прототипируй</a:t>
            </a:r>
            <a:r>
              <a:rPr lang="ru-RU" sz="5600" dirty="0"/>
              <a:t> это!»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ru-RU" sz="5600" dirty="0" smtClean="0"/>
              <a:t>Обе </a:t>
            </a:r>
            <a:r>
              <a:rPr lang="ru-RU" sz="5600" dirty="0"/>
              <a:t>игры, объединённые общей идеей и методологией, отвечают требованиям ФГОС по формированию умений «создавать, читать, переводить одну знаковую модель в другую». Но, помимо этого, они развивают «социальную </a:t>
            </a:r>
            <a:r>
              <a:rPr lang="ru-RU" sz="5600" dirty="0" err="1"/>
              <a:t>эмпатию</a:t>
            </a:r>
            <a:r>
              <a:rPr lang="ru-RU" sz="5600" dirty="0"/>
              <a:t>», необходимую в процессе дизайн-мышления.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ru-RU" sz="5600" dirty="0" smtClean="0"/>
              <a:t>Главная </a:t>
            </a:r>
            <a:r>
              <a:rPr lang="ru-RU" sz="5600" dirty="0"/>
              <a:t>цель дизайн-мышления - выйти за пределы существующих стереотипов решения задачи. Одним из ключевых этапов решения задачи является создание прототипа. А в основе любого </a:t>
            </a:r>
            <a:r>
              <a:rPr lang="ru-RU" sz="5600" dirty="0" err="1"/>
              <a:t>прототипирования</a:t>
            </a:r>
            <a:r>
              <a:rPr lang="ru-RU" sz="5600" dirty="0"/>
              <a:t> лежит процесс моделирования: перевода «</a:t>
            </a:r>
            <a:r>
              <a:rPr lang="ru-RU" sz="5600" dirty="0" err="1"/>
              <a:t>инсайтов</a:t>
            </a:r>
            <a:r>
              <a:rPr lang="ru-RU" sz="5600" dirty="0"/>
              <a:t>», полученных в результате опросов пользователей и анализа данных, в качественные и количественные параметры будущего продукта. Процесс превращения замысла в модель («прототип») - основа игровой механики в предлагаемых играх.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ru-RU" sz="5600" dirty="0" smtClean="0"/>
              <a:t>Можно </a:t>
            </a:r>
            <a:r>
              <a:rPr lang="ru-RU" sz="5600" dirty="0"/>
              <a:t>добавить, что в игре происходит интеграция различных </a:t>
            </a:r>
            <a:r>
              <a:rPr lang="ru-RU" sz="5600" dirty="0" err="1"/>
              <a:t>метапредметных</a:t>
            </a:r>
            <a:r>
              <a:rPr lang="ru-RU" sz="5600" dirty="0"/>
              <a:t> умений, например, в таких парах, как «моделирование - сотрудничество», «смысловое чтение - моделирование</a:t>
            </a:r>
            <a:r>
              <a:rPr lang="ru-RU" sz="5600" dirty="0" smtClean="0"/>
              <a:t>».</a:t>
            </a:r>
            <a:endParaRPr lang="ru-RU" sz="5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71921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422</Words>
  <Application>Microsoft Office PowerPoint</Application>
  <PresentationFormat>Экран (4:3)</PresentationFormat>
  <Paragraphs>22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«MODEL-IMAGINARIUM» (МОДЕЛ-ИМАДЖИНАРИУМ)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STAR</dc:creator>
  <cp:lastModifiedBy>Андрей</cp:lastModifiedBy>
  <cp:revision>8</cp:revision>
  <dcterms:created xsi:type="dcterms:W3CDTF">2020-03-20T19:26:17Z</dcterms:created>
  <dcterms:modified xsi:type="dcterms:W3CDTF">2020-04-11T17:28:11Z</dcterms:modified>
</cp:coreProperties>
</file>