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3" r:id="rId2"/>
    <p:sldId id="319" r:id="rId3"/>
    <p:sldId id="355" r:id="rId4"/>
    <p:sldId id="330" r:id="rId5"/>
    <p:sldId id="336" r:id="rId6"/>
    <p:sldId id="356" r:id="rId7"/>
    <p:sldId id="357" r:id="rId8"/>
    <p:sldId id="358" r:id="rId9"/>
    <p:sldId id="359" r:id="rId10"/>
    <p:sldId id="361" r:id="rId11"/>
    <p:sldId id="360" r:id="rId12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577B245-F695-417A-BD8C-4579AD0B4413}">
          <p14:sldIdLst>
            <p14:sldId id="293"/>
            <p14:sldId id="319"/>
            <p14:sldId id="355"/>
            <p14:sldId id="330"/>
            <p14:sldId id="336"/>
            <p14:sldId id="356"/>
            <p14:sldId id="357"/>
            <p14:sldId id="358"/>
            <p14:sldId id="359"/>
            <p14:sldId id="361"/>
            <p14:sldId id="36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824"/>
    <a:srgbClr val="99FF99"/>
    <a:srgbClr val="CCFF99"/>
    <a:srgbClr val="A80823"/>
    <a:srgbClr val="B70926"/>
    <a:srgbClr val="AC0021"/>
    <a:srgbClr val="8F071E"/>
    <a:srgbClr val="7A0017"/>
    <a:srgbClr val="84061B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94" autoAdjust="0"/>
  </p:normalViewPr>
  <p:slideViewPr>
    <p:cSldViewPr snapToGrid="0">
      <p:cViewPr>
        <p:scale>
          <a:sx n="80" d="100"/>
          <a:sy n="80" d="100"/>
        </p:scale>
        <p:origin x="-1686" y="-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898AF0-5C70-47EB-BB38-DA3FAAAB137D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F4549B5F-6996-45C6-B109-B6A3C9BE85B2}">
      <dgm:prSet phldrT="[Текст]" custT="1"/>
      <dgm:spPr/>
      <dgm:t>
        <a:bodyPr/>
        <a:lstStyle/>
        <a:p>
          <a:r>
            <a:rPr lang="ru-RU" sz="800" b="1" dirty="0">
              <a:solidFill>
                <a:schemeClr val="tx1"/>
              </a:solidFill>
              <a:latin typeface="Montserrat" panose="00000500000000000000" pitchFamily="2" charset="-52"/>
            </a:rPr>
            <a:t>ЦЕЛЬ: «Включенность в профессию»</a:t>
          </a:r>
        </a:p>
      </dgm:t>
    </dgm:pt>
    <dgm:pt modelId="{19511F2A-DA42-421C-8918-299484A586F1}" type="parTrans" cxnId="{1DFAB2B0-E4CE-4B0B-A6CD-2F1412CEC3CB}">
      <dgm:prSet/>
      <dgm:spPr/>
      <dgm:t>
        <a:bodyPr/>
        <a:lstStyle/>
        <a:p>
          <a:endParaRPr lang="ru-RU"/>
        </a:p>
      </dgm:t>
    </dgm:pt>
    <dgm:pt modelId="{E00E3DFF-3F74-443A-AA07-11C092B35D86}" type="sibTrans" cxnId="{1DFAB2B0-E4CE-4B0B-A6CD-2F1412CEC3CB}">
      <dgm:prSet/>
      <dgm:spPr/>
      <dgm:t>
        <a:bodyPr/>
        <a:lstStyle/>
        <a:p>
          <a:endParaRPr lang="ru-RU"/>
        </a:p>
      </dgm:t>
    </dgm:pt>
    <dgm:pt modelId="{48BFBCC0-88B1-4C2A-8AD9-4B903B162CF1}">
      <dgm:prSet phldrT="[Текст]" custT="1"/>
      <dgm:spPr/>
      <dgm:t>
        <a:bodyPr/>
        <a:lstStyle/>
        <a:p>
          <a:r>
            <a:rPr lang="ru-RU" sz="800" b="1" dirty="0">
              <a:solidFill>
                <a:schemeClr val="tx1"/>
              </a:solidFill>
              <a:latin typeface="Montserrat" panose="00000500000000000000" pitchFamily="2" charset="-52"/>
            </a:rPr>
            <a:t>Углубленное изучение предметов</a:t>
          </a:r>
        </a:p>
      </dgm:t>
    </dgm:pt>
    <dgm:pt modelId="{B235A602-56DC-43E0-B41B-D4411BEDB17F}" type="parTrans" cxnId="{5FE5E583-F2F8-4E97-9D37-D81706EF594E}">
      <dgm:prSet/>
      <dgm:spPr/>
      <dgm:t>
        <a:bodyPr/>
        <a:lstStyle/>
        <a:p>
          <a:endParaRPr lang="ru-RU"/>
        </a:p>
      </dgm:t>
    </dgm:pt>
    <dgm:pt modelId="{990F3190-B3DB-4013-9DEE-A7E733EB7C7D}" type="sibTrans" cxnId="{5FE5E583-F2F8-4E97-9D37-D81706EF594E}">
      <dgm:prSet/>
      <dgm:spPr/>
      <dgm:t>
        <a:bodyPr/>
        <a:lstStyle/>
        <a:p>
          <a:endParaRPr lang="ru-RU"/>
        </a:p>
      </dgm:t>
    </dgm:pt>
    <dgm:pt modelId="{CAEF81E8-E0FA-450F-9A3B-9ABDA4FC8FD1}">
      <dgm:prSet phldrT="[Текст]" custT="1"/>
      <dgm:spPr/>
      <dgm:t>
        <a:bodyPr/>
        <a:lstStyle/>
        <a:p>
          <a:r>
            <a:rPr lang="ru-RU" sz="800" b="1" dirty="0">
              <a:solidFill>
                <a:schemeClr val="tx1"/>
              </a:solidFill>
              <a:latin typeface="Montserrat" panose="00000500000000000000" pitchFamily="2" charset="-52"/>
            </a:rPr>
            <a:t>Специальные курсы</a:t>
          </a:r>
        </a:p>
      </dgm:t>
    </dgm:pt>
    <dgm:pt modelId="{910A2CCC-51DB-407B-87B4-773C22DF7769}" type="parTrans" cxnId="{D6C4EC3E-6A85-4E3D-8D00-6533A1BA249A}">
      <dgm:prSet/>
      <dgm:spPr/>
      <dgm:t>
        <a:bodyPr/>
        <a:lstStyle/>
        <a:p>
          <a:endParaRPr lang="ru-RU"/>
        </a:p>
      </dgm:t>
    </dgm:pt>
    <dgm:pt modelId="{FEFA3CDE-098F-4B5C-9DD6-F9E2675F5A61}" type="sibTrans" cxnId="{D6C4EC3E-6A85-4E3D-8D00-6533A1BA249A}">
      <dgm:prSet/>
      <dgm:spPr/>
      <dgm:t>
        <a:bodyPr/>
        <a:lstStyle/>
        <a:p>
          <a:endParaRPr lang="ru-RU"/>
        </a:p>
      </dgm:t>
    </dgm:pt>
    <dgm:pt modelId="{45F8AC74-2150-4CC8-9A6B-659EDD2AE267}">
      <dgm:prSet phldrT="[Текст]" custT="1"/>
      <dgm:spPr/>
      <dgm:t>
        <a:bodyPr/>
        <a:lstStyle/>
        <a:p>
          <a:r>
            <a:rPr lang="ru-RU" sz="800" b="1" dirty="0">
              <a:solidFill>
                <a:schemeClr val="tx1"/>
              </a:solidFill>
              <a:latin typeface="Montserrat" panose="00000500000000000000" pitchFamily="2" charset="-52"/>
            </a:rPr>
            <a:t>Сотрудничество с индустриальными партнерами</a:t>
          </a:r>
        </a:p>
      </dgm:t>
    </dgm:pt>
    <dgm:pt modelId="{BAD87522-D026-4C44-9A66-E632DBB6B7F9}" type="parTrans" cxnId="{4610408C-8129-41C6-91D2-E6127F81E575}">
      <dgm:prSet/>
      <dgm:spPr/>
      <dgm:t>
        <a:bodyPr/>
        <a:lstStyle/>
        <a:p>
          <a:endParaRPr lang="ru-RU"/>
        </a:p>
      </dgm:t>
    </dgm:pt>
    <dgm:pt modelId="{78D190EF-BA2A-4D62-BDD2-09B6FA83D0D7}" type="sibTrans" cxnId="{4610408C-8129-41C6-91D2-E6127F81E575}">
      <dgm:prSet/>
      <dgm:spPr/>
      <dgm:t>
        <a:bodyPr/>
        <a:lstStyle/>
        <a:p>
          <a:endParaRPr lang="ru-RU"/>
        </a:p>
      </dgm:t>
    </dgm:pt>
    <dgm:pt modelId="{18A3A919-2EF6-4307-BB66-B3842341665D}">
      <dgm:prSet phldrT="[Текст]" custT="1"/>
      <dgm:spPr/>
      <dgm:t>
        <a:bodyPr/>
        <a:lstStyle/>
        <a:p>
          <a:r>
            <a:rPr lang="ru-RU" sz="800" b="1" dirty="0" err="1">
              <a:solidFill>
                <a:schemeClr val="tx1"/>
              </a:solidFill>
              <a:latin typeface="Montserrat" panose="00000500000000000000" pitchFamily="2" charset="-52"/>
            </a:rPr>
            <a:t>Профориентацион-ные</a:t>
          </a:r>
          <a:r>
            <a:rPr lang="ru-RU" sz="800" b="1" dirty="0">
              <a:solidFill>
                <a:schemeClr val="tx1"/>
              </a:solidFill>
              <a:latin typeface="Montserrat" panose="00000500000000000000" pitchFamily="2" charset="-52"/>
            </a:rPr>
            <a:t> мероприятия </a:t>
          </a:r>
        </a:p>
      </dgm:t>
    </dgm:pt>
    <dgm:pt modelId="{CCCDDA4A-1D34-46BD-B46C-078A9C896701}" type="parTrans" cxnId="{4A320406-B3AC-4FAD-AB43-C26307242DB6}">
      <dgm:prSet/>
      <dgm:spPr/>
      <dgm:t>
        <a:bodyPr/>
        <a:lstStyle/>
        <a:p>
          <a:endParaRPr lang="ru-RU"/>
        </a:p>
      </dgm:t>
    </dgm:pt>
    <dgm:pt modelId="{91351159-5845-4638-8BC9-FE0154205DA1}" type="sibTrans" cxnId="{4A320406-B3AC-4FAD-AB43-C26307242DB6}">
      <dgm:prSet/>
      <dgm:spPr/>
      <dgm:t>
        <a:bodyPr/>
        <a:lstStyle/>
        <a:p>
          <a:endParaRPr lang="ru-RU"/>
        </a:p>
      </dgm:t>
    </dgm:pt>
    <dgm:pt modelId="{D00C5200-956B-4B1B-AB9F-CFC94335C3C4}">
      <dgm:prSet phldrT="[Текст]" custT="1"/>
      <dgm:spPr/>
      <dgm:t>
        <a:bodyPr/>
        <a:lstStyle/>
        <a:p>
          <a:r>
            <a:rPr lang="ru-RU" sz="700" b="1" dirty="0">
              <a:solidFill>
                <a:schemeClr val="tx1"/>
              </a:solidFill>
              <a:latin typeface="Montserrat" panose="00000500000000000000" pitchFamily="2" charset="-52"/>
            </a:rPr>
            <a:t>Профессиональные пробы</a:t>
          </a:r>
        </a:p>
      </dgm:t>
    </dgm:pt>
    <dgm:pt modelId="{CB46751C-A87D-4616-B54C-EC13CE559597}" type="parTrans" cxnId="{805F8ED3-0AE6-4D5B-856F-A405CF49F488}">
      <dgm:prSet/>
      <dgm:spPr/>
      <dgm:t>
        <a:bodyPr/>
        <a:lstStyle/>
        <a:p>
          <a:endParaRPr lang="ru-RU"/>
        </a:p>
      </dgm:t>
    </dgm:pt>
    <dgm:pt modelId="{1F7F0C0C-417C-48B9-9C04-9C1B2860B175}" type="sibTrans" cxnId="{805F8ED3-0AE6-4D5B-856F-A405CF49F488}">
      <dgm:prSet/>
      <dgm:spPr/>
      <dgm:t>
        <a:bodyPr/>
        <a:lstStyle/>
        <a:p>
          <a:endParaRPr lang="ru-RU"/>
        </a:p>
      </dgm:t>
    </dgm:pt>
    <dgm:pt modelId="{DEE1B383-C440-4A26-98E7-B68BEA326C80}">
      <dgm:prSet phldrT="[Текст]" custT="1"/>
      <dgm:spPr/>
      <dgm:t>
        <a:bodyPr/>
        <a:lstStyle/>
        <a:p>
          <a:r>
            <a:rPr lang="ru-RU" sz="800" b="1" dirty="0">
              <a:solidFill>
                <a:schemeClr val="tx1"/>
              </a:solidFill>
              <a:latin typeface="Montserrat" panose="00000500000000000000" pitchFamily="2" charset="-52"/>
            </a:rPr>
            <a:t>Практики на базе предприятий</a:t>
          </a:r>
        </a:p>
      </dgm:t>
    </dgm:pt>
    <dgm:pt modelId="{ADB7E504-4551-437C-8CC6-E522F1BD29CE}" type="parTrans" cxnId="{438B0FC5-0DE2-4895-AFBD-5B7BF663F621}">
      <dgm:prSet/>
      <dgm:spPr/>
      <dgm:t>
        <a:bodyPr/>
        <a:lstStyle/>
        <a:p>
          <a:endParaRPr lang="ru-RU"/>
        </a:p>
      </dgm:t>
    </dgm:pt>
    <dgm:pt modelId="{1ECD3865-326D-405A-9449-8F1D55F39F0C}" type="sibTrans" cxnId="{438B0FC5-0DE2-4895-AFBD-5B7BF663F621}">
      <dgm:prSet/>
      <dgm:spPr/>
      <dgm:t>
        <a:bodyPr/>
        <a:lstStyle/>
        <a:p>
          <a:endParaRPr lang="ru-RU"/>
        </a:p>
      </dgm:t>
    </dgm:pt>
    <dgm:pt modelId="{2CF512C6-1599-43D2-BE29-03F8BF784FFD}" type="pres">
      <dgm:prSet presAssocID="{74898AF0-5C70-47EB-BB38-DA3FAAAB137D}" presName="Name0" presStyleCnt="0">
        <dgm:presLayoutVars>
          <dgm:dir/>
          <dgm:animLvl val="lvl"/>
          <dgm:resizeHandles val="exact"/>
        </dgm:presLayoutVars>
      </dgm:prSet>
      <dgm:spPr/>
    </dgm:pt>
    <dgm:pt modelId="{6D2C0A3D-8550-41E4-9A02-34576F789C22}" type="pres">
      <dgm:prSet presAssocID="{F4549B5F-6996-45C6-B109-B6A3C9BE85B2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804EA-F7F0-4291-8290-9976C7097FB1}" type="pres">
      <dgm:prSet presAssocID="{E00E3DFF-3F74-443A-AA07-11C092B35D86}" presName="parTxOnlySpace" presStyleCnt="0"/>
      <dgm:spPr/>
    </dgm:pt>
    <dgm:pt modelId="{D62CBCC5-726E-41D5-AE35-C98C88A14E22}" type="pres">
      <dgm:prSet presAssocID="{48BFBCC0-88B1-4C2A-8AD9-4B903B162CF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1FFBB-A060-47C5-B9A7-9B6AFE3FE3B6}" type="pres">
      <dgm:prSet presAssocID="{990F3190-B3DB-4013-9DEE-A7E733EB7C7D}" presName="parTxOnlySpace" presStyleCnt="0"/>
      <dgm:spPr/>
    </dgm:pt>
    <dgm:pt modelId="{B500346A-881B-40AC-9F2C-31665CEA36A1}" type="pres">
      <dgm:prSet presAssocID="{CAEF81E8-E0FA-450F-9A3B-9ABDA4FC8FD1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7A36E-03C5-4361-91F7-FA2A809180D5}" type="pres">
      <dgm:prSet presAssocID="{FEFA3CDE-098F-4B5C-9DD6-F9E2675F5A61}" presName="parTxOnlySpace" presStyleCnt="0"/>
      <dgm:spPr/>
    </dgm:pt>
    <dgm:pt modelId="{BF91F9C9-F682-4859-AA04-34F907D896C3}" type="pres">
      <dgm:prSet presAssocID="{18A3A919-2EF6-4307-BB66-B3842341665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12D97-D363-45F2-99B8-49A5FCFE3084}" type="pres">
      <dgm:prSet presAssocID="{91351159-5845-4638-8BC9-FE0154205DA1}" presName="parTxOnlySpace" presStyleCnt="0"/>
      <dgm:spPr/>
    </dgm:pt>
    <dgm:pt modelId="{1B1D55F6-F1B5-4777-A466-BFBFD0AAB75E}" type="pres">
      <dgm:prSet presAssocID="{D00C5200-956B-4B1B-AB9F-CFC94335C3C4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DCB07-A622-43FD-BAB7-473868E83CAD}" type="pres">
      <dgm:prSet presAssocID="{1F7F0C0C-417C-48B9-9C04-9C1B2860B175}" presName="parTxOnlySpace" presStyleCnt="0"/>
      <dgm:spPr/>
    </dgm:pt>
    <dgm:pt modelId="{AFEE9E17-4C62-4176-87CC-6E779F58ADFF}" type="pres">
      <dgm:prSet presAssocID="{45F8AC74-2150-4CC8-9A6B-659EDD2AE267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729096-D274-4E9A-AFC2-7F6D32FC1260}" type="pres">
      <dgm:prSet presAssocID="{78D190EF-BA2A-4D62-BDD2-09B6FA83D0D7}" presName="parTxOnlySpace" presStyleCnt="0"/>
      <dgm:spPr/>
    </dgm:pt>
    <dgm:pt modelId="{964D1C6D-4C24-48EB-A780-179F379D82BF}" type="pres">
      <dgm:prSet presAssocID="{DEE1B383-C440-4A26-98E7-B68BEA326C80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E5E583-F2F8-4E97-9D37-D81706EF594E}" srcId="{74898AF0-5C70-47EB-BB38-DA3FAAAB137D}" destId="{48BFBCC0-88B1-4C2A-8AD9-4B903B162CF1}" srcOrd="1" destOrd="0" parTransId="{B235A602-56DC-43E0-B41B-D4411BEDB17F}" sibTransId="{990F3190-B3DB-4013-9DEE-A7E733EB7C7D}"/>
    <dgm:cxn modelId="{5F5C6550-7542-4A48-9B55-FE468CCFDDA8}" type="presOf" srcId="{D00C5200-956B-4B1B-AB9F-CFC94335C3C4}" destId="{1B1D55F6-F1B5-4777-A466-BFBFD0AAB75E}" srcOrd="0" destOrd="0" presId="urn:microsoft.com/office/officeart/2005/8/layout/chevron1"/>
    <dgm:cxn modelId="{3C77CCCF-09C4-4C10-AF3E-3839C68125E3}" type="presOf" srcId="{74898AF0-5C70-47EB-BB38-DA3FAAAB137D}" destId="{2CF512C6-1599-43D2-BE29-03F8BF784FFD}" srcOrd="0" destOrd="0" presId="urn:microsoft.com/office/officeart/2005/8/layout/chevron1"/>
    <dgm:cxn modelId="{C0293D02-2D1F-48E7-9C9C-33488BB4F583}" type="presOf" srcId="{48BFBCC0-88B1-4C2A-8AD9-4B903B162CF1}" destId="{D62CBCC5-726E-41D5-AE35-C98C88A14E22}" srcOrd="0" destOrd="0" presId="urn:microsoft.com/office/officeart/2005/8/layout/chevron1"/>
    <dgm:cxn modelId="{805F8ED3-0AE6-4D5B-856F-A405CF49F488}" srcId="{74898AF0-5C70-47EB-BB38-DA3FAAAB137D}" destId="{D00C5200-956B-4B1B-AB9F-CFC94335C3C4}" srcOrd="4" destOrd="0" parTransId="{CB46751C-A87D-4616-B54C-EC13CE559597}" sibTransId="{1F7F0C0C-417C-48B9-9C04-9C1B2860B175}"/>
    <dgm:cxn modelId="{438B0FC5-0DE2-4895-AFBD-5B7BF663F621}" srcId="{74898AF0-5C70-47EB-BB38-DA3FAAAB137D}" destId="{DEE1B383-C440-4A26-98E7-B68BEA326C80}" srcOrd="6" destOrd="0" parTransId="{ADB7E504-4551-437C-8CC6-E522F1BD29CE}" sibTransId="{1ECD3865-326D-405A-9449-8F1D55F39F0C}"/>
    <dgm:cxn modelId="{F90280EB-0D03-4590-8F28-6EFE2AC21464}" type="presOf" srcId="{DEE1B383-C440-4A26-98E7-B68BEA326C80}" destId="{964D1C6D-4C24-48EB-A780-179F379D82BF}" srcOrd="0" destOrd="0" presId="urn:microsoft.com/office/officeart/2005/8/layout/chevron1"/>
    <dgm:cxn modelId="{2F8F01DB-97DB-4008-A23F-C395F34A8385}" type="presOf" srcId="{F4549B5F-6996-45C6-B109-B6A3C9BE85B2}" destId="{6D2C0A3D-8550-41E4-9A02-34576F789C22}" srcOrd="0" destOrd="0" presId="urn:microsoft.com/office/officeart/2005/8/layout/chevron1"/>
    <dgm:cxn modelId="{1DFAB2B0-E4CE-4B0B-A6CD-2F1412CEC3CB}" srcId="{74898AF0-5C70-47EB-BB38-DA3FAAAB137D}" destId="{F4549B5F-6996-45C6-B109-B6A3C9BE85B2}" srcOrd="0" destOrd="0" parTransId="{19511F2A-DA42-421C-8918-299484A586F1}" sibTransId="{E00E3DFF-3F74-443A-AA07-11C092B35D86}"/>
    <dgm:cxn modelId="{858F99B9-18FF-479E-BF79-54BCD412C0FD}" type="presOf" srcId="{CAEF81E8-E0FA-450F-9A3B-9ABDA4FC8FD1}" destId="{B500346A-881B-40AC-9F2C-31665CEA36A1}" srcOrd="0" destOrd="0" presId="urn:microsoft.com/office/officeart/2005/8/layout/chevron1"/>
    <dgm:cxn modelId="{4610408C-8129-41C6-91D2-E6127F81E575}" srcId="{74898AF0-5C70-47EB-BB38-DA3FAAAB137D}" destId="{45F8AC74-2150-4CC8-9A6B-659EDD2AE267}" srcOrd="5" destOrd="0" parTransId="{BAD87522-D026-4C44-9A66-E632DBB6B7F9}" sibTransId="{78D190EF-BA2A-4D62-BDD2-09B6FA83D0D7}"/>
    <dgm:cxn modelId="{4A320406-B3AC-4FAD-AB43-C26307242DB6}" srcId="{74898AF0-5C70-47EB-BB38-DA3FAAAB137D}" destId="{18A3A919-2EF6-4307-BB66-B3842341665D}" srcOrd="3" destOrd="0" parTransId="{CCCDDA4A-1D34-46BD-B46C-078A9C896701}" sibTransId="{91351159-5845-4638-8BC9-FE0154205DA1}"/>
    <dgm:cxn modelId="{D6C4EC3E-6A85-4E3D-8D00-6533A1BA249A}" srcId="{74898AF0-5C70-47EB-BB38-DA3FAAAB137D}" destId="{CAEF81E8-E0FA-450F-9A3B-9ABDA4FC8FD1}" srcOrd="2" destOrd="0" parTransId="{910A2CCC-51DB-407B-87B4-773C22DF7769}" sibTransId="{FEFA3CDE-098F-4B5C-9DD6-F9E2675F5A61}"/>
    <dgm:cxn modelId="{509F7089-C2C6-46E8-97FD-6B8E7FA6CED0}" type="presOf" srcId="{18A3A919-2EF6-4307-BB66-B3842341665D}" destId="{BF91F9C9-F682-4859-AA04-34F907D896C3}" srcOrd="0" destOrd="0" presId="urn:microsoft.com/office/officeart/2005/8/layout/chevron1"/>
    <dgm:cxn modelId="{E1155C87-67B4-4EE5-A365-34FE12D677D9}" type="presOf" srcId="{45F8AC74-2150-4CC8-9A6B-659EDD2AE267}" destId="{AFEE9E17-4C62-4176-87CC-6E779F58ADFF}" srcOrd="0" destOrd="0" presId="urn:microsoft.com/office/officeart/2005/8/layout/chevron1"/>
    <dgm:cxn modelId="{2A0EE1F8-D9E3-42D2-BDEE-AFD009BC95D3}" type="presParOf" srcId="{2CF512C6-1599-43D2-BE29-03F8BF784FFD}" destId="{6D2C0A3D-8550-41E4-9A02-34576F789C22}" srcOrd="0" destOrd="0" presId="urn:microsoft.com/office/officeart/2005/8/layout/chevron1"/>
    <dgm:cxn modelId="{A4C1CD0B-5EBC-4EC3-9C2D-93E7FD5392E0}" type="presParOf" srcId="{2CF512C6-1599-43D2-BE29-03F8BF784FFD}" destId="{EF3804EA-F7F0-4291-8290-9976C7097FB1}" srcOrd="1" destOrd="0" presId="urn:microsoft.com/office/officeart/2005/8/layout/chevron1"/>
    <dgm:cxn modelId="{EEF03A5F-7B7C-4A20-B530-7C2BA3BF52E0}" type="presParOf" srcId="{2CF512C6-1599-43D2-BE29-03F8BF784FFD}" destId="{D62CBCC5-726E-41D5-AE35-C98C88A14E22}" srcOrd="2" destOrd="0" presId="urn:microsoft.com/office/officeart/2005/8/layout/chevron1"/>
    <dgm:cxn modelId="{7930AD86-20D6-4C3E-A73D-B95EB27BBCDF}" type="presParOf" srcId="{2CF512C6-1599-43D2-BE29-03F8BF784FFD}" destId="{81D1FFBB-A060-47C5-B9A7-9B6AFE3FE3B6}" srcOrd="3" destOrd="0" presId="urn:microsoft.com/office/officeart/2005/8/layout/chevron1"/>
    <dgm:cxn modelId="{F13E876D-1231-487D-A810-F191F23F8CF4}" type="presParOf" srcId="{2CF512C6-1599-43D2-BE29-03F8BF784FFD}" destId="{B500346A-881B-40AC-9F2C-31665CEA36A1}" srcOrd="4" destOrd="0" presId="urn:microsoft.com/office/officeart/2005/8/layout/chevron1"/>
    <dgm:cxn modelId="{A78BA07E-DFF3-4833-A802-2BF71F43306C}" type="presParOf" srcId="{2CF512C6-1599-43D2-BE29-03F8BF784FFD}" destId="{AC97A36E-03C5-4361-91F7-FA2A809180D5}" srcOrd="5" destOrd="0" presId="urn:microsoft.com/office/officeart/2005/8/layout/chevron1"/>
    <dgm:cxn modelId="{255ECB46-76BB-44A0-923B-E995C43AE41E}" type="presParOf" srcId="{2CF512C6-1599-43D2-BE29-03F8BF784FFD}" destId="{BF91F9C9-F682-4859-AA04-34F907D896C3}" srcOrd="6" destOrd="0" presId="urn:microsoft.com/office/officeart/2005/8/layout/chevron1"/>
    <dgm:cxn modelId="{CC17B2AF-8C58-4249-8EBA-37722D19D769}" type="presParOf" srcId="{2CF512C6-1599-43D2-BE29-03F8BF784FFD}" destId="{7EA12D97-D363-45F2-99B8-49A5FCFE3084}" srcOrd="7" destOrd="0" presId="urn:microsoft.com/office/officeart/2005/8/layout/chevron1"/>
    <dgm:cxn modelId="{113C8B2E-94F5-4BFC-A482-85698D625545}" type="presParOf" srcId="{2CF512C6-1599-43D2-BE29-03F8BF784FFD}" destId="{1B1D55F6-F1B5-4777-A466-BFBFD0AAB75E}" srcOrd="8" destOrd="0" presId="urn:microsoft.com/office/officeart/2005/8/layout/chevron1"/>
    <dgm:cxn modelId="{13D470C1-72C6-4823-BB75-23BF2B22A4C3}" type="presParOf" srcId="{2CF512C6-1599-43D2-BE29-03F8BF784FFD}" destId="{3FDDCB07-A622-43FD-BAB7-473868E83CAD}" srcOrd="9" destOrd="0" presId="urn:microsoft.com/office/officeart/2005/8/layout/chevron1"/>
    <dgm:cxn modelId="{516C2A18-D1B1-4278-94F3-9E859284EE38}" type="presParOf" srcId="{2CF512C6-1599-43D2-BE29-03F8BF784FFD}" destId="{AFEE9E17-4C62-4176-87CC-6E779F58ADFF}" srcOrd="10" destOrd="0" presId="urn:microsoft.com/office/officeart/2005/8/layout/chevron1"/>
    <dgm:cxn modelId="{9957407C-A941-4F75-9240-05588315E904}" type="presParOf" srcId="{2CF512C6-1599-43D2-BE29-03F8BF784FFD}" destId="{81729096-D274-4E9A-AFC2-7F6D32FC1260}" srcOrd="11" destOrd="0" presId="urn:microsoft.com/office/officeart/2005/8/layout/chevron1"/>
    <dgm:cxn modelId="{EE279322-ED64-4FC4-A48C-463A53E3BBB0}" type="presParOf" srcId="{2CF512C6-1599-43D2-BE29-03F8BF784FFD}" destId="{964D1C6D-4C24-48EB-A780-179F379D82BF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C0A3D-8550-41E4-9A02-34576F789C22}">
      <dsp:nvSpPr>
        <dsp:cNvPr id="0" name=""/>
        <dsp:cNvSpPr/>
      </dsp:nvSpPr>
      <dsp:spPr>
        <a:xfrm>
          <a:off x="0" y="0"/>
          <a:ext cx="1820850" cy="72576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>
              <a:solidFill>
                <a:schemeClr val="tx1"/>
              </a:solidFill>
              <a:latin typeface="Montserrat" panose="00000500000000000000" pitchFamily="2" charset="-52"/>
            </a:rPr>
            <a:t>ЦЕЛЬ: «Включенность в профессию»</a:t>
          </a:r>
        </a:p>
      </dsp:txBody>
      <dsp:txXfrm>
        <a:off x="362882" y="0"/>
        <a:ext cx="1095086" cy="725764"/>
      </dsp:txXfrm>
    </dsp:sp>
    <dsp:sp modelId="{D62CBCC5-726E-41D5-AE35-C98C88A14E22}">
      <dsp:nvSpPr>
        <dsp:cNvPr id="0" name=""/>
        <dsp:cNvSpPr/>
      </dsp:nvSpPr>
      <dsp:spPr>
        <a:xfrm>
          <a:off x="1638764" y="0"/>
          <a:ext cx="1820850" cy="725764"/>
        </a:xfrm>
        <a:prstGeom prst="chevron">
          <a:avLst/>
        </a:prstGeom>
        <a:solidFill>
          <a:schemeClr val="accent4">
            <a:hueOff val="1732616"/>
            <a:satOff val="-7995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>
              <a:solidFill>
                <a:schemeClr val="tx1"/>
              </a:solidFill>
              <a:latin typeface="Montserrat" panose="00000500000000000000" pitchFamily="2" charset="-52"/>
            </a:rPr>
            <a:t>Углубленное изучение предметов</a:t>
          </a:r>
        </a:p>
      </dsp:txBody>
      <dsp:txXfrm>
        <a:off x="2001646" y="0"/>
        <a:ext cx="1095086" cy="725764"/>
      </dsp:txXfrm>
    </dsp:sp>
    <dsp:sp modelId="{B500346A-881B-40AC-9F2C-31665CEA36A1}">
      <dsp:nvSpPr>
        <dsp:cNvPr id="0" name=""/>
        <dsp:cNvSpPr/>
      </dsp:nvSpPr>
      <dsp:spPr>
        <a:xfrm>
          <a:off x="3277529" y="0"/>
          <a:ext cx="1820850" cy="725764"/>
        </a:xfrm>
        <a:prstGeom prst="chevron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>
              <a:solidFill>
                <a:schemeClr val="tx1"/>
              </a:solidFill>
              <a:latin typeface="Montserrat" panose="00000500000000000000" pitchFamily="2" charset="-52"/>
            </a:rPr>
            <a:t>Специальные курсы</a:t>
          </a:r>
        </a:p>
      </dsp:txBody>
      <dsp:txXfrm>
        <a:off x="3640411" y="0"/>
        <a:ext cx="1095086" cy="725764"/>
      </dsp:txXfrm>
    </dsp:sp>
    <dsp:sp modelId="{BF91F9C9-F682-4859-AA04-34F907D896C3}">
      <dsp:nvSpPr>
        <dsp:cNvPr id="0" name=""/>
        <dsp:cNvSpPr/>
      </dsp:nvSpPr>
      <dsp:spPr>
        <a:xfrm>
          <a:off x="4916295" y="0"/>
          <a:ext cx="1820850" cy="725764"/>
        </a:xfrm>
        <a:prstGeom prst="chevron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err="1">
              <a:solidFill>
                <a:schemeClr val="tx1"/>
              </a:solidFill>
              <a:latin typeface="Montserrat" panose="00000500000000000000" pitchFamily="2" charset="-52"/>
            </a:rPr>
            <a:t>Профориентацион-ные</a:t>
          </a:r>
          <a:r>
            <a:rPr lang="ru-RU" sz="800" b="1" kern="1200" dirty="0">
              <a:solidFill>
                <a:schemeClr val="tx1"/>
              </a:solidFill>
              <a:latin typeface="Montserrat" panose="00000500000000000000" pitchFamily="2" charset="-52"/>
            </a:rPr>
            <a:t> мероприятия </a:t>
          </a:r>
        </a:p>
      </dsp:txBody>
      <dsp:txXfrm>
        <a:off x="5279177" y="0"/>
        <a:ext cx="1095086" cy="725764"/>
      </dsp:txXfrm>
    </dsp:sp>
    <dsp:sp modelId="{1B1D55F6-F1B5-4777-A466-BFBFD0AAB75E}">
      <dsp:nvSpPr>
        <dsp:cNvPr id="0" name=""/>
        <dsp:cNvSpPr/>
      </dsp:nvSpPr>
      <dsp:spPr>
        <a:xfrm>
          <a:off x="6555060" y="0"/>
          <a:ext cx="1820850" cy="725764"/>
        </a:xfrm>
        <a:prstGeom prst="chevron">
          <a:avLst/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>
              <a:solidFill>
                <a:schemeClr val="tx1"/>
              </a:solidFill>
              <a:latin typeface="Montserrat" panose="00000500000000000000" pitchFamily="2" charset="-52"/>
            </a:rPr>
            <a:t>Профессиональные пробы</a:t>
          </a:r>
        </a:p>
      </dsp:txBody>
      <dsp:txXfrm>
        <a:off x="6917942" y="0"/>
        <a:ext cx="1095086" cy="725764"/>
      </dsp:txXfrm>
    </dsp:sp>
    <dsp:sp modelId="{AFEE9E17-4C62-4176-87CC-6E779F58ADFF}">
      <dsp:nvSpPr>
        <dsp:cNvPr id="0" name=""/>
        <dsp:cNvSpPr/>
      </dsp:nvSpPr>
      <dsp:spPr>
        <a:xfrm>
          <a:off x="8193825" y="0"/>
          <a:ext cx="1820850" cy="725764"/>
        </a:xfrm>
        <a:prstGeom prst="chevron">
          <a:avLst/>
        </a:prstGeom>
        <a:solidFill>
          <a:schemeClr val="accent4">
            <a:hueOff val="8663078"/>
            <a:satOff val="-39973"/>
            <a:lumOff val="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>
              <a:solidFill>
                <a:schemeClr val="tx1"/>
              </a:solidFill>
              <a:latin typeface="Montserrat" panose="00000500000000000000" pitchFamily="2" charset="-52"/>
            </a:rPr>
            <a:t>Сотрудничество с индустриальными партнерами</a:t>
          </a:r>
        </a:p>
      </dsp:txBody>
      <dsp:txXfrm>
        <a:off x="8556707" y="0"/>
        <a:ext cx="1095086" cy="725764"/>
      </dsp:txXfrm>
    </dsp:sp>
    <dsp:sp modelId="{964D1C6D-4C24-48EB-A780-179F379D82BF}">
      <dsp:nvSpPr>
        <dsp:cNvPr id="0" name=""/>
        <dsp:cNvSpPr/>
      </dsp:nvSpPr>
      <dsp:spPr>
        <a:xfrm>
          <a:off x="9832590" y="0"/>
          <a:ext cx="1820850" cy="725764"/>
        </a:xfrm>
        <a:prstGeom prst="chevron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>
              <a:solidFill>
                <a:schemeClr val="tx1"/>
              </a:solidFill>
              <a:latin typeface="Montserrat" panose="00000500000000000000" pitchFamily="2" charset="-52"/>
            </a:rPr>
            <a:t>Практики на базе предприятий</a:t>
          </a:r>
        </a:p>
      </dsp:txBody>
      <dsp:txXfrm>
        <a:off x="10195472" y="0"/>
        <a:ext cx="1095086" cy="725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6351" cy="494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30" y="3"/>
            <a:ext cx="2946351" cy="494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96039-DBC6-47B8-AED3-BE220B97C5B8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772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30" y="4751111"/>
            <a:ext cx="5437821" cy="388727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7692"/>
            <a:ext cx="2946351" cy="4949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30" y="9377692"/>
            <a:ext cx="2946351" cy="4949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F5DF8-1DBC-4D96-A761-8C926ED7AA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243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F5DF8-1DBC-4D96-A761-8C926ED7AA3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59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F5DF8-1DBC-4D96-A761-8C926ED7AA3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263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товка на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ED7720-C76E-411F-A964-AA6B8F1E2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0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EC3F0F-C019-4142-9A92-F65D26094B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5440" y="258763"/>
            <a:ext cx="447675" cy="833438"/>
          </a:xfrm>
          <a:prstGeom prst="rect">
            <a:avLst/>
          </a:prstGeom>
        </p:spPr>
      </p:pic>
      <p:sp>
        <p:nvSpPr>
          <p:cNvPr id="13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xmlns="" id="{B15F085A-FD81-45CB-8BB2-F891F7EA60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075" y="1268413"/>
            <a:ext cx="11509375" cy="3779837"/>
          </a:xfrm>
        </p:spPr>
        <p:txBody>
          <a:bodyPr anchor="ctr">
            <a:noAutofit/>
          </a:bodyPr>
          <a:lstStyle>
            <a:lvl1pPr marL="0" indent="0">
              <a:buNone/>
              <a:defRPr>
                <a:latin typeface="PermianSlabSerifTypeface" panose="02000000000000000000" pitchFamily="50" charset="0"/>
              </a:defRPr>
            </a:lvl1pPr>
          </a:lstStyle>
          <a:p>
            <a:r>
              <a:rPr lang="ru-RU" sz="2800" dirty="0">
                <a:latin typeface="PermianSlabSerifTypeface" panose="02000000000000000000" pitchFamily="50" charset="0"/>
              </a:rPr>
              <a:t>Название презентации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E09C13DB-58DE-4DC0-B324-14E7788668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075" y="5745162"/>
            <a:ext cx="11509375" cy="38383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PermianSlabSerifTypeface" panose="02000000000000000000" pitchFamily="50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PermianSlabSerifTypeface" panose="02000000000000000000" pitchFamily="50" charset="0"/>
              </a:rPr>
              <a:t>Докладчик: Фамилия Имя Отчество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F95E1ABD-8AF4-43F8-92A9-5F4ECC7912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76000" y="6530469"/>
            <a:ext cx="1079451" cy="209551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ru-RU" sz="1000" dirty="0">
                <a:solidFill>
                  <a:schemeClr val="bg1"/>
                </a:solidFill>
                <a:latin typeface="PermianSerifTypeface" panose="02000000000000000000" pitchFamily="50" charset="0"/>
              </a:rPr>
              <a:t>Пермь 202</a:t>
            </a:r>
            <a:r>
              <a:rPr lang="en-US" sz="1000" dirty="0">
                <a:solidFill>
                  <a:schemeClr val="bg1"/>
                </a:solidFill>
                <a:latin typeface="PermianSerifTypeface" panose="02000000000000000000" pitchFamily="50" charset="0"/>
              </a:rPr>
              <a:t>2</a:t>
            </a:r>
            <a:endParaRPr lang="ru-RU" sz="1000" dirty="0">
              <a:solidFill>
                <a:schemeClr val="bg1"/>
              </a:solidFill>
              <a:latin typeface="PermianSerifTypeface" panose="02000000000000000000" pitchFamily="50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D9197A4A-65F4-4534-98AE-9F66A62BE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075" y="6217394"/>
            <a:ext cx="10093325" cy="431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r>
              <a:rPr lang="ru-RU" sz="1200" dirty="0">
                <a:solidFill>
                  <a:schemeClr val="bg1"/>
                </a:solidFill>
                <a:latin typeface="PermianSlabSerifTypeface" panose="02000000000000000000" pitchFamily="50" charset="0"/>
              </a:rPr>
              <a:t>занимаемая должность докладчика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93F712D2-53A1-4608-BF4F-E58F19347E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000" y="474206"/>
            <a:ext cx="5580000" cy="509588"/>
          </a:xfrm>
        </p:spPr>
        <p:txBody>
          <a:bodyPr l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>
                <a:latin typeface="PermianSlabSerifTypeface" panose="02000000000000000000" pitchFamily="50" charset="0"/>
              </a:defRPr>
            </a:lvl1pPr>
            <a:lvl2pPr marL="457200" indent="0">
              <a:buNone/>
              <a:defRPr sz="1400">
                <a:latin typeface="PermianSlabSerifTypeface" panose="02000000000000000000" pitchFamily="50" charset="0"/>
              </a:defRPr>
            </a:lvl2pPr>
            <a:lvl3pPr marL="914400" indent="0">
              <a:buNone/>
              <a:defRPr sz="1400">
                <a:latin typeface="PermianSlabSerifTypeface" panose="02000000000000000000" pitchFamily="50" charset="0"/>
              </a:defRPr>
            </a:lvl3pPr>
            <a:lvl4pPr marL="1371600" indent="0">
              <a:buNone/>
              <a:defRPr sz="1400">
                <a:latin typeface="PermianSlabSerifTypeface" panose="02000000000000000000" pitchFamily="50" charset="0"/>
              </a:defRPr>
            </a:lvl4pPr>
            <a:lvl5pPr marL="1828800" indent="0">
              <a:buNone/>
              <a:defRPr sz="1400">
                <a:latin typeface="PermianSlabSerifTypeface" panose="02000000000000000000" pitchFamily="50" charset="0"/>
              </a:defRPr>
            </a:lvl5pPr>
          </a:lstStyle>
          <a:p>
            <a: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  <a:t>МИНИСТЕРСТВО  ИНФОРМАЦИОННОГО РАЗВИТИЯ И СВЯЗИ</a:t>
            </a:r>
            <a:b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</a:br>
            <a:r>
              <a:rPr lang="ru-RU" sz="1400" dirty="0">
                <a:solidFill>
                  <a:srgbClr val="1C2D38"/>
                </a:solidFill>
                <a:latin typeface="PermianSlabSerifTypeface" panose="02000000000000000000" pitchFamily="50" charset="0"/>
              </a:rPr>
              <a:t>ПЕРМСКОГО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62885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лайд с нумерацией текст без град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подложка низ">
            <a:extLst>
              <a:ext uri="{FF2B5EF4-FFF2-40B4-BE49-F238E27FC236}">
                <a16:creationId xmlns:a16="http://schemas.microsoft.com/office/drawing/2014/main" xmlns="" id="{5C4C3DBD-D134-48F9-B307-5F358F5C5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432640"/>
            <a:ext cx="12192000" cy="431800"/>
          </a:xfrm>
          <a:prstGeom prst="rect">
            <a:avLst/>
          </a:prstGeom>
        </p:spPr>
      </p:pic>
      <p:pic>
        <p:nvPicPr>
          <p:cNvPr id="11" name="подложка верх">
            <a:extLst>
              <a:ext uri="{FF2B5EF4-FFF2-40B4-BE49-F238E27FC236}">
                <a16:creationId xmlns:a16="http://schemas.microsoft.com/office/drawing/2014/main" xmlns="" id="{AEA7EE9A-F38D-40E1-A632-822664EEEE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825500"/>
          </a:xfrm>
          <a:prstGeom prst="rect">
            <a:avLst/>
          </a:prstGeom>
        </p:spPr>
      </p:pic>
      <p:sp>
        <p:nvSpPr>
          <p:cNvPr id="15" name="номер слайда">
            <a:extLst>
              <a:ext uri="{FF2B5EF4-FFF2-40B4-BE49-F238E27FC236}">
                <a16:creationId xmlns:a16="http://schemas.microsoft.com/office/drawing/2014/main" xmlns="" id="{B0192E9C-0587-46D7-B640-5DB8DCFDD1C2}"/>
              </a:ext>
            </a:extLst>
          </p:cNvPr>
          <p:cNvSpPr txBox="1"/>
          <p:nvPr userDrawn="1"/>
        </p:nvSpPr>
        <p:spPr>
          <a:xfrm>
            <a:off x="11569955" y="6538913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9A4F07-433A-49CF-9D7D-A63F9F1FBCD5}" type="slidenum">
              <a:rPr lang="ru-RU" sz="1200" smtClean="0">
                <a:solidFill>
                  <a:schemeClr val="bg1"/>
                </a:solidFill>
                <a:latin typeface="PermianSlabSerifTypeface" panose="02000000000000000000" pitchFamily="50" charset="0"/>
              </a:rPr>
              <a:t>‹#›</a:t>
            </a:fld>
            <a:endParaRPr lang="ru-RU" sz="1200" dirty="0">
              <a:solidFill>
                <a:schemeClr val="bg1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21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800" baseline="0">
                <a:solidFill>
                  <a:schemeClr val="bg1"/>
                </a:solidFill>
                <a:latin typeface="PermianSlabSerifTypeface" panose="02000000000000000000" pitchFamily="50" charset="0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ОБРАЗОВАНИЯ И НАУКИ</a:t>
            </a:r>
            <a:br>
              <a:rPr lang="ru-RU" dirty="0"/>
            </a:br>
            <a:r>
              <a:rPr lang="ru-RU" dirty="0"/>
              <a:t>ПЕРМСКОГО КРАЯ</a:t>
            </a:r>
          </a:p>
        </p:txBody>
      </p:sp>
      <p:sp>
        <p:nvSpPr>
          <p:cNvPr id="24" name="Заголовок слайда" descr="заголовок слайда">
            <a:extLst>
              <a:ext uri="{FF2B5EF4-FFF2-40B4-BE49-F238E27FC236}">
                <a16:creationId xmlns:a16="http://schemas.microsoft.com/office/drawing/2014/main" xmlns="" id="{D5FED76D-EFC9-4B34-9A58-87FF8189E2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49213"/>
            <a:ext cx="11521280" cy="71596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PermianSlabSerifTypeface" panose="02000000000000000000" pitchFamily="50" charset="0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6" name="Область контента" descr="область контента">
            <a:extLst>
              <a:ext uri="{FF2B5EF4-FFF2-40B4-BE49-F238E27FC236}">
                <a16:creationId xmlns:a16="http://schemas.microsoft.com/office/drawing/2014/main" xmlns="" id="{623B89AF-1D16-46F5-8A69-E8DD306D61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5360" y="1700808"/>
            <a:ext cx="11521280" cy="4536504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1C2D38"/>
                </a:solidFill>
                <a:latin typeface="Montserrat" panose="00000500000000000000" pitchFamily="2" charset="-52"/>
              </a:defRPr>
            </a:lvl1pPr>
            <a:lvl2pPr marL="457200" indent="0">
              <a:buNone/>
              <a:defRPr sz="1400">
                <a:solidFill>
                  <a:srgbClr val="1C2D38"/>
                </a:solidFill>
                <a:latin typeface="Montserrat" panose="00000500000000000000" pitchFamily="2" charset="-52"/>
              </a:defRPr>
            </a:lvl2pPr>
            <a:lvl3pPr marL="914400" indent="0">
              <a:buNone/>
              <a:defRPr sz="1400">
                <a:solidFill>
                  <a:srgbClr val="1C2D38"/>
                </a:solidFill>
                <a:latin typeface="Montserrat" panose="00000500000000000000" pitchFamily="2" charset="-52"/>
              </a:defRPr>
            </a:lvl3pPr>
            <a:lvl4pPr marL="1371600" indent="0">
              <a:buNone/>
              <a:defRPr sz="1400">
                <a:solidFill>
                  <a:srgbClr val="1C2D38"/>
                </a:solidFill>
                <a:latin typeface="Montserrat" panose="00000500000000000000" pitchFamily="2" charset="-52"/>
              </a:defRPr>
            </a:lvl4pPr>
            <a:lvl5pPr marL="1828800" indent="0">
              <a:buNone/>
              <a:defRPr sz="1400">
                <a:solidFill>
                  <a:srgbClr val="1C2D38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Подзаголовок" descr="Подзаголовок">
            <a:extLst>
              <a:ext uri="{FF2B5EF4-FFF2-40B4-BE49-F238E27FC236}">
                <a16:creationId xmlns:a16="http://schemas.microsoft.com/office/drawing/2014/main" xmlns="" id="{D1F13F0F-6E92-474B-B9DC-AC03A2036C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5360" y="1053108"/>
            <a:ext cx="11521280" cy="4318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rgbClr val="1C2D38"/>
                </a:solidFill>
                <a:latin typeface="Montserrat" panose="00000500000000000000" pitchFamily="2" charset="-52"/>
              </a:defRPr>
            </a:lvl1pPr>
            <a:lvl2pPr>
              <a:defRPr sz="2000">
                <a:solidFill>
                  <a:srgbClr val="1C2D38"/>
                </a:solidFill>
              </a:defRPr>
            </a:lvl2pPr>
            <a:lvl3pPr>
              <a:defRPr sz="2000">
                <a:solidFill>
                  <a:srgbClr val="1C2D38"/>
                </a:solidFill>
              </a:defRPr>
            </a:lvl3pPr>
            <a:lvl4pPr>
              <a:defRPr sz="2000">
                <a:solidFill>
                  <a:srgbClr val="1C2D38"/>
                </a:solidFill>
              </a:defRPr>
            </a:lvl4pPr>
            <a:lvl5pPr>
              <a:defRPr sz="2000">
                <a:solidFill>
                  <a:srgbClr val="1C2D38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9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8350" y="6438293"/>
            <a:ext cx="5675300" cy="40478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14" name="герб">
            <a:extLst>
              <a:ext uri="{FF2B5EF4-FFF2-40B4-BE49-F238E27FC236}">
                <a16:creationId xmlns:a16="http://schemas.microsoft.com/office/drawing/2014/main" xmlns="" id="{42CD8C78-10A2-4C1F-940F-796B15D99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6689" y="6491469"/>
            <a:ext cx="180000" cy="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8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290918"/>
            <a:ext cx="10515600" cy="488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</a:defRPr>
            </a:lvl1pPr>
          </a:lstStyle>
          <a:p>
            <a:fld id="{ECD5B068-9541-4FC7-9739-791808957D08}" type="datetimeFigureOut">
              <a:rPr lang="ru-RU" smtClean="0"/>
              <a:pPr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</a:defRPr>
            </a:lvl1pPr>
          </a:lstStyle>
          <a:p>
            <a:fld id="{7990A65A-0714-461E-A293-55CAFC76E4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12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C00000"/>
          </a:solidFill>
          <a:latin typeface="PermianSlabSerifTypeface" panose="020000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None/>
        <a:defRPr sz="2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0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Montserrat" panose="000005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image" Target="../media/image16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96B47CBB-339D-450D-AC04-3D91FCCC7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/>
              <a:t>О реализации Единой модели профориентации                                             в общеобразовательных организациях Пермского края 2024/2025 учебном году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0249D9D0-2B6D-4CAC-B93F-066EBA7AAB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Жукова Анна Владимировна, консультант отдела содержания общего образования Министерства образования и науки Пермского края</a:t>
            </a:r>
          </a:p>
          <a:p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AC2ED4FA-EA17-40CD-BC7F-4849E2EDC3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075" y="6129000"/>
            <a:ext cx="11244263" cy="431800"/>
          </a:xfrm>
        </p:spPr>
        <p:txBody>
          <a:bodyPr/>
          <a:lstStyle/>
          <a:p>
            <a:r>
              <a:rPr lang="ru-RU" sz="1600" dirty="0" smtClean="0"/>
              <a:t>Дремина </a:t>
            </a:r>
            <a:r>
              <a:rPr lang="ru-RU" sz="1600" dirty="0"/>
              <a:t>Инга Анатольевна, </a:t>
            </a:r>
            <a:r>
              <a:rPr lang="ru-RU" sz="1400" dirty="0"/>
              <a:t>старший научный сотрудник ГАУ ДПО «Институт развития образования Пермского края»</a:t>
            </a:r>
          </a:p>
          <a:p>
            <a:endParaRPr lang="ru-RU" dirty="0">
              <a:latin typeface="PermianSlabSerifTypeface" panose="02000000000000000000" pitchFamily="50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30223E76-632D-4D2A-BD48-9DD5DAE02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6000" y="474206"/>
            <a:ext cx="2945632" cy="509588"/>
          </a:xfrm>
        </p:spPr>
        <p:txBody>
          <a:bodyPr/>
          <a:lstStyle/>
          <a:p>
            <a:r>
              <a:rPr lang="ru-RU" dirty="0"/>
              <a:t>Министерство образования и науки Пермского края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10775999" y="6439643"/>
            <a:ext cx="1079451" cy="209551"/>
          </a:xfrm>
        </p:spPr>
        <p:txBody>
          <a:bodyPr/>
          <a:lstStyle/>
          <a:p>
            <a:r>
              <a:rPr lang="ru-RU" dirty="0">
                <a:latin typeface="PermianSerifTypeface" panose="02000000000000000000" pitchFamily="50" charset="0"/>
              </a:rPr>
              <a:t>Пермь 202</a:t>
            </a:r>
            <a:r>
              <a:rPr lang="en-US" dirty="0">
                <a:latin typeface="PermianSerifTypeface" panose="02000000000000000000" pitchFamily="50" charset="0"/>
              </a:rPr>
              <a:t>4</a:t>
            </a:r>
            <a:endParaRPr lang="ru-RU" dirty="0">
              <a:latin typeface="PermianSerifTypeface" panose="02000000000000000000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260350"/>
            <a:ext cx="127476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3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Методическая работа с педагогами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>
          <a:xfrm>
            <a:off x="335360" y="1116281"/>
            <a:ext cx="6207943" cy="512103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</a:t>
            </a:r>
            <a:r>
              <a:rPr lang="ru-RU" dirty="0" smtClean="0"/>
              <a:t>етевое </a:t>
            </a:r>
            <a:r>
              <a:rPr lang="ru-RU" dirty="0"/>
              <a:t>сообщество педагогов Пермского края, группа «Билет в будущее» - это социальный коллективный сайт/сетевая группа для работников системы образования Пермского </a:t>
            </a:r>
            <a:r>
              <a:rPr lang="ru-RU" dirty="0" smtClean="0"/>
              <a:t>края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Повышение квалификации, КПК – 386 чел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Межмуниципальные проектные семинары/</a:t>
            </a:r>
            <a:r>
              <a:rPr lang="ru-RU" dirty="0" err="1" smtClean="0"/>
              <a:t>аксерационные</a:t>
            </a:r>
            <a:r>
              <a:rPr lang="ru-RU" dirty="0" smtClean="0"/>
              <a:t> программы, педагогические мастерские - до 800 чел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Педагогический форум </a:t>
            </a:r>
            <a:r>
              <a:rPr lang="ru-RU" dirty="0"/>
              <a:t>"Есть такая профессия - Родину </a:t>
            </a:r>
            <a:r>
              <a:rPr lang="ru-RU" dirty="0" smtClean="0"/>
              <a:t>защищать»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Конференции, круглые столы на площадке выставки-форума «Образование и карьера»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10714" r="23494" b="8572"/>
          <a:stretch/>
        </p:blipFill>
        <p:spPr bwMode="auto">
          <a:xfrm>
            <a:off x="6535756" y="142289"/>
            <a:ext cx="5406377" cy="397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135" y="4359008"/>
            <a:ext cx="2562474" cy="192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sun9-77.userapi.com/impg/mB7nQJ26CyIOiFK9pOXLka3RTLRyiUUityFN-A/SdHtBvjPA7c.jpg?size=2560x1920&amp;quality=95&amp;sign=d7c4188395dfb28b9f3eeb2022011e78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46126" r="23650" b="7075"/>
          <a:stretch/>
        </p:blipFill>
        <p:spPr bwMode="auto">
          <a:xfrm>
            <a:off x="5985104" y="4379134"/>
            <a:ext cx="3253840" cy="190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educomm.iro.perm.ru/storage/publications/image/0c/6576fb9a5502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5" t="20849" r="18293" b="10583"/>
          <a:stretch/>
        </p:blipFill>
        <p:spPr bwMode="auto">
          <a:xfrm>
            <a:off x="3526971" y="4396999"/>
            <a:ext cx="2208811" cy="18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educomm.iro.perm.ru/storage/publications/image/4e/6558feaa879d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4" t="23765" r="18461" b="23508"/>
          <a:stretch/>
        </p:blipFill>
        <p:spPr bwMode="auto">
          <a:xfrm>
            <a:off x="261256" y="4339437"/>
            <a:ext cx="2861953" cy="19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8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Результаты работы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О подготовке к реализации Единой модели профориентации в общеобразовательных организациях Пермского края 2024/2025 учебном году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1987" y="1162242"/>
            <a:ext cx="6564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Национальная премия в области профориентации «Россия – мои горизонты»</a:t>
            </a:r>
          </a:p>
          <a:p>
            <a:r>
              <a:rPr lang="ru-RU" dirty="0" smtClean="0">
                <a:latin typeface="Montserrat" panose="00000500000000000000" pitchFamily="2" charset="-52"/>
              </a:rPr>
              <a:t>Представлен </a:t>
            </a:r>
            <a:r>
              <a:rPr lang="ru-RU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41</a:t>
            </a:r>
            <a:r>
              <a:rPr lang="ru-RU" dirty="0" smtClean="0">
                <a:latin typeface="Montserrat" panose="00000500000000000000" pitchFamily="2" charset="-52"/>
              </a:rPr>
              <a:t> проектов</a:t>
            </a:r>
          </a:p>
          <a:p>
            <a:r>
              <a:rPr lang="ru-RU" dirty="0" smtClean="0">
                <a:latin typeface="Montserrat" panose="00000500000000000000" pitchFamily="2" charset="-52"/>
              </a:rPr>
              <a:t>Полуфинал – </a:t>
            </a:r>
            <a:r>
              <a:rPr lang="ru-RU" b="1" dirty="0" smtClean="0">
                <a:solidFill>
                  <a:srgbClr val="B00824"/>
                </a:solidFill>
                <a:latin typeface="Montserrat" panose="00000500000000000000" pitchFamily="2" charset="-52"/>
              </a:rPr>
              <a:t>10</a:t>
            </a:r>
            <a:r>
              <a:rPr lang="ru-RU" dirty="0" smtClean="0">
                <a:latin typeface="Montserrat" panose="00000500000000000000" pitchFamily="2" charset="-52"/>
              </a:rPr>
              <a:t> проектов</a:t>
            </a:r>
            <a:endParaRPr lang="ru-RU" dirty="0">
              <a:latin typeface="Montserrat" panose="00000500000000000000" pitchFamily="2" charset="-52"/>
            </a:endParaRPr>
          </a:p>
          <a:p>
            <a:r>
              <a:rPr lang="ru-RU" dirty="0">
                <a:latin typeface="Montserrat" panose="00000500000000000000" pitchFamily="2" charset="-52"/>
              </a:rPr>
              <a:t>Финал – </a:t>
            </a:r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3</a:t>
            </a:r>
            <a:r>
              <a:rPr lang="ru-RU" dirty="0">
                <a:latin typeface="Montserrat" panose="00000500000000000000" pitchFamily="2" charset="-52"/>
              </a:rPr>
              <a:t> проекта</a:t>
            </a:r>
          </a:p>
          <a:p>
            <a:r>
              <a:rPr lang="ru-RU" dirty="0">
                <a:latin typeface="Montserrat" panose="00000500000000000000" pitchFamily="2" charset="-52"/>
              </a:rPr>
              <a:t>Победитель – </a:t>
            </a:r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1</a:t>
            </a:r>
            <a:r>
              <a:rPr lang="ru-RU" dirty="0">
                <a:latin typeface="Montserrat" panose="00000500000000000000" pitchFamily="2" charset="-52"/>
              </a:rPr>
              <a:t> проект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360" y="3036638"/>
            <a:ext cx="67376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Montserrat" panose="00000500000000000000" pitchFamily="2" charset="-52"/>
              </a:rPr>
              <a:t>Номинация Лучший проект в сфере дополнительного образования:</a:t>
            </a:r>
            <a:endParaRPr lang="ru-RU" sz="1400" dirty="0">
              <a:latin typeface="Montserrat" panose="00000500000000000000" pitchFamily="2" charset="-52"/>
            </a:endParaRPr>
          </a:p>
          <a:p>
            <a:r>
              <a:rPr lang="ru-RU" sz="1400" dirty="0">
                <a:latin typeface="Montserrat" panose="00000500000000000000" pitchFamily="2" charset="-52"/>
              </a:rPr>
              <a:t>Кондратовская школа, Пермский МО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Проект «Профориентация школьников в рамках творческого проекта «Живые стены» </a:t>
            </a:r>
          </a:p>
          <a:p>
            <a:endParaRPr lang="ru-RU" sz="1400" b="1" dirty="0">
              <a:latin typeface="Montserrat" panose="00000500000000000000" pitchFamily="2" charset="-52"/>
            </a:endParaRPr>
          </a:p>
          <a:p>
            <a:r>
              <a:rPr lang="ru-RU" sz="1400" b="1" dirty="0">
                <a:latin typeface="Montserrat" panose="00000500000000000000" pitchFamily="2" charset="-52"/>
              </a:rPr>
              <a:t>Номинация Лучший инклюзивный проект</a:t>
            </a:r>
            <a:endParaRPr lang="ru-RU" sz="1400" dirty="0">
              <a:latin typeface="Montserrat" panose="00000500000000000000" pitchFamily="2" charset="-52"/>
            </a:endParaRPr>
          </a:p>
          <a:p>
            <a:r>
              <a:rPr lang="ru-RU" sz="1400" dirty="0">
                <a:latin typeface="Montserrat" panose="00000500000000000000" pitchFamily="2" charset="-52"/>
              </a:rPr>
              <a:t>Юго-Камская школа, Пермский МО 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Проект «</a:t>
            </a:r>
            <a:r>
              <a:rPr lang="ru-RU" sz="1400" dirty="0" err="1">
                <a:latin typeface="Montserrat" panose="00000500000000000000" pitchFamily="2" charset="-52"/>
              </a:rPr>
              <a:t>Волонтерство</a:t>
            </a:r>
            <a:r>
              <a:rPr lang="ru-RU" sz="1400" dirty="0">
                <a:latin typeface="Montserrat" panose="00000500000000000000" pitchFamily="2" charset="-52"/>
              </a:rPr>
              <a:t> с прицелом на будущее» </a:t>
            </a:r>
          </a:p>
          <a:p>
            <a:endParaRPr lang="ru-RU" sz="1400" b="1" dirty="0">
              <a:latin typeface="Montserrat" panose="00000500000000000000" pitchFamily="2" charset="-52"/>
            </a:endParaRPr>
          </a:p>
          <a:p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! Победитель </a:t>
            </a:r>
            <a:r>
              <a:rPr lang="ru-RU" sz="1400" b="1" dirty="0">
                <a:latin typeface="Montserrat" panose="00000500000000000000" pitchFamily="2" charset="-52"/>
              </a:rPr>
              <a:t>Номинация Новые технологии в профориентации</a:t>
            </a:r>
            <a:endParaRPr lang="ru-RU" sz="1400" dirty="0">
              <a:latin typeface="Montserrat" panose="00000500000000000000" pitchFamily="2" charset="-52"/>
            </a:endParaRPr>
          </a:p>
          <a:p>
            <a:r>
              <a:rPr lang="ru-RU" sz="1400" dirty="0">
                <a:latin typeface="Montserrat" panose="00000500000000000000" pitchFamily="2" charset="-52"/>
              </a:rPr>
              <a:t>Центр детского творчества «Исток», г. Пермь  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Проект «Настольная игра-конструктор «Траектория профессионала»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3305"/>
          <a:stretch/>
        </p:blipFill>
        <p:spPr>
          <a:xfrm>
            <a:off x="7690585" y="966075"/>
            <a:ext cx="2351174" cy="23492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388" y="4076263"/>
            <a:ext cx="2328595" cy="22326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97700" y="3315328"/>
            <a:ext cx="19986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latin typeface="Montserrat" panose="00000500000000000000" pitchFamily="2" charset="-52"/>
              </a:rPr>
              <a:t>Синачева</a:t>
            </a:r>
            <a:r>
              <a:rPr lang="ru-RU" sz="1400" dirty="0">
                <a:latin typeface="Montserrat" panose="00000500000000000000" pitchFamily="2" charset="-52"/>
              </a:rPr>
              <a:t> Людмила Александровна</a:t>
            </a:r>
          </a:p>
          <a:p>
            <a:pPr algn="ctr"/>
            <a:endParaRPr lang="ru-RU" sz="1400" dirty="0">
              <a:latin typeface="Montserrat" panose="00000500000000000000" pitchFamily="2" charset="-52"/>
            </a:endParaRP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949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32">
            <a:extLst>
              <a:ext uri="{FF2B5EF4-FFF2-40B4-BE49-F238E27FC236}">
                <a16:creationId xmlns:a16="http://schemas.microsoft.com/office/drawing/2014/main" xmlns="" id="{4DD4C7A5-7D54-4C61-955C-753773B49E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 подготовке к реализации Единой модели профориентации в общеобразовательных организациях Пермского края 2024/2025 учебном году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335360" y="49213"/>
            <a:ext cx="11771296" cy="715962"/>
          </a:xfrm>
        </p:spPr>
        <p:txBody>
          <a:bodyPr>
            <a:noAutofit/>
          </a:bodyPr>
          <a:lstStyle/>
          <a:p>
            <a:r>
              <a:rPr lang="ru-RU" sz="2300" dirty="0"/>
              <a:t>Система межведомственного взаимодействия в рамках </a:t>
            </a:r>
            <a:r>
              <a:rPr lang="ru-RU" sz="2300" dirty="0" smtClean="0"/>
              <a:t>реализации </a:t>
            </a:r>
          </a:p>
          <a:p>
            <a:r>
              <a:rPr lang="ru-RU" sz="2300" dirty="0" smtClean="0"/>
              <a:t>Единой модели </a:t>
            </a:r>
            <a:r>
              <a:rPr lang="ru-RU" sz="2300" dirty="0" smtClean="0"/>
              <a:t>профориентации</a:t>
            </a:r>
            <a:endParaRPr lang="ru-RU" sz="23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МИНИСТЕРСТВО ОБРАЗОВАНИЯ И НАУКИ</a:t>
            </a:r>
            <a:br>
              <a:rPr lang="ru-RU" dirty="0"/>
            </a:br>
            <a:r>
              <a:rPr lang="ru-RU" dirty="0"/>
              <a:t>ПЕРМСКОГО КРАЯ</a:t>
            </a:r>
          </a:p>
        </p:txBody>
      </p:sp>
      <p:graphicFrame>
        <p:nvGraphicFramePr>
          <p:cNvPr id="16" name="Таблица 5">
            <a:extLst>
              <a:ext uri="{FF2B5EF4-FFF2-40B4-BE49-F238E27FC236}">
                <a16:creationId xmlns:a16="http://schemas.microsoft.com/office/drawing/2014/main" xmlns="" id="{9D636538-D577-42A6-9522-08686BF18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489330"/>
              </p:ext>
            </p:extLst>
          </p:nvPr>
        </p:nvGraphicFramePr>
        <p:xfrm>
          <a:off x="290777" y="3507855"/>
          <a:ext cx="6201780" cy="102995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51061">
                  <a:extLst>
                    <a:ext uri="{9D8B030D-6E8A-4147-A177-3AD203B41FA5}">
                      <a16:colId xmlns:a16="http://schemas.microsoft.com/office/drawing/2014/main" xmlns="" val="3010350896"/>
                    </a:ext>
                  </a:extLst>
                </a:gridCol>
                <a:gridCol w="4350719">
                  <a:extLst>
                    <a:ext uri="{9D8B030D-6E8A-4147-A177-3AD203B41FA5}">
                      <a16:colId xmlns:a16="http://schemas.microsoft.com/office/drawing/2014/main" xmlns="" val="2159307286"/>
                    </a:ext>
                  </a:extLst>
                </a:gridCol>
              </a:tblGrid>
              <a:tr h="30936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rgbClr val="C00000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marL="121920" marR="121920" marT="60960" marB="6096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200" dirty="0">
                        <a:latin typeface="Montserrat" panose="00000500000000000000" pitchFamily="2" charset="-52"/>
                      </a:endParaRPr>
                    </a:p>
                  </a:txBody>
                  <a:tcPr marL="121920" marR="121920" marT="60960" marB="6096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96050239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rgbClr val="C00000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marL="121920" marR="121920" marT="60960" marB="6096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200" dirty="0">
                        <a:latin typeface="Montserrat" panose="00000500000000000000" pitchFamily="2" charset="-52"/>
                      </a:endParaRPr>
                    </a:p>
                  </a:txBody>
                  <a:tcPr marL="121920" marR="121920" marT="60960" marB="6096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2888205"/>
                  </a:ext>
                </a:extLst>
              </a:tr>
              <a:tr h="411218">
                <a:tc>
                  <a:txBody>
                    <a:bodyPr/>
                    <a:lstStyle/>
                    <a:p>
                      <a:pPr algn="r"/>
                      <a:endParaRPr lang="ru-RU" sz="1400" b="1" kern="1200" dirty="0">
                        <a:solidFill>
                          <a:srgbClr val="C00000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200" dirty="0">
                        <a:latin typeface="Montserrat" panose="00000500000000000000" pitchFamily="2" charset="-52"/>
                      </a:endParaRPr>
                    </a:p>
                  </a:txBody>
                  <a:tcPr marL="121920" marR="121920" marT="60960" marB="6096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55627387"/>
                  </a:ext>
                </a:extLst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396541" y="3178663"/>
            <a:ext cx="4856261" cy="356044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293" y="1057396"/>
            <a:ext cx="263105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Отраслевые министерства Пермского края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4206" y="4393981"/>
            <a:ext cx="239814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tserrat" panose="00000500000000000000" pitchFamily="2" charset="-52"/>
              </a:rPr>
              <a:t>Предприятия-партнеры 90, </a:t>
            </a:r>
            <a:r>
              <a:rPr lang="ru-RU" dirty="0">
                <a:latin typeface="Montserrat" panose="00000500000000000000" pitchFamily="2" charset="-52"/>
              </a:rPr>
              <a:t>организации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8902" y="889386"/>
            <a:ext cx="283809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Министерство образования и науки Пермского края – стратегическое управление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8902" y="4234860"/>
            <a:ext cx="291572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ГАУ ДПО «Институт развития образования Пермского края» - региональный оператор </a:t>
            </a:r>
            <a:r>
              <a:rPr lang="ru-RU" dirty="0" smtClean="0">
                <a:latin typeface="Montserrat" panose="00000500000000000000" pitchFamily="2" charset="-52"/>
              </a:rPr>
              <a:t>внедрения ЕМП и проекта БВБ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8130" y="1057396"/>
            <a:ext cx="246411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ЦОПП – оператор проекта «Первая профессия»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38714" y="2562123"/>
            <a:ext cx="5436104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ФП «Билет в будущее»</a:t>
            </a:r>
          </a:p>
          <a:p>
            <a:pPr algn="ctr"/>
            <a:r>
              <a:rPr lang="ru-RU" dirty="0">
                <a:latin typeface="Montserrat" panose="00000500000000000000" pitchFamily="2" charset="-52"/>
              </a:rPr>
              <a:t>ФП «Школа </a:t>
            </a:r>
            <a:r>
              <a:rPr lang="ru-RU" dirty="0" err="1">
                <a:latin typeface="Montserrat" panose="00000500000000000000" pitchFamily="2" charset="-52"/>
              </a:rPr>
              <a:t>Минпросвещения</a:t>
            </a:r>
            <a:r>
              <a:rPr lang="ru-RU" dirty="0">
                <a:latin typeface="Montserrat" panose="00000500000000000000" pitchFamily="2" charset="-52"/>
              </a:rPr>
              <a:t>»</a:t>
            </a:r>
          </a:p>
          <a:p>
            <a:pPr algn="ctr"/>
            <a:endParaRPr lang="ru-RU" dirty="0">
              <a:latin typeface="Montserrat" panose="00000500000000000000" pitchFamily="2" charset="-52"/>
            </a:endParaRPr>
          </a:p>
          <a:p>
            <a:pPr algn="ctr"/>
            <a:r>
              <a:rPr lang="ru-RU" dirty="0">
                <a:latin typeface="Montserrat" panose="00000500000000000000" pitchFamily="2" charset="-52"/>
              </a:rPr>
              <a:t>Региональные проекты </a:t>
            </a:r>
          </a:p>
          <a:p>
            <a:pPr algn="ctr"/>
            <a:r>
              <a:rPr lang="ru-RU" dirty="0">
                <a:latin typeface="Montserrat" panose="00000500000000000000" pitchFamily="2" charset="-52"/>
              </a:rPr>
              <a:t>по профессиональному самоопределению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81183" y="4410648"/>
            <a:ext cx="2631057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tserrat" panose="00000500000000000000" pitchFamily="2" charset="-52"/>
              </a:rPr>
              <a:t>Школы 99%, СПО, вузы</a:t>
            </a:r>
            <a:r>
              <a:rPr lang="ru-RU" dirty="0">
                <a:latin typeface="Montserrat" panose="00000500000000000000" pitchFamily="2" charset="-52"/>
              </a:rPr>
              <a:t>, учреждения дополнительного </a:t>
            </a:r>
            <a:r>
              <a:rPr lang="ru-RU" dirty="0" smtClean="0">
                <a:latin typeface="Montserrat" panose="00000500000000000000" pitchFamily="2" charset="-52"/>
              </a:rPr>
              <a:t>образования – 100%</a:t>
            </a:r>
            <a:endParaRPr lang="ru-RU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117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75565" y="42750"/>
            <a:ext cx="11521280" cy="715962"/>
          </a:xfrm>
        </p:spPr>
        <p:txBody>
          <a:bodyPr>
            <a:normAutofit/>
          </a:bodyPr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ru-RU" spc="-1" dirty="0">
                <a:latin typeface="PermianSlabSerifTypeface"/>
              </a:rPr>
              <a:t>Статистические данные </a:t>
            </a:r>
            <a:r>
              <a:rPr lang="ru-RU" spc="-1" dirty="0" smtClean="0">
                <a:latin typeface="PermianSlabSerifTypeface"/>
              </a:rPr>
              <a:t>реализации Единой модели профориентации</a:t>
            </a:r>
            <a:endParaRPr lang="ru-RU" spc="-1" dirty="0">
              <a:latin typeface="XO Oriel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О подготовке к реализации Единой модели профориентации в общеобразовательных организациях Пермского края 2024/2025 учебном году</a:t>
            </a:r>
          </a:p>
          <a:p>
            <a:endParaRPr lang="ru-RU" dirty="0"/>
          </a:p>
        </p:txBody>
      </p:sp>
      <p:sp>
        <p:nvSpPr>
          <p:cNvPr id="13" name="Прямоугольник 3"/>
          <p:cNvSpPr/>
          <p:nvPr/>
        </p:nvSpPr>
        <p:spPr>
          <a:xfrm>
            <a:off x="229485" y="3686743"/>
            <a:ext cx="5594266" cy="1306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b="1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Курс занятий «Россия – мои горизонты»</a:t>
            </a:r>
            <a:r>
              <a:rPr lang="ru-RU" sz="16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 - </a:t>
            </a:r>
            <a:r>
              <a:rPr lang="ru-RU" sz="1600" b="1" strike="noStrike" spc="-1" dirty="0">
                <a:solidFill>
                  <a:srgbClr val="C00000"/>
                </a:solidFill>
                <a:latin typeface="Montserrat" panose="00000500000000000000" pitchFamily="2" charset="-52"/>
                <a:ea typeface="DejaVu Sans"/>
              </a:rPr>
              <a:t>1</a:t>
            </a:r>
            <a:r>
              <a:rPr lang="ru-RU" sz="16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 час.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проводится по четвергам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0" strike="noStrike" spc="-1" dirty="0">
                <a:latin typeface="Montserrat" panose="00000500000000000000" pitchFamily="2" charset="-52"/>
              </a:rPr>
              <a:t>реализуется во внеурочной деятельности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spc="-1" dirty="0">
                <a:latin typeface="Montserrat" panose="00000500000000000000" pitchFamily="2" charset="-52"/>
              </a:rPr>
              <a:t>фиксируется в ГИС «ЭПОС»</a:t>
            </a:r>
            <a:endParaRPr lang="ru-RU" sz="1600" b="0" strike="noStrike" spc="-1" dirty="0">
              <a:latin typeface="Montserrat" panose="00000500000000000000" pitchFamily="2" charset="-52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98" y="1468188"/>
            <a:ext cx="2666912" cy="12206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61165" y="2906005"/>
            <a:ext cx="53449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100%</a:t>
            </a:r>
            <a:r>
              <a:rPr lang="ru-RU" sz="1400" dirty="0">
                <a:latin typeface="Montserrat" panose="00000500000000000000" pitchFamily="2" charset="-52"/>
              </a:rPr>
              <a:t> школ - участники проекта «Билет в будущее»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latin typeface="Montserrat" panose="00000500000000000000" pitchFamily="2" charset="-52"/>
              </a:rPr>
              <a:t>каждый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 3-й</a:t>
            </a:r>
            <a:r>
              <a:rPr lang="ru-RU" sz="1400" dirty="0">
                <a:latin typeface="Montserrat" panose="00000500000000000000" pitchFamily="2" charset="-52"/>
              </a:rPr>
              <a:t> ученик имеет цифровой кабинет                             на платформе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4419 </a:t>
            </a:r>
            <a:r>
              <a:rPr lang="ru-RU" sz="1400" dirty="0">
                <a:latin typeface="Montserrat" panose="00000500000000000000" pitchFamily="2" charset="-52"/>
              </a:rPr>
              <a:t>учеников (118% от плана) прошли </a:t>
            </a:r>
            <a:r>
              <a:rPr lang="ru-RU" sz="1400" dirty="0" err="1">
                <a:latin typeface="Montserrat" panose="00000500000000000000" pitchFamily="2" charset="-52"/>
              </a:rPr>
              <a:t>профпробы</a:t>
            </a:r>
            <a:endParaRPr lang="ru-RU" sz="1400" dirty="0"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8264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 учеников (</a:t>
            </a:r>
            <a:r>
              <a:rPr lang="ru-RU" sz="1400" dirty="0">
                <a:latin typeface="Montserrat" panose="00000500000000000000" pitchFamily="2" charset="-52"/>
              </a:rPr>
              <a:t>110% от плана)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посетили интерактивную выставку «Лаборатория будущего»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654 </a:t>
            </a:r>
            <a:r>
              <a:rPr lang="ru-RU" sz="1400" dirty="0">
                <a:latin typeface="Montserrat" panose="00000500000000000000" pitchFamily="2" charset="-52"/>
              </a:rPr>
              <a:t>педагога-навигатора(165% от плана) повысили квалификацию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ABF9C769-B0DA-0694-6A75-AD5889225A09}"/>
              </a:ext>
            </a:extLst>
          </p:cNvPr>
          <p:cNvSpPr txBox="1">
            <a:spLocks/>
          </p:cNvSpPr>
          <p:nvPr/>
        </p:nvSpPr>
        <p:spPr>
          <a:xfrm>
            <a:off x="292186" y="2060152"/>
            <a:ext cx="5279273" cy="1292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>
                <a:latin typeface="Montserrat" panose="00000500000000000000" pitchFamily="2" charset="-52"/>
              </a:rPr>
              <a:t>Уровни </a:t>
            </a:r>
            <a:r>
              <a:rPr lang="ru-RU" sz="1600" b="1" dirty="0" err="1">
                <a:latin typeface="Montserrat" panose="00000500000000000000" pitchFamily="2" charset="-52"/>
              </a:rPr>
              <a:t>профминимума</a:t>
            </a:r>
            <a:r>
              <a:rPr lang="ru-RU" sz="1600" b="1" dirty="0">
                <a:latin typeface="Montserrat" panose="00000500000000000000" pitchFamily="2" charset="-52"/>
              </a:rPr>
              <a:t>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dirty="0">
                <a:latin typeface="Montserrat" panose="00000500000000000000" pitchFamily="2" charset="-52"/>
              </a:rPr>
              <a:t>в школах Пермского края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dirty="0">
                <a:latin typeface="Montserrat" panose="00000500000000000000" pitchFamily="2" charset="-52"/>
              </a:rPr>
              <a:t>Продвинутый – </a:t>
            </a:r>
            <a:r>
              <a:rPr lang="ru-RU" sz="16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133</a:t>
            </a:r>
            <a:r>
              <a:rPr lang="ru-RU" sz="1600" dirty="0" smtClean="0">
                <a:latin typeface="Montserrat" panose="00000500000000000000" pitchFamily="2" charset="-52"/>
              </a:rPr>
              <a:t> </a:t>
            </a:r>
            <a:r>
              <a:rPr lang="ru-RU" sz="1600" dirty="0">
                <a:latin typeface="Montserrat" panose="00000500000000000000" pitchFamily="2" charset="-52"/>
              </a:rPr>
              <a:t>школы, 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28,6 % (+22,7%)</a:t>
            </a:r>
            <a:r>
              <a:rPr lang="ru-RU" sz="1600" dirty="0">
                <a:latin typeface="Montserrat" panose="00000500000000000000" pitchFamily="2" charset="-52"/>
              </a:rPr>
              <a:t> Основной –</a:t>
            </a:r>
            <a:r>
              <a:rPr lang="ru-RU" sz="1600" b="1" dirty="0">
                <a:latin typeface="Montserrat" panose="00000500000000000000" pitchFamily="2" charset="-52"/>
              </a:rPr>
              <a:t> </a:t>
            </a:r>
            <a:r>
              <a:rPr lang="ru-RU" sz="1600" b="1" dirty="0" smtClean="0">
                <a:latin typeface="Montserrat" panose="00000500000000000000" pitchFamily="2" charset="-52"/>
              </a:rPr>
              <a:t>   </a:t>
            </a:r>
            <a:r>
              <a:rPr lang="ru-RU" sz="16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332 </a:t>
            </a:r>
            <a:r>
              <a:rPr lang="ru-RU" sz="1600" dirty="0">
                <a:latin typeface="Montserrat" panose="00000500000000000000" pitchFamily="2" charset="-52"/>
              </a:rPr>
              <a:t>школы,</a:t>
            </a:r>
            <a:r>
              <a:rPr lang="ru-RU" sz="1600" b="1" dirty="0">
                <a:latin typeface="Montserrat" panose="00000500000000000000" pitchFamily="2" charset="-52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71,4 %</a:t>
            </a:r>
            <a:r>
              <a:rPr lang="ru-RU" sz="1600" dirty="0">
                <a:solidFill>
                  <a:srgbClr val="C00000"/>
                </a:solidFill>
                <a:latin typeface="Montserrat" panose="00000500000000000000" pitchFamily="2" charset="-52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(+17,4%) </a:t>
            </a:r>
            <a:endParaRPr lang="ru-RU" sz="1600" dirty="0">
              <a:latin typeface="Montserrat" panose="00000500000000000000" pitchFamily="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187" y="913144"/>
            <a:ext cx="4865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Всего:</a:t>
            </a:r>
          </a:p>
          <a:p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465</a:t>
            </a:r>
            <a:r>
              <a:rPr lang="ru-RU" dirty="0">
                <a:latin typeface="Montserrat" panose="00000500000000000000" pitchFamily="2" charset="-52"/>
              </a:rPr>
              <a:t> школ (в </a:t>
            </a:r>
            <a:r>
              <a:rPr lang="ru-RU" dirty="0" err="1">
                <a:latin typeface="Montserrat" panose="00000500000000000000" pitchFamily="2" charset="-52"/>
              </a:rPr>
              <a:t>т.ч</a:t>
            </a:r>
            <a:r>
              <a:rPr lang="ru-RU" dirty="0">
                <a:latin typeface="Montserrat" panose="00000500000000000000" pitchFamily="2" charset="-52"/>
              </a:rPr>
              <a:t>. школ для детей с ОВЗ)</a:t>
            </a:r>
          </a:p>
          <a:p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173 425 </a:t>
            </a:r>
            <a:r>
              <a:rPr lang="ru-RU" dirty="0">
                <a:latin typeface="Montserrat" panose="00000500000000000000" pitchFamily="2" charset="-52"/>
              </a:rPr>
              <a:t>обучающихся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187" y="5202615"/>
            <a:ext cx="5594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spc="-1" dirty="0">
                <a:latin typeface="Montserrat" panose="00000500000000000000" pitchFamily="2" charset="-52"/>
              </a:rPr>
              <a:t>Охват мероприятиями </a:t>
            </a:r>
            <a:r>
              <a:rPr lang="ru-RU" sz="1600" b="1" spc="-1" dirty="0">
                <a:latin typeface="Montserrat" panose="00000500000000000000" pitchFamily="2" charset="-52"/>
              </a:rPr>
              <a:t>практико-ориентированного модуля </a:t>
            </a:r>
            <a:r>
              <a:rPr lang="ru-RU" sz="1600" spc="-1" dirty="0">
                <a:latin typeface="Montserrat" panose="00000500000000000000" pitchFamily="2" charset="-52"/>
              </a:rPr>
              <a:t>- </a:t>
            </a:r>
            <a:r>
              <a:rPr lang="ru-RU" sz="1600" b="1" spc="-1" dirty="0">
                <a:solidFill>
                  <a:srgbClr val="C00000"/>
                </a:solidFill>
                <a:latin typeface="Montserrat" panose="00000500000000000000" pitchFamily="2" charset="-52"/>
              </a:rPr>
              <a:t>100%</a:t>
            </a:r>
            <a:r>
              <a:rPr lang="ru-RU" sz="1600" spc="-1" dirty="0">
                <a:latin typeface="Montserrat" panose="00000500000000000000" pitchFamily="2" charset="-52"/>
              </a:rPr>
              <a:t>                      обучающихся 6-11 классов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61165" y="908788"/>
            <a:ext cx="4705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Montserrat" panose="00000500000000000000" pitchFamily="2" charset="-52"/>
              </a:rPr>
              <a:t>Реализация проекта «Билет в будущее»</a:t>
            </a:r>
          </a:p>
        </p:txBody>
      </p:sp>
    </p:spTree>
    <p:extLst>
      <p:ext uri="{BB962C8B-B14F-4D97-AF65-F5344CB8AC3E}">
        <p14:creationId xmlns:p14="http://schemas.microsoft.com/office/powerpoint/2010/main" val="198897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educomm.iro.perm.ru/storage/publications/image/27/6554ee681499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59" y="4533688"/>
            <a:ext cx="2519855" cy="187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educomm.iro.perm.ru/storage/publications/image/35/655f0d999141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40" y="4557147"/>
            <a:ext cx="2521348" cy="187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509047" y="107434"/>
            <a:ext cx="11450072" cy="727946"/>
          </a:xfrm>
        </p:spPr>
        <p:txBody>
          <a:bodyPr/>
          <a:lstStyle/>
          <a:p>
            <a:r>
              <a:rPr lang="ru-RU" sz="2400" b="0" dirty="0" smtClean="0">
                <a:solidFill>
                  <a:schemeClr val="bg1"/>
                </a:solidFill>
                <a:latin typeface="PermianSlabSerifTypeface" panose="02000000000000000000" pitchFamily="50" charset="0"/>
              </a:rPr>
              <a:t>Единая модель </a:t>
            </a:r>
            <a:r>
              <a:rPr lang="ru-RU" sz="2400" b="0" dirty="0" err="1" smtClean="0">
                <a:solidFill>
                  <a:schemeClr val="bg1"/>
                </a:solidFill>
                <a:latin typeface="PermianSlabSerifTypeface" panose="02000000000000000000" pitchFamily="50" charset="0"/>
              </a:rPr>
              <a:t>профоринетации</a:t>
            </a:r>
            <a:r>
              <a:rPr lang="ru-RU" sz="2400" b="0" dirty="0" smtClean="0">
                <a:solidFill>
                  <a:schemeClr val="bg1"/>
                </a:solidFill>
                <a:latin typeface="PermianSlabSerifTypeface" panose="02000000000000000000" pitchFamily="50" charset="0"/>
              </a:rPr>
              <a:t> школьников в Пермском крае</a:t>
            </a:r>
            <a:endParaRPr lang="ru-RU" sz="2400" b="0" dirty="0">
              <a:solidFill>
                <a:schemeClr val="bg1"/>
              </a:solidFill>
              <a:latin typeface="PermianSlabSerifTypeface" panose="02000000000000000000" pitchFamily="50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8753965">
            <a:off x="4229796" y="1681680"/>
            <a:ext cx="3420000" cy="342000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endParaRPr lang="ru-RU" sz="1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810696" y="878444"/>
            <a:ext cx="5595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1" strike="noStrike" spc="-1" dirty="0">
                <a:solidFill>
                  <a:srgbClr val="000000"/>
                </a:solidFill>
                <a:latin typeface="Montserrat"/>
                <a:ea typeface="DejaVu Sans"/>
              </a:rPr>
              <a:t>Направления профориентационной работы </a:t>
            </a:r>
            <a:br>
              <a:rPr lang="ru-RU" sz="1600" b="1" strike="noStrike" spc="-1" dirty="0">
                <a:solidFill>
                  <a:srgbClr val="000000"/>
                </a:solidFill>
                <a:latin typeface="Montserrat"/>
                <a:ea typeface="DejaVu Sans"/>
              </a:rPr>
            </a:br>
            <a:r>
              <a:rPr lang="ru-RU" sz="1600" b="1" strike="noStrike" spc="-1" dirty="0">
                <a:solidFill>
                  <a:srgbClr val="000000"/>
                </a:solidFill>
                <a:latin typeface="Montserrat"/>
                <a:ea typeface="DejaVu Sans"/>
              </a:rPr>
              <a:t>в школе:</a:t>
            </a:r>
            <a:endParaRPr lang="ru-RU" sz="1600" b="0" strike="noStrike" spc="-1" dirty="0">
              <a:latin typeface="XO Orie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0430" y="1615147"/>
            <a:ext cx="61075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включение в урочную деятельность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дополнительное образование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 err="1">
                <a:latin typeface="Montserrat" panose="00000500000000000000" pitchFamily="2" charset="-52"/>
              </a:rPr>
              <a:t>профориентационные</a:t>
            </a:r>
            <a:r>
              <a:rPr lang="ru-RU" sz="1600" dirty="0">
                <a:latin typeface="Montserrat" panose="00000500000000000000" pitchFamily="2" charset="-52"/>
              </a:rPr>
              <a:t> конкурсы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профессиональные пробы и практики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профильные предпрофессиональные классы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профессиональное обучение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внеурочная деятельность (экскурсии в колледжи, вузы, предприятия, мастер-классы и др.)</a:t>
            </a:r>
            <a:endParaRPr lang="ru-RU" dirty="0"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10"/>
          </p:nvPr>
        </p:nvSpPr>
        <p:spPr>
          <a:xfrm>
            <a:off x="614558" y="6494443"/>
            <a:ext cx="2520950" cy="338137"/>
          </a:xfrm>
        </p:spPr>
        <p:txBody>
          <a:bodyPr/>
          <a:lstStyle/>
          <a:p>
            <a:r>
              <a:rPr lang="ru-RU" dirty="0"/>
              <a:t>МИНИСТЕРСТВО ОБРАЗОВАНИЯ И НАУКИ</a:t>
            </a:r>
            <a:br>
              <a:rPr lang="ru-RU" dirty="0"/>
            </a:br>
            <a:r>
              <a:rPr lang="ru-RU" dirty="0"/>
              <a:t>ПЕРМСКОГО КРАЯ</a:t>
            </a:r>
          </a:p>
        </p:txBody>
      </p:sp>
      <p:sp>
        <p:nvSpPr>
          <p:cNvPr id="28" name="Овал 27"/>
          <p:cNvSpPr/>
          <p:nvPr/>
        </p:nvSpPr>
        <p:spPr>
          <a:xfrm>
            <a:off x="-2087863" y="1699280"/>
            <a:ext cx="7069138" cy="73485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-1898950" y="1950105"/>
            <a:ext cx="6642100" cy="6904037"/>
          </a:xfrm>
          <a:prstGeom prst="ellipse">
            <a:avLst/>
          </a:prstGeom>
          <a:solidFill>
            <a:srgbClr val="F9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-1669557" y="2162830"/>
            <a:ext cx="6232525" cy="6478587"/>
          </a:xfrm>
          <a:prstGeom prst="ellipse">
            <a:avLst/>
          </a:prstGeom>
          <a:solidFill>
            <a:srgbClr val="7EB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-1279825" y="2637492"/>
            <a:ext cx="5324475" cy="5534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-1081387" y="2851805"/>
            <a:ext cx="4910137" cy="5105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-884537" y="3077230"/>
            <a:ext cx="4513262" cy="4692650"/>
          </a:xfrm>
          <a:prstGeom prst="ellipse">
            <a:avLst/>
          </a:prstGeom>
          <a:solidFill>
            <a:srgbClr val="CAD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-698800" y="3264555"/>
            <a:ext cx="4122738" cy="428466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5" name="Овал 34"/>
          <p:cNvSpPr/>
          <p:nvPr/>
        </p:nvSpPr>
        <p:spPr>
          <a:xfrm rot="590244">
            <a:off x="-290812" y="3716992"/>
            <a:ext cx="3281362" cy="3411538"/>
          </a:xfrm>
          <a:prstGeom prst="ellipse">
            <a:avLst/>
          </a:prstGeom>
          <a:solidFill>
            <a:srgbClr val="FFE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-106662" y="3934480"/>
            <a:ext cx="2903537" cy="3017837"/>
          </a:xfrm>
          <a:prstGeom prst="ellipse">
            <a:avLst/>
          </a:prstGeom>
          <a:solidFill>
            <a:srgbClr val="FF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5263" y="4120217"/>
            <a:ext cx="2563812" cy="26654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247350" y="4340880"/>
            <a:ext cx="2179638" cy="22669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391813" y="4525030"/>
            <a:ext cx="1830387" cy="19002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653135" y="4595890"/>
            <a:ext cx="1498600" cy="150018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906163" y="5074305"/>
            <a:ext cx="800100" cy="800100"/>
          </a:xfrm>
          <a:custGeom>
            <a:avLst/>
            <a:gdLst>
              <a:gd name="connsiteX0" fmla="*/ 0 w 1459849"/>
              <a:gd name="connsiteY0" fmla="*/ 729925 h 1459849"/>
              <a:gd name="connsiteX1" fmla="*/ 729925 w 1459849"/>
              <a:gd name="connsiteY1" fmla="*/ 0 h 1459849"/>
              <a:gd name="connsiteX2" fmla="*/ 1459850 w 1459849"/>
              <a:gd name="connsiteY2" fmla="*/ 729925 h 1459849"/>
              <a:gd name="connsiteX3" fmla="*/ 729925 w 1459849"/>
              <a:gd name="connsiteY3" fmla="*/ 1459850 h 1459849"/>
              <a:gd name="connsiteX4" fmla="*/ 0 w 1459849"/>
              <a:gd name="connsiteY4" fmla="*/ 729925 h 145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9849" h="1459849">
                <a:moveTo>
                  <a:pt x="0" y="729925"/>
                </a:moveTo>
                <a:cubicBezTo>
                  <a:pt x="0" y="326799"/>
                  <a:pt x="326799" y="0"/>
                  <a:pt x="729925" y="0"/>
                </a:cubicBezTo>
                <a:cubicBezTo>
                  <a:pt x="1133051" y="0"/>
                  <a:pt x="1459850" y="326799"/>
                  <a:pt x="1459850" y="729925"/>
                </a:cubicBezTo>
                <a:cubicBezTo>
                  <a:pt x="1459850" y="1133051"/>
                  <a:pt x="1133051" y="1459850"/>
                  <a:pt x="729925" y="1459850"/>
                </a:cubicBezTo>
                <a:cubicBezTo>
                  <a:pt x="326799" y="1459850"/>
                  <a:pt x="0" y="1133051"/>
                  <a:pt x="0" y="72992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1022350" eaLnBrk="1" hangingPunct="1">
              <a:lnSpc>
                <a:spcPct val="90000"/>
              </a:lnSpc>
              <a:spcAft>
                <a:spcPct val="35000"/>
              </a:spcAft>
              <a:defRPr/>
            </a:pPr>
            <a:endParaRPr lang="ru-RU" sz="110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2576401">
            <a:off x="680316" y="4833085"/>
            <a:ext cx="1231287" cy="136005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66721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atin typeface="Montserrat" panose="00000500000000000000" pitchFamily="2" charset="-52"/>
              </a:rPr>
              <a:t>Профессиональные экскурсии, </a:t>
            </a:r>
            <a:r>
              <a:rPr lang="ru-RU" sz="3600" dirty="0" err="1">
                <a:latin typeface="Montserrat" panose="00000500000000000000" pitchFamily="2" charset="-52"/>
              </a:rPr>
              <a:t>квесты</a:t>
            </a:r>
            <a:endParaRPr lang="ru-RU" sz="3600" dirty="0">
              <a:latin typeface="Montserrat" panose="00000500000000000000" pitchFamily="2" charset="-52"/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210177">
            <a:off x="549992" y="4670179"/>
            <a:ext cx="1555382" cy="156510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3817788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2400" dirty="0" err="1">
                <a:latin typeface="Montserrat" panose="00000500000000000000" pitchFamily="2" charset="-52"/>
              </a:rPr>
              <a:t>Профтестирование</a:t>
            </a:r>
            <a:endParaRPr lang="ru-RU" sz="2400" dirty="0">
              <a:latin typeface="Montserrat" panose="00000500000000000000" pitchFamily="2" charset="-52"/>
            </a:endParaRPr>
          </a:p>
        </p:txBody>
      </p:sp>
      <p:sp>
        <p:nvSpPr>
          <p:cNvPr id="44" name="Прямоугольник 43"/>
          <p:cNvSpPr/>
          <p:nvPr/>
        </p:nvSpPr>
        <p:spPr>
          <a:xfrm rot="2570783">
            <a:off x="309958" y="4464573"/>
            <a:ext cx="2007534" cy="201012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855553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atin typeface="Montserrat" panose="00000500000000000000" pitchFamily="2" charset="-52"/>
              </a:rPr>
              <a:t>Профессиональные пробы, Дни открытых </a:t>
            </a:r>
            <a:r>
              <a:rPr lang="ru-RU" sz="3600" dirty="0" err="1">
                <a:latin typeface="Montserrat" panose="00000500000000000000" pitchFamily="2" charset="-52"/>
              </a:rPr>
              <a:t>двеоей</a:t>
            </a:r>
            <a:endParaRPr lang="ru-RU" sz="3600" dirty="0">
              <a:latin typeface="Montserrat" panose="00000500000000000000" pitchFamily="2" charset="-52"/>
            </a:endParaRPr>
          </a:p>
        </p:txBody>
      </p:sp>
      <p:sp>
        <p:nvSpPr>
          <p:cNvPr id="45" name="Прямоугольник 44"/>
          <p:cNvSpPr/>
          <p:nvPr/>
        </p:nvSpPr>
        <p:spPr>
          <a:xfrm rot="1401785">
            <a:off x="198792" y="4263730"/>
            <a:ext cx="2275307" cy="224806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612509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</a:rPr>
              <a:t>ИНСТИТУЦИОНАЛЬНЫЙ УРОВЕНЬ</a:t>
            </a:r>
          </a:p>
        </p:txBody>
      </p:sp>
      <p:sp>
        <p:nvSpPr>
          <p:cNvPr id="46" name="Прямоугольник 45"/>
          <p:cNvSpPr/>
          <p:nvPr/>
        </p:nvSpPr>
        <p:spPr>
          <a:xfrm rot="1112648">
            <a:off x="-439450" y="3432267"/>
            <a:ext cx="3603109" cy="355996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2915536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</a:rPr>
              <a:t>МУНИЦИПАЛЬНЫЙ УРОВЕНЬ</a:t>
            </a:r>
          </a:p>
        </p:txBody>
      </p:sp>
      <p:sp>
        <p:nvSpPr>
          <p:cNvPr id="47" name="Прямоугольник 46"/>
          <p:cNvSpPr/>
          <p:nvPr/>
        </p:nvSpPr>
        <p:spPr>
          <a:xfrm rot="2079760">
            <a:off x="-43672" y="4082110"/>
            <a:ext cx="2760232" cy="26821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944275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atin typeface="Montserrat" panose="00000500000000000000" pitchFamily="2" charset="-52"/>
              </a:rPr>
              <a:t>Профессиональные пробы и практики на предприятиях</a:t>
            </a:r>
          </a:p>
        </p:txBody>
      </p:sp>
      <p:sp>
        <p:nvSpPr>
          <p:cNvPr id="48" name="Прямоугольник 47"/>
          <p:cNvSpPr/>
          <p:nvPr/>
        </p:nvSpPr>
        <p:spPr>
          <a:xfrm rot="459819">
            <a:off x="-491822" y="3635417"/>
            <a:ext cx="3611093" cy="361575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4435947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atin typeface="Montserrat" panose="00000500000000000000" pitchFamily="2" charset="-52"/>
              </a:rPr>
              <a:t>Целевой набор на обучение</a:t>
            </a:r>
          </a:p>
        </p:txBody>
      </p:sp>
      <p:sp>
        <p:nvSpPr>
          <p:cNvPr id="49" name="Прямоугольник 48"/>
          <p:cNvSpPr/>
          <p:nvPr/>
        </p:nvSpPr>
        <p:spPr>
          <a:xfrm rot="1330976">
            <a:off x="-1372372" y="2356135"/>
            <a:ext cx="5562340" cy="554783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4002435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</a:rPr>
              <a:t>РЕГИОНАЛЬНЫЙ УРОВЕНЬ</a:t>
            </a:r>
          </a:p>
        </p:txBody>
      </p:sp>
      <p:sp>
        <p:nvSpPr>
          <p:cNvPr id="50" name="Прямоугольник 49"/>
          <p:cNvSpPr/>
          <p:nvPr/>
        </p:nvSpPr>
        <p:spPr>
          <a:xfrm rot="726373">
            <a:off x="-1664397" y="2561055"/>
            <a:ext cx="5960800" cy="612728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4270899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atin typeface="Montserrat" panose="00000500000000000000" pitchFamily="2" charset="-52"/>
              </a:rPr>
              <a:t>Электронная Пермская образовательная система</a:t>
            </a:r>
          </a:p>
        </p:txBody>
      </p:sp>
      <p:sp>
        <p:nvSpPr>
          <p:cNvPr id="51" name="Прямоугольник 50"/>
          <p:cNvSpPr/>
          <p:nvPr/>
        </p:nvSpPr>
        <p:spPr>
          <a:xfrm rot="802831">
            <a:off x="-1100485" y="2781146"/>
            <a:ext cx="5003531" cy="486193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4047144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atin typeface="Montserrat" panose="00000500000000000000" pitchFamily="2" charset="-52"/>
              </a:rPr>
              <a:t>Профильные классы разных направленностей</a:t>
            </a:r>
          </a:p>
        </p:txBody>
      </p:sp>
      <p:sp>
        <p:nvSpPr>
          <p:cNvPr id="52" name="Прямоугольник 51"/>
          <p:cNvSpPr/>
          <p:nvPr/>
        </p:nvSpPr>
        <p:spPr>
          <a:xfrm rot="2227050">
            <a:off x="-1418226" y="2895710"/>
            <a:ext cx="4969927" cy="561672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3083709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atin typeface="Montserrat" panose="00000500000000000000" pitchFamily="2" charset="-52"/>
              </a:rPr>
              <a:t>Проекты «Открытый университет», «Профильные школы при вузах»</a:t>
            </a:r>
          </a:p>
        </p:txBody>
      </p:sp>
      <p:sp>
        <p:nvSpPr>
          <p:cNvPr id="53" name="Прямоугольник 52"/>
          <p:cNvSpPr/>
          <p:nvPr/>
        </p:nvSpPr>
        <p:spPr>
          <a:xfrm rot="1117618">
            <a:off x="-1132945" y="3176838"/>
            <a:ext cx="4675686" cy="51011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4284815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atin typeface="Montserrat" panose="00000500000000000000" pitchFamily="2" charset="-52"/>
              </a:rPr>
              <a:t>Технологическое образование детей</a:t>
            </a:r>
          </a:p>
        </p:txBody>
      </p:sp>
      <p:sp>
        <p:nvSpPr>
          <p:cNvPr id="54" name="Прямоугольник 53"/>
          <p:cNvSpPr/>
          <p:nvPr/>
        </p:nvSpPr>
        <p:spPr>
          <a:xfrm rot="2014738">
            <a:off x="-1829151" y="1921947"/>
            <a:ext cx="6731590" cy="644470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2808694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atin typeface="Montserrat" panose="00000500000000000000" pitchFamily="2" charset="-52"/>
              </a:rPr>
              <a:t>Профильные инженерные </a:t>
            </a:r>
            <a:r>
              <a:rPr lang="ru-RU" sz="3600" dirty="0" err="1">
                <a:latin typeface="Montserrat" panose="00000500000000000000" pitchFamily="2" charset="-52"/>
              </a:rPr>
              <a:t>авиаклассы</a:t>
            </a:r>
            <a:r>
              <a:rPr lang="ru-RU" sz="3600" dirty="0">
                <a:latin typeface="Montserrat" panose="00000500000000000000" pitchFamily="2" charset="-52"/>
              </a:rPr>
              <a:t>, медицинские классы, психолого-педагогические классы</a:t>
            </a:r>
          </a:p>
        </p:txBody>
      </p:sp>
      <p:pic>
        <p:nvPicPr>
          <p:cNvPr id="5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47" y="5192438"/>
            <a:ext cx="64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Прямоугольник 55"/>
          <p:cNvSpPr/>
          <p:nvPr/>
        </p:nvSpPr>
        <p:spPr>
          <a:xfrm rot="2521599">
            <a:off x="-1874842" y="2144052"/>
            <a:ext cx="6731590" cy="644470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2808694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3600" dirty="0">
                <a:latin typeface="Montserrat" panose="00000500000000000000" pitchFamily="2" charset="-52"/>
              </a:rPr>
              <a:t>                       Проект «Билет в будущее», </a:t>
            </a:r>
            <a:r>
              <a:rPr lang="ru-RU" sz="3600" dirty="0" err="1">
                <a:latin typeface="Montserrat" panose="00000500000000000000" pitchFamily="2" charset="-52"/>
              </a:rPr>
              <a:t>ПроеКТОриЯ</a:t>
            </a:r>
            <a:r>
              <a:rPr lang="ru-RU" sz="3600" dirty="0">
                <a:latin typeface="Montserrat" panose="00000500000000000000" pitchFamily="2" charset="-52"/>
              </a:rPr>
              <a:t>                                                                 </a:t>
            </a:r>
          </a:p>
        </p:txBody>
      </p:sp>
      <p:sp>
        <p:nvSpPr>
          <p:cNvPr id="57" name="Прямоугольник 56"/>
          <p:cNvSpPr/>
          <p:nvPr/>
        </p:nvSpPr>
        <p:spPr>
          <a:xfrm rot="2079760">
            <a:off x="-37286" y="3945705"/>
            <a:ext cx="3003815" cy="26821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944275"/>
              </a:avLst>
            </a:prstTxWarp>
            <a:spAutoFit/>
          </a:bodyPr>
          <a:lstStyle/>
          <a:p>
            <a:pPr>
              <a:defRPr/>
            </a:pPr>
            <a:r>
              <a:rPr lang="ru-RU" sz="4000" dirty="0" err="1"/>
              <a:t>Профориентационные</a:t>
            </a:r>
            <a:r>
              <a:rPr lang="ru-RU" sz="4000" dirty="0"/>
              <a:t> проекты: «Золотой резерв», химико-технологические классы и др.</a:t>
            </a:r>
          </a:p>
        </p:txBody>
      </p:sp>
      <p:sp>
        <p:nvSpPr>
          <p:cNvPr id="59" name="ОГВ">
            <a:extLst>
              <a:ext uri="{FF2B5EF4-FFF2-40B4-BE49-F238E27FC236}">
                <a16:creationId xmlns:a16="http://schemas.microsoft.com/office/drawing/2014/main" xmlns="" id="{AD1D463F-DBEB-45E4-97C4-FFE547832A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558" y="6494443"/>
            <a:ext cx="2520950" cy="338137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800" baseline="0">
                <a:solidFill>
                  <a:srgbClr val="1C2D38"/>
                </a:solidFill>
                <a:latin typeface="PermianSlabSerifTypeface" panose="02000000000000000000" pitchFamily="50" charset="0"/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МИНИСТЕРСТВО ОБРАЗОВАНИЯ И НАУКИ</a:t>
            </a:r>
            <a:br>
              <a:rPr lang="ru-RU" dirty="0"/>
            </a:br>
            <a:r>
              <a:rPr lang="ru-RU" dirty="0"/>
              <a:t>ПЕРМСКОГО КРАЯ</a:t>
            </a:r>
          </a:p>
        </p:txBody>
      </p:sp>
      <p:sp>
        <p:nvSpPr>
          <p:cNvPr id="60" name="Название презентации" descr="название презентации">
            <a:extLst>
              <a:ext uri="{FF2B5EF4-FFF2-40B4-BE49-F238E27FC236}">
                <a16:creationId xmlns:a16="http://schemas.microsoft.com/office/drawing/2014/main" xmlns="" id="{15544E8E-278C-4479-90A6-7CCF23A88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350" y="6438293"/>
            <a:ext cx="5675300" cy="40478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1C2D38"/>
                </a:solidFill>
                <a:latin typeface="PermianSerifTypeface" panose="02000000000000000000" pitchFamily="50" charset="0"/>
              </a:defRPr>
            </a:lvl1pPr>
            <a:lvl2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2pPr>
            <a:lvl3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3pPr>
            <a:lvl4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4pPr>
            <a:lvl5pPr>
              <a:defRPr sz="1000">
                <a:solidFill>
                  <a:srgbClr val="FFFFFF"/>
                </a:solidFill>
                <a:latin typeface="PermianSerifTypeface" panose="02000000000000000000" pitchFamily="50" charset="0"/>
              </a:defRPr>
            </a:lvl5pPr>
          </a:lstStyle>
          <a:p>
            <a:endParaRPr lang="ru-RU" dirty="0"/>
          </a:p>
          <a:p>
            <a:r>
              <a:rPr lang="ru-RU" dirty="0">
                <a:solidFill>
                  <a:schemeClr val="bg1"/>
                </a:solidFill>
              </a:rPr>
              <a:t>О подготовке к реализации Единой модели профориентации в общеобразовательных организациях Пермского края 2024/2025 учебном году</a:t>
            </a:r>
          </a:p>
          <a:p>
            <a:endParaRPr lang="ru-RU" dirty="0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FC768928-3C7D-AA88-7E80-0DF250499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0" y="6490800"/>
            <a:ext cx="180000" cy="3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3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3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МИНИСТЕРСТВО ОБРАЗОВАНИЯ И НАУКИ ПЕРМСКОГО КРАЯ</a:t>
            </a:r>
          </a:p>
        </p:txBody>
      </p:sp>
      <p:sp>
        <p:nvSpPr>
          <p:cNvPr id="34" name="Текст 3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      </a:t>
            </a:r>
            <a:r>
              <a:rPr lang="ru-RU" b="1" dirty="0"/>
              <a:t>Единая модель </a:t>
            </a:r>
            <a:r>
              <a:rPr lang="ru-RU" b="1" dirty="0" smtClean="0"/>
              <a:t>профориентации </a:t>
            </a:r>
            <a:r>
              <a:rPr lang="ru-RU" b="1" dirty="0"/>
              <a:t>школьников в Пермском крае</a:t>
            </a:r>
          </a:p>
          <a:p>
            <a:r>
              <a:rPr lang="ru-RU" b="1" dirty="0" smtClean="0"/>
              <a:t>      (региональные </a:t>
            </a:r>
            <a:r>
              <a:rPr lang="ru-RU" b="1" dirty="0"/>
              <a:t>проекты)</a:t>
            </a:r>
          </a:p>
        </p:txBody>
      </p:sp>
      <p:sp>
        <p:nvSpPr>
          <p:cNvPr id="37" name="Текст 3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 подготовке к реализации Единой модели профориентации в общеобразовательных организациях Пермского края 2024/2025 учебном году</a:t>
            </a:r>
          </a:p>
        </p:txBody>
      </p:sp>
      <p:sp>
        <p:nvSpPr>
          <p:cNvPr id="21" name="Объект 10"/>
          <p:cNvSpPr>
            <a:spLocks noGrp="1"/>
          </p:cNvSpPr>
          <p:nvPr>
            <p:ph sz="quarter" idx="12"/>
          </p:nvPr>
        </p:nvSpPr>
        <p:spPr>
          <a:xfrm>
            <a:off x="229380" y="1032643"/>
            <a:ext cx="6286830" cy="3335171"/>
          </a:xfrm>
        </p:spPr>
        <p:txBody>
          <a:bodyPr/>
          <a:lstStyle/>
          <a:p>
            <a:pPr marL="342900" indent="-342900" fontAlgn="b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Региональный проект </a:t>
            </a:r>
            <a:r>
              <a:rPr lang="ru-RU" sz="1800" b="1" dirty="0">
                <a:solidFill>
                  <a:srgbClr val="0070C0"/>
                </a:solidFill>
              </a:rPr>
              <a:t>«Открытый университет»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C00000"/>
                </a:solidFill>
              </a:rPr>
              <a:t>6</a:t>
            </a:r>
            <a:r>
              <a:rPr lang="ru-RU" sz="1800" dirty="0"/>
              <a:t> ведущих вузов, </a:t>
            </a:r>
            <a:r>
              <a:rPr lang="ru-RU" sz="1800" b="1" dirty="0">
                <a:solidFill>
                  <a:srgbClr val="C00000"/>
                </a:solidFill>
              </a:rPr>
              <a:t>&gt; 5000</a:t>
            </a:r>
            <a:r>
              <a:rPr lang="ru-RU" sz="1800" dirty="0"/>
              <a:t> учащихся 10-11 классов</a:t>
            </a:r>
          </a:p>
          <a:p>
            <a:pPr marL="342900" indent="-342900" fontAlgn="b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/>
              <a:t>Региональный проект </a:t>
            </a:r>
            <a:r>
              <a:rPr lang="ru-RU" sz="1800" b="1" dirty="0">
                <a:solidFill>
                  <a:srgbClr val="0070C0"/>
                </a:solidFill>
              </a:rPr>
              <a:t>«Профильные школы при вузах»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>
                <a:solidFill>
                  <a:srgbClr val="C00000"/>
                </a:solidFill>
              </a:rPr>
              <a:t>3 </a:t>
            </a:r>
            <a:r>
              <a:rPr lang="ru-RU" sz="1800" dirty="0"/>
              <a:t>ведущих вуза, </a:t>
            </a:r>
            <a:r>
              <a:rPr lang="ru-RU" altLang="ru-RU" sz="1800" b="1" dirty="0">
                <a:solidFill>
                  <a:srgbClr val="C00000"/>
                </a:solidFill>
              </a:rPr>
              <a:t>&gt;400 </a:t>
            </a:r>
            <a:r>
              <a:rPr lang="ru-RU" sz="1800" dirty="0"/>
              <a:t>учащихся 10-11 классов</a:t>
            </a:r>
            <a:r>
              <a:rPr lang="ru-RU" altLang="ru-RU" sz="1800" dirty="0"/>
              <a:t> </a:t>
            </a:r>
            <a:endParaRPr lang="ru-RU" sz="1800" dirty="0"/>
          </a:p>
          <a:p>
            <a:pPr marL="342900" indent="-342900" fontAlgn="b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C00000"/>
                </a:solidFill>
              </a:rPr>
              <a:t>356</a:t>
            </a:r>
            <a:r>
              <a:rPr lang="ru-RU" sz="1800" dirty="0"/>
              <a:t> профильных классов (</a:t>
            </a:r>
            <a:r>
              <a:rPr lang="ru-RU" sz="1800" dirty="0" err="1"/>
              <a:t>авиаклассы</a:t>
            </a:r>
            <a:r>
              <a:rPr lang="ru-RU" sz="1800" dirty="0"/>
              <a:t>, </a:t>
            </a:r>
            <a:r>
              <a:rPr lang="ru-RU" sz="1800" dirty="0" err="1"/>
              <a:t>агроклассы</a:t>
            </a:r>
            <a:r>
              <a:rPr lang="ru-RU" sz="1800" dirty="0"/>
              <a:t>, инженерные классы и др.),                               </a:t>
            </a:r>
            <a:r>
              <a:rPr lang="ru-RU" sz="1800" b="1" dirty="0">
                <a:solidFill>
                  <a:srgbClr val="C00000"/>
                </a:solidFill>
              </a:rPr>
              <a:t>&gt;7 000 </a:t>
            </a:r>
            <a:r>
              <a:rPr lang="ru-RU" sz="1800" dirty="0"/>
              <a:t>учащихся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35360" y="4500739"/>
            <a:ext cx="11654428" cy="15388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"/>
            <a:r>
              <a:rPr lang="ru-RU" altLang="ru-RU" sz="2000" b="1" dirty="0">
                <a:latin typeface="Montserrat" panose="00000500000000000000" pitchFamily="2" charset="-52"/>
              </a:rPr>
              <a:t>Результат:</a:t>
            </a:r>
          </a:p>
          <a:p>
            <a:pPr fontAlgn="b">
              <a:spcBef>
                <a:spcPts val="1200"/>
              </a:spcBef>
            </a:pPr>
            <a:r>
              <a:rPr lang="ru-RU" alt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75% </a:t>
            </a:r>
            <a:r>
              <a:rPr lang="ru-RU" dirty="0">
                <a:latin typeface="Montserrat" panose="00000500000000000000" pitchFamily="2" charset="-52"/>
              </a:rPr>
              <a:t>участников проекта «Открытый университет» остаются учиться и работать в Пермском крае</a:t>
            </a:r>
          </a:p>
          <a:p>
            <a:pPr fontAlgn="b">
              <a:spcBef>
                <a:spcPts val="1200"/>
              </a:spcBef>
            </a:pPr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100 %</a:t>
            </a:r>
            <a:r>
              <a:rPr lang="ru-RU" b="1" dirty="0">
                <a:latin typeface="Montserrat" panose="00000500000000000000" pitchFamily="2" charset="-52"/>
              </a:rPr>
              <a:t> </a:t>
            </a:r>
            <a:r>
              <a:rPr lang="ru-RU" dirty="0">
                <a:latin typeface="Montserrat" panose="00000500000000000000" pitchFamily="2" charset="-52"/>
              </a:rPr>
              <a:t>детей 6-11 классов охвачено профориентацией</a:t>
            </a:r>
          </a:p>
        </p:txBody>
      </p:sp>
      <p:pic>
        <p:nvPicPr>
          <p:cNvPr id="25" name="Picture 2" descr="https://perm.hse.ru/data/2022/06/14/1855088094/3olimp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09" y="898100"/>
            <a:ext cx="2483897" cy="165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sun9-42.userapi.com/impg/Xo-PK8NyXJ52hPiZnn1mTtTVa1q5vUakAvTirQ/yV_XCow2MWM.jpg?size=1535x1024&amp;quality=95&amp;sign=b369c418422a06f20fb38c7f28af727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170" y="904961"/>
            <a:ext cx="2482279" cy="165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Преподаватели университета провели «Филологический квест» для школь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52" y="2686956"/>
            <a:ext cx="2498536" cy="166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/>
          <a:srcRect l="1" t="11936" r="3037" b="1761"/>
          <a:stretch/>
        </p:blipFill>
        <p:spPr>
          <a:xfrm>
            <a:off x="6757170" y="2686957"/>
            <a:ext cx="2493122" cy="16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4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93320" y="243139"/>
            <a:ext cx="11521280" cy="715962"/>
          </a:xfrm>
        </p:spPr>
        <p:txBody>
          <a:bodyPr>
            <a:normAutofit/>
          </a:bodyPr>
          <a:lstStyle/>
          <a:p>
            <a:r>
              <a:rPr lang="ru-RU" dirty="0" err="1"/>
              <a:t>Профилизация</a:t>
            </a:r>
            <a:r>
              <a:rPr lang="ru-RU" dirty="0"/>
              <a:t> старшей школы. </a:t>
            </a:r>
            <a:r>
              <a:rPr lang="ru-RU" dirty="0" err="1" smtClean="0"/>
              <a:t>Предпрофильные</a:t>
            </a:r>
            <a:r>
              <a:rPr lang="ru-RU" dirty="0" smtClean="0"/>
              <a:t> классы.</a:t>
            </a:r>
            <a:endParaRPr lang="ru-RU" dirty="0"/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 подготовке к реализации Единой модели профориентации в общеобразовательных организациях Пермского края 2024/2025 учебном году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184AB65F-5B95-DE85-1FEE-F6BA95161E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604133"/>
              </p:ext>
            </p:extLst>
          </p:nvPr>
        </p:nvGraphicFramePr>
        <p:xfrm>
          <a:off x="960996" y="1738924"/>
          <a:ext cx="10474970" cy="4696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16966">
                  <a:extLst>
                    <a:ext uri="{9D8B030D-6E8A-4147-A177-3AD203B41FA5}">
                      <a16:colId xmlns:a16="http://schemas.microsoft.com/office/drawing/2014/main" xmlns="" val="1017639174"/>
                    </a:ext>
                  </a:extLst>
                </a:gridCol>
                <a:gridCol w="5058004">
                  <a:extLst>
                    <a:ext uri="{9D8B030D-6E8A-4147-A177-3AD203B41FA5}">
                      <a16:colId xmlns:a16="http://schemas.microsoft.com/office/drawing/2014/main" xmlns="" val="4144071660"/>
                    </a:ext>
                  </a:extLst>
                </a:gridCol>
              </a:tblGrid>
              <a:tr h="3481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ИНЖЕНЕРНЫЕ КЛАССЫ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16</a:t>
                      </a:r>
                      <a:r>
                        <a:rPr lang="ru-RU" sz="1400" baseline="0" dirty="0">
                          <a:latin typeface="Montserrat" panose="00000500000000000000" pitchFamily="2" charset="-52"/>
                        </a:rPr>
                        <a:t> школ, </a:t>
                      </a:r>
                      <a:r>
                        <a:rPr lang="ru-RU" sz="1400" b="1" baseline="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40</a:t>
                      </a:r>
                      <a:r>
                        <a:rPr lang="ru-RU" sz="1400" baseline="0" dirty="0">
                          <a:latin typeface="Montserrat" panose="00000500000000000000" pitchFamily="2" charset="-52"/>
                        </a:rPr>
                        <a:t> классов</a:t>
                      </a:r>
                      <a:endParaRPr lang="ru-RU" sz="14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ИНЖЕНЕРНЫЕ АВИАКЛАССЫ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6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школ,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23 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класса в г. Перми,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500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обучающихся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6114232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ПСИХОЛОГО-ПЕДАГОГИЧЕСКИЕ КЛАССЫ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63</a:t>
                      </a:r>
                      <a:r>
                        <a:rPr lang="ru-RU" sz="1400" baseline="0" dirty="0">
                          <a:latin typeface="Montserrat" panose="00000500000000000000" pitchFamily="2" charset="-52"/>
                        </a:rPr>
                        <a:t> школы,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77</a:t>
                      </a:r>
                      <a:r>
                        <a:rPr lang="ru-RU" sz="1400" b="1" dirty="0"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классов, более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1</a:t>
                      </a:r>
                      <a:r>
                        <a:rPr lang="ru-RU" sz="1400" b="1" baseline="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,8 тыс. </a:t>
                      </a:r>
                      <a:r>
                        <a:rPr lang="ru-RU" sz="1400" baseline="0" dirty="0">
                          <a:latin typeface="Montserrat" panose="00000500000000000000" pitchFamily="2" charset="-52"/>
                        </a:rPr>
                        <a:t>обучающихся</a:t>
                      </a:r>
                      <a:endParaRPr lang="ru-RU" sz="14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49485503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МЕДИЦИНСКИЕ КЛАССЫ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15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школ, более</a:t>
                      </a:r>
                      <a:r>
                        <a:rPr lang="ru-RU" sz="1400" baseline="0" dirty="0"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400" b="1" baseline="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370</a:t>
                      </a:r>
                      <a:r>
                        <a:rPr lang="ru-RU" sz="1400" baseline="0" dirty="0">
                          <a:latin typeface="Montserrat" panose="00000500000000000000" pitchFamily="2" charset="-52"/>
                        </a:rPr>
                        <a:t> обучающихся</a:t>
                      </a:r>
                      <a:endParaRPr lang="ru-RU" sz="14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74540517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АГРОТЕХНОЛОГИЧЕСКИЕ КЛАССЫ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5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школ</a:t>
                      </a:r>
                      <a:r>
                        <a:rPr lang="en-US" sz="1400" dirty="0">
                          <a:latin typeface="Montserrat" panose="00000500000000000000" pitchFamily="2" charset="-52"/>
                        </a:rPr>
                        <a:t>,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33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класса, более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400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обучающихся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7474072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ПРАВОВОЙ КЛАСС СПЕРАНСКОГО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2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класса</a:t>
                      </a:r>
                      <a:r>
                        <a:rPr lang="en-US" sz="1400" dirty="0">
                          <a:latin typeface="Montserrat" panose="00000500000000000000" pitchFamily="2" charset="-52"/>
                        </a:rPr>
                        <a:t>,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более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50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обучающихся</a:t>
                      </a:r>
                      <a:endParaRPr lang="ru-RU" sz="1400" kern="0" dirty="0">
                        <a:latin typeface="Montserrat" panose="00000500000000000000" pitchFamily="2" charset="-52"/>
                        <a:ea typeface="+mn-lt"/>
                        <a:cs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27881655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МЕДИКО-ФАРМАЦЕВТИЧЕСКИЙ КЛАСС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2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класса,</a:t>
                      </a:r>
                      <a:r>
                        <a:rPr lang="ru-RU" sz="1400" baseline="0" dirty="0"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более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40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обучающихся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1041787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КЛАССЫ-ПАРТНЕРЫ СИРИУСА </a:t>
                      </a:r>
                      <a:r>
                        <a:rPr lang="ru-RU" sz="1200" b="0" dirty="0">
                          <a:latin typeface="Montserrat" panose="00000500000000000000" pitchFamily="2" charset="-52"/>
                        </a:rPr>
                        <a:t>(аэрокосмические)</a:t>
                      </a:r>
                      <a:endParaRPr lang="ru-RU" sz="1600" b="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класса,</a:t>
                      </a:r>
                      <a:r>
                        <a:rPr lang="ru-RU" sz="1400" baseline="0" dirty="0"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более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100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обучающихся</a:t>
                      </a:r>
                      <a:endParaRPr lang="ru-RU" sz="1400" kern="0" dirty="0">
                        <a:latin typeface="Montserrat" panose="00000500000000000000" pitchFamily="2" charset="-52"/>
                        <a:ea typeface="+mn-lt"/>
                        <a:cs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09438495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ТЕХНОЛОГИЧЕСКИЕ КЛАССЫ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40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школ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2986718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ЭНЕРГОКЛАССЫ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kern="120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школа </a:t>
                      </a:r>
                      <a:r>
                        <a:rPr lang="ru-RU" sz="1400" b="1" kern="120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класса,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более </a:t>
                      </a:r>
                      <a:r>
                        <a:rPr lang="ru-RU" sz="1400" b="1" kern="120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400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обучающихся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КОСМИЧЕСКИЙ</a:t>
                      </a:r>
                      <a:r>
                        <a:rPr lang="ru-RU" sz="1600" b="1" baseline="0" dirty="0">
                          <a:latin typeface="Montserrat" panose="00000500000000000000" pitchFamily="2" charset="-52"/>
                        </a:rPr>
                        <a:t> КЛАСС</a:t>
                      </a:r>
                      <a:endParaRPr lang="ru-RU" sz="1600" b="1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1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класс,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</a:rPr>
                        <a:t>25</a:t>
                      </a:r>
                      <a:r>
                        <a:rPr lang="ru-RU" sz="1400" dirty="0">
                          <a:latin typeface="Montserrat" panose="00000500000000000000" pitchFamily="2" charset="-52"/>
                        </a:rPr>
                        <a:t> обучающихся</a:t>
                      </a:r>
                      <a:endParaRPr lang="ru-RU" sz="1400" kern="0" dirty="0">
                        <a:latin typeface="Montserrat" panose="00000500000000000000" pitchFamily="2" charset="-52"/>
                        <a:ea typeface="+mn-lt"/>
                        <a:cs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КАДЕТСКО-КАЗАЧЬИ</a:t>
                      </a:r>
                      <a:r>
                        <a:rPr lang="ru-RU" sz="1600" b="1" baseline="0" dirty="0">
                          <a:latin typeface="Montserrat" panose="00000500000000000000" pitchFamily="2" charset="-52"/>
                        </a:rPr>
                        <a:t> КЛАССЫ</a:t>
                      </a:r>
                      <a:endParaRPr lang="ru-RU" sz="1600" b="1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kern="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  <a:ea typeface="+mn-lt"/>
                          <a:cs typeface="+mn-lt"/>
                        </a:rPr>
                        <a:t>52</a:t>
                      </a:r>
                      <a:r>
                        <a:rPr lang="ru-RU" sz="1400" kern="0" dirty="0">
                          <a:latin typeface="Montserrat" panose="00000500000000000000" pitchFamily="2" charset="-52"/>
                          <a:ea typeface="+mn-lt"/>
                          <a:cs typeface="+mn-lt"/>
                        </a:rPr>
                        <a:t> класса, более </a:t>
                      </a:r>
                      <a:r>
                        <a:rPr lang="ru-RU" sz="1400" b="1" kern="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  <a:ea typeface="+mn-lt"/>
                          <a:cs typeface="+mn-lt"/>
                        </a:rPr>
                        <a:t>3,5</a:t>
                      </a:r>
                      <a:r>
                        <a:rPr lang="ru-RU" sz="1400" kern="0" dirty="0">
                          <a:latin typeface="Montserrat" panose="00000500000000000000" pitchFamily="2" charset="-52"/>
                          <a:ea typeface="+mn-lt"/>
                          <a:cs typeface="+mn-lt"/>
                        </a:rPr>
                        <a:t> тыс. обучающихся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8161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РЕМЕСЛЕННЫЙ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400" b="1" kern="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  <a:ea typeface="+mn-lt"/>
                          <a:cs typeface="+mn-lt"/>
                        </a:rPr>
                        <a:t>1</a:t>
                      </a:r>
                      <a:r>
                        <a:rPr lang="ru-RU" sz="1400" kern="0" dirty="0">
                          <a:latin typeface="Montserrat" panose="00000500000000000000" pitchFamily="2" charset="-52"/>
                          <a:ea typeface="+mn-lt"/>
                          <a:cs typeface="+mn-lt"/>
                        </a:rPr>
                        <a:t> класс,</a:t>
                      </a:r>
                      <a:r>
                        <a:rPr lang="ru-RU" sz="1400" kern="0" baseline="0" dirty="0">
                          <a:latin typeface="Montserrat" panose="00000500000000000000" pitchFamily="2" charset="-52"/>
                          <a:ea typeface="+mn-lt"/>
                          <a:cs typeface="+mn-lt"/>
                        </a:rPr>
                        <a:t> </a:t>
                      </a:r>
                      <a:r>
                        <a:rPr lang="ru-RU" sz="1400" b="1" kern="0" baseline="0" dirty="0">
                          <a:solidFill>
                            <a:srgbClr val="C00000"/>
                          </a:solidFill>
                          <a:latin typeface="Montserrat" panose="00000500000000000000" pitchFamily="2" charset="-52"/>
                          <a:ea typeface="+mn-lt"/>
                          <a:cs typeface="+mn-lt"/>
                        </a:rPr>
                        <a:t>20</a:t>
                      </a:r>
                      <a:r>
                        <a:rPr lang="ru-RU" sz="1400" kern="0" baseline="0" dirty="0">
                          <a:latin typeface="Montserrat" panose="00000500000000000000" pitchFamily="2" charset="-52"/>
                          <a:ea typeface="+mn-lt"/>
                          <a:cs typeface="+mn-lt"/>
                        </a:rPr>
                        <a:t> обучающихся</a:t>
                      </a:r>
                      <a:endParaRPr lang="ru-RU" sz="1400" kern="0" dirty="0">
                        <a:latin typeface="Montserrat" panose="00000500000000000000" pitchFamily="2" charset="-52"/>
                        <a:ea typeface="+mn-lt"/>
                        <a:cs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279901449"/>
              </p:ext>
            </p:extLst>
          </p:nvPr>
        </p:nvGraphicFramePr>
        <p:xfrm>
          <a:off x="203200" y="887351"/>
          <a:ext cx="11653440" cy="725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57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Профессиональное самоопределение. </a:t>
            </a:r>
            <a:r>
              <a:rPr lang="ru-RU" dirty="0" smtClean="0"/>
              <a:t>Региональные кластеры.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 подготовке к реализации Единой модели профориентации в общеобразовательных организациях Пермского края 2024/2025 учебном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37815"/>
            <a:ext cx="12188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/>
            <a:r>
              <a:rPr lang="ru-RU" sz="1400" b="1" dirty="0">
                <a:latin typeface="Montserrat" panose="00000500000000000000"/>
              </a:rPr>
              <a:t>Химическое производство: 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5</a:t>
            </a:r>
            <a:r>
              <a:rPr lang="ru-RU" sz="1400" b="1" dirty="0">
                <a:latin typeface="Montserrat" panose="00000500000000000000"/>
              </a:rPr>
              <a:t> школ, 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9</a:t>
            </a:r>
            <a:r>
              <a:rPr lang="ru-RU" sz="1400" b="1" dirty="0">
                <a:latin typeface="Montserrat" panose="00000500000000000000"/>
              </a:rPr>
              <a:t> классов, 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217</a:t>
            </a:r>
            <a:r>
              <a:rPr lang="ru-RU" sz="1400" b="1" dirty="0">
                <a:latin typeface="Montserrat" panose="00000500000000000000"/>
              </a:rPr>
              <a:t> школьников</a:t>
            </a:r>
          </a:p>
        </p:txBody>
      </p:sp>
      <p:pic>
        <p:nvPicPr>
          <p:cNvPr id="8" name="Google Shape;60;p1"/>
          <p:cNvPicPr preferRelativeResize="0"/>
          <p:nvPr/>
        </p:nvPicPr>
        <p:blipFill rotWithShape="1">
          <a:blip r:embed="rId2">
            <a:alphaModFix/>
          </a:blip>
          <a:srcRect l="5499" t="18718" r="65833" b="18717"/>
          <a:stretch/>
        </p:blipFill>
        <p:spPr>
          <a:xfrm>
            <a:off x="5457132" y="3007776"/>
            <a:ext cx="1831173" cy="49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00" y="3039038"/>
            <a:ext cx="1708578" cy="39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14" y="3961454"/>
            <a:ext cx="548504" cy="600175"/>
          </a:xfrm>
          <a:prstGeom prst="rect">
            <a:avLst/>
          </a:prstGeom>
        </p:spPr>
      </p:pic>
      <p:pic>
        <p:nvPicPr>
          <p:cNvPr id="11" name="Google Shape;62;p1"/>
          <p:cNvPicPr preferRelativeResize="0"/>
          <p:nvPr/>
        </p:nvPicPr>
        <p:blipFill rotWithShape="1">
          <a:blip r:embed="rId5">
            <a:alphaModFix/>
          </a:blip>
          <a:srcRect l="7775" t="7772" r="10478" b="3211"/>
          <a:stretch/>
        </p:blipFill>
        <p:spPr>
          <a:xfrm>
            <a:off x="605649" y="3839694"/>
            <a:ext cx="734961" cy="78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0793" y="2851707"/>
            <a:ext cx="2213609" cy="74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-323" r="71631"/>
          <a:stretch/>
        </p:blipFill>
        <p:spPr>
          <a:xfrm>
            <a:off x="5372482" y="5522929"/>
            <a:ext cx="766696" cy="7088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70" y="2996755"/>
            <a:ext cx="2269793" cy="5372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927" y="4077446"/>
            <a:ext cx="2381582" cy="4191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77" b="96774" l="8929" r="92857">
                        <a14:backgroundMark x1="98214" y1="67742" x2="98214" y2="67742"/>
                        <a14:backgroundMark x1="94643" y1="79032" x2="94643" y2="79032"/>
                        <a14:backgroundMark x1="1786" y1="82258" x2="1786" y2="82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0625" y="1132584"/>
            <a:ext cx="651928" cy="721777"/>
          </a:xfrm>
          <a:prstGeom prst="rect">
            <a:avLst/>
          </a:prstGeom>
        </p:spPr>
      </p:pic>
      <p:pic>
        <p:nvPicPr>
          <p:cNvPr id="17" name="Picture 2" descr="ЕвроХим">
            <a:extLst>
              <a:ext uri="{FF2B5EF4-FFF2-40B4-BE49-F238E27FC236}">
                <a16:creationId xmlns:a16="http://schemas.microsoft.com/office/drawing/2014/main" xmlns="" id="{5626D275-CB70-4046-84A7-3C7E14066379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3" b="28384"/>
          <a:stretch/>
        </p:blipFill>
        <p:spPr bwMode="auto">
          <a:xfrm>
            <a:off x="9308090" y="1184410"/>
            <a:ext cx="1602199" cy="575065"/>
          </a:xfrm>
          <a:prstGeom prst="rect">
            <a:avLst/>
          </a:prstGeom>
          <a:noFill/>
        </p:spPr>
      </p:pic>
      <p:pic>
        <p:nvPicPr>
          <p:cNvPr id="18" name="Picture 8" descr="ГК «Росатом» | Институт машиностроения, материалов и транспорта  Санкт-Петербургский политехнический университет Петра Великого">
            <a:extLst>
              <a:ext uri="{FF2B5EF4-FFF2-40B4-BE49-F238E27FC236}">
                <a16:creationId xmlns:a16="http://schemas.microsoft.com/office/drawing/2014/main" xmlns="" id="{78698982-0087-44C6-98A4-F0FCD9BBE28B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3" b="24469"/>
          <a:stretch/>
        </p:blipFill>
        <p:spPr bwMode="auto">
          <a:xfrm>
            <a:off x="2828660" y="3949849"/>
            <a:ext cx="1938836" cy="640905"/>
          </a:xfrm>
          <a:prstGeom prst="rect">
            <a:avLst/>
          </a:prstGeom>
          <a:noFill/>
        </p:spPr>
      </p:pic>
      <p:pic>
        <p:nvPicPr>
          <p:cNvPr id="19" name="Picture 6" descr="Музейно-выставочный центр ВСМПО ПАО «Корпорация ВСМПО-АВИСМА» |  КОРПОРАТИВНЫЙ МУЗЕЙ">
            <a:extLst>
              <a:ext uri="{FF2B5EF4-FFF2-40B4-BE49-F238E27FC236}">
                <a16:creationId xmlns:a16="http://schemas.microsoft.com/office/drawing/2014/main" xmlns="" id="{0715BA27-6D01-4B12-ACDD-FFD967A540B1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7" b="29037"/>
          <a:stretch/>
        </p:blipFill>
        <p:spPr bwMode="auto">
          <a:xfrm>
            <a:off x="7698977" y="2977057"/>
            <a:ext cx="1679861" cy="521811"/>
          </a:xfrm>
          <a:prstGeom prst="rect">
            <a:avLst/>
          </a:prstGeom>
          <a:noFill/>
        </p:spPr>
      </p:pic>
      <p:pic>
        <p:nvPicPr>
          <p:cNvPr id="20" name="Picture 4" descr="Новости компании | ПАО «Уралкалий»">
            <a:extLst>
              <a:ext uri="{FF2B5EF4-FFF2-40B4-BE49-F238E27FC236}">
                <a16:creationId xmlns:a16="http://schemas.microsoft.com/office/drawing/2014/main" xmlns="" id="{432BBBA4-73A8-48A1-AAAD-FC89F8B0A830}"/>
              </a:ext>
            </a:extLst>
          </p:cNvPr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9" b="30202"/>
          <a:stretch/>
        </p:blipFill>
        <p:spPr bwMode="auto">
          <a:xfrm>
            <a:off x="6173670" y="1126414"/>
            <a:ext cx="1779090" cy="63855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448054" y="1819545"/>
            <a:ext cx="18741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Школа № 14 г. </a:t>
            </a:r>
            <a:r>
              <a:rPr lang="ru-RU" dirty="0" err="1"/>
              <a:t>Губаха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48033" y="1809393"/>
            <a:ext cx="271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Montserrat" panose="00000500000000000000"/>
              </a:rPr>
              <a:t>Политехническая школа ПНИПУ, Лицей № 4 г. Перми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61323" y="1814436"/>
            <a:ext cx="3140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Montserrat" panose="00000500000000000000"/>
              </a:rPr>
              <a:t>Школа № 22, школа № 3 г. Березники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94564" y="1817861"/>
            <a:ext cx="2207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Школа № 11 г. Березники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2464875"/>
            <a:ext cx="1218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/>
            <a:r>
              <a:rPr lang="ru-RU" sz="1400" b="1" dirty="0">
                <a:latin typeface="Montserrat" panose="00000500000000000000"/>
              </a:rPr>
              <a:t>Авиастроительное производство, военно-промышленный комплекс: 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12</a:t>
            </a:r>
            <a:r>
              <a:rPr lang="ru-RU" sz="1400" b="1" dirty="0">
                <a:latin typeface="Montserrat" panose="00000500000000000000"/>
              </a:rPr>
              <a:t> школ, 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29</a:t>
            </a:r>
            <a:r>
              <a:rPr lang="ru-RU" sz="1400" b="1" dirty="0">
                <a:latin typeface="Montserrat" panose="00000500000000000000"/>
              </a:rPr>
              <a:t> классов, 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656</a:t>
            </a:r>
            <a:r>
              <a:rPr lang="ru-RU" sz="1400" b="1" dirty="0">
                <a:latin typeface="Montserrat" panose="00000500000000000000"/>
              </a:rPr>
              <a:t> школьников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9295" y="3571668"/>
            <a:ext cx="2262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Montserrat" panose="00000500000000000000"/>
              </a:rPr>
              <a:t>Школа № 135 г. Перми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16321" y="3569720"/>
            <a:ext cx="24025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Инженерная школа г. Перми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4457" y="3561742"/>
            <a:ext cx="2177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Школа № 24 г. Березники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59114" y="3547778"/>
            <a:ext cx="2902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Школа инженерной мысли </a:t>
            </a:r>
            <a:br>
              <a:rPr lang="ru-RU" dirty="0"/>
            </a:br>
            <a:r>
              <a:rPr lang="ru-RU" dirty="0"/>
              <a:t>г. Перми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1383" y="4654557"/>
            <a:ext cx="19333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Техно-школа г. Перми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48730" y="4654557"/>
            <a:ext cx="220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Гимназия № 33 г. Перми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16321" y="4662186"/>
            <a:ext cx="2130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Школа № 24 г. Березники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49614" y="3571118"/>
            <a:ext cx="2126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Школы № 76, 96 г. Перми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01616" y="4648570"/>
            <a:ext cx="20711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Школа </a:t>
            </a:r>
            <a:r>
              <a:rPr lang="ru-RU" dirty="0" err="1"/>
              <a:t>СинТез</a:t>
            </a:r>
            <a:r>
              <a:rPr lang="ru-RU" dirty="0"/>
              <a:t> г. Перми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852114" y="4601556"/>
            <a:ext cx="2116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Школа № 93 г. Перми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0" y="5198728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/>
            <a:r>
              <a:rPr lang="ru-RU" sz="1400" b="1" dirty="0">
                <a:latin typeface="Montserrat" panose="00000500000000000000"/>
              </a:rPr>
              <a:t>Государственные органы: 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2</a:t>
            </a:r>
            <a:r>
              <a:rPr lang="ru-RU" sz="1400" b="1" dirty="0">
                <a:latin typeface="Montserrat" panose="00000500000000000000"/>
              </a:rPr>
              <a:t> школы, 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33</a:t>
            </a:r>
            <a:r>
              <a:rPr lang="ru-RU" sz="1400" b="1" dirty="0">
                <a:latin typeface="Montserrat" panose="00000500000000000000"/>
              </a:rPr>
              <a:t> класса, 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731</a:t>
            </a:r>
            <a:r>
              <a:rPr lang="ru-RU" sz="1400" b="1" dirty="0">
                <a:latin typeface="Montserrat" panose="00000500000000000000"/>
              </a:rPr>
              <a:t> школьник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60645" y="5970133"/>
            <a:ext cx="2182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dirty="0"/>
              <a:t>Школа № 32 г. Перми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571" y="5520099"/>
            <a:ext cx="3648584" cy="71447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043179" y="5711163"/>
            <a:ext cx="4547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>
                <a:latin typeface="Montserrat" panose="00000500000000000000"/>
              </a:defRPr>
            </a:lvl1pPr>
          </a:lstStyle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Главное управление МЧС России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по Пермскому краю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18182" y="5153903"/>
            <a:ext cx="1197520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86067" y="2436156"/>
            <a:ext cx="1197520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7"/>
          <a:srcRect l="26238" t="52182"/>
          <a:stretch/>
        </p:blipFill>
        <p:spPr>
          <a:xfrm>
            <a:off x="4136109" y="1334323"/>
            <a:ext cx="1445750" cy="39325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98"/>
          <a:stretch/>
        </p:blipFill>
        <p:spPr>
          <a:xfrm>
            <a:off x="10404920" y="4109949"/>
            <a:ext cx="1421000" cy="37045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8362815" y="4041539"/>
            <a:ext cx="1269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281782"/>
                </a:solidFill>
                <a:latin typeface="Montserrat" panose="00000500000000000000" pitchFamily="2" charset="-52"/>
              </a:rPr>
              <a:t>НИИПМ</a:t>
            </a:r>
            <a:endParaRPr lang="ru-RU" sz="2000" b="1" dirty="0">
              <a:solidFill>
                <a:srgbClr val="28178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1438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Примеры сотрудничества вузов со школами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О подготовке к реализации Единой модели профориентации в общеобразовательных организациях Пермского края 2024/2025 учебном году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0881" y="1033879"/>
            <a:ext cx="418397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b="1" dirty="0">
                <a:latin typeface="Montserrat" panose="00000500000000000000" pitchFamily="2" charset="-52"/>
              </a:rPr>
              <a:t>ПГАТУ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Профориентационное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 мероприятие в формате ярмарки с интерактивными площадками </a:t>
            </a:r>
          </a:p>
          <a:p>
            <a:pPr>
              <a:lnSpc>
                <a:spcPts val="1500"/>
              </a:lnSpc>
            </a:pPr>
            <a:r>
              <a:rPr lang="ru-RU" sz="12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Автотур «Рулим в ПГАТУ!» </a:t>
            </a:r>
          </a:p>
          <a:p>
            <a:pPr>
              <a:lnSpc>
                <a:spcPts val="1500"/>
              </a:lnSpc>
            </a:pPr>
            <a:endParaRPr lang="ru-RU" sz="1200" b="1" dirty="0">
              <a:solidFill>
                <a:schemeClr val="accent5"/>
              </a:solidFill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Профессиональные пробы</a:t>
            </a:r>
          </a:p>
          <a:p>
            <a:pPr>
              <a:lnSpc>
                <a:spcPts val="1500"/>
              </a:lnSpc>
            </a:pPr>
            <a:r>
              <a:rPr lang="ru-RU" sz="12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Таможенный эксперт, </a:t>
            </a:r>
            <a:r>
              <a:rPr lang="ru-RU" sz="1200" b="1" dirty="0" err="1">
                <a:solidFill>
                  <a:schemeClr val="accent5"/>
                </a:solidFill>
                <a:latin typeface="Montserrat" panose="00000500000000000000" pitchFamily="2" charset="-52"/>
              </a:rPr>
              <a:t>эколесовед</a:t>
            </a:r>
            <a:r>
              <a:rPr lang="ru-RU" sz="12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 и др.</a:t>
            </a:r>
          </a:p>
          <a:p>
            <a:pPr>
              <a:lnSpc>
                <a:spcPts val="1500"/>
              </a:lnSpc>
            </a:pPr>
            <a:endParaRPr lang="ru-RU" sz="1200" b="1" dirty="0">
              <a:solidFill>
                <a:schemeClr val="accent5"/>
              </a:solidFill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Дни открытых дверей</a:t>
            </a:r>
          </a:p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4472C4"/>
                </a:solidFill>
                <a:latin typeface="Montserrat" panose="00000500000000000000" pitchFamily="2" charset="-52"/>
              </a:rPr>
              <a:t>Фестиваль карьеры, бал профессий</a:t>
            </a:r>
          </a:p>
          <a:p>
            <a:pPr>
              <a:lnSpc>
                <a:spcPts val="1500"/>
              </a:lnSpc>
            </a:pPr>
            <a:endParaRPr lang="ru-RU" sz="1200" b="1" dirty="0">
              <a:solidFill>
                <a:srgbClr val="4472C4"/>
              </a:solidFill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Подготовка к конкурсам</a:t>
            </a:r>
          </a:p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4472C4"/>
                </a:solidFill>
                <a:latin typeface="Montserrat" panose="00000500000000000000" pitchFamily="2" charset="-52"/>
              </a:rPr>
              <a:t>Время вперед</a:t>
            </a:r>
          </a:p>
          <a:p>
            <a:pPr>
              <a:lnSpc>
                <a:spcPts val="1500"/>
              </a:lnSpc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Сотрудничество с профильными классами:</a:t>
            </a:r>
          </a:p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4472C4"/>
                </a:solidFill>
                <a:latin typeface="Montserrat" panose="00000500000000000000" pitchFamily="2" charset="-52"/>
              </a:rPr>
              <a:t>Дистанционные и очные лекции</a:t>
            </a:r>
          </a:p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4472C4"/>
                </a:solidFill>
                <a:latin typeface="Montserrat" panose="00000500000000000000" pitchFamily="2" charset="-52"/>
              </a:rPr>
              <a:t>Лабораторные и практические занятия </a:t>
            </a:r>
          </a:p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4472C4"/>
                </a:solidFill>
                <a:latin typeface="Montserrat" panose="00000500000000000000" pitchFamily="2" charset="-52"/>
              </a:rPr>
              <a:t>Выездные практические занятия</a:t>
            </a:r>
          </a:p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4472C4"/>
                </a:solidFill>
                <a:latin typeface="Montserrat" panose="00000500000000000000" pitchFamily="2" charset="-52"/>
              </a:rPr>
              <a:t>Мастер-классы</a:t>
            </a:r>
          </a:p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4472C4"/>
                </a:solidFill>
                <a:latin typeface="Montserrat" panose="00000500000000000000" pitchFamily="2" charset="-52"/>
              </a:rPr>
              <a:t>Кураторство проектов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Montserrat" panose="00000500000000000000" pitchFamily="2" charset="-52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0B3C4F3-994F-2716-8DAF-D12385BF1E7A}"/>
              </a:ext>
            </a:extLst>
          </p:cNvPr>
          <p:cNvCxnSpPr/>
          <p:nvPr/>
        </p:nvCxnSpPr>
        <p:spPr>
          <a:xfrm>
            <a:off x="4606065" y="959015"/>
            <a:ext cx="10510" cy="513570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17695" y="1033879"/>
            <a:ext cx="328828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b="1" dirty="0">
                <a:latin typeface="Montserrat" panose="00000500000000000000" pitchFamily="2" charset="-52"/>
              </a:rPr>
              <a:t>ПНИПУ</a:t>
            </a:r>
            <a:r>
              <a:rPr lang="ru-RU" dirty="0">
                <a:latin typeface="Montserrat" panose="00000500000000000000" pitchFamily="2" charset="-52"/>
              </a:rPr>
              <a:t/>
            </a:r>
            <a:br>
              <a:rPr lang="ru-RU" dirty="0">
                <a:latin typeface="Montserrat" panose="00000500000000000000" pitchFamily="2" charset="-52"/>
              </a:rPr>
            </a:br>
            <a:endParaRPr lang="ru-RU" dirty="0"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>
                <a:latin typeface="Montserrat" panose="00000500000000000000" pitchFamily="2" charset="-52"/>
              </a:rPr>
              <a:t>Акселератор для абитуриентов</a:t>
            </a:r>
          </a:p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4472C4"/>
                </a:solidFill>
                <a:latin typeface="Montserrat" panose="00000500000000000000" pitchFamily="2" charset="-52"/>
              </a:rPr>
              <a:t>Охрана окружающей среды</a:t>
            </a:r>
            <a:br>
              <a:rPr lang="ru-RU" sz="1200" b="1" dirty="0">
                <a:solidFill>
                  <a:srgbClr val="4472C4"/>
                </a:solidFill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/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Проведение специальных летних практик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sz="12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Экологическая тропа </a:t>
            </a:r>
            <a:r>
              <a:rPr lang="ru-RU" sz="1200" b="1" dirty="0" err="1">
                <a:solidFill>
                  <a:schemeClr val="accent5"/>
                </a:solidFill>
                <a:latin typeface="Montserrat" panose="00000500000000000000" pitchFamily="2" charset="-52"/>
              </a:rPr>
              <a:t>Квесты</a:t>
            </a:r>
            <a:r>
              <a:rPr lang="ru-RU" sz="12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, </a:t>
            </a:r>
            <a:r>
              <a:rPr lang="ru-RU" sz="1200" b="1" dirty="0" err="1">
                <a:solidFill>
                  <a:schemeClr val="accent5"/>
                </a:solidFill>
                <a:latin typeface="Montserrat" panose="00000500000000000000" pitchFamily="2" charset="-52"/>
              </a:rPr>
              <a:t>профпробы</a:t>
            </a:r>
            <a:r>
              <a:rPr lang="ru-RU" sz="12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 на Лукойле, проектный лагерь</a:t>
            </a:r>
          </a:p>
          <a:p>
            <a:pPr>
              <a:lnSpc>
                <a:spcPts val="1500"/>
              </a:lnSpc>
            </a:pPr>
            <a:endParaRPr lang="ru-RU" sz="1400" b="1" dirty="0">
              <a:solidFill>
                <a:srgbClr val="4472C4"/>
              </a:solidFill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Открытые собрания</a:t>
            </a:r>
          </a:p>
          <a:p>
            <a:pPr>
              <a:lnSpc>
                <a:spcPts val="1500"/>
              </a:lnSpc>
            </a:pPr>
            <a:r>
              <a:rPr lang="ru-RU" sz="12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Я выбираю Пермский </a:t>
            </a:r>
            <a:r>
              <a:rPr lang="ru-RU" sz="1200" b="1" dirty="0" err="1">
                <a:solidFill>
                  <a:schemeClr val="accent5"/>
                </a:solidFill>
                <a:latin typeface="Montserrat" panose="00000500000000000000" pitchFamily="2" charset="-52"/>
              </a:rPr>
              <a:t>Политех</a:t>
            </a:r>
            <a:endParaRPr lang="ru-RU" sz="1200" b="1" dirty="0">
              <a:solidFill>
                <a:schemeClr val="accent5"/>
              </a:solidFill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endParaRPr lang="ru-RU" sz="1200" b="1" dirty="0">
              <a:solidFill>
                <a:srgbClr val="4472C4"/>
              </a:solidFill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Образовательные смены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2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«Химические технологии», «Промышленная экология и биотехнологии»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  <a:p>
            <a:endParaRPr lang="ru-RU" sz="1400" dirty="0">
              <a:latin typeface="Montserrat" panose="00000500000000000000" pitchFamily="2" charset="-52"/>
            </a:endParaRPr>
          </a:p>
          <a:p>
            <a:r>
              <a:rPr lang="ru-RU" sz="1400" dirty="0">
                <a:latin typeface="Montserrat" panose="00000500000000000000" pitchFamily="2" charset="-52"/>
              </a:rPr>
              <a:t/>
            </a:r>
            <a:br>
              <a:rPr lang="ru-RU" sz="1400" dirty="0">
                <a:latin typeface="Montserrat" panose="00000500000000000000" pitchFamily="2" charset="-52"/>
              </a:rPr>
            </a:br>
            <a:endParaRPr lang="ru-RU" sz="1400" dirty="0">
              <a:latin typeface="Montserrat" panose="00000500000000000000" pitchFamily="2" charset="-52"/>
            </a:endParaRPr>
          </a:p>
          <a:p>
            <a:r>
              <a:rPr lang="ru-RU" dirty="0">
                <a:latin typeface="Montserrat" panose="00000500000000000000" pitchFamily="2" charset="-52"/>
              </a:rPr>
              <a:t/>
            </a:r>
            <a:br>
              <a:rPr lang="ru-RU" dirty="0">
                <a:latin typeface="Montserrat" panose="00000500000000000000" pitchFamily="2" charset="-52"/>
              </a:rPr>
            </a:br>
            <a:endParaRPr lang="ru-RU" dirty="0">
              <a:latin typeface="Montserrat" panose="00000500000000000000" pitchFamily="2" charset="-52"/>
            </a:endParaRPr>
          </a:p>
          <a:p>
            <a:endParaRPr lang="ru-RU" dirty="0">
              <a:latin typeface="Montserrat" panose="00000500000000000000" pitchFamily="2" charset="-52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30B3C4F3-994F-2716-8DAF-D12385BF1E7A}"/>
              </a:ext>
            </a:extLst>
          </p:cNvPr>
          <p:cNvCxnSpPr/>
          <p:nvPr/>
        </p:nvCxnSpPr>
        <p:spPr>
          <a:xfrm>
            <a:off x="8470994" y="1033879"/>
            <a:ext cx="10510" cy="513570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44799" y="1033879"/>
            <a:ext cx="3508816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b="1" dirty="0">
                <a:latin typeface="Montserrat" panose="00000500000000000000" pitchFamily="2" charset="-52"/>
              </a:rPr>
              <a:t>ПГМУ</a:t>
            </a:r>
          </a:p>
          <a:p>
            <a:pPr>
              <a:lnSpc>
                <a:spcPts val="1500"/>
              </a:lnSpc>
            </a:pPr>
            <a:endParaRPr lang="ru-RU" b="1" dirty="0"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 err="1">
                <a:latin typeface="Montserrat" panose="00000500000000000000" pitchFamily="2" charset="-52"/>
              </a:rPr>
              <a:t>Профпробы</a:t>
            </a:r>
            <a:r>
              <a:rPr lang="ru-RU" dirty="0">
                <a:latin typeface="Montserrat" panose="00000500000000000000" pitchFamily="2" charset="-52"/>
              </a:rPr>
              <a:t> в реальной среде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sz="1200" b="1" dirty="0">
                <a:solidFill>
                  <a:srgbClr val="4472C4"/>
                </a:solidFill>
                <a:latin typeface="Montserrat" panose="00000500000000000000" pitchFamily="2" charset="-52"/>
              </a:rPr>
              <a:t>Стоматология, педиатрия</a:t>
            </a:r>
          </a:p>
          <a:p>
            <a:pPr>
              <a:lnSpc>
                <a:spcPts val="1500"/>
              </a:lnSpc>
            </a:pPr>
            <a:endParaRPr lang="ru-RU" dirty="0"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>
                <a:latin typeface="Montserrat" panose="00000500000000000000" pitchFamily="2" charset="-52"/>
              </a:rPr>
              <a:t>Дни открытых дверей</a:t>
            </a:r>
            <a:br>
              <a:rPr lang="ru-RU" dirty="0">
                <a:latin typeface="Montserrat" panose="00000500000000000000" pitchFamily="2" charset="-52"/>
              </a:rPr>
            </a:br>
            <a:endParaRPr lang="ru-RU" dirty="0"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>
                <a:latin typeface="Montserrat" panose="00000500000000000000" pitchFamily="2" charset="-52"/>
              </a:rPr>
              <a:t>Олимпиада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sz="12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Первая помощь</a:t>
            </a:r>
          </a:p>
          <a:p>
            <a:pPr>
              <a:lnSpc>
                <a:spcPts val="1500"/>
              </a:lnSpc>
            </a:pPr>
            <a:endParaRPr lang="ru-RU" sz="1400" b="1" dirty="0">
              <a:solidFill>
                <a:srgbClr val="4472C4"/>
              </a:solidFill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Мастер-классы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2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Сердечно-легочная реанимация, определение группы крови</a:t>
            </a:r>
          </a:p>
          <a:p>
            <a:pPr>
              <a:lnSpc>
                <a:spcPts val="1500"/>
              </a:lnSpc>
            </a:pPr>
            <a:endParaRPr lang="ru-RU" sz="1200" b="1" dirty="0">
              <a:solidFill>
                <a:schemeClr val="accent5"/>
              </a:solidFill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Экскурсии</a:t>
            </a:r>
          </a:p>
          <a:p>
            <a:pPr>
              <a:lnSpc>
                <a:spcPts val="1500"/>
              </a:lnSpc>
            </a:pPr>
            <a:r>
              <a:rPr lang="ru-RU" sz="1200" b="1" dirty="0" err="1">
                <a:solidFill>
                  <a:schemeClr val="accent5"/>
                </a:solidFill>
                <a:latin typeface="Montserrat" panose="00000500000000000000" pitchFamily="2" charset="-52"/>
              </a:rPr>
              <a:t>Симуляционные</a:t>
            </a:r>
            <a:r>
              <a:rPr lang="ru-RU" sz="1200" b="1" dirty="0">
                <a:solidFill>
                  <a:schemeClr val="accent5"/>
                </a:solidFill>
                <a:latin typeface="Montserrat" panose="00000500000000000000" pitchFamily="2" charset="-52"/>
              </a:rPr>
              <a:t> центры, хирургический музей</a:t>
            </a:r>
          </a:p>
          <a:p>
            <a:pPr>
              <a:lnSpc>
                <a:spcPts val="1500"/>
              </a:lnSpc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  <a:p>
            <a:pPr>
              <a:lnSpc>
                <a:spcPts val="1500"/>
              </a:lnSpc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Школа молодого хирурга</a:t>
            </a:r>
            <a:r>
              <a:rPr lang="ru-RU" sz="1400" b="1" dirty="0">
                <a:solidFill>
                  <a:srgbClr val="4472C4"/>
                </a:solidFill>
                <a:latin typeface="Montserrat" panose="00000500000000000000" pitchFamily="2" charset="-52"/>
              </a:rPr>
              <a:t/>
            </a:r>
            <a:br>
              <a:rPr lang="ru-RU" sz="1400" b="1" dirty="0">
                <a:solidFill>
                  <a:srgbClr val="4472C4"/>
                </a:solidFill>
                <a:latin typeface="Montserrat" panose="00000500000000000000" pitchFamily="2" charset="-52"/>
              </a:rPr>
            </a:br>
            <a:endParaRPr lang="ru-RU" sz="1400" b="1" dirty="0">
              <a:solidFill>
                <a:srgbClr val="4472C4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3806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Профессиональное обучение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4249714818"/>
              </p:ext>
            </p:extLst>
          </p:nvPr>
        </p:nvGraphicFramePr>
        <p:xfrm>
          <a:off x="335360" y="1298256"/>
          <a:ext cx="6341884" cy="448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2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5236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Профессия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Кол-во обученных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Контролер станочных и слесарных работ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145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Швея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0870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Вожатый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1222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Сварщик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1539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Повар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123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9144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Чертежник-конструктор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3616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Токарь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3968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Лаборант химического анализа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9814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Тракторист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5600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Кассир торгового зала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5600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Оператор станков с программным управлением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5600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Оператор электронно-вычислительных и вычислительных машин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5600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Слесарь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147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5600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Электромонтер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5360" y="875499"/>
            <a:ext cx="1269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Montserrat" panose="00000500000000000000" pitchFamily="2" charset="-52"/>
              </a:rPr>
              <a:t>Примеры:</a:t>
            </a:r>
          </a:p>
        </p:txBody>
      </p:sp>
      <p:sp>
        <p:nvSpPr>
          <p:cNvPr id="9" name="Текст 5"/>
          <p:cNvSpPr>
            <a:spLocks noGrp="1"/>
          </p:cNvSpPr>
          <p:nvPr>
            <p:ph type="body" sz="quarter" idx="14"/>
          </p:nvPr>
        </p:nvSpPr>
        <p:spPr>
          <a:xfrm>
            <a:off x="3258350" y="6438293"/>
            <a:ext cx="5675300" cy="404788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О подготовке к реализации Единой модели профориентации в общеобразовательных организациях Пермского края 2024/2025 учебном году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34268" y="1141695"/>
            <a:ext cx="4628190" cy="3298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1600" b="1" dirty="0">
                <a:latin typeface="Montserrat" panose="00000500000000000000" pitchFamily="2" charset="-52"/>
              </a:rPr>
              <a:t>Профессиональное обучение:</a:t>
            </a:r>
          </a:p>
          <a:p>
            <a:pPr>
              <a:lnSpc>
                <a:spcPts val="2500"/>
              </a:lnSpc>
            </a:pPr>
            <a:endParaRPr lang="ru-RU" sz="1600" dirty="0">
              <a:latin typeface="Montserrat" panose="00000500000000000000" pitchFamily="2" charset="-52"/>
            </a:endParaRPr>
          </a:p>
          <a:p>
            <a:pPr>
              <a:lnSpc>
                <a:spcPts val="2500"/>
              </a:lnSpc>
            </a:pPr>
            <a:r>
              <a:rPr lang="ru-RU" sz="1600" dirty="0">
                <a:latin typeface="Montserrat" panose="00000500000000000000" pitchFamily="2" charset="-52"/>
              </a:rPr>
              <a:t>Проект «Первая профессия» – </a:t>
            </a:r>
            <a:br>
              <a:rPr lang="ru-RU" sz="1600" dirty="0">
                <a:latin typeface="Montserrat" panose="00000500000000000000" pitchFamily="2" charset="-52"/>
              </a:rPr>
            </a:br>
            <a:r>
              <a:rPr lang="ru-RU" sz="1600" dirty="0">
                <a:latin typeface="Montserrat" panose="00000500000000000000" pitchFamily="2" charset="-52"/>
              </a:rPr>
              <a:t>2023-2024 год - </a:t>
            </a:r>
            <a:r>
              <a:rPr lang="ru-RU" sz="16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663</a:t>
            </a:r>
            <a:r>
              <a:rPr lang="ru-RU" sz="1600" dirty="0" smtClean="0">
                <a:latin typeface="Montserrat" panose="00000500000000000000" pitchFamily="2" charset="-52"/>
              </a:rPr>
              <a:t> </a:t>
            </a:r>
            <a:r>
              <a:rPr lang="ru-RU" sz="1600" dirty="0">
                <a:latin typeface="Montserrat" panose="00000500000000000000" pitchFamily="2" charset="-52"/>
              </a:rPr>
              <a:t>школьников</a:t>
            </a:r>
          </a:p>
          <a:p>
            <a:pPr>
              <a:lnSpc>
                <a:spcPts val="2500"/>
              </a:lnSpc>
            </a:pPr>
            <a:r>
              <a:rPr lang="ru-RU" sz="1600" dirty="0">
                <a:latin typeface="Montserrat" panose="00000500000000000000" pitchFamily="2" charset="-52"/>
              </a:rPr>
              <a:t>2024-2025 год – </a:t>
            </a:r>
            <a:r>
              <a:rPr lang="ru-RU" sz="16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1000</a:t>
            </a:r>
            <a:r>
              <a:rPr lang="ru-RU" sz="1600" dirty="0" smtClean="0">
                <a:latin typeface="Montserrat" panose="00000500000000000000" pitchFamily="2" charset="-52"/>
              </a:rPr>
              <a:t> </a:t>
            </a:r>
            <a:r>
              <a:rPr lang="ru-RU" sz="1600" dirty="0">
                <a:latin typeface="Montserrat" panose="00000500000000000000" pitchFamily="2" charset="-52"/>
              </a:rPr>
              <a:t>школьников</a:t>
            </a:r>
          </a:p>
          <a:p>
            <a:pPr>
              <a:lnSpc>
                <a:spcPts val="2500"/>
              </a:lnSpc>
            </a:pPr>
            <a:endParaRPr lang="ru-RU" sz="1600" dirty="0">
              <a:latin typeface="Montserrat" panose="00000500000000000000" pitchFamily="2" charset="-52"/>
            </a:endParaRPr>
          </a:p>
          <a:p>
            <a:pPr>
              <a:lnSpc>
                <a:spcPts val="2500"/>
              </a:lnSpc>
            </a:pPr>
            <a:r>
              <a:rPr lang="ru-RU" sz="1600" dirty="0">
                <a:latin typeface="Montserrat" panose="00000500000000000000" pitchFamily="2" charset="-52"/>
              </a:rPr>
              <a:t>Школьники с ОВЗ и инвалидностью – </a:t>
            </a:r>
          </a:p>
          <a:p>
            <a:pPr>
              <a:lnSpc>
                <a:spcPts val="2500"/>
              </a:lnSpc>
            </a:pPr>
            <a:r>
              <a:rPr lang="ru-RU" sz="1600" dirty="0">
                <a:latin typeface="Montserrat" panose="00000500000000000000" pitchFamily="2" charset="-52"/>
              </a:rPr>
              <a:t>2023-2024 год - 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116</a:t>
            </a:r>
            <a:r>
              <a:rPr lang="ru-RU" sz="1600" dirty="0">
                <a:latin typeface="Montserrat" panose="00000500000000000000" pitchFamily="2" charset="-52"/>
              </a:rPr>
              <a:t> школьников</a:t>
            </a:r>
          </a:p>
          <a:p>
            <a:pPr>
              <a:lnSpc>
                <a:spcPts val="2500"/>
              </a:lnSpc>
            </a:pPr>
            <a:r>
              <a:rPr lang="ru-RU" sz="1600" dirty="0">
                <a:latin typeface="Montserrat" panose="00000500000000000000" pitchFamily="2" charset="-52"/>
              </a:rPr>
              <a:t>2024-2025 год – 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более 150 </a:t>
            </a:r>
            <a:r>
              <a:rPr lang="ru-RU" sz="1600" dirty="0">
                <a:latin typeface="Montserrat" panose="00000500000000000000" pitchFamily="2" charset="-52"/>
              </a:rPr>
              <a:t>школьников</a:t>
            </a:r>
          </a:p>
          <a:p>
            <a:pPr>
              <a:lnSpc>
                <a:spcPts val="2500"/>
              </a:lnSpc>
            </a:pPr>
            <a:endParaRPr lang="ru-RU" sz="16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8526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20699</TotalTime>
  <Words>1118</Words>
  <Application>Microsoft Office PowerPoint</Application>
  <PresentationFormat>Произвольный</PresentationFormat>
  <Paragraphs>252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образования в Пермском крае</dc:title>
  <dc:creator>Коворкинг Минобр</dc:creator>
  <cp:lastModifiedBy>Dremina-IA</cp:lastModifiedBy>
  <cp:revision>376</cp:revision>
  <cp:lastPrinted>2024-03-14T07:42:38Z</cp:lastPrinted>
  <dcterms:created xsi:type="dcterms:W3CDTF">2020-12-04T06:10:21Z</dcterms:created>
  <dcterms:modified xsi:type="dcterms:W3CDTF">2024-08-22T07:02:07Z</dcterms:modified>
</cp:coreProperties>
</file>