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12" r:id="rId3"/>
    <p:sldId id="313" r:id="rId4"/>
    <p:sldId id="318" r:id="rId5"/>
    <p:sldId id="319" r:id="rId6"/>
    <p:sldId id="321" r:id="rId7"/>
    <p:sldId id="320" r:id="rId8"/>
    <p:sldId id="285" r:id="rId9"/>
    <p:sldId id="262" r:id="rId10"/>
    <p:sldId id="322" r:id="rId11"/>
    <p:sldId id="293" r:id="rId12"/>
    <p:sldId id="294" r:id="rId13"/>
    <p:sldId id="295" r:id="rId14"/>
    <p:sldId id="315" r:id="rId15"/>
    <p:sldId id="316" r:id="rId16"/>
    <p:sldId id="317" r:id="rId17"/>
    <p:sldId id="323" r:id="rId18"/>
    <p:sldId id="324" r:id="rId19"/>
    <p:sldId id="311" r:id="rId20"/>
    <p:sldId id="326" r:id="rId21"/>
    <p:sldId id="327" r:id="rId22"/>
    <p:sldId id="328" r:id="rId23"/>
    <p:sldId id="331" r:id="rId24"/>
    <p:sldId id="332" r:id="rId25"/>
    <p:sldId id="333" r:id="rId26"/>
    <p:sldId id="334" r:id="rId27"/>
    <p:sldId id="335" r:id="rId2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496"/>
    <a:srgbClr val="0F9705"/>
    <a:srgbClr val="05010F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0" y="-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1F662-3014-4DC4-A5B7-FDB386BD7D68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8447EA1-202C-4AEF-B678-6EADDDCE7590}">
      <dgm:prSet/>
      <dgm:spPr/>
      <dgm:t>
        <a:bodyPr/>
        <a:lstStyle/>
        <a:p>
          <a:pPr rtl="0"/>
          <a:r>
            <a:rPr lang="ru-RU" b="1" dirty="0" smtClean="0"/>
            <a:t>Уровень образовательной культуры </a:t>
          </a:r>
          <a:r>
            <a:rPr lang="ru-RU" dirty="0" smtClean="0"/>
            <a:t>(профессионализм, личностные метапрограммы конструктивного мышления, поведения, способов общения, способность к самоорганизации, саморазвитию…)</a:t>
          </a:r>
          <a:endParaRPr lang="ru-RU" dirty="0"/>
        </a:p>
      </dgm:t>
    </dgm:pt>
    <dgm:pt modelId="{64757C5C-9036-43B1-AFAC-0A47740D4456}" type="parTrans" cxnId="{24CAD30C-F17B-4759-BFAB-F46459F1ABFB}">
      <dgm:prSet/>
      <dgm:spPr/>
      <dgm:t>
        <a:bodyPr/>
        <a:lstStyle/>
        <a:p>
          <a:endParaRPr lang="ru-RU"/>
        </a:p>
      </dgm:t>
    </dgm:pt>
    <dgm:pt modelId="{DC84550D-B084-43D6-849D-A5F00B1686F4}" type="sibTrans" cxnId="{24CAD30C-F17B-4759-BFAB-F46459F1ABFB}">
      <dgm:prSet/>
      <dgm:spPr/>
      <dgm:t>
        <a:bodyPr/>
        <a:lstStyle/>
        <a:p>
          <a:endParaRPr lang="ru-RU"/>
        </a:p>
      </dgm:t>
    </dgm:pt>
    <dgm:pt modelId="{995BE9ED-1453-452D-B220-52BAEC7186D6}">
      <dgm:prSet/>
      <dgm:spPr/>
      <dgm:t>
        <a:bodyPr/>
        <a:lstStyle/>
        <a:p>
          <a:pPr rtl="0"/>
          <a:r>
            <a:rPr lang="ru-RU" b="1" dirty="0" smtClean="0"/>
            <a:t>Социальное доверие </a:t>
          </a:r>
          <a:r>
            <a:rPr lang="ru-RU" dirty="0" smtClean="0"/>
            <a:t>(открытость, порядочность)</a:t>
          </a:r>
          <a:endParaRPr lang="ru-RU" dirty="0"/>
        </a:p>
      </dgm:t>
    </dgm:pt>
    <dgm:pt modelId="{6545970B-6911-4B68-9A01-B6F3D8553DEF}" type="parTrans" cxnId="{B918378E-83A1-4FE3-A796-D49940C11C77}">
      <dgm:prSet/>
      <dgm:spPr/>
      <dgm:t>
        <a:bodyPr/>
        <a:lstStyle/>
        <a:p>
          <a:endParaRPr lang="ru-RU"/>
        </a:p>
      </dgm:t>
    </dgm:pt>
    <dgm:pt modelId="{90A39CA3-CD81-4205-B45D-9E45DB2EEE54}" type="sibTrans" cxnId="{B918378E-83A1-4FE3-A796-D49940C11C77}">
      <dgm:prSet/>
      <dgm:spPr/>
      <dgm:t>
        <a:bodyPr/>
        <a:lstStyle/>
        <a:p>
          <a:endParaRPr lang="ru-RU"/>
        </a:p>
      </dgm:t>
    </dgm:pt>
    <dgm:pt modelId="{F75EDCC4-BE73-4DF7-86C5-4AF9219AFE20}">
      <dgm:prSet/>
      <dgm:spPr/>
      <dgm:t>
        <a:bodyPr/>
        <a:lstStyle/>
        <a:p>
          <a:pPr rtl="0"/>
          <a:r>
            <a:rPr lang="ru-RU" b="1" dirty="0" smtClean="0"/>
            <a:t>Гражданская активность </a:t>
          </a:r>
          <a:r>
            <a:rPr lang="ru-RU" dirty="0" smtClean="0"/>
            <a:t>(действия, направленные на развитие  себя и своего окружения, </a:t>
          </a:r>
          <a:r>
            <a:rPr lang="ru-RU" b="0" i="0" dirty="0" smtClean="0"/>
            <a:t>предпринимаемые по собственной инициативе, независимо от государственной власти</a:t>
          </a:r>
          <a:r>
            <a:rPr lang="ru-RU" dirty="0" smtClean="0"/>
            <a:t>)</a:t>
          </a:r>
          <a:endParaRPr lang="ru-RU" dirty="0"/>
        </a:p>
      </dgm:t>
    </dgm:pt>
    <dgm:pt modelId="{58962F97-E3FB-4386-9633-C76ACE057E79}" type="parTrans" cxnId="{818E7629-7C27-4AB6-BFF9-3624B0DA9B34}">
      <dgm:prSet/>
      <dgm:spPr/>
      <dgm:t>
        <a:bodyPr/>
        <a:lstStyle/>
        <a:p>
          <a:endParaRPr lang="ru-RU"/>
        </a:p>
      </dgm:t>
    </dgm:pt>
    <dgm:pt modelId="{BAE53CF3-AA3C-4914-B9D6-D836EE857849}" type="sibTrans" cxnId="{818E7629-7C27-4AB6-BFF9-3624B0DA9B34}">
      <dgm:prSet/>
      <dgm:spPr/>
      <dgm:t>
        <a:bodyPr/>
        <a:lstStyle/>
        <a:p>
          <a:endParaRPr lang="ru-RU"/>
        </a:p>
      </dgm:t>
    </dgm:pt>
    <dgm:pt modelId="{B2F3B60B-C583-445C-95C3-70A8A7F4CD00}" type="pres">
      <dgm:prSet presAssocID="{CE91F662-3014-4DC4-A5B7-FDB386BD7D6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B3D324-82D2-4576-A823-18675A794C52}" type="pres">
      <dgm:prSet presAssocID="{98447EA1-202C-4AEF-B678-6EADDDCE7590}" presName="circle1" presStyleLbl="node1" presStyleIdx="0" presStyleCnt="3"/>
      <dgm:spPr/>
    </dgm:pt>
    <dgm:pt modelId="{D8405232-A686-4429-86B3-E5B054D5A705}" type="pres">
      <dgm:prSet presAssocID="{98447EA1-202C-4AEF-B678-6EADDDCE7590}" presName="space" presStyleCnt="0"/>
      <dgm:spPr/>
    </dgm:pt>
    <dgm:pt modelId="{1EEB084D-CED7-44F1-B954-225ABF45FF87}" type="pres">
      <dgm:prSet presAssocID="{98447EA1-202C-4AEF-B678-6EADDDCE7590}" presName="rect1" presStyleLbl="alignAcc1" presStyleIdx="0" presStyleCnt="3"/>
      <dgm:spPr/>
      <dgm:t>
        <a:bodyPr/>
        <a:lstStyle/>
        <a:p>
          <a:endParaRPr lang="ru-RU"/>
        </a:p>
      </dgm:t>
    </dgm:pt>
    <dgm:pt modelId="{B81A4277-C4FE-4BE0-B2B9-93CD701C11BB}" type="pres">
      <dgm:prSet presAssocID="{995BE9ED-1453-452D-B220-52BAEC7186D6}" presName="vertSpace2" presStyleLbl="node1" presStyleIdx="0" presStyleCnt="3"/>
      <dgm:spPr/>
    </dgm:pt>
    <dgm:pt modelId="{6C233939-1C4D-489A-BC76-E1DDC39A8B92}" type="pres">
      <dgm:prSet presAssocID="{995BE9ED-1453-452D-B220-52BAEC7186D6}" presName="circle2" presStyleLbl="node1" presStyleIdx="1" presStyleCnt="3"/>
      <dgm:spPr/>
    </dgm:pt>
    <dgm:pt modelId="{7B3B1B81-822E-46FD-B3A5-3666881913BF}" type="pres">
      <dgm:prSet presAssocID="{995BE9ED-1453-452D-B220-52BAEC7186D6}" presName="rect2" presStyleLbl="alignAcc1" presStyleIdx="1" presStyleCnt="3" custLinFactNeighborX="570" custLinFactNeighborY="-1223"/>
      <dgm:spPr/>
      <dgm:t>
        <a:bodyPr/>
        <a:lstStyle/>
        <a:p>
          <a:endParaRPr lang="ru-RU"/>
        </a:p>
      </dgm:t>
    </dgm:pt>
    <dgm:pt modelId="{93CCBD7D-7B35-4710-ADC3-DA24A16C1678}" type="pres">
      <dgm:prSet presAssocID="{F75EDCC4-BE73-4DF7-86C5-4AF9219AFE20}" presName="vertSpace3" presStyleLbl="node1" presStyleIdx="1" presStyleCnt="3"/>
      <dgm:spPr/>
    </dgm:pt>
    <dgm:pt modelId="{1682C080-3680-41A6-93B9-AF7C72AC7486}" type="pres">
      <dgm:prSet presAssocID="{F75EDCC4-BE73-4DF7-86C5-4AF9219AFE20}" presName="circle3" presStyleLbl="node1" presStyleIdx="2" presStyleCnt="3"/>
      <dgm:spPr/>
    </dgm:pt>
    <dgm:pt modelId="{14FBAB50-4A2B-408B-A846-A95551711380}" type="pres">
      <dgm:prSet presAssocID="{F75EDCC4-BE73-4DF7-86C5-4AF9219AFE20}" presName="rect3" presStyleLbl="alignAcc1" presStyleIdx="2" presStyleCnt="3"/>
      <dgm:spPr/>
      <dgm:t>
        <a:bodyPr/>
        <a:lstStyle/>
        <a:p>
          <a:endParaRPr lang="ru-RU"/>
        </a:p>
      </dgm:t>
    </dgm:pt>
    <dgm:pt modelId="{0CD9E7EE-5BEF-4CE4-92D3-F3868FAD968B}" type="pres">
      <dgm:prSet presAssocID="{98447EA1-202C-4AEF-B678-6EADDDCE759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1526C-4BE2-4073-A140-DD6A535FDD80}" type="pres">
      <dgm:prSet presAssocID="{995BE9ED-1453-452D-B220-52BAEC7186D6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0259E-D0D1-4431-A76F-72E0684BFED5}" type="pres">
      <dgm:prSet presAssocID="{F75EDCC4-BE73-4DF7-86C5-4AF9219AFE20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8E7629-7C27-4AB6-BFF9-3624B0DA9B34}" srcId="{CE91F662-3014-4DC4-A5B7-FDB386BD7D68}" destId="{F75EDCC4-BE73-4DF7-86C5-4AF9219AFE20}" srcOrd="2" destOrd="0" parTransId="{58962F97-E3FB-4386-9633-C76ACE057E79}" sibTransId="{BAE53CF3-AA3C-4914-B9D6-D836EE857849}"/>
    <dgm:cxn modelId="{040EC2B2-3099-4219-BBBA-47843C9D8C00}" type="presOf" srcId="{F75EDCC4-BE73-4DF7-86C5-4AF9219AFE20}" destId="{55D0259E-D0D1-4431-A76F-72E0684BFED5}" srcOrd="1" destOrd="0" presId="urn:microsoft.com/office/officeart/2005/8/layout/target3"/>
    <dgm:cxn modelId="{24CAD30C-F17B-4759-BFAB-F46459F1ABFB}" srcId="{CE91F662-3014-4DC4-A5B7-FDB386BD7D68}" destId="{98447EA1-202C-4AEF-B678-6EADDDCE7590}" srcOrd="0" destOrd="0" parTransId="{64757C5C-9036-43B1-AFAC-0A47740D4456}" sibTransId="{DC84550D-B084-43D6-849D-A5F00B1686F4}"/>
    <dgm:cxn modelId="{7F3870E3-68A3-4D75-BCEA-1592A6E76578}" type="presOf" srcId="{98447EA1-202C-4AEF-B678-6EADDDCE7590}" destId="{1EEB084D-CED7-44F1-B954-225ABF45FF87}" srcOrd="0" destOrd="0" presId="urn:microsoft.com/office/officeart/2005/8/layout/target3"/>
    <dgm:cxn modelId="{15D23542-F3EF-4BF0-8497-EF33616CB798}" type="presOf" srcId="{F75EDCC4-BE73-4DF7-86C5-4AF9219AFE20}" destId="{14FBAB50-4A2B-408B-A846-A95551711380}" srcOrd="0" destOrd="0" presId="urn:microsoft.com/office/officeart/2005/8/layout/target3"/>
    <dgm:cxn modelId="{C92E0741-A761-4BBD-96B0-073B2FC39A8F}" type="presOf" srcId="{CE91F662-3014-4DC4-A5B7-FDB386BD7D68}" destId="{B2F3B60B-C583-445C-95C3-70A8A7F4CD00}" srcOrd="0" destOrd="0" presId="urn:microsoft.com/office/officeart/2005/8/layout/target3"/>
    <dgm:cxn modelId="{B918378E-83A1-4FE3-A796-D49940C11C77}" srcId="{CE91F662-3014-4DC4-A5B7-FDB386BD7D68}" destId="{995BE9ED-1453-452D-B220-52BAEC7186D6}" srcOrd="1" destOrd="0" parTransId="{6545970B-6911-4B68-9A01-B6F3D8553DEF}" sibTransId="{90A39CA3-CD81-4205-B45D-9E45DB2EEE54}"/>
    <dgm:cxn modelId="{0FE59631-C691-4AD7-87E6-B684FF94E04A}" type="presOf" srcId="{995BE9ED-1453-452D-B220-52BAEC7186D6}" destId="{5B21526C-4BE2-4073-A140-DD6A535FDD80}" srcOrd="1" destOrd="0" presId="urn:microsoft.com/office/officeart/2005/8/layout/target3"/>
    <dgm:cxn modelId="{D5D13533-49F3-4A60-B581-86C5108291CF}" type="presOf" srcId="{995BE9ED-1453-452D-B220-52BAEC7186D6}" destId="{7B3B1B81-822E-46FD-B3A5-3666881913BF}" srcOrd="0" destOrd="0" presId="urn:microsoft.com/office/officeart/2005/8/layout/target3"/>
    <dgm:cxn modelId="{43F0A5CC-7230-4B76-B0C2-4C58274E0D32}" type="presOf" srcId="{98447EA1-202C-4AEF-B678-6EADDDCE7590}" destId="{0CD9E7EE-5BEF-4CE4-92D3-F3868FAD968B}" srcOrd="1" destOrd="0" presId="urn:microsoft.com/office/officeart/2005/8/layout/target3"/>
    <dgm:cxn modelId="{48A13345-5635-4546-BF94-18F5E54B25D0}" type="presParOf" srcId="{B2F3B60B-C583-445C-95C3-70A8A7F4CD00}" destId="{AAB3D324-82D2-4576-A823-18675A794C52}" srcOrd="0" destOrd="0" presId="urn:microsoft.com/office/officeart/2005/8/layout/target3"/>
    <dgm:cxn modelId="{61184AEE-CDB1-4DC8-A341-CD687632B47E}" type="presParOf" srcId="{B2F3B60B-C583-445C-95C3-70A8A7F4CD00}" destId="{D8405232-A686-4429-86B3-E5B054D5A705}" srcOrd="1" destOrd="0" presId="urn:microsoft.com/office/officeart/2005/8/layout/target3"/>
    <dgm:cxn modelId="{AC37CF81-0E8B-45F1-AC86-DA72786CF775}" type="presParOf" srcId="{B2F3B60B-C583-445C-95C3-70A8A7F4CD00}" destId="{1EEB084D-CED7-44F1-B954-225ABF45FF87}" srcOrd="2" destOrd="0" presId="urn:microsoft.com/office/officeart/2005/8/layout/target3"/>
    <dgm:cxn modelId="{A1ECB8F7-7B00-45B1-B7CF-DC9BB9E82319}" type="presParOf" srcId="{B2F3B60B-C583-445C-95C3-70A8A7F4CD00}" destId="{B81A4277-C4FE-4BE0-B2B9-93CD701C11BB}" srcOrd="3" destOrd="0" presId="urn:microsoft.com/office/officeart/2005/8/layout/target3"/>
    <dgm:cxn modelId="{AF9C9015-FE87-45ED-BCEA-EB804F366BDA}" type="presParOf" srcId="{B2F3B60B-C583-445C-95C3-70A8A7F4CD00}" destId="{6C233939-1C4D-489A-BC76-E1DDC39A8B92}" srcOrd="4" destOrd="0" presId="urn:microsoft.com/office/officeart/2005/8/layout/target3"/>
    <dgm:cxn modelId="{3A7837D8-FC21-4770-BE3A-D8BBF7E64DFC}" type="presParOf" srcId="{B2F3B60B-C583-445C-95C3-70A8A7F4CD00}" destId="{7B3B1B81-822E-46FD-B3A5-3666881913BF}" srcOrd="5" destOrd="0" presId="urn:microsoft.com/office/officeart/2005/8/layout/target3"/>
    <dgm:cxn modelId="{C1C23967-8DE9-47E3-83A9-5027AFE765F4}" type="presParOf" srcId="{B2F3B60B-C583-445C-95C3-70A8A7F4CD00}" destId="{93CCBD7D-7B35-4710-ADC3-DA24A16C1678}" srcOrd="6" destOrd="0" presId="urn:microsoft.com/office/officeart/2005/8/layout/target3"/>
    <dgm:cxn modelId="{0A638171-6905-4A06-8E5B-30465317FCCB}" type="presParOf" srcId="{B2F3B60B-C583-445C-95C3-70A8A7F4CD00}" destId="{1682C080-3680-41A6-93B9-AF7C72AC7486}" srcOrd="7" destOrd="0" presId="urn:microsoft.com/office/officeart/2005/8/layout/target3"/>
    <dgm:cxn modelId="{8866FD01-B83B-46E3-9095-85566BA21F0A}" type="presParOf" srcId="{B2F3B60B-C583-445C-95C3-70A8A7F4CD00}" destId="{14FBAB50-4A2B-408B-A846-A95551711380}" srcOrd="8" destOrd="0" presId="urn:microsoft.com/office/officeart/2005/8/layout/target3"/>
    <dgm:cxn modelId="{8AAAB105-F2AD-44F8-8FA4-88D0537C6077}" type="presParOf" srcId="{B2F3B60B-C583-445C-95C3-70A8A7F4CD00}" destId="{0CD9E7EE-5BEF-4CE4-92D3-F3868FAD968B}" srcOrd="9" destOrd="0" presId="urn:microsoft.com/office/officeart/2005/8/layout/target3"/>
    <dgm:cxn modelId="{73ADBA76-0078-4792-A759-13B078CBED54}" type="presParOf" srcId="{B2F3B60B-C583-445C-95C3-70A8A7F4CD00}" destId="{5B21526C-4BE2-4073-A140-DD6A535FDD80}" srcOrd="10" destOrd="0" presId="urn:microsoft.com/office/officeart/2005/8/layout/target3"/>
    <dgm:cxn modelId="{0E62F00D-0252-4BCE-A668-5E126AFB78F0}" type="presParOf" srcId="{B2F3B60B-C583-445C-95C3-70A8A7F4CD00}" destId="{55D0259E-D0D1-4431-A76F-72E0684BFED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B3D324-82D2-4576-A823-18675A794C52}">
      <dsp:nvSpPr>
        <dsp:cNvPr id="0" name=""/>
        <dsp:cNvSpPr/>
      </dsp:nvSpPr>
      <dsp:spPr>
        <a:xfrm>
          <a:off x="0" y="0"/>
          <a:ext cx="4873728" cy="487372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084D-CED7-44F1-B954-225ABF45FF87}">
      <dsp:nvSpPr>
        <dsp:cNvPr id="0" name=""/>
        <dsp:cNvSpPr/>
      </dsp:nvSpPr>
      <dsp:spPr>
        <a:xfrm>
          <a:off x="2436864" y="0"/>
          <a:ext cx="8276775" cy="48737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Уровень образовательной культуры </a:t>
          </a:r>
          <a:r>
            <a:rPr lang="ru-RU" sz="2300" kern="1200" dirty="0" smtClean="0"/>
            <a:t>(профессионализм, личностные метапрограммы конструктивного мышления, поведения, способов общения, способность к самоорганизации, саморазвитию…)</a:t>
          </a:r>
          <a:endParaRPr lang="ru-RU" sz="2300" kern="1200" dirty="0"/>
        </a:p>
      </dsp:txBody>
      <dsp:txXfrm>
        <a:off x="2436864" y="0"/>
        <a:ext cx="8276775" cy="1462121"/>
      </dsp:txXfrm>
    </dsp:sp>
    <dsp:sp modelId="{6C233939-1C4D-489A-BC76-E1DDC39A8B92}">
      <dsp:nvSpPr>
        <dsp:cNvPr id="0" name=""/>
        <dsp:cNvSpPr/>
      </dsp:nvSpPr>
      <dsp:spPr>
        <a:xfrm>
          <a:off x="852903" y="1462121"/>
          <a:ext cx="3167920" cy="316792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B1B81-822E-46FD-B3A5-3666881913BF}">
      <dsp:nvSpPr>
        <dsp:cNvPr id="0" name=""/>
        <dsp:cNvSpPr/>
      </dsp:nvSpPr>
      <dsp:spPr>
        <a:xfrm>
          <a:off x="2436864" y="1423377"/>
          <a:ext cx="8276775" cy="31679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Социальное доверие </a:t>
          </a:r>
          <a:r>
            <a:rPr lang="ru-RU" sz="2300" kern="1200" dirty="0" smtClean="0"/>
            <a:t>(открытость, порядочность)</a:t>
          </a:r>
          <a:endParaRPr lang="ru-RU" sz="2300" kern="1200" dirty="0"/>
        </a:p>
      </dsp:txBody>
      <dsp:txXfrm>
        <a:off x="2436864" y="1423377"/>
        <a:ext cx="8276775" cy="1462116"/>
      </dsp:txXfrm>
    </dsp:sp>
    <dsp:sp modelId="{1682C080-3680-41A6-93B9-AF7C72AC7486}">
      <dsp:nvSpPr>
        <dsp:cNvPr id="0" name=""/>
        <dsp:cNvSpPr/>
      </dsp:nvSpPr>
      <dsp:spPr>
        <a:xfrm>
          <a:off x="1705805" y="2924238"/>
          <a:ext cx="1462116" cy="146211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BAB50-4A2B-408B-A846-A95551711380}">
      <dsp:nvSpPr>
        <dsp:cNvPr id="0" name=""/>
        <dsp:cNvSpPr/>
      </dsp:nvSpPr>
      <dsp:spPr>
        <a:xfrm>
          <a:off x="2436864" y="2924238"/>
          <a:ext cx="8276775" cy="146211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Гражданская активность </a:t>
          </a:r>
          <a:r>
            <a:rPr lang="ru-RU" sz="2300" kern="1200" dirty="0" smtClean="0"/>
            <a:t>(действия, направленные на развитие  себя и своего окружения, </a:t>
          </a:r>
          <a:r>
            <a:rPr lang="ru-RU" sz="2300" b="0" i="0" kern="1200" dirty="0" smtClean="0"/>
            <a:t>предпринимаемые по собственной инициативе, независимо от государственной власти</a:t>
          </a:r>
          <a:r>
            <a:rPr lang="ru-RU" sz="2300" kern="1200" dirty="0" smtClean="0"/>
            <a:t>)</a:t>
          </a:r>
          <a:endParaRPr lang="ru-RU" sz="2300" kern="1200" dirty="0"/>
        </a:p>
      </dsp:txBody>
      <dsp:txXfrm>
        <a:off x="2436864" y="2924238"/>
        <a:ext cx="8276775" cy="1462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AD4D5-951B-4E4D-B295-4647CEEA74FA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8C7C7-1092-4595-94CE-901AC25A1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8C7C7-1092-4595-94CE-901AC25A1DA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71B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B318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71B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71B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3"/>
          <p:cNvSpPr/>
          <p:nvPr/>
        </p:nvSpPr>
        <p:spPr>
          <a:xfrm>
            <a:off x="2780767" y="0"/>
            <a:ext cx="9411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  <p:sp>
        <p:nvSpPr>
          <p:cNvPr id="85" name="Google Shape;85;p13"/>
          <p:cNvSpPr/>
          <p:nvPr/>
        </p:nvSpPr>
        <p:spPr>
          <a:xfrm>
            <a:off x="199" y="-36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3"/>
          <p:cNvSpPr/>
          <p:nvPr/>
        </p:nvSpPr>
        <p:spPr>
          <a:xfrm>
            <a:off x="695085" y="-36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3"/>
          <p:cNvSpPr/>
          <p:nvPr/>
        </p:nvSpPr>
        <p:spPr>
          <a:xfrm>
            <a:off x="256104" y="3015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3"/>
          <p:cNvSpPr/>
          <p:nvPr/>
        </p:nvSpPr>
        <p:spPr>
          <a:xfrm rot="10800000">
            <a:off x="255853" y="3013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1390403" y="-36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3"/>
          <p:cNvSpPr/>
          <p:nvPr/>
        </p:nvSpPr>
        <p:spPr>
          <a:xfrm>
            <a:off x="2085491" y="-36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3"/>
          <p:cNvSpPr/>
          <p:nvPr/>
        </p:nvSpPr>
        <p:spPr>
          <a:xfrm>
            <a:off x="1646509" y="3015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3"/>
          <p:cNvSpPr/>
          <p:nvPr/>
        </p:nvSpPr>
        <p:spPr>
          <a:xfrm rot="10800000">
            <a:off x="1646259" y="3013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3"/>
          <p:cNvSpPr/>
          <p:nvPr/>
        </p:nvSpPr>
        <p:spPr>
          <a:xfrm>
            <a:off x="199" y="1371564"/>
            <a:ext cx="695200" cy="137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3"/>
          <p:cNvSpPr/>
          <p:nvPr/>
        </p:nvSpPr>
        <p:spPr>
          <a:xfrm>
            <a:off x="695169" y="1371564"/>
            <a:ext cx="695200" cy="1371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3"/>
          <p:cNvSpPr/>
          <p:nvPr/>
        </p:nvSpPr>
        <p:spPr>
          <a:xfrm>
            <a:off x="256104" y="16731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3"/>
          <p:cNvSpPr/>
          <p:nvPr/>
        </p:nvSpPr>
        <p:spPr>
          <a:xfrm rot="10800000">
            <a:off x="255853" y="16729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3"/>
          <p:cNvSpPr/>
          <p:nvPr/>
        </p:nvSpPr>
        <p:spPr>
          <a:xfrm>
            <a:off x="1390403" y="1371564"/>
            <a:ext cx="695200" cy="137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13"/>
          <p:cNvSpPr/>
          <p:nvPr/>
        </p:nvSpPr>
        <p:spPr>
          <a:xfrm>
            <a:off x="1646509" y="16731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/>
          <p:nvPr/>
        </p:nvSpPr>
        <p:spPr>
          <a:xfrm rot="10800000">
            <a:off x="1646259" y="16729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13"/>
          <p:cNvSpPr/>
          <p:nvPr/>
        </p:nvSpPr>
        <p:spPr>
          <a:xfrm>
            <a:off x="199" y="2743164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13"/>
          <p:cNvSpPr/>
          <p:nvPr/>
        </p:nvSpPr>
        <p:spPr>
          <a:xfrm>
            <a:off x="695085" y="2743164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13"/>
          <p:cNvSpPr/>
          <p:nvPr/>
        </p:nvSpPr>
        <p:spPr>
          <a:xfrm>
            <a:off x="256104" y="30447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3"/>
          <p:cNvSpPr/>
          <p:nvPr/>
        </p:nvSpPr>
        <p:spPr>
          <a:xfrm rot="10800000">
            <a:off x="255853" y="30445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3"/>
          <p:cNvSpPr/>
          <p:nvPr/>
        </p:nvSpPr>
        <p:spPr>
          <a:xfrm>
            <a:off x="1390403" y="2743164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3"/>
          <p:cNvSpPr/>
          <p:nvPr/>
        </p:nvSpPr>
        <p:spPr>
          <a:xfrm>
            <a:off x="2085491" y="2743164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3"/>
          <p:cNvSpPr/>
          <p:nvPr/>
        </p:nvSpPr>
        <p:spPr>
          <a:xfrm>
            <a:off x="1646509" y="30447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3"/>
          <p:cNvSpPr/>
          <p:nvPr/>
        </p:nvSpPr>
        <p:spPr>
          <a:xfrm rot="10800000">
            <a:off x="1646259" y="30445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3"/>
          <p:cNvSpPr/>
          <p:nvPr/>
        </p:nvSpPr>
        <p:spPr>
          <a:xfrm>
            <a:off x="199" y="4114764"/>
            <a:ext cx="695200" cy="137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13"/>
          <p:cNvSpPr/>
          <p:nvPr/>
        </p:nvSpPr>
        <p:spPr>
          <a:xfrm>
            <a:off x="695085" y="4114764"/>
            <a:ext cx="695200" cy="1371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3"/>
          <p:cNvSpPr/>
          <p:nvPr/>
        </p:nvSpPr>
        <p:spPr>
          <a:xfrm>
            <a:off x="256104" y="44163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3"/>
          <p:cNvSpPr/>
          <p:nvPr/>
        </p:nvSpPr>
        <p:spPr>
          <a:xfrm rot="10800000">
            <a:off x="255853" y="44161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13"/>
          <p:cNvSpPr/>
          <p:nvPr/>
        </p:nvSpPr>
        <p:spPr>
          <a:xfrm>
            <a:off x="1390403" y="4114764"/>
            <a:ext cx="695200" cy="137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3"/>
          <p:cNvSpPr/>
          <p:nvPr/>
        </p:nvSpPr>
        <p:spPr>
          <a:xfrm>
            <a:off x="2085491" y="4114764"/>
            <a:ext cx="695200" cy="1371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3"/>
          <p:cNvSpPr/>
          <p:nvPr/>
        </p:nvSpPr>
        <p:spPr>
          <a:xfrm>
            <a:off x="1646509" y="44163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p13"/>
          <p:cNvSpPr/>
          <p:nvPr/>
        </p:nvSpPr>
        <p:spPr>
          <a:xfrm rot="10800000">
            <a:off x="1646259" y="44161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13"/>
          <p:cNvSpPr/>
          <p:nvPr/>
        </p:nvSpPr>
        <p:spPr>
          <a:xfrm>
            <a:off x="199" y="5486364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13"/>
          <p:cNvSpPr/>
          <p:nvPr/>
        </p:nvSpPr>
        <p:spPr>
          <a:xfrm>
            <a:off x="695085" y="5486364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13"/>
          <p:cNvSpPr/>
          <p:nvPr/>
        </p:nvSpPr>
        <p:spPr>
          <a:xfrm>
            <a:off x="256104" y="57879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13"/>
          <p:cNvSpPr/>
          <p:nvPr/>
        </p:nvSpPr>
        <p:spPr>
          <a:xfrm rot="10800000">
            <a:off x="255853" y="57877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13"/>
          <p:cNvSpPr/>
          <p:nvPr/>
        </p:nvSpPr>
        <p:spPr>
          <a:xfrm>
            <a:off x="1390403" y="5486364"/>
            <a:ext cx="6952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3"/>
          <p:cNvSpPr/>
          <p:nvPr/>
        </p:nvSpPr>
        <p:spPr>
          <a:xfrm>
            <a:off x="2085491" y="5486364"/>
            <a:ext cx="695200" cy="1371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13"/>
          <p:cNvSpPr/>
          <p:nvPr/>
        </p:nvSpPr>
        <p:spPr>
          <a:xfrm>
            <a:off x="1646509" y="5787952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13"/>
          <p:cNvSpPr/>
          <p:nvPr/>
        </p:nvSpPr>
        <p:spPr>
          <a:xfrm rot="10800000">
            <a:off x="1646259" y="5787715"/>
            <a:ext cx="882800" cy="8828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4896929"/>
            <a:ext cx="12191998" cy="196056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71366" y="597411"/>
            <a:ext cx="95671" cy="14351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380216" y="294563"/>
            <a:ext cx="450215" cy="419100"/>
          </a:xfrm>
          <a:custGeom>
            <a:avLst/>
            <a:gdLst/>
            <a:ahLst/>
            <a:cxnLst/>
            <a:rect l="l" t="t" r="r" b="b"/>
            <a:pathLst>
              <a:path w="450215" h="419100">
                <a:moveTo>
                  <a:pt x="449630" y="251548"/>
                </a:moveTo>
                <a:lnTo>
                  <a:pt x="447090" y="202526"/>
                </a:lnTo>
                <a:lnTo>
                  <a:pt x="437794" y="164376"/>
                </a:lnTo>
                <a:lnTo>
                  <a:pt x="415391" y="112115"/>
                </a:lnTo>
                <a:lnTo>
                  <a:pt x="385152" y="71907"/>
                </a:lnTo>
                <a:lnTo>
                  <a:pt x="382409" y="69164"/>
                </a:lnTo>
                <a:lnTo>
                  <a:pt x="387057" y="59563"/>
                </a:lnTo>
                <a:lnTo>
                  <a:pt x="401574" y="23406"/>
                </a:lnTo>
                <a:lnTo>
                  <a:pt x="407250" y="0"/>
                </a:lnTo>
                <a:lnTo>
                  <a:pt x="371894" y="18288"/>
                </a:lnTo>
                <a:lnTo>
                  <a:pt x="365721" y="22339"/>
                </a:lnTo>
                <a:lnTo>
                  <a:pt x="359067" y="26962"/>
                </a:lnTo>
                <a:lnTo>
                  <a:pt x="351942" y="32169"/>
                </a:lnTo>
                <a:lnTo>
                  <a:pt x="344309" y="37934"/>
                </a:lnTo>
                <a:lnTo>
                  <a:pt x="339432" y="34734"/>
                </a:lnTo>
                <a:lnTo>
                  <a:pt x="295871" y="13792"/>
                </a:lnTo>
                <a:lnTo>
                  <a:pt x="249301" y="2387"/>
                </a:lnTo>
                <a:lnTo>
                  <a:pt x="201041" y="330"/>
                </a:lnTo>
                <a:lnTo>
                  <a:pt x="152450" y="7404"/>
                </a:lnTo>
                <a:lnTo>
                  <a:pt x="104851" y="23406"/>
                </a:lnTo>
                <a:lnTo>
                  <a:pt x="59588" y="48120"/>
                </a:lnTo>
                <a:lnTo>
                  <a:pt x="17983" y="81356"/>
                </a:lnTo>
                <a:lnTo>
                  <a:pt x="0" y="100088"/>
                </a:lnTo>
                <a:lnTo>
                  <a:pt x="28092" y="80683"/>
                </a:lnTo>
                <a:lnTo>
                  <a:pt x="67106" y="67487"/>
                </a:lnTo>
                <a:lnTo>
                  <a:pt x="112229" y="60452"/>
                </a:lnTo>
                <a:lnTo>
                  <a:pt x="158661" y="59563"/>
                </a:lnTo>
                <a:lnTo>
                  <a:pt x="198818" y="64427"/>
                </a:lnTo>
                <a:lnTo>
                  <a:pt x="232067" y="74663"/>
                </a:lnTo>
                <a:lnTo>
                  <a:pt x="254495" y="90309"/>
                </a:lnTo>
                <a:lnTo>
                  <a:pt x="262153" y="111366"/>
                </a:lnTo>
                <a:lnTo>
                  <a:pt x="223710" y="191249"/>
                </a:lnTo>
                <a:lnTo>
                  <a:pt x="144487" y="285470"/>
                </a:lnTo>
                <a:lnTo>
                  <a:pt x="66294" y="364007"/>
                </a:lnTo>
                <a:lnTo>
                  <a:pt x="30949" y="396849"/>
                </a:lnTo>
                <a:lnTo>
                  <a:pt x="155155" y="302856"/>
                </a:lnTo>
                <a:lnTo>
                  <a:pt x="186817" y="302856"/>
                </a:lnTo>
                <a:lnTo>
                  <a:pt x="255371" y="217500"/>
                </a:lnTo>
                <a:lnTo>
                  <a:pt x="326326" y="164376"/>
                </a:lnTo>
                <a:lnTo>
                  <a:pt x="368185" y="186715"/>
                </a:lnTo>
                <a:lnTo>
                  <a:pt x="397344" y="255778"/>
                </a:lnTo>
                <a:lnTo>
                  <a:pt x="405485" y="301320"/>
                </a:lnTo>
                <a:lnTo>
                  <a:pt x="407390" y="346976"/>
                </a:lnTo>
                <a:lnTo>
                  <a:pt x="402043" y="387769"/>
                </a:lnTo>
                <a:lnTo>
                  <a:pt x="388505" y="419100"/>
                </a:lnTo>
                <a:lnTo>
                  <a:pt x="396125" y="408571"/>
                </a:lnTo>
                <a:lnTo>
                  <a:pt x="403288" y="397764"/>
                </a:lnTo>
                <a:lnTo>
                  <a:pt x="427799" y="350507"/>
                </a:lnTo>
                <a:lnTo>
                  <a:pt x="443230" y="301320"/>
                </a:lnTo>
                <a:lnTo>
                  <a:pt x="449630" y="251548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91638" y="722793"/>
            <a:ext cx="69938" cy="10496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663410" y="621482"/>
            <a:ext cx="89711" cy="18631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424882" y="501446"/>
            <a:ext cx="319405" cy="290195"/>
          </a:xfrm>
          <a:custGeom>
            <a:avLst/>
            <a:gdLst/>
            <a:ahLst/>
            <a:cxnLst/>
            <a:rect l="l" t="t" r="r" b="b"/>
            <a:pathLst>
              <a:path w="319404" h="290195">
                <a:moveTo>
                  <a:pt x="318808" y="120040"/>
                </a:moveTo>
                <a:lnTo>
                  <a:pt x="310349" y="94234"/>
                </a:lnTo>
                <a:lnTo>
                  <a:pt x="282422" y="53619"/>
                </a:lnTo>
                <a:lnTo>
                  <a:pt x="279527" y="50571"/>
                </a:lnTo>
                <a:lnTo>
                  <a:pt x="283032" y="43561"/>
                </a:lnTo>
                <a:lnTo>
                  <a:pt x="297510" y="5029"/>
                </a:lnTo>
                <a:lnTo>
                  <a:pt x="297815" y="0"/>
                </a:lnTo>
                <a:lnTo>
                  <a:pt x="293090" y="1219"/>
                </a:lnTo>
                <a:lnTo>
                  <a:pt x="259549" y="21780"/>
                </a:lnTo>
                <a:lnTo>
                  <a:pt x="251929" y="27724"/>
                </a:lnTo>
                <a:lnTo>
                  <a:pt x="248272" y="25438"/>
                </a:lnTo>
                <a:lnTo>
                  <a:pt x="202996" y="6007"/>
                </a:lnTo>
                <a:lnTo>
                  <a:pt x="154178" y="114"/>
                </a:lnTo>
                <a:lnTo>
                  <a:pt x="104495" y="7340"/>
                </a:lnTo>
                <a:lnTo>
                  <a:pt x="56629" y="27292"/>
                </a:lnTo>
                <a:lnTo>
                  <a:pt x="13258" y="59563"/>
                </a:lnTo>
                <a:lnTo>
                  <a:pt x="2133" y="70840"/>
                </a:lnTo>
                <a:lnTo>
                  <a:pt x="0" y="73266"/>
                </a:lnTo>
                <a:lnTo>
                  <a:pt x="20561" y="59080"/>
                </a:lnTo>
                <a:lnTo>
                  <a:pt x="49072" y="49390"/>
                </a:lnTo>
                <a:lnTo>
                  <a:pt x="82042" y="44221"/>
                </a:lnTo>
                <a:lnTo>
                  <a:pt x="115976" y="43561"/>
                </a:lnTo>
                <a:lnTo>
                  <a:pt x="145364" y="47053"/>
                </a:lnTo>
                <a:lnTo>
                  <a:pt x="169684" y="54521"/>
                </a:lnTo>
                <a:lnTo>
                  <a:pt x="186093" y="65951"/>
                </a:lnTo>
                <a:lnTo>
                  <a:pt x="191731" y="81343"/>
                </a:lnTo>
                <a:lnTo>
                  <a:pt x="163588" y="139725"/>
                </a:lnTo>
                <a:lnTo>
                  <a:pt x="105676" y="208610"/>
                </a:lnTo>
                <a:lnTo>
                  <a:pt x="48539" y="266039"/>
                </a:lnTo>
                <a:lnTo>
                  <a:pt x="22707" y="290055"/>
                </a:lnTo>
                <a:lnTo>
                  <a:pt x="113690" y="221348"/>
                </a:lnTo>
                <a:lnTo>
                  <a:pt x="136690" y="221348"/>
                </a:lnTo>
                <a:lnTo>
                  <a:pt x="186740" y="158953"/>
                </a:lnTo>
                <a:lnTo>
                  <a:pt x="238518" y="120040"/>
                </a:lnTo>
                <a:lnTo>
                  <a:pt x="318808" y="120040"/>
                </a:lnTo>
                <a:close/>
              </a:path>
            </a:pathLst>
          </a:custGeom>
          <a:solidFill>
            <a:srgbClr val="6DB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004" y="267715"/>
            <a:ext cx="10857991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71B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6406" y="1481835"/>
            <a:ext cx="10759186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B318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12472" y="6612152"/>
            <a:ext cx="154304" cy="18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ducomm.iro.perm.ru/groups/molodye-pedagogi-1/posts/sbornik-luchshih-proektov-associacii-molodyh-pedagogov-permskogo-kraya-post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1752600"/>
            <a:ext cx="12191998" cy="51054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298999" y="664209"/>
            <a:ext cx="36195" cy="82550"/>
          </a:xfrm>
          <a:custGeom>
            <a:avLst/>
            <a:gdLst/>
            <a:ahLst/>
            <a:cxnLst/>
            <a:rect l="l" t="t" r="r" b="b"/>
            <a:pathLst>
              <a:path w="36195" h="82550">
                <a:moveTo>
                  <a:pt x="0" y="82550"/>
                </a:moveTo>
                <a:lnTo>
                  <a:pt x="36106" y="82550"/>
                </a:lnTo>
                <a:lnTo>
                  <a:pt x="36106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621282" y="1295400"/>
            <a:ext cx="11265917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4000" dirty="0" smtClean="0">
                <a:solidFill>
                  <a:srgbClr val="061496"/>
                </a:solidFill>
              </a:rPr>
              <a:t>Чемпионат муниципальных команд наставничества педагогических работников Пермского края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sz="4000" dirty="0">
              <a:solidFill>
                <a:schemeClr val="tx2"/>
              </a:solidFill>
            </a:endParaRPr>
          </a:p>
        </p:txBody>
      </p:sp>
      <p:pic>
        <p:nvPicPr>
          <p:cNvPr id="41" name="Объект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52400"/>
            <a:ext cx="766730" cy="1066800"/>
          </a:xfrm>
          <a:prstGeom prst="rect">
            <a:avLst/>
          </a:prstGeom>
        </p:spPr>
      </p:pic>
      <p:pic>
        <p:nvPicPr>
          <p:cNvPr id="4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28600"/>
            <a:ext cx="113392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399" y="140340"/>
            <a:ext cx="1112145" cy="123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05200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3505200"/>
            <a:ext cx="3429000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26449"/>
            <a:ext cx="3505200" cy="335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10972800" cy="12926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61496"/>
                </a:solidFill>
              </a:rPr>
              <a:t>Ценностная основа наставничества</a:t>
            </a:r>
            <a:br>
              <a:rPr lang="ru-RU" b="1" dirty="0" smtClean="0">
                <a:solidFill>
                  <a:srgbClr val="061496"/>
                </a:solidFill>
              </a:rPr>
            </a:br>
            <a:r>
              <a:rPr lang="ru-RU" sz="2400" dirty="0" smtClean="0">
                <a:solidFill>
                  <a:srgbClr val="061496"/>
                </a:solidFill>
              </a:rPr>
              <a:t>«Я тебя научу и ты от меня уйдешь или</a:t>
            </a:r>
            <a:r>
              <a:rPr lang="ru-RU" sz="2400" b="1" dirty="0" smtClean="0">
                <a:solidFill>
                  <a:srgbClr val="061496"/>
                </a:solidFill>
              </a:rPr>
              <a:t> я тебя не научу и ты останешься со мной» – выбор за каждым</a:t>
            </a:r>
            <a:endParaRPr lang="ru-RU" sz="2400" b="1" dirty="0">
              <a:solidFill>
                <a:srgbClr val="061496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</p:nvPr>
        </p:nvGraphicFramePr>
        <p:xfrm>
          <a:off x="335360" y="1700808"/>
          <a:ext cx="10713640" cy="487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30605" y="152400"/>
            <a:ext cx="11144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Формы наставничества – способ реализации в паре или группе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09600" y="1904999"/>
            <a:ext cx="10972800" cy="4221165"/>
          </a:xfrm>
          <a:prstGeom prst="rect">
            <a:avLst/>
          </a:prstGeom>
        </p:spPr>
        <p:txBody>
          <a:bodyPr/>
          <a:lstStyle/>
          <a:p>
            <a:endParaRPr lang="ru-RU" b="1" dirty="0"/>
          </a:p>
        </p:txBody>
      </p:sp>
      <p:sp>
        <p:nvSpPr>
          <p:cNvPr id="56322" name="AutoShape 2" descr="https://yandex-images.clstorage.net/w9n9Q3P40/e98d99HkGNE/TH7oVWVkOJjVjbauYrowmu5C7th3aBT_mQgtLPAb3dDHw9OAkiJWZQrKnutOFfUAqLPxLJBWBNxQvUWNxRXnFgg8usektCzJVR3mMjRvNck9wmzYYDsRaEzNa7gly9oCEtUJVYImRXAdXwXrz5Ryy2I7NrGLnEgD2aNbXcXW50EOu_8D6u5o0dZFd77tub4L7UzjXXCvS7pRwTPpNd-EkwAEEclY5w5-0hqGNtoLZE-m8HhyhtqEy5Uqm9tOkSvJzGl4iy8qcJtdib74KHn5wGkJ61D-o0U9m0R3rfvTSxeLhtjKU2NFel3fDHrWQKSHr774801dzEvSqx3bxl7ngQEjscOsL7zWW4sz_qt-uUDoiOCV-qsO-BoGcyV6HkQSR44ZwlLrAbgfncg5EIUmgOUy-PTJFIgHk6jREMPWIwjNargHpiTzmNCAsTxtcbkKroegknLnTbWQjHZjMdZEFMYLnUtar0x-1p-BMlLGKs7gufo7CNaAxdlqldHH2aeCiaH-B-Wj9lgRQvP-ZX94Q6wCL9L-ZMP42IN0oPgeR5oGQR8EV-AANZ7bxD_XgezELXn3sEXSjU1V41waQNGoDQIhcMjvYnrZ1kA_fSx5dYpuQmnUfmyCuhDOu-F9lorTRQVdihgqRjvYFcDy2kAmiWVyM7jBF0mHGOrW2w4cZoLMITkEaKB9U9fCPP5r_XbB5UCpnTXnxDSUhPXjfFBNEMwG2YHda8E9VpYHdR4LKMnmevh4ClYPiRRl0FPJ1GPESmGzzOmgM1dTRHL07bg9gKsL6NL4JEp6Gc76oPLXTlfKzJ5FVGjDvNVfz3VWjuwALjiwsocRDYnVK5vewVWtgInkdgSlrDMWFArx_ypyP0zhyutYcG2KdtYG96bynoifAo4XCJMoDPNUXsu8kcvij2ZyPPQJn8bEEKQVEk3Y5oRGKn5K5iuwVZYC97Wv97lEbMen3DBuRnTbhHtrcQ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https://yandex-images.clstorage.net/w9n9Q3P40/e98d99HkGNE/TH7oVWVkOJjVjbauYrowmu5C7th3aBT_mQgtLPAb3dDHw9OAkiJWZQrKnutOFfUAqLPxLJBWBNxQvUWNxRXnFgg8usektCzJVR3mMjRvNck9wmzYYDsRaEzNa7gly9oCEtUJVYImRXAdXwXrz5Ryy2I7NrGLnEgD2aNbXcXW50EOu_8D6u5o0dZFd77tub4L7UzjXXCvS7pRwTPpNd-EkwAEEclY5w5-0hqGNtoLZE-m8HhyhtqEy5Uqm9tOkSvJzGl4iy8qcJtdib74KHn5wGkJ61D-o0U9m0R3rfvTSxeLhtjKU2NFel3fDHrWQKSHr774801dzEvSqx3bxl7ngQEjscOsL7zWW4sz_qt-uUDoiOCV-qsO-BoGcyV6HkQSR44ZwlLrAbgfncg5EIUmgOUy-PTJFIgHk6jREMPWIwjNargHpiTzmNCAsTxtcbkKroegknLnTbWQjHZjMdZEFMYLnUtar0x-1p-BMlLGKs7gufo7CNaAxdlqldHH2aeCiaH-B-Wj9lgRQvP-ZX94Q6wCL9L-ZMP42IN0oPgeR5oGQR8EV-AANZ7bxD_XgezELXn3sEXSjU1V41waQNGoDQIhcMjvYnrZ1kA_fSx5dYpuQmnUfmyCuhDOu-F9lorTRQVdihgqRjvYFcDy2kAmiWVyM7jBF0mHGOrW2w4cZoLMITkEaKB9U9fCPP5r_XbB5UCpnTXnxDSUhPXjfFBNEMwG2YHda8E9VpYHdR4LKMnmevh4ClYPiRRl0FPJ1GPESmGzzOmgM1dTRHL07bg9gKsL6NL4JEp6Gc76oPLXTlfKzJ5FVGjDvNVfz3VWjuwALjiwsocRDYnVK5vewVWtgInkdgSlrDMWFArx_ypyP0zhyutYcG2KdtYG96bynoifAo4XCJMoDPNUXsu8kcvij2ZyPPQJn8bEEKQVEk3Y5oRGKn5K5iuwVZYC97Wv97lEbMen3DBuRnTbhHtrcQ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https://yandex-images.clstorage.net/w9n9Q3P40/e98d99HkGNE/TH7oVWVkOJjVjbauYrowmu5C7th3aBT_mQgtLPAb3dDHw9OAkiJWZQrKnutOFfUAqLPxLJBWBNxQvUWNxRXnFgg8usektCzJVR3mMjRvNck9wmzYYDsRaEzNa7gly9oCEtUJVYImRXAdXwXrz5Ryy2I7NrGLnEgD2aNbXcXW50EOu_8D6u5o0dZFd77tub4L7UzjXXCvS7pRwTPpNd-EkwAEEclY5w5-0hqGNtoLZE-m8HhyhtqEy5Uqm9tOkSvJzGl4iy8qcJtdib74KHn5wGkJ61D-o0U9m0R3rfvTSxeLhtjKU2NFel3fDHrWQKSHr774801dzEvSqx3bxl7ngQEjscOsL7zWW4sz_qt-uUDoiOCV-qsO-BoGcyV6HkQSR44ZwlLrAbgfncg5EIUmgOUy-PTJFIgHk6jREMPWIwjNargHpiTzmNCAsTxtcbkKroegknLnTbWQjHZjMdZEFMYLnUtar0x-1p-BMlLGKs7gufo7CNaAxdlqldHH2aeCiaH-B-Wj9lgRQvP-ZX94Q6wCL9L-ZMP42IN0oPgeR5oGQR8EV-AANZ7bxD_XgezELXn3sEXSjU1V41waQNGoDQIhcMjvYnrZ1kA_fSx5dYpuQmnUfmyCuhDOu-F9lorTRQVdihgqRjvYFcDy2kAmiWVyM7jBF0mHGOrW2w4cZoLMITkEaKB9U9fCPP5r_XbB5UCpnTXnxDSUhPXjfFBNEMwG2YHda8E9VpYHdR4LKMnmevh4ClYPiRRl0FPJ1GPESmGzzOmgM1dTRHL07bg9gKsL6NL4JEp6Gc76oPLXTlfKzJ5FVGjDvNVfz3VWjuwALjiwsocRDYnVK5vewVWtgInkdgSlrDMWFArx_ypyP0zhyutYcG2KdtYG96bynoifAo4XCJMoDPNUXsu8kcvij2ZyPPQJn8bEEKQVEk3Y5oRGKn5K5iuwVZYC97Wv97lEbMen3DBuRnTbhHtrcQ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8" name="Picture 8" descr="https://www.carltontrailcollege.com/explore/courses-for-newcomers/courses-for-newcomers-to-canada.jpg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4724400" cy="2706278"/>
          </a:xfrm>
          <a:prstGeom prst="rect">
            <a:avLst/>
          </a:prstGeom>
          <a:noFill/>
        </p:spPr>
      </p:pic>
      <p:pic>
        <p:nvPicPr>
          <p:cNvPr id="56330" name="Picture 10" descr="https://i1.wp.com/sugdnews.com/wp-content/uploads/2018/07/8838514c-6007-4ed4-acc3-9f3142a0cd40_1.jpg?fit=612%2C378&amp;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657600"/>
            <a:ext cx="5486400" cy="2996951"/>
          </a:xfrm>
          <a:prstGeom prst="rect">
            <a:avLst/>
          </a:prstGeom>
          <a:noFill/>
        </p:spPr>
      </p:pic>
      <p:pic>
        <p:nvPicPr>
          <p:cNvPr id="56332" name="Picture 12" descr="https://avatars.mds.yandex.net/get-zen_doc/3989805/pub_6027c992c219c97e32c25ee9_604de0ce0a7d51654a6738d5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5138436" cy="3156338"/>
          </a:xfrm>
          <a:prstGeom prst="rect">
            <a:avLst/>
          </a:prstGeom>
          <a:noFill/>
        </p:spPr>
      </p:pic>
      <p:pic>
        <p:nvPicPr>
          <p:cNvPr id="56334" name="Picture 14" descr="https://mger.ru/upload/iblock/3a7/3a7f0b8e316024082f2ece5cf37cee9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838200"/>
            <a:ext cx="4640516" cy="2829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" y="228600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61496"/>
                </a:solidFill>
              </a:rPr>
              <a:t>Формы наставничества – способ реализации в паре или группе</a:t>
            </a:r>
            <a:endParaRPr lang="ru-RU" sz="3200" dirty="0">
              <a:solidFill>
                <a:srgbClr val="0614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08012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Роли в наставничестве 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35360" y="1340768"/>
            <a:ext cx="11247040" cy="523376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61496"/>
                </a:solidFill>
              </a:rPr>
              <a:t>Консультант </a:t>
            </a:r>
            <a:r>
              <a:rPr lang="ru-RU" sz="3600" dirty="0" smtClean="0">
                <a:solidFill>
                  <a:srgbClr val="061496"/>
                </a:solidFill>
              </a:rPr>
              <a:t> - помощь в решении проблем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61496"/>
                </a:solidFill>
              </a:rPr>
              <a:t>Предметник (</a:t>
            </a:r>
            <a:r>
              <a:rPr lang="ru-RU" sz="3600" b="1" dirty="0" err="1" smtClean="0">
                <a:solidFill>
                  <a:srgbClr val="061496"/>
                </a:solidFill>
              </a:rPr>
              <a:t>эдвайзер</a:t>
            </a:r>
            <a:r>
              <a:rPr lang="ru-RU" sz="3600" b="1" dirty="0" smtClean="0">
                <a:solidFill>
                  <a:srgbClr val="061496"/>
                </a:solidFill>
              </a:rPr>
              <a:t>) </a:t>
            </a:r>
            <a:r>
              <a:rPr lang="ru-RU" sz="3600" dirty="0" smtClean="0">
                <a:solidFill>
                  <a:srgbClr val="061496"/>
                </a:solidFill>
              </a:rPr>
              <a:t>– предметная / методическая поддержка </a:t>
            </a:r>
          </a:p>
          <a:p>
            <a:pPr>
              <a:buNone/>
            </a:pPr>
            <a:r>
              <a:rPr lang="ru-RU" sz="3600" b="1" dirty="0" err="1" smtClean="0">
                <a:solidFill>
                  <a:srgbClr val="061496"/>
                </a:solidFill>
              </a:rPr>
              <a:t>Тьютор</a:t>
            </a:r>
            <a:r>
              <a:rPr lang="ru-RU" sz="3600" dirty="0" smtClean="0">
                <a:solidFill>
                  <a:srgbClr val="061496"/>
                </a:solidFill>
              </a:rPr>
              <a:t> – помощь в создании индивидуального тренда (маршрута, программы развития)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61496"/>
                </a:solidFill>
              </a:rPr>
              <a:t>Ментор</a:t>
            </a:r>
            <a:r>
              <a:rPr lang="ru-RU" sz="3600" dirty="0" smtClean="0">
                <a:solidFill>
                  <a:srgbClr val="061496"/>
                </a:solidFill>
              </a:rPr>
              <a:t> – помощник в решении сложных задач</a:t>
            </a:r>
          </a:p>
          <a:p>
            <a:pPr>
              <a:buNone/>
            </a:pPr>
            <a:r>
              <a:rPr lang="ru-RU" sz="3600" b="1" dirty="0" err="1" smtClean="0">
                <a:solidFill>
                  <a:srgbClr val="061496"/>
                </a:solidFill>
              </a:rPr>
              <a:t>Фасилитатор</a:t>
            </a:r>
            <a:r>
              <a:rPr lang="ru-RU" sz="3600" dirty="0" smtClean="0">
                <a:solidFill>
                  <a:srgbClr val="061496"/>
                </a:solidFill>
              </a:rPr>
              <a:t> – сопровождение команд, обеспечение коммуникации </a:t>
            </a:r>
          </a:p>
          <a:p>
            <a:pPr>
              <a:buNone/>
            </a:pPr>
            <a:r>
              <a:rPr lang="ru-RU" sz="3600" b="1" dirty="0" err="1" smtClean="0">
                <a:solidFill>
                  <a:srgbClr val="061496"/>
                </a:solidFill>
              </a:rPr>
              <a:t>Коуч</a:t>
            </a:r>
            <a:r>
              <a:rPr lang="ru-RU" sz="3600" dirty="0" smtClean="0">
                <a:solidFill>
                  <a:srgbClr val="061496"/>
                </a:solidFill>
              </a:rPr>
              <a:t> – постановка и достижение жизненных и профессиональных целей</a:t>
            </a:r>
            <a:endParaRPr lang="ru-RU" sz="3600" dirty="0">
              <a:solidFill>
                <a:srgbClr val="06149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0605" y="152400"/>
            <a:ext cx="11144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9614859" cy="936104"/>
          </a:xfrm>
        </p:spPr>
        <p:txBody>
          <a:bodyPr>
            <a:noAutofit/>
          </a:bodyPr>
          <a:lstStyle/>
          <a:p>
            <a:r>
              <a:rPr lang="ru-RU" dirty="0" smtClean="0"/>
              <a:t>В</a:t>
            </a:r>
            <a:r>
              <a:rPr lang="ru-RU" b="1" dirty="0" smtClean="0"/>
              <a:t>иды наставничества 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35360" y="1143000"/>
            <a:ext cx="11628040" cy="55263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Групповая -</a:t>
            </a:r>
            <a:r>
              <a:rPr lang="ru-RU" sz="3200" b="1" dirty="0" err="1" smtClean="0">
                <a:solidFill>
                  <a:srgbClr val="061496"/>
                </a:solidFill>
              </a:rPr>
              <a:t>команда-команде</a:t>
            </a:r>
            <a:endParaRPr lang="ru-RU" sz="3200" b="1" dirty="0" smtClean="0">
              <a:solidFill>
                <a:srgbClr val="061496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Коллективная /веерная- сопровождение команд 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Партнерская  - равный равному 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err="1" smtClean="0">
                <a:solidFill>
                  <a:srgbClr val="061496"/>
                </a:solidFill>
              </a:rPr>
              <a:t>Флеш-наставничество</a:t>
            </a:r>
            <a:r>
              <a:rPr lang="ru-RU" sz="3200" b="1" dirty="0" smtClean="0">
                <a:solidFill>
                  <a:srgbClr val="061496"/>
                </a:solidFill>
              </a:rPr>
              <a:t> -разово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err="1" smtClean="0">
                <a:solidFill>
                  <a:srgbClr val="061496"/>
                </a:solidFill>
              </a:rPr>
              <a:t>Онлайн-поддержка</a:t>
            </a:r>
            <a:r>
              <a:rPr lang="ru-RU" sz="3200" b="1" dirty="0" smtClean="0">
                <a:solidFill>
                  <a:srgbClr val="061496"/>
                </a:solidFill>
              </a:rPr>
              <a:t> -чаты/группы в социальных сетях и официальном портале)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Скоростное -  быстрое обучение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Виртуальное (</a:t>
            </a:r>
            <a:r>
              <a:rPr lang="ru-RU" sz="3200" b="1" dirty="0" err="1" smtClean="0">
                <a:solidFill>
                  <a:srgbClr val="061496"/>
                </a:solidFill>
              </a:rPr>
              <a:t>дистант</a:t>
            </a:r>
            <a:r>
              <a:rPr lang="ru-RU" sz="3200" b="1" dirty="0" smtClean="0">
                <a:solidFill>
                  <a:srgbClr val="061496"/>
                </a:solidFill>
              </a:rPr>
              <a:t>)  - </a:t>
            </a:r>
            <a:r>
              <a:rPr lang="ru-RU" sz="3200" b="1" dirty="0" err="1" smtClean="0">
                <a:solidFill>
                  <a:srgbClr val="061496"/>
                </a:solidFill>
              </a:rPr>
              <a:t>онлайн-проекты</a:t>
            </a:r>
            <a:endParaRPr lang="ru-RU" sz="3200" b="1" dirty="0" smtClean="0">
              <a:solidFill>
                <a:srgbClr val="061496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Реверсивная - младший – старшему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Ситуационное – скорая помощь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61496"/>
                </a:solidFill>
              </a:rPr>
              <a:t>Индивидуальная  -  профессиональная пара</a:t>
            </a:r>
            <a:endParaRPr lang="ru-RU" sz="3200" b="1" dirty="0">
              <a:solidFill>
                <a:srgbClr val="0614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04" y="267715"/>
            <a:ext cx="10857991" cy="98488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Внешний контур наставничества –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регион, муниципалитет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406" y="1481835"/>
            <a:ext cx="6370194" cy="43088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61496"/>
                </a:solidFill>
              </a:rPr>
              <a:t>МЕХАНИЗМ РЕАЛИЗАЦИИ РЕГИОНАЛЬНОЙ МОДЕЛИ НАСТАВНИЧЕСТВА В ПРОЦЕССЕ ВЗАИМОДЕЙСТВИЯ ПЕДАГОГИЧЕСКИХ ОБЪЕДИНЕНИЙ ПЕРМСКОГО КРАЯ  - ПРОЕКТЫ </a:t>
            </a:r>
          </a:p>
          <a:p>
            <a:pPr algn="ctr"/>
            <a:endParaRPr lang="ru-RU" b="1" dirty="0" smtClean="0">
              <a:solidFill>
                <a:srgbClr val="061496"/>
              </a:solidFill>
            </a:endParaRPr>
          </a:p>
          <a:p>
            <a:pPr algn="ctr"/>
            <a:r>
              <a:rPr lang="ru-RU" b="1" dirty="0" smtClean="0">
                <a:solidFill>
                  <a:srgbClr val="061496"/>
                </a:solidFill>
              </a:rPr>
              <a:t>2020-2022«</a:t>
            </a:r>
            <a:r>
              <a:rPr lang="ru-RU" b="1" dirty="0" err="1" smtClean="0">
                <a:solidFill>
                  <a:srgbClr val="061496"/>
                </a:solidFill>
              </a:rPr>
              <a:t>Коворкинг</a:t>
            </a:r>
            <a:r>
              <a:rPr lang="ru-RU" b="1" dirty="0" smtClean="0">
                <a:solidFill>
                  <a:srgbClr val="061496"/>
                </a:solidFill>
              </a:rPr>
              <a:t> центр СМП»</a:t>
            </a:r>
          </a:p>
          <a:p>
            <a:pPr algn="ctr"/>
            <a:r>
              <a:rPr lang="ru-RU" b="1" dirty="0" smtClean="0">
                <a:solidFill>
                  <a:srgbClr val="061496"/>
                </a:solidFill>
              </a:rPr>
              <a:t>2022-2023 «Молодые молодым»</a:t>
            </a:r>
          </a:p>
          <a:p>
            <a:endParaRPr lang="ru-RU" dirty="0"/>
          </a:p>
        </p:txBody>
      </p:sp>
      <p:pic>
        <p:nvPicPr>
          <p:cNvPr id="4" name="Google Shape;129;p14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269700" y="1593701"/>
            <a:ext cx="4638101" cy="46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1800" y="0"/>
            <a:ext cx="1447800" cy="138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нга\Downloads\коворкинг 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444" y="928049"/>
            <a:ext cx="3675797" cy="50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93158" y="285009"/>
            <a:ext cx="5659271" cy="78790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lvl="0" indent="-457200" algn="ctr"/>
            <a:r>
              <a:rPr lang="ru-RU" sz="2400" b="1" dirty="0" smtClean="0">
                <a:solidFill>
                  <a:srgbClr val="061496"/>
                </a:solidFill>
              </a:rPr>
              <a:t>2020 -2021 год</a:t>
            </a:r>
          </a:p>
          <a:p>
            <a:pPr marL="457200" lvl="0" indent="-457200" algn="ctr"/>
            <a:r>
              <a:rPr lang="ru-RU" sz="2400" b="1" dirty="0" smtClean="0">
                <a:solidFill>
                  <a:srgbClr val="061496"/>
                </a:solidFill>
              </a:rPr>
              <a:t>Реализовано 8 межмуниципальных проектов, создан 1 сборник </a:t>
            </a:r>
          </a:p>
          <a:p>
            <a:pPr lvl="0"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  <a:ea typeface="Calibri" pitchFamily="34" charset="0"/>
                <a:cs typeface="Times New Roman" pitchFamily="18" charset="0"/>
              </a:rPr>
              <a:t>Встреча - парк «Время говорить»</a:t>
            </a: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Однодневный марафон «ДЕНЬ ДЗЕН»</a:t>
            </a: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Фестиваль талантов и уникальностей</a:t>
            </a:r>
            <a:endParaRPr lang="ru-RU" sz="21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dirty="0" err="1" smtClean="0">
                <a:solidFill>
                  <a:schemeClr val="accent1"/>
                </a:solidFill>
              </a:rPr>
              <a:t>Метапредметная</a:t>
            </a:r>
            <a:r>
              <a:rPr lang="ru-RU" sz="2100" b="1" dirty="0" smtClean="0">
                <a:solidFill>
                  <a:schemeClr val="accent1"/>
                </a:solidFill>
              </a:rPr>
              <a:t> олимпиада «</a:t>
            </a:r>
            <a:r>
              <a:rPr lang="ru-RU" sz="2100" b="1" dirty="0" err="1" smtClean="0">
                <a:solidFill>
                  <a:schemeClr val="accent1"/>
                </a:solidFill>
              </a:rPr>
              <a:t>Медиаграмотность</a:t>
            </a:r>
            <a:r>
              <a:rPr lang="ru-RU" sz="2100" b="1" dirty="0" smtClean="0">
                <a:solidFill>
                  <a:schemeClr val="accent1"/>
                </a:solidFill>
              </a:rPr>
              <a:t>»</a:t>
            </a:r>
            <a:endParaRPr lang="ru-RU" sz="21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Образовательный форум молодых педагогов «</a:t>
            </a:r>
            <a:r>
              <a:rPr lang="en-US" sz="2100" b="1" dirty="0" smtClean="0">
                <a:solidFill>
                  <a:schemeClr val="accent1"/>
                </a:solidFill>
              </a:rPr>
              <a:t>PRO</a:t>
            </a:r>
            <a:r>
              <a:rPr lang="ru-RU" sz="2100" b="1" dirty="0" smtClean="0">
                <a:solidFill>
                  <a:schemeClr val="accent1"/>
                </a:solidFill>
              </a:rPr>
              <a:t>молодость»</a:t>
            </a:r>
            <a:endParaRPr lang="ru-RU" sz="21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Марафон педагогических </a:t>
            </a:r>
            <a:r>
              <a:rPr lang="ru-RU" sz="2100" b="1" dirty="0" err="1" smtClean="0">
                <a:solidFill>
                  <a:schemeClr val="accent1"/>
                </a:solidFill>
              </a:rPr>
              <a:t>митапов</a:t>
            </a:r>
            <a:endParaRPr lang="ru-RU" sz="2100" b="1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Образовательный </a:t>
            </a:r>
            <a:r>
              <a:rPr lang="ru-RU" sz="2100" b="1" dirty="0" err="1" smtClean="0">
                <a:solidFill>
                  <a:schemeClr val="accent1"/>
                </a:solidFill>
              </a:rPr>
              <a:t>сторителлинг</a:t>
            </a:r>
            <a:r>
              <a:rPr lang="ru-RU" sz="2100" b="1" dirty="0" smtClean="0">
                <a:solidFill>
                  <a:schemeClr val="accent1"/>
                </a:solidFill>
              </a:rPr>
              <a:t> «Сладкие истории»</a:t>
            </a:r>
            <a:endParaRPr lang="ru-RU" sz="2100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dirty="0" smtClean="0">
                <a:solidFill>
                  <a:schemeClr val="accent1"/>
                </a:solidFill>
              </a:rPr>
              <a:t>Challenge-рулетка «</a:t>
            </a:r>
            <a:r>
              <a:rPr lang="ru-RU" sz="2100" b="1" dirty="0" err="1" smtClean="0">
                <a:solidFill>
                  <a:schemeClr val="accent1"/>
                </a:solidFill>
              </a:rPr>
              <a:t>Выгорел-сыграй</a:t>
            </a:r>
            <a:r>
              <a:rPr lang="ru-RU" sz="2100" b="1" dirty="0" smtClean="0">
                <a:solidFill>
                  <a:schemeClr val="accent1"/>
                </a:solidFill>
              </a:rPr>
              <a:t>»</a:t>
            </a:r>
            <a:endParaRPr lang="ru-RU" sz="2100" dirty="0" smtClean="0">
              <a:solidFill>
                <a:schemeClr val="accent1"/>
              </a:solidFill>
            </a:endParaRPr>
          </a:p>
          <a:p>
            <a:endParaRPr lang="ru-RU" sz="2100" b="1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100" b="1" dirty="0" smtClean="0">
                <a:solidFill>
                  <a:schemeClr val="accent2"/>
                </a:solidFill>
                <a:hlinkClick r:id="rId3"/>
              </a:rPr>
              <a:t>http://educomm.iro.perm.ru/groups/molodye-pedagogi-1/posts/sbornik-luchshih-proektov-associacii-molodyh-pedagogov-permskogo-kraya-posts</a:t>
            </a:r>
            <a:r>
              <a:rPr lang="ru-RU" sz="2100" b="1" dirty="0" smtClean="0">
                <a:solidFill>
                  <a:schemeClr val="accent2"/>
                </a:solidFill>
              </a:rPr>
              <a:t> </a:t>
            </a:r>
          </a:p>
          <a:p>
            <a:pPr lvl="0">
              <a:buFont typeface="Wingdings" pitchFamily="2" charset="2"/>
              <a:buChar char="Ø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4913196"/>
            <a:ext cx="2784144" cy="1944805"/>
          </a:xfrm>
          <a:prstGeom prst="rect">
            <a:avLst/>
          </a:prstGeom>
        </p:spPr>
      </p:pic>
      <p:pic>
        <p:nvPicPr>
          <p:cNvPr id="7" name="Рисунок 6" descr="https://sun9-1.userapi.com/impg/oYEHS0ev3db3gSdR1JHcS7vccXWBR4nI7_V5sQ/3fMr1xbt-1E.jpg?size=1280x960&amp;quality=96&amp;sign=8025e1b47f3b9d1e48ff6b150e5f9777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740295"/>
            <a:ext cx="2693160" cy="188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REMIN~1\AppData\Local\Temp\7zE81A547CF\__CFJxa2itI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" y="236562"/>
            <a:ext cx="2784143" cy="218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 cstate="print">
            <a:alphaModFix/>
          </a:blip>
          <a:srcRect t="4898" b="4897"/>
          <a:stretch/>
        </p:blipFill>
        <p:spPr>
          <a:xfrm>
            <a:off x="121500" y="1736068"/>
            <a:ext cx="1119000" cy="81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2085575" y="1371564"/>
            <a:ext cx="695200" cy="1371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3" cstate="print">
            <a:alphaModFix/>
          </a:blip>
          <a:srcRect t="4898" b="4897"/>
          <a:stretch/>
        </p:blipFill>
        <p:spPr>
          <a:xfrm>
            <a:off x="121500" y="4450268"/>
            <a:ext cx="1119000" cy="81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3" cstate="print">
            <a:alphaModFix/>
          </a:blip>
          <a:srcRect t="4898" b="4897"/>
          <a:stretch/>
        </p:blipFill>
        <p:spPr>
          <a:xfrm>
            <a:off x="1539700" y="4450268"/>
            <a:ext cx="1119000" cy="81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3071751" y="304800"/>
            <a:ext cx="7520049" cy="86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>
              <a:buClr>
                <a:srgbClr val="000000"/>
              </a:buClr>
              <a:buSzPts val="6800"/>
            </a:pPr>
            <a:r>
              <a:rPr lang="ru-RU" sz="4000" b="1" dirty="0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Наши </a:t>
            </a:r>
            <a:r>
              <a:rPr lang="ru-RU" sz="4000" b="1" dirty="0" err="1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онлайн-проекты</a:t>
            </a:r>
            <a:r>
              <a:rPr lang="ru-RU" sz="4000" b="1" dirty="0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2022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066434" y="1327034"/>
            <a:ext cx="2096333" cy="210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690801" y="1327037"/>
            <a:ext cx="2015612" cy="202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276168" y="4135402"/>
            <a:ext cx="2230833" cy="223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912666" y="1209567"/>
            <a:ext cx="2096347" cy="20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486867" y="4337833"/>
            <a:ext cx="2096333" cy="210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 txBox="1"/>
          <p:nvPr/>
        </p:nvSpPr>
        <p:spPr>
          <a:xfrm>
            <a:off x="2839295" y="3266987"/>
            <a:ext cx="2817600" cy="98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r>
              <a:rPr lang="ru-RU" sz="2400" b="1" dirty="0" err="1">
                <a:solidFill>
                  <a:srgbClr val="061496"/>
                </a:solidFill>
                <a:latin typeface="Roboto"/>
                <a:ea typeface="Roboto"/>
                <a:cs typeface="Roboto"/>
                <a:sym typeface="Roboto"/>
              </a:rPr>
              <a:t>Ted</a:t>
            </a:r>
            <a:r>
              <a:rPr lang="ru-RU" sz="2400" b="1" dirty="0">
                <a:solidFill>
                  <a:srgbClr val="061496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sz="2400" b="1" dirty="0">
                <a:solidFill>
                  <a:srgbClr val="061496"/>
                </a:solidFill>
              </a:rPr>
              <a:t>просто</a:t>
            </a:r>
            <a:endParaRPr sz="2400" b="1" dirty="0">
              <a:solidFill>
                <a:srgbClr val="061496"/>
              </a:solidFill>
            </a:endParaRPr>
          </a:p>
          <a:p>
            <a:r>
              <a:rPr lang="ru-RU" sz="2400" b="1" dirty="0">
                <a:solidFill>
                  <a:srgbClr val="061496"/>
                </a:solidFill>
              </a:rPr>
              <a:t>о сложном</a:t>
            </a:r>
            <a:endParaRPr sz="2400" b="1" dirty="0">
              <a:solidFill>
                <a:srgbClr val="061496"/>
              </a:solidFill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6376250" y="3267000"/>
            <a:ext cx="2462949" cy="8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-RU" sz="1900" b="1" dirty="0">
                <a:solidFill>
                  <a:srgbClr val="061496"/>
                </a:solidFill>
                <a:latin typeface="Roboto"/>
                <a:ea typeface="Roboto"/>
                <a:cs typeface="Roboto"/>
                <a:sym typeface="Roboto"/>
              </a:rPr>
              <a:t>Индивидуальные консультации</a:t>
            </a:r>
            <a:endParaRPr sz="1900" b="1" dirty="0">
              <a:solidFill>
                <a:srgbClr val="061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9583184" y="3348067"/>
            <a:ext cx="2456416" cy="141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r>
              <a:rPr lang="ru-RU" sz="1900" b="1" dirty="0" err="1">
                <a:solidFill>
                  <a:srgbClr val="061496"/>
                </a:solidFill>
                <a:latin typeface="Roboto"/>
                <a:ea typeface="Roboto"/>
                <a:cs typeface="Roboto"/>
                <a:sym typeface="Roboto"/>
              </a:rPr>
              <a:t>Медиапрактикум</a:t>
            </a:r>
            <a:r>
              <a:rPr lang="ru-RU" sz="1900" b="1" dirty="0">
                <a:solidFill>
                  <a:srgbClr val="061496"/>
                </a:solidFill>
                <a:latin typeface="Arial"/>
                <a:ea typeface="Arial"/>
                <a:cs typeface="Arial"/>
                <a:sym typeface="Arial"/>
              </a:rPr>
              <a:t> «Нескучная педагогика»</a:t>
            </a:r>
            <a:endParaRPr sz="1900" dirty="0">
              <a:solidFill>
                <a:srgbClr val="06149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2780767" y="5744633"/>
            <a:ext cx="2096400" cy="8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-RU" sz="1900" b="1" dirty="0" smtClean="0">
                <a:solidFill>
                  <a:srgbClr val="061496"/>
                </a:solidFill>
                <a:latin typeface="Roboto"/>
                <a:ea typeface="Roboto"/>
                <a:cs typeface="Roboto"/>
                <a:sym typeface="Roboto"/>
              </a:rPr>
              <a:t>Классный внеклассный!</a:t>
            </a:r>
            <a:endParaRPr sz="1900" b="1" dirty="0">
              <a:solidFill>
                <a:srgbClr val="061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9753600" y="4857499"/>
            <a:ext cx="2209800" cy="17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-RU" sz="1900" b="1" dirty="0">
                <a:solidFill>
                  <a:srgbClr val="061496"/>
                </a:solidFill>
                <a:latin typeface="Roboto"/>
                <a:ea typeface="Roboto"/>
                <a:cs typeface="Roboto"/>
                <a:sym typeface="Roboto"/>
              </a:rPr>
              <a:t>Мобильная школа наставничества для педагогов Верхнекамья</a:t>
            </a:r>
            <a:endParaRPr sz="1900" b="1" dirty="0">
              <a:solidFill>
                <a:srgbClr val="0614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96600" y="152400"/>
            <a:ext cx="1066800" cy="10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04" y="267715"/>
            <a:ext cx="10857991" cy="461665"/>
          </a:xfrm>
        </p:spPr>
        <p:txBody>
          <a:bodyPr/>
          <a:lstStyle/>
          <a:p>
            <a:r>
              <a:rPr lang="ru-RU" sz="3000" dirty="0" smtClean="0"/>
              <a:t>Внешний контур наставничества: </a:t>
            </a:r>
            <a:r>
              <a:rPr lang="ru-RU" sz="3000" dirty="0" smtClean="0">
                <a:solidFill>
                  <a:srgbClr val="FF0000"/>
                </a:solidFill>
              </a:rPr>
              <a:t>МУНИЦИПАЛИТЕТ</a:t>
            </a:r>
            <a:r>
              <a:rPr lang="ru-RU" sz="3000" dirty="0" smtClean="0"/>
              <a:t> </a:t>
            </a: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406" y="1295400"/>
            <a:ext cx="10759186" cy="473975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61496"/>
                </a:solidFill>
              </a:rPr>
              <a:t>Определим новое качество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Выбираем 3 случайных объекта (например, Новый год)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Определяем качество объекта и выписываем на бумаге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Найденные свойства присоединяем к исходному объекту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Полученные варианты развиваем путём ассоциаций.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Дополняем в команде 1-2 недостающих качества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Публично представляем  наработки команды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Оцениваем с точки зрения эффективности, интересности и жизнеспособности полученные решения.</a:t>
            </a:r>
          </a:p>
          <a:p>
            <a:pPr marL="514350" indent="-514350" algn="l">
              <a:buAutoNum type="arabicPeriod"/>
            </a:pPr>
            <a:r>
              <a:rPr lang="ru-RU" b="1" dirty="0" smtClean="0">
                <a:solidFill>
                  <a:srgbClr val="061496"/>
                </a:solidFill>
              </a:rPr>
              <a:t>Выделяем качество (критерии) муниципальных практик наставничества </a:t>
            </a:r>
            <a:endParaRPr lang="ru-RU" b="1" dirty="0">
              <a:solidFill>
                <a:srgbClr val="06149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2800" y="228600"/>
            <a:ext cx="1066800" cy="10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7715"/>
            <a:ext cx="11220195" cy="110799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61496"/>
                </a:solidFill>
              </a:rPr>
              <a:t>Качество (критерии) </a:t>
            </a:r>
            <a:r>
              <a:rPr lang="ru-RU" dirty="0" smtClean="0">
                <a:solidFill>
                  <a:srgbClr val="061496"/>
                </a:solidFill>
              </a:rPr>
              <a:t>муниципальной практики </a:t>
            </a:r>
            <a:r>
              <a:rPr lang="ru-RU" dirty="0" smtClean="0">
                <a:solidFill>
                  <a:srgbClr val="061496"/>
                </a:solidFill>
              </a:rPr>
              <a:t>наставничества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481835"/>
            <a:ext cx="11246992" cy="3016210"/>
          </a:xfrm>
        </p:spPr>
        <p:txBody>
          <a:bodyPr/>
          <a:lstStyle/>
          <a:p>
            <a:pPr algn="ctr"/>
            <a:r>
              <a:rPr lang="ru-RU" b="1" dirty="0" smtClean="0"/>
              <a:t>Успешная, авторская, значимая, объединяющая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Муниципальное </a:t>
            </a:r>
            <a:r>
              <a:rPr lang="ru-RU" b="1" dirty="0" smtClean="0"/>
              <a:t>наставничество объединяет успешных людей, значимые события и авторские технологии!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3184" y="228600"/>
            <a:ext cx="71641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низ 4"/>
          <p:cNvSpPr/>
          <p:nvPr/>
        </p:nvSpPr>
        <p:spPr>
          <a:xfrm>
            <a:off x="5867400" y="2057400"/>
            <a:ext cx="83820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04" y="267714"/>
            <a:ext cx="10857991" cy="73866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ЛЕТИМ ВЫСОКО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406" y="1219200"/>
            <a:ext cx="6827394" cy="5170646"/>
          </a:xfrm>
        </p:spPr>
        <p:txBody>
          <a:bodyPr/>
          <a:lstStyle/>
          <a:p>
            <a:r>
              <a:rPr lang="ru-RU" b="1" dirty="0" smtClean="0">
                <a:solidFill>
                  <a:srgbClr val="061496"/>
                </a:solidFill>
              </a:rPr>
              <a:t>Цель: проектирование программ и практик наставничества </a:t>
            </a:r>
            <a:br>
              <a:rPr lang="ru-RU" b="1" dirty="0" smtClean="0">
                <a:solidFill>
                  <a:srgbClr val="061496"/>
                </a:solidFill>
              </a:rPr>
            </a:br>
            <a:r>
              <a:rPr lang="ru-RU" b="1" dirty="0" smtClean="0">
                <a:solidFill>
                  <a:srgbClr val="061496"/>
                </a:solidFill>
              </a:rPr>
              <a:t>в условиях продуктивного взаимодействия профессиональных педагогических сообществ молодых педагогов и педагогов-наставников муниципальных образований Пермского края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Отборочный этап Чемпионата</a:t>
            </a:r>
          </a:p>
          <a:p>
            <a:r>
              <a:rPr lang="ru-RU" b="1" dirty="0" smtClean="0">
                <a:solidFill>
                  <a:srgbClr val="061496"/>
                </a:solidFill>
              </a:rPr>
              <a:t>108 педагогов</a:t>
            </a:r>
          </a:p>
          <a:p>
            <a:r>
              <a:rPr lang="ru-RU" b="1" dirty="0" smtClean="0">
                <a:solidFill>
                  <a:srgbClr val="061496"/>
                </a:solidFill>
              </a:rPr>
              <a:t>27 команд</a:t>
            </a:r>
          </a:p>
          <a:p>
            <a:r>
              <a:rPr lang="ru-RU" b="1" dirty="0" smtClean="0">
                <a:solidFill>
                  <a:srgbClr val="061496"/>
                </a:solidFill>
              </a:rPr>
              <a:t>20 муниципальных  территорий</a:t>
            </a:r>
            <a:endParaRPr lang="ru-RU" dirty="0"/>
          </a:p>
        </p:txBody>
      </p:sp>
      <p:pic>
        <p:nvPicPr>
          <p:cNvPr id="4" name="Picture 2" descr="D:\4\leftbar.png"/>
          <p:cNvPicPr>
            <a:picLocks noChangeAspect="1" noChangeArrowheads="1"/>
          </p:cNvPicPr>
          <p:nvPr/>
        </p:nvPicPr>
        <p:blipFill>
          <a:blip r:embed="rId2" cstate="print"/>
          <a:srcRect l="2525" t="6000" b="34987"/>
          <a:stretch>
            <a:fillRect/>
          </a:stretch>
        </p:blipFill>
        <p:spPr bwMode="auto">
          <a:xfrm>
            <a:off x="6400800" y="-762000"/>
            <a:ext cx="5410200" cy="782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4600" y="228600"/>
            <a:ext cx="18308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НАСТАВНИЧЕСТВО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6200" y="762000"/>
            <a:ext cx="12115800" cy="3603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технология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условие интенсивного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развития личности</a:t>
            </a:r>
          </a:p>
          <a:p>
            <a:pPr algn="l"/>
            <a:endParaRPr lang="ru-RU" sz="1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-"/>
            </a:pPr>
            <a:r>
              <a:rPr lang="ru-RU" sz="1800" b="1" spc="-1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ключевой элемент новой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динамичной методической </a:t>
            </a:r>
            <a:r>
              <a:rPr lang="ru-RU" sz="1800" b="1" spc="-99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системы, обеспечивающей </a:t>
            </a:r>
            <a:r>
              <a:rPr lang="ru-RU" sz="1800" b="1" spc="-1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возможности </a:t>
            </a:r>
            <a:r>
              <a:rPr lang="ru-RU" sz="1800" b="1" spc="-1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своевременной </a:t>
            </a:r>
            <a:r>
              <a:rPr lang="ru-RU" sz="1800" b="1" spc="-99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spc="-1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адаптации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педагогов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1800" b="1" spc="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меняющимся</a:t>
            </a:r>
            <a:r>
              <a:rPr lang="ru-RU" sz="1800" b="1" spc="-3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условиям</a:t>
            </a:r>
          </a:p>
          <a:p>
            <a:pPr algn="l">
              <a:buFontTx/>
              <a:buChar char="-"/>
            </a:pPr>
            <a:endParaRPr lang="ru-RU" sz="1800" b="1" spc="-15" dirty="0" smtClean="0">
              <a:solidFill>
                <a:srgbClr val="0071BB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-"/>
            </a:pPr>
            <a:r>
              <a:rPr lang="ru-RU" sz="1800" b="1" spc="-15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инструмент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мотивации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учителей к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сотрудничеству и сотворчеству</a:t>
            </a:r>
          </a:p>
          <a:p>
            <a:pPr algn="l">
              <a:buFontTx/>
              <a:buChar char="-"/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-универсальная технология передачи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опыта, знаний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формирования навыков, компетенций, </a:t>
            </a:r>
            <a:r>
              <a:rPr lang="ru-RU" sz="1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метакомпетенций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ценностей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через неформальное </a:t>
            </a:r>
            <a:r>
              <a:rPr lang="ru-RU" sz="1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взаимообогащающее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общение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основанное на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доверии и партнерстве</a:t>
            </a:r>
          </a:p>
          <a:p>
            <a:pPr algn="l"/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обеспечения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профессионального становления</a:t>
            </a:r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развития </a:t>
            </a:r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адаптации к квалифицированному исполнению должностных обязанностей лиц, в отношении которых осуществляется наставничество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buNone/>
            </a:pP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99800"/>
            <a:ext cx="2971800" cy="20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628219"/>
            <a:ext cx="2743200" cy="210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Инга\Desktop\коворкинг фото\день 2\IMG_2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6545" y="4679113"/>
            <a:ext cx="3022215" cy="2057400"/>
          </a:xfrm>
          <a:prstGeom prst="rect">
            <a:avLst/>
          </a:prstGeom>
          <a:noFill/>
        </p:spPr>
      </p:pic>
      <p:pic>
        <p:nvPicPr>
          <p:cNvPr id="8" name="Picture 2" descr="https://umb.sk.ru/cfs-file.ashx/__key/communityserver-blogs-components-weblogfiles/00-00-01-33-90/IMG_5F00_1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4628219"/>
            <a:ext cx="2895600" cy="208298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20400" y="1"/>
            <a:ext cx="1219200" cy="11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Конкурсные испытания очного этапа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406" y="1066800"/>
            <a:ext cx="8427594" cy="5601533"/>
          </a:xfrm>
        </p:spPr>
        <p:txBody>
          <a:bodyPr/>
          <a:lstStyle/>
          <a:p>
            <a:pPr marL="514350" lvl="2" indent="-514350">
              <a:buFont typeface="+mj-lt"/>
              <a:buAutoNum type="arabicPeriod"/>
            </a:pPr>
            <a:r>
              <a:rPr lang="ru-RU" sz="2800" b="1" i="1" dirty="0" err="1" smtClean="0">
                <a:solidFill>
                  <a:srgbClr val="061496"/>
                </a:solidFill>
              </a:rPr>
              <a:t>Командообразование</a:t>
            </a:r>
            <a:r>
              <a:rPr lang="ru-RU" sz="2800" b="1" dirty="0" smtClean="0">
                <a:solidFill>
                  <a:srgbClr val="061496"/>
                </a:solidFill>
              </a:rPr>
              <a:t>: задания на знакомство и сплочение команд участников.</a:t>
            </a:r>
          </a:p>
          <a:p>
            <a:pPr marL="514350" lvl="2" indent="-514350">
              <a:buFont typeface="+mj-lt"/>
              <a:buAutoNum type="arabicPeriod"/>
            </a:pPr>
            <a:r>
              <a:rPr lang="ru-RU" sz="2800" b="1" i="1" dirty="0" err="1" smtClean="0">
                <a:solidFill>
                  <a:srgbClr val="061496"/>
                </a:solidFill>
              </a:rPr>
              <a:t>Смыслообразование</a:t>
            </a:r>
            <a:r>
              <a:rPr lang="ru-RU" sz="2800" b="1" dirty="0" smtClean="0">
                <a:solidFill>
                  <a:srgbClr val="061496"/>
                </a:solidFill>
              </a:rPr>
              <a:t>: задания на формирование у наставляемого и наставника ценностных отношений к профессиональной деятельности</a:t>
            </a:r>
          </a:p>
          <a:p>
            <a:pPr marL="514350" lvl="2" indent="-514350">
              <a:buFont typeface="+mj-lt"/>
              <a:buAutoNum type="arabicPeriod"/>
            </a:pPr>
            <a:r>
              <a:rPr lang="ru-RU" sz="2800" b="1" i="1" dirty="0" err="1" smtClean="0">
                <a:solidFill>
                  <a:srgbClr val="061496"/>
                </a:solidFill>
                <a:latin typeface="+mn-lt"/>
              </a:rPr>
              <a:t>Кейс-задания</a:t>
            </a:r>
            <a:r>
              <a:rPr lang="ru-RU" sz="2800" b="1" i="1" dirty="0" smtClean="0">
                <a:solidFill>
                  <a:srgbClr val="061496"/>
                </a:solidFill>
                <a:latin typeface="+mn-lt"/>
              </a:rPr>
              <a:t>: </a:t>
            </a:r>
            <a:r>
              <a:rPr lang="ru-RU" sz="2800" b="1" dirty="0" smtClean="0">
                <a:solidFill>
                  <a:srgbClr val="061496"/>
                </a:solidFill>
                <a:latin typeface="+mn-lt"/>
              </a:rPr>
              <a:t>разработка персонализированной программы наставничества с описанием форм и видов наставничества</a:t>
            </a:r>
          </a:p>
          <a:p>
            <a:pPr marL="514350" lvl="2" indent="-51435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61496"/>
                </a:solidFill>
              </a:rPr>
              <a:t>Проектирование:</a:t>
            </a:r>
            <a:r>
              <a:rPr lang="ru-RU" sz="2800" b="1" dirty="0" smtClean="0">
                <a:solidFill>
                  <a:srgbClr val="061496"/>
                </a:solidFill>
              </a:rPr>
              <a:t> разработка муниципальных практик наставничества</a:t>
            </a:r>
          </a:p>
          <a:p>
            <a:pPr marL="514350" lvl="2" indent="-51435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61496"/>
                </a:solidFill>
              </a:rPr>
              <a:t>Питч - марафон </a:t>
            </a:r>
            <a:r>
              <a:rPr lang="ru-RU" sz="2800" b="1" dirty="0" smtClean="0">
                <a:solidFill>
                  <a:srgbClr val="061496"/>
                </a:solidFill>
              </a:rPr>
              <a:t>«Новые смыслы наставничества»</a:t>
            </a:r>
            <a:endParaRPr lang="ru-RU" sz="2800" b="1" dirty="0" smtClean="0">
              <a:solidFill>
                <a:srgbClr val="06149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olidFill>
                <a:srgbClr val="061496"/>
              </a:solidFill>
              <a:latin typeface="+mn-lt"/>
            </a:endParaRPr>
          </a:p>
          <a:p>
            <a:endParaRPr lang="ru-RU" dirty="0"/>
          </a:p>
        </p:txBody>
      </p:sp>
      <p:pic>
        <p:nvPicPr>
          <p:cNvPr id="4" name="Picture 2" descr="D:\4\leftbar.png"/>
          <p:cNvPicPr>
            <a:picLocks noChangeAspect="1" noChangeArrowheads="1"/>
          </p:cNvPicPr>
          <p:nvPr/>
        </p:nvPicPr>
        <p:blipFill>
          <a:blip r:embed="rId2" cstate="print"/>
          <a:srcRect l="2525" t="6000" b="34987"/>
          <a:stretch>
            <a:fillRect/>
          </a:stretch>
        </p:blipFill>
        <p:spPr bwMode="auto">
          <a:xfrm>
            <a:off x="8077200" y="152400"/>
            <a:ext cx="437521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3006" y="228600"/>
            <a:ext cx="15124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267715"/>
            <a:ext cx="7638795" cy="57404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Номинации Чемпионата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3400" y="914401"/>
            <a:ext cx="7132192" cy="5638799"/>
          </a:xfrm>
        </p:spPr>
        <p:txBody>
          <a:bodyPr/>
          <a:lstStyle/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61496"/>
                </a:solidFill>
              </a:rPr>
              <a:t>Лучшая муниципальная практика наставничества.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61496"/>
                </a:solidFill>
              </a:rPr>
              <a:t>Лучшая персонализированная программа наставничества.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61496"/>
                </a:solidFill>
              </a:rPr>
              <a:t>Победитель и 2 призера питч - марафона «Новые смыслы наставничества».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61496"/>
                </a:solidFill>
              </a:rPr>
              <a:t>Лучшая корпоративная культура муниципальной команды наставничества.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61496"/>
                </a:solidFill>
              </a:rPr>
              <a:t>Сплоченная муниципальная команда наставничества</a:t>
            </a:r>
            <a:endParaRPr lang="ru-RU" sz="3200" b="1" dirty="0" smtClean="0">
              <a:solidFill>
                <a:srgbClr val="061496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1811" y="228600"/>
            <a:ext cx="12736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cstor.nn2.ru/forum/data/forum/images/2017-03/171813178-58587aee270f698210d4093f648bbb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4334931" cy="2362200"/>
          </a:xfrm>
          <a:prstGeom prst="rect">
            <a:avLst/>
          </a:prstGeom>
          <a:noFill/>
        </p:spPr>
      </p:pic>
      <p:pic>
        <p:nvPicPr>
          <p:cNvPr id="1030" name="Picture 6" descr="https://i.ytimg.com/vi/W2mJhhLsXeQ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1752600"/>
            <a:ext cx="12191998" cy="51054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298999" y="664209"/>
            <a:ext cx="36195" cy="82550"/>
          </a:xfrm>
          <a:custGeom>
            <a:avLst/>
            <a:gdLst/>
            <a:ahLst/>
            <a:cxnLst/>
            <a:rect l="l" t="t" r="r" b="b"/>
            <a:pathLst>
              <a:path w="36195" h="82550">
                <a:moveTo>
                  <a:pt x="0" y="82550"/>
                </a:moveTo>
                <a:lnTo>
                  <a:pt x="36106" y="82550"/>
                </a:lnTo>
                <a:lnTo>
                  <a:pt x="36106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0071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621282" y="1295400"/>
            <a:ext cx="11265917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4000" dirty="0" smtClean="0">
                <a:solidFill>
                  <a:srgbClr val="061496"/>
                </a:solidFill>
              </a:rPr>
              <a:t>Чемпионат муниципальных команд наставничества педагогических работников Пермского края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sz="4000" dirty="0">
              <a:solidFill>
                <a:schemeClr val="tx2"/>
              </a:solidFill>
            </a:endParaRPr>
          </a:p>
        </p:txBody>
      </p:sp>
      <p:pic>
        <p:nvPicPr>
          <p:cNvPr id="41" name="Объект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52400"/>
            <a:ext cx="766730" cy="1066800"/>
          </a:xfrm>
          <a:prstGeom prst="rect">
            <a:avLst/>
          </a:prstGeom>
        </p:spPr>
      </p:pic>
      <p:pic>
        <p:nvPicPr>
          <p:cNvPr id="4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28600"/>
            <a:ext cx="113392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399" y="140340"/>
            <a:ext cx="1112145" cy="123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05200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3505200"/>
            <a:ext cx="3429000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26449"/>
            <a:ext cx="3505200" cy="335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2819400"/>
            <a:ext cx="6248400" cy="3526790"/>
            <a:chOff x="116611" y="1923609"/>
            <a:chExt cx="6248400" cy="3526790"/>
          </a:xfrm>
        </p:grpSpPr>
        <p:sp>
          <p:nvSpPr>
            <p:cNvPr id="3" name="object 3"/>
            <p:cNvSpPr/>
            <p:nvPr/>
          </p:nvSpPr>
          <p:spPr>
            <a:xfrm>
              <a:off x="656388" y="1923609"/>
              <a:ext cx="5349240" cy="3526790"/>
            </a:xfrm>
            <a:custGeom>
              <a:avLst/>
              <a:gdLst/>
              <a:ahLst/>
              <a:cxnLst/>
              <a:rect l="l" t="t" r="r" b="b"/>
              <a:pathLst>
                <a:path w="5349240" h="3526790">
                  <a:moveTo>
                    <a:pt x="5349240" y="0"/>
                  </a:moveTo>
                  <a:lnTo>
                    <a:pt x="0" y="0"/>
                  </a:lnTo>
                  <a:lnTo>
                    <a:pt x="0" y="3526534"/>
                  </a:lnTo>
                  <a:lnTo>
                    <a:pt x="5349240" y="3526534"/>
                  </a:lnTo>
                  <a:lnTo>
                    <a:pt x="5349240" y="0"/>
                  </a:lnTo>
                  <a:close/>
                </a:path>
              </a:pathLst>
            </a:custGeom>
            <a:solidFill>
              <a:srgbClr val="FFFFFF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11" y="2086804"/>
              <a:ext cx="6248399" cy="3200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85800" y="2590800"/>
            <a:ext cx="11506200" cy="4987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r>
              <a:rPr lang="ru-RU" sz="2400" dirty="0" smtClean="0"/>
              <a:t>Конкретизируйте направление поддержки на основе своих интересов и потребностей  - это будет ваш кейс</a:t>
            </a:r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r>
              <a:rPr lang="ru-RU" sz="2400" dirty="0" smtClean="0"/>
              <a:t>Разработайте программу</a:t>
            </a:r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r>
              <a:rPr lang="ru-RU" sz="2400" dirty="0" smtClean="0"/>
              <a:t>Заполните матрицу/шаблон</a:t>
            </a:r>
          </a:p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r>
              <a:rPr lang="ru-RU" sz="3100" dirty="0" smtClean="0"/>
              <a:t>  </a:t>
            </a:r>
            <a:endParaRPr sz="3100" dirty="0"/>
          </a:p>
          <a:p>
            <a:pPr marL="6242050" marR="215265">
              <a:lnSpc>
                <a:spcPct val="101499"/>
              </a:lnSpc>
              <a:spcBef>
                <a:spcPts val="5"/>
              </a:spcBef>
            </a:pPr>
            <a:endParaRPr spc="-3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23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7004" y="188467"/>
            <a:ext cx="11067796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lvl="2" indent="-99060">
              <a:spcBef>
                <a:spcPts val="100"/>
              </a:spcBef>
            </a:pPr>
            <a:r>
              <a:rPr lang="ru-RU" sz="2800" b="1" i="1" dirty="0" err="1">
                <a:solidFill>
                  <a:srgbClr val="061496"/>
                </a:solidFill>
              </a:rPr>
              <a:t>Кейс-задания</a:t>
            </a:r>
            <a:r>
              <a:rPr lang="ru-RU" sz="2800" b="1" i="1" dirty="0">
                <a:solidFill>
                  <a:srgbClr val="061496"/>
                </a:solidFill>
              </a:rPr>
              <a:t>: </a:t>
            </a:r>
            <a:r>
              <a:rPr lang="ru-RU" sz="2800" b="1" dirty="0">
                <a:solidFill>
                  <a:srgbClr val="061496"/>
                </a:solidFill>
              </a:rPr>
              <a:t>разработка персонализированной программы наставничества с описанием форм и видов </a:t>
            </a:r>
            <a:r>
              <a:rPr lang="ru-RU" sz="2800" b="1" dirty="0" smtClean="0">
                <a:solidFill>
                  <a:srgbClr val="061496"/>
                </a:solidFill>
              </a:rPr>
              <a:t>наставничества, </a:t>
            </a:r>
            <a:r>
              <a:rPr lang="ru-RU" sz="2800" b="1" dirty="0">
                <a:solidFill>
                  <a:srgbClr val="061496"/>
                </a:solidFill>
              </a:rPr>
              <a:t>участников наставнической деятельности и </a:t>
            </a:r>
            <a:r>
              <a:rPr lang="ru-RU" sz="2800" b="1" dirty="0" smtClean="0">
                <a:solidFill>
                  <a:srgbClr val="061496"/>
                </a:solidFill>
              </a:rPr>
              <a:t>перечень </a:t>
            </a:r>
            <a:r>
              <a:rPr lang="ru-RU" sz="2800" b="1" dirty="0">
                <a:solidFill>
                  <a:srgbClr val="061496"/>
                </a:solidFill>
              </a:rPr>
              <a:t>мероприятий, нацеленных </a:t>
            </a:r>
            <a:r>
              <a:rPr lang="ru-RU" sz="2800" b="1" dirty="0" smtClean="0">
                <a:solidFill>
                  <a:srgbClr val="061496"/>
                </a:solidFill>
              </a:rPr>
              <a:t>на </a:t>
            </a:r>
            <a:r>
              <a:rPr lang="ru-RU" sz="2800" b="1" dirty="0">
                <a:solidFill>
                  <a:srgbClr val="061496"/>
                </a:solidFill>
              </a:rPr>
              <a:t>устранение выявленных профессиональных затруднений и на поддержку сильных сторон наставляемого</a:t>
            </a:r>
            <a:endParaRPr sz="2800" b="1" dirty="0">
              <a:solidFill>
                <a:srgbClr val="061496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17477" y="6341364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1600200"/>
            <a:ext cx="5029200" cy="3239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20" dirty="0" smtClean="0">
                <a:solidFill>
                  <a:srgbClr val="1B3181"/>
                </a:solidFill>
                <a:latin typeface="Arial"/>
                <a:cs typeface="Arial"/>
              </a:rPr>
              <a:t>Запишите свои мысли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4000" b="1" spc="-20" dirty="0" smtClean="0">
              <a:solidFill>
                <a:srgbClr val="1B318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20" dirty="0" smtClean="0">
                <a:solidFill>
                  <a:srgbClr val="1B3181"/>
                </a:solidFill>
                <a:latin typeface="Arial"/>
                <a:cs typeface="Arial"/>
              </a:rPr>
              <a:t>Что ценного можно выделить в решении кейса?  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2340" y="242315"/>
            <a:ext cx="52692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15" dirty="0" smtClean="0">
                <a:solidFill>
                  <a:srgbClr val="1B3181"/>
                </a:solidFill>
                <a:latin typeface="Arial"/>
                <a:cs typeface="Arial"/>
              </a:rPr>
              <a:t>(</a:t>
            </a:r>
            <a:r>
              <a:rPr lang="ru-RU" sz="2000" b="1" i="1" spc="-15" dirty="0" smtClean="0">
                <a:solidFill>
                  <a:srgbClr val="1B3181"/>
                </a:solidFill>
                <a:latin typeface="Arial"/>
                <a:cs typeface="Arial"/>
              </a:rPr>
              <a:t>до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lang="ru-RU" sz="2000" b="1" i="1" dirty="0" smtClean="0">
                <a:solidFill>
                  <a:srgbClr val="1B3181"/>
                </a:solidFill>
                <a:latin typeface="Arial"/>
                <a:cs typeface="Arial"/>
              </a:rPr>
              <a:t>5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10" dirty="0" err="1" smtClean="0">
                <a:solidFill>
                  <a:srgbClr val="1B3181"/>
                </a:solidFill>
                <a:latin typeface="Arial"/>
                <a:cs typeface="Arial"/>
              </a:rPr>
              <a:t>минут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5" dirty="0" err="1">
                <a:solidFill>
                  <a:srgbClr val="1B3181"/>
                </a:solidFill>
                <a:latin typeface="Arial"/>
                <a:cs typeface="Arial"/>
              </a:rPr>
              <a:t>на</a:t>
            </a:r>
            <a:r>
              <a:rPr sz="2000" b="1" i="1" spc="-45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10" dirty="0" err="1" smtClean="0">
                <a:solidFill>
                  <a:srgbClr val="1B3181"/>
                </a:solidFill>
                <a:latin typeface="Arial"/>
                <a:cs typeface="Arial"/>
              </a:rPr>
              <a:t>защиту</a:t>
            </a:r>
            <a:r>
              <a:rPr sz="2000" b="1" i="1" spc="-10" dirty="0" smtClean="0">
                <a:solidFill>
                  <a:srgbClr val="1B3181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6161485" cy="35052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7004" y="267715"/>
            <a:ext cx="495681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" dirty="0" err="1">
                <a:solidFill>
                  <a:srgbClr val="0071BB"/>
                </a:solidFill>
                <a:latin typeface="Arial"/>
                <a:cs typeface="Arial"/>
              </a:rPr>
              <a:t>Точка</a:t>
            </a:r>
            <a:r>
              <a:rPr sz="4000" b="1" spc="-80" dirty="0">
                <a:solidFill>
                  <a:srgbClr val="0071BB"/>
                </a:solidFill>
                <a:latin typeface="Arial"/>
                <a:cs typeface="Arial"/>
              </a:rPr>
              <a:t> </a:t>
            </a:r>
            <a:r>
              <a:rPr sz="4000" b="1" spc="-30" dirty="0" err="1" smtClean="0">
                <a:solidFill>
                  <a:srgbClr val="0071BB"/>
                </a:solidFill>
                <a:latin typeface="Arial"/>
                <a:cs typeface="Arial"/>
              </a:rPr>
              <a:t>сборки</a:t>
            </a:r>
            <a:r>
              <a:rPr lang="ru-RU" sz="4000" b="1" spc="-30" dirty="0" smtClean="0">
                <a:solidFill>
                  <a:srgbClr val="0071BB"/>
                </a:solidFill>
                <a:latin typeface="Arial"/>
                <a:cs typeface="Arial"/>
              </a:rPr>
              <a:t>: </a:t>
            </a:r>
            <a:r>
              <a:rPr lang="ru-RU" sz="4000" b="1" spc="-30" dirty="0" err="1" smtClean="0">
                <a:solidFill>
                  <a:srgbClr val="0071BB"/>
                </a:solidFill>
                <a:latin typeface="Arial"/>
                <a:cs typeface="Arial"/>
              </a:rPr>
              <a:t>питчинг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24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419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1811" y="228600"/>
            <a:ext cx="12736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85800" y="2590800"/>
            <a:ext cx="11506200" cy="20324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  <a:buAutoNum type="arabicPeriod"/>
            </a:pPr>
            <a:endParaRPr lang="ru-RU" sz="2400" dirty="0" smtClean="0"/>
          </a:p>
          <a:p>
            <a:pPr marL="6743700" indent="-514350">
              <a:lnSpc>
                <a:spcPct val="100000"/>
              </a:lnSpc>
              <a:spcBef>
                <a:spcPts val="25"/>
              </a:spcBef>
            </a:pPr>
            <a:r>
              <a:rPr lang="ru-RU" sz="3100" dirty="0" smtClean="0"/>
              <a:t>  </a:t>
            </a:r>
            <a:endParaRPr sz="3100" dirty="0"/>
          </a:p>
          <a:p>
            <a:pPr marL="6242050" marR="215265">
              <a:lnSpc>
                <a:spcPct val="101499"/>
              </a:lnSpc>
              <a:spcBef>
                <a:spcPts val="5"/>
              </a:spcBef>
            </a:pPr>
            <a:endParaRPr spc="-3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25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53000" y="188467"/>
            <a:ext cx="6781800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lvl="2" indent="-99060">
              <a:spcBef>
                <a:spcPts val="100"/>
              </a:spcBef>
            </a:pPr>
            <a:r>
              <a:rPr lang="ru-RU" sz="2800" b="1" i="1" dirty="0">
                <a:solidFill>
                  <a:srgbClr val="061496"/>
                </a:solidFill>
              </a:rPr>
              <a:t>Проектирование</a:t>
            </a:r>
            <a:r>
              <a:rPr lang="ru-RU" sz="2800" b="1" dirty="0">
                <a:solidFill>
                  <a:srgbClr val="061496"/>
                </a:solidFill>
              </a:rPr>
              <a:t>: разработка муниципальных практик наставничества в условиях взаимодействия профессиональных педагогических сообществ молодых педагогов и педагогов-наставников в 2023 году</a:t>
            </a:r>
            <a:endParaRPr sz="2800" b="1" dirty="0">
              <a:solidFill>
                <a:srgbClr val="061496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17477" y="6341364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228600"/>
            <a:ext cx="916436" cy="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77" y="381000"/>
            <a:ext cx="4275845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4102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Пару минут тишины на «придумать идею»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Обсуждение и отбор идей в команде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Детальная проработка в соответствии с матрицей/шаблоном</a:t>
            </a:r>
            <a:endParaRPr lang="ru-RU" sz="2400" dirty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1600200"/>
            <a:ext cx="5029200" cy="3239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20" dirty="0" smtClean="0">
                <a:solidFill>
                  <a:srgbClr val="1B3181"/>
                </a:solidFill>
                <a:latin typeface="Arial"/>
                <a:cs typeface="Arial"/>
              </a:rPr>
              <a:t>Запишите свои мысли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4000" b="1" spc="-20" dirty="0" smtClean="0">
              <a:solidFill>
                <a:srgbClr val="1B318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20" dirty="0" smtClean="0">
                <a:solidFill>
                  <a:srgbClr val="1B3181"/>
                </a:solidFill>
                <a:latin typeface="Arial"/>
                <a:cs typeface="Arial"/>
              </a:rPr>
              <a:t>Что ценного можно выделить в решении кейса?  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2340" y="242315"/>
            <a:ext cx="52692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15" dirty="0" smtClean="0">
                <a:solidFill>
                  <a:srgbClr val="1B3181"/>
                </a:solidFill>
                <a:latin typeface="Arial"/>
                <a:cs typeface="Arial"/>
              </a:rPr>
              <a:t>(</a:t>
            </a:r>
            <a:r>
              <a:rPr lang="ru-RU" sz="2000" b="1" i="1" spc="-15" dirty="0" smtClean="0">
                <a:solidFill>
                  <a:srgbClr val="1B3181"/>
                </a:solidFill>
                <a:latin typeface="Arial"/>
                <a:cs typeface="Arial"/>
              </a:rPr>
              <a:t>до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lang="ru-RU" sz="2000" b="1" i="1" dirty="0" smtClean="0">
                <a:solidFill>
                  <a:srgbClr val="1B3181"/>
                </a:solidFill>
                <a:latin typeface="Arial"/>
                <a:cs typeface="Arial"/>
              </a:rPr>
              <a:t>5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10" dirty="0" err="1" smtClean="0">
                <a:solidFill>
                  <a:srgbClr val="1B3181"/>
                </a:solidFill>
                <a:latin typeface="Arial"/>
                <a:cs typeface="Arial"/>
              </a:rPr>
              <a:t>минут</a:t>
            </a:r>
            <a:r>
              <a:rPr sz="2000" b="1" i="1" spc="-45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5" dirty="0" err="1">
                <a:solidFill>
                  <a:srgbClr val="1B3181"/>
                </a:solidFill>
                <a:latin typeface="Arial"/>
                <a:cs typeface="Arial"/>
              </a:rPr>
              <a:t>на</a:t>
            </a:r>
            <a:r>
              <a:rPr sz="2000" b="1" i="1" spc="-45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2000" b="1" i="1" spc="-10" dirty="0" err="1" smtClean="0">
                <a:solidFill>
                  <a:srgbClr val="1B3181"/>
                </a:solidFill>
                <a:latin typeface="Arial"/>
                <a:cs typeface="Arial"/>
              </a:rPr>
              <a:t>защиту</a:t>
            </a:r>
            <a:r>
              <a:rPr sz="2000" b="1" i="1" spc="-10" dirty="0" smtClean="0">
                <a:solidFill>
                  <a:srgbClr val="1B3181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6161485" cy="35052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7004" y="267715"/>
            <a:ext cx="495681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" dirty="0" err="1">
                <a:solidFill>
                  <a:srgbClr val="0071BB"/>
                </a:solidFill>
                <a:latin typeface="Arial"/>
                <a:cs typeface="Arial"/>
              </a:rPr>
              <a:t>Точка</a:t>
            </a:r>
            <a:r>
              <a:rPr sz="4000" b="1" spc="-80" dirty="0">
                <a:solidFill>
                  <a:srgbClr val="0071BB"/>
                </a:solidFill>
                <a:latin typeface="Arial"/>
                <a:cs typeface="Arial"/>
              </a:rPr>
              <a:t> </a:t>
            </a:r>
            <a:r>
              <a:rPr sz="4000" b="1" spc="-30" dirty="0" err="1" smtClean="0">
                <a:solidFill>
                  <a:srgbClr val="0071BB"/>
                </a:solidFill>
                <a:latin typeface="Arial"/>
                <a:cs typeface="Arial"/>
              </a:rPr>
              <a:t>сборки</a:t>
            </a:r>
            <a:r>
              <a:rPr lang="ru-RU" sz="4000" b="1" spc="-30" dirty="0" smtClean="0">
                <a:solidFill>
                  <a:srgbClr val="0071BB"/>
                </a:solidFill>
                <a:latin typeface="Arial"/>
                <a:cs typeface="Arial"/>
              </a:rPr>
              <a:t>: </a:t>
            </a:r>
            <a:r>
              <a:rPr lang="ru-RU" sz="4000" b="1" spc="-30" dirty="0" err="1" smtClean="0">
                <a:solidFill>
                  <a:srgbClr val="0071BB"/>
                </a:solidFill>
                <a:latin typeface="Arial"/>
                <a:cs typeface="Arial"/>
              </a:rPr>
              <a:t>питчинг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26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419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1811" y="228600"/>
            <a:ext cx="12736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825" y="331788"/>
            <a:ext cx="11510136" cy="11652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/>
              <a:t>Питч-марафон </a:t>
            </a:r>
            <a:br>
              <a:rPr lang="ru-RU" b="1" dirty="0" smtClean="0"/>
            </a:br>
            <a:r>
              <a:rPr lang="ru-RU" b="1" dirty="0" smtClean="0"/>
              <a:t>«Новые смыслы наставничества»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81000" y="1428753"/>
            <a:ext cx="11430000" cy="247648"/>
          </a:xfrm>
        </p:spPr>
        <p:txBody>
          <a:bodyPr/>
          <a:lstStyle/>
          <a:p>
            <a:pPr algn="ctr">
              <a:buNone/>
              <a:defRPr/>
            </a:pPr>
            <a:endParaRPr lang="ru-RU" b="1" dirty="0" smtClean="0"/>
          </a:p>
        </p:txBody>
      </p:sp>
      <p:pic>
        <p:nvPicPr>
          <p:cNvPr id="13316" name="Picture 4" descr="https://dpchas.com.ua/sites/default/files/styles/juicebox_medium/public/u98/goodluz_-_kak_zavoevat_reputaciyu_na_rabote.jpg?itok=i7qQWd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7232121" cy="454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https://pbs.twimg.com/media/EI0qBazWwAA28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4847565" cy="353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1811" y="228600"/>
            <a:ext cx="12736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7715"/>
            <a:ext cx="11734800" cy="14157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НАСТАВНИЧЕСТВО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итоги проектных сессий муниципальных образований края 2022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481835"/>
            <a:ext cx="11887200" cy="5786199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Нытва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Развивает </a:t>
            </a:r>
            <a:r>
              <a:rPr lang="ru-RU" sz="2400" b="1" dirty="0" smtClean="0">
                <a:solidFill>
                  <a:srgbClr val="061496"/>
                </a:solidFill>
              </a:rPr>
              <a:t>активность</a:t>
            </a:r>
            <a:r>
              <a:rPr lang="ru-RU" sz="2400" b="1" dirty="0" smtClean="0">
                <a:solidFill>
                  <a:srgbClr val="FF0000"/>
                </a:solidFill>
              </a:rPr>
              <a:t> через поддержку и доверие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Березники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Развивает профессионализм на основе сотрудничества и доверия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Верещагино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Доверие и </a:t>
            </a:r>
            <a:r>
              <a:rPr lang="ru-RU" sz="2400" b="1" dirty="0" smtClean="0">
                <a:solidFill>
                  <a:srgbClr val="061496"/>
                </a:solidFill>
              </a:rPr>
              <a:t>взаимопомощь</a:t>
            </a:r>
            <a:r>
              <a:rPr lang="ru-RU" sz="2400" b="1" dirty="0" smtClean="0">
                <a:solidFill>
                  <a:srgbClr val="FF0000"/>
                </a:solidFill>
              </a:rPr>
              <a:t> вдохновляет на развитие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Чердынь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Взаимодействуя с </a:t>
            </a:r>
            <a:r>
              <a:rPr lang="ru-RU" sz="2400" b="1" dirty="0" smtClean="0">
                <a:solidFill>
                  <a:srgbClr val="061496"/>
                </a:solidFill>
              </a:rPr>
              <a:t>уважением,</a:t>
            </a:r>
            <a:r>
              <a:rPr lang="ru-RU" sz="2400" b="1" dirty="0" smtClean="0">
                <a:solidFill>
                  <a:srgbClr val="FF0000"/>
                </a:solidFill>
              </a:rPr>
              <a:t> развиваем мотивацию к </a:t>
            </a:r>
            <a:r>
              <a:rPr lang="ru-RU" sz="2400" b="1" dirty="0" smtClean="0">
                <a:solidFill>
                  <a:srgbClr val="061496"/>
                </a:solidFill>
              </a:rPr>
              <a:t>действию</a:t>
            </a:r>
          </a:p>
          <a:p>
            <a:pPr algn="ctr"/>
            <a:endParaRPr lang="ru-RU" b="1" dirty="0" smtClean="0">
              <a:solidFill>
                <a:srgbClr val="061496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Добрянка</a:t>
            </a:r>
          </a:p>
          <a:p>
            <a:pPr algn="ctr"/>
            <a:r>
              <a:rPr lang="ru-RU" sz="2400" b="1" dirty="0" smtClean="0">
                <a:solidFill>
                  <a:srgbClr val="061496"/>
                </a:solidFill>
              </a:rPr>
              <a:t>Результат</a:t>
            </a:r>
            <a:r>
              <a:rPr lang="ru-RU" sz="2400" b="1" dirty="0" smtClean="0">
                <a:solidFill>
                  <a:srgbClr val="FF0000"/>
                </a:solidFill>
              </a:rPr>
              <a:t> во многом зависит от обучения, сотрудничества и помощи</a:t>
            </a:r>
            <a:endParaRPr lang="ru-RU" sz="2400" b="1" dirty="0" smtClean="0">
              <a:solidFill>
                <a:srgbClr val="061496"/>
              </a:solidFill>
            </a:endParaRPr>
          </a:p>
          <a:p>
            <a:pPr algn="ctr"/>
            <a:endParaRPr lang="ru-RU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0"/>
            <a:ext cx="875617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856640" cy="149817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МУНИЦИПАЛЬНАЯ КОМАНДА НАСТАВНИЧЕСТВА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61496"/>
                </a:solidFill>
              </a:rPr>
              <a:t>С каким действием ассоциируется понятие? Выразите глаголом ЧТО ДЕЛАТЬ?    </a:t>
            </a:r>
            <a:endParaRPr lang="ru-RU" sz="2800" b="1" dirty="0">
              <a:solidFill>
                <a:srgbClr val="061496"/>
              </a:solidFill>
            </a:endParaRPr>
          </a:p>
        </p:txBody>
      </p:sp>
      <p:sp>
        <p:nvSpPr>
          <p:cNvPr id="1026" name="AutoShape 2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belokuriha-gorod.ru/_nw/23/8890408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https://umb.sk.ru/cfs-file.ashx/__key/communityserver-blogs-components-weblogfiles/00-00-01-33-90/IMG_5F00_1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4800533" cy="2400500"/>
          </a:xfrm>
          <a:prstGeom prst="rect">
            <a:avLst/>
          </a:prstGeom>
          <a:noFill/>
        </p:spPr>
      </p:pic>
      <p:pic>
        <p:nvPicPr>
          <p:cNvPr id="23558" name="Picture 6" descr="https://www.business-class.su/uploads/material/e3/17/70/e31770e96074eb3da238ad6dd88386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5638800" cy="2819400"/>
          </a:xfrm>
          <a:prstGeom prst="rect">
            <a:avLst/>
          </a:prstGeom>
          <a:noFill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3941" y="2133600"/>
            <a:ext cx="6408059" cy="406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1400" y="0"/>
            <a:ext cx="723217" cy="6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34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7715"/>
            <a:ext cx="11658600" cy="1600438"/>
          </a:xfrm>
        </p:spPr>
        <p:txBody>
          <a:bodyPr/>
          <a:lstStyle/>
          <a:p>
            <a:pPr algn="ctr"/>
            <a:r>
              <a:rPr lang="ru-RU" dirty="0" err="1" smtClean="0"/>
              <a:t>Смыслообразование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МУНИЦИПАЛЬНАЯ КОМАНДА НАСТАВНИЧЕСТВА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406" y="1524000"/>
            <a:ext cx="10759186" cy="5601533"/>
          </a:xfrm>
        </p:spPr>
        <p:txBody>
          <a:bodyPr/>
          <a:lstStyle/>
          <a:p>
            <a:pPr marL="514350" indent="-514350" algn="ctr"/>
            <a:r>
              <a:rPr lang="ru-RU" b="1" dirty="0" smtClean="0"/>
              <a:t>Записать в блокноте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На листе бумаге от каждого члена команды – 8 глаголов 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Из 8 глаголов – 4 словосочетания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Из 4х словосочетаний – 2 предложения. Другие слова добавлять можно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Из предложений выделите ценностные смыслы на уровне ЧТО?  4-5 существительных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Вместе сформулируйте предложение и запишите на листе бумаге А4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Представьте ценностный смысл вашей команды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6383" y="152400"/>
            <a:ext cx="875617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смыслы наставничества 2.0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041023"/>
            <a:ext cx="11811000" cy="609397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новых методологических оснований 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и технологий (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андрагогика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хьютагогика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парагогика</a:t>
            </a:r>
            <a:r>
              <a:rPr lang="ru-RU" sz="1800" dirty="0" smtClean="0">
                <a:solidFill>
                  <a:srgbClr val="061496"/>
                </a:solidFill>
              </a:rPr>
              <a:t>,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форсайт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-сессии, мастер-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майнд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нативное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образование,«теневые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» технологии (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шедоуинг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1800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коучинг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…..</a:t>
            </a:r>
          </a:p>
          <a:p>
            <a:endParaRPr lang="ru-RU" sz="1800" dirty="0" smtClean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Использование различных </a:t>
            </a: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типов, форм и видов наставничества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которое предполагает максимальный учет всех обстоятельств и характеристик профессиональной деятельности, личностных особенностей и конкретных жизненных ситуаций участников наставнических программ «под запрос и ситуацию»</a:t>
            </a:r>
          </a:p>
          <a:p>
            <a:endParaRPr lang="ru-RU" sz="1800" dirty="0" smtClean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Привлечение молодых педагогов к выполнению роли наставника по отношению к более опытным педагогам </a:t>
            </a: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(реверсивное наставничество)</a:t>
            </a:r>
          </a:p>
          <a:p>
            <a:pPr>
              <a:buFont typeface="Wingdings" pitchFamily="2" charset="2"/>
              <a:buChar char="Ø"/>
            </a:pPr>
            <a:endParaRPr lang="ru-RU" sz="1800" b="1" i="1" dirty="0" smtClean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Персонализированное наставничество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которое предполагает работу по индивидуальным образовательным маршрутам наставляемых и наставников, персонализированным программам наставничества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цифровой образовательной среды 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800" b="1" i="1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сетевого партнерства 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в виртуальном пространстве</a:t>
            </a:r>
          </a:p>
          <a:p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err="1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Тьюторство</a:t>
            </a:r>
            <a: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  <a:t>, направленное на устранение профессиональных затруднений и дефицитов у значительного количества педагогов через разработку ИОМ</a:t>
            </a:r>
            <a:br>
              <a:rPr lang="ru-RU" sz="1800" dirty="0" smtClean="0">
                <a:solidFill>
                  <a:srgbClr val="061496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6149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5767"/>
            <a:ext cx="12191998" cy="6432233"/>
            <a:chOff x="2" y="425767"/>
            <a:chExt cx="12191998" cy="643223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960441"/>
              <a:ext cx="12191998" cy="58975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0572" y="550292"/>
              <a:ext cx="181446" cy="2002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5809" y="553064"/>
              <a:ext cx="146036" cy="1943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2810" y="553064"/>
              <a:ext cx="213152" cy="194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0583" y="553064"/>
              <a:ext cx="173808" cy="1943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98988" y="552449"/>
              <a:ext cx="173355" cy="194310"/>
            </a:xfrm>
            <a:custGeom>
              <a:avLst/>
              <a:gdLst/>
              <a:ahLst/>
              <a:cxnLst/>
              <a:rect l="l" t="t" r="r" b="b"/>
              <a:pathLst>
                <a:path w="173354" h="194309">
                  <a:moveTo>
                    <a:pt x="173126" y="0"/>
                  </a:moveTo>
                  <a:lnTo>
                    <a:pt x="137033" y="0"/>
                  </a:lnTo>
                  <a:lnTo>
                    <a:pt x="137033" y="80010"/>
                  </a:lnTo>
                  <a:lnTo>
                    <a:pt x="36106" y="80010"/>
                  </a:lnTo>
                  <a:lnTo>
                    <a:pt x="36106" y="0"/>
                  </a:lnTo>
                  <a:lnTo>
                    <a:pt x="0" y="0"/>
                  </a:lnTo>
                  <a:lnTo>
                    <a:pt x="0" y="80010"/>
                  </a:lnTo>
                  <a:lnTo>
                    <a:pt x="0" y="111760"/>
                  </a:lnTo>
                  <a:lnTo>
                    <a:pt x="0" y="194310"/>
                  </a:lnTo>
                  <a:lnTo>
                    <a:pt x="36106" y="194310"/>
                  </a:lnTo>
                  <a:lnTo>
                    <a:pt x="36106" y="111760"/>
                  </a:lnTo>
                  <a:lnTo>
                    <a:pt x="137033" y="111760"/>
                  </a:lnTo>
                  <a:lnTo>
                    <a:pt x="137033" y="194310"/>
                  </a:lnTo>
                  <a:lnTo>
                    <a:pt x="173126" y="194310"/>
                  </a:lnTo>
                  <a:lnTo>
                    <a:pt x="173126" y="111760"/>
                  </a:lnTo>
                  <a:lnTo>
                    <a:pt x="173126" y="80010"/>
                  </a:lnTo>
                  <a:lnTo>
                    <a:pt x="173126" y="0"/>
                  </a:lnTo>
                  <a:close/>
                </a:path>
              </a:pathLst>
            </a:custGeom>
            <a:solidFill>
              <a:srgbClr val="007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1750" y="553064"/>
              <a:ext cx="211301" cy="1943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2906" y="553064"/>
              <a:ext cx="162930" cy="1943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7270" y="916317"/>
              <a:ext cx="1216025" cy="253365"/>
            </a:xfrm>
            <a:custGeom>
              <a:avLst/>
              <a:gdLst/>
              <a:ahLst/>
              <a:cxnLst/>
              <a:rect l="l" t="t" r="r" b="b"/>
              <a:pathLst>
                <a:path w="1216025" h="253365">
                  <a:moveTo>
                    <a:pt x="228561" y="4432"/>
                  </a:moveTo>
                  <a:lnTo>
                    <a:pt x="0" y="4432"/>
                  </a:lnTo>
                  <a:lnTo>
                    <a:pt x="0" y="59042"/>
                  </a:lnTo>
                  <a:lnTo>
                    <a:pt x="0" y="248272"/>
                  </a:lnTo>
                  <a:lnTo>
                    <a:pt x="68033" y="248272"/>
                  </a:lnTo>
                  <a:lnTo>
                    <a:pt x="68033" y="59042"/>
                  </a:lnTo>
                  <a:lnTo>
                    <a:pt x="160528" y="59042"/>
                  </a:lnTo>
                  <a:lnTo>
                    <a:pt x="160528" y="248272"/>
                  </a:lnTo>
                  <a:lnTo>
                    <a:pt x="228561" y="248272"/>
                  </a:lnTo>
                  <a:lnTo>
                    <a:pt x="228561" y="59042"/>
                  </a:lnTo>
                  <a:lnTo>
                    <a:pt x="228561" y="4432"/>
                  </a:lnTo>
                  <a:close/>
                </a:path>
                <a:path w="1216025" h="253365">
                  <a:moveTo>
                    <a:pt x="535444" y="126453"/>
                  </a:moveTo>
                  <a:lnTo>
                    <a:pt x="525602" y="76377"/>
                  </a:lnTo>
                  <a:lnTo>
                    <a:pt x="497128" y="35839"/>
                  </a:lnTo>
                  <a:lnTo>
                    <a:pt x="465747" y="14630"/>
                  </a:lnTo>
                  <a:lnTo>
                    <a:pt x="465747" y="126453"/>
                  </a:lnTo>
                  <a:lnTo>
                    <a:pt x="465213" y="136372"/>
                  </a:lnTo>
                  <a:lnTo>
                    <a:pt x="446887" y="176745"/>
                  </a:lnTo>
                  <a:lnTo>
                    <a:pt x="409194" y="195249"/>
                  </a:lnTo>
                  <a:lnTo>
                    <a:pt x="400202" y="195770"/>
                  </a:lnTo>
                  <a:lnTo>
                    <a:pt x="391236" y="195249"/>
                  </a:lnTo>
                  <a:lnTo>
                    <a:pt x="353504" y="176745"/>
                  </a:lnTo>
                  <a:lnTo>
                    <a:pt x="335178" y="136372"/>
                  </a:lnTo>
                  <a:lnTo>
                    <a:pt x="334657" y="126453"/>
                  </a:lnTo>
                  <a:lnTo>
                    <a:pt x="335178" y="116522"/>
                  </a:lnTo>
                  <a:lnTo>
                    <a:pt x="353504" y="76161"/>
                  </a:lnTo>
                  <a:lnTo>
                    <a:pt x="391236" y="57645"/>
                  </a:lnTo>
                  <a:lnTo>
                    <a:pt x="400202" y="57124"/>
                  </a:lnTo>
                  <a:lnTo>
                    <a:pt x="409155" y="57645"/>
                  </a:lnTo>
                  <a:lnTo>
                    <a:pt x="446887" y="76161"/>
                  </a:lnTo>
                  <a:lnTo>
                    <a:pt x="465213" y="116522"/>
                  </a:lnTo>
                  <a:lnTo>
                    <a:pt x="465747" y="126453"/>
                  </a:lnTo>
                  <a:lnTo>
                    <a:pt x="465747" y="14630"/>
                  </a:lnTo>
                  <a:lnTo>
                    <a:pt x="453745" y="9245"/>
                  </a:lnTo>
                  <a:lnTo>
                    <a:pt x="436892" y="4127"/>
                  </a:lnTo>
                  <a:lnTo>
                    <a:pt x="419049" y="1041"/>
                  </a:lnTo>
                  <a:lnTo>
                    <a:pt x="400202" y="0"/>
                  </a:lnTo>
                  <a:lnTo>
                    <a:pt x="381342" y="1041"/>
                  </a:lnTo>
                  <a:lnTo>
                    <a:pt x="330771" y="16370"/>
                  </a:lnTo>
                  <a:lnTo>
                    <a:pt x="292023" y="47955"/>
                  </a:lnTo>
                  <a:lnTo>
                    <a:pt x="269316" y="92138"/>
                  </a:lnTo>
                  <a:lnTo>
                    <a:pt x="264947" y="126453"/>
                  </a:lnTo>
                  <a:lnTo>
                    <a:pt x="266039" y="144068"/>
                  </a:lnTo>
                  <a:lnTo>
                    <a:pt x="282448" y="191338"/>
                  </a:lnTo>
                  <a:lnTo>
                    <a:pt x="316191" y="227596"/>
                  </a:lnTo>
                  <a:lnTo>
                    <a:pt x="363613" y="248666"/>
                  </a:lnTo>
                  <a:lnTo>
                    <a:pt x="400202" y="252895"/>
                  </a:lnTo>
                  <a:lnTo>
                    <a:pt x="419049" y="251853"/>
                  </a:lnTo>
                  <a:lnTo>
                    <a:pt x="469633" y="236537"/>
                  </a:lnTo>
                  <a:lnTo>
                    <a:pt x="508368" y="204952"/>
                  </a:lnTo>
                  <a:lnTo>
                    <a:pt x="531075" y="160769"/>
                  </a:lnTo>
                  <a:lnTo>
                    <a:pt x="534352" y="144068"/>
                  </a:lnTo>
                  <a:lnTo>
                    <a:pt x="535444" y="126453"/>
                  </a:lnTo>
                  <a:close/>
                </a:path>
                <a:path w="1216025" h="253365">
                  <a:moveTo>
                    <a:pt x="905395" y="4432"/>
                  </a:moveTo>
                  <a:lnTo>
                    <a:pt x="836498" y="4432"/>
                  </a:lnTo>
                  <a:lnTo>
                    <a:pt x="836498" y="95872"/>
                  </a:lnTo>
                  <a:lnTo>
                    <a:pt x="742632" y="95872"/>
                  </a:lnTo>
                  <a:lnTo>
                    <a:pt x="742632" y="4432"/>
                  </a:lnTo>
                  <a:lnTo>
                    <a:pt x="673760" y="4432"/>
                  </a:lnTo>
                  <a:lnTo>
                    <a:pt x="673760" y="95872"/>
                  </a:lnTo>
                  <a:lnTo>
                    <a:pt x="673760" y="153022"/>
                  </a:lnTo>
                  <a:lnTo>
                    <a:pt x="673760" y="248272"/>
                  </a:lnTo>
                  <a:lnTo>
                    <a:pt x="742632" y="248272"/>
                  </a:lnTo>
                  <a:lnTo>
                    <a:pt x="742632" y="153022"/>
                  </a:lnTo>
                  <a:lnTo>
                    <a:pt x="836498" y="153022"/>
                  </a:lnTo>
                  <a:lnTo>
                    <a:pt x="836498" y="248272"/>
                  </a:lnTo>
                  <a:lnTo>
                    <a:pt x="905395" y="248272"/>
                  </a:lnTo>
                  <a:lnTo>
                    <a:pt x="905395" y="153022"/>
                  </a:lnTo>
                  <a:lnTo>
                    <a:pt x="905395" y="95872"/>
                  </a:lnTo>
                  <a:lnTo>
                    <a:pt x="905395" y="4432"/>
                  </a:lnTo>
                  <a:close/>
                </a:path>
                <a:path w="1216025" h="253365">
                  <a:moveTo>
                    <a:pt x="1215872" y="247904"/>
                  </a:moveTo>
                  <a:lnTo>
                    <a:pt x="1194993" y="200761"/>
                  </a:lnTo>
                  <a:lnTo>
                    <a:pt x="1172502" y="150025"/>
                  </a:lnTo>
                  <a:lnTo>
                    <a:pt x="1108125" y="4724"/>
                  </a:lnTo>
                  <a:lnTo>
                    <a:pt x="1105344" y="4724"/>
                  </a:lnTo>
                  <a:lnTo>
                    <a:pt x="1105344" y="150025"/>
                  </a:lnTo>
                  <a:lnTo>
                    <a:pt x="1042593" y="150025"/>
                  </a:lnTo>
                  <a:lnTo>
                    <a:pt x="1073962" y="72097"/>
                  </a:lnTo>
                  <a:lnTo>
                    <a:pt x="1105344" y="150025"/>
                  </a:lnTo>
                  <a:lnTo>
                    <a:pt x="1105344" y="4724"/>
                  </a:lnTo>
                  <a:lnTo>
                    <a:pt x="1040358" y="4724"/>
                  </a:lnTo>
                  <a:lnTo>
                    <a:pt x="932878" y="247904"/>
                  </a:lnTo>
                  <a:lnTo>
                    <a:pt x="1003134" y="247904"/>
                  </a:lnTo>
                  <a:lnTo>
                    <a:pt x="1022299" y="200761"/>
                  </a:lnTo>
                  <a:lnTo>
                    <a:pt x="1125334" y="200761"/>
                  </a:lnTo>
                  <a:lnTo>
                    <a:pt x="1144219" y="247904"/>
                  </a:lnTo>
                  <a:lnTo>
                    <a:pt x="1215872" y="247904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2607" y="916593"/>
              <a:ext cx="463521" cy="2523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01125" y="921029"/>
              <a:ext cx="283210" cy="243204"/>
            </a:xfrm>
            <a:custGeom>
              <a:avLst/>
              <a:gdLst/>
              <a:ahLst/>
              <a:cxnLst/>
              <a:rect l="l" t="t" r="r" b="b"/>
              <a:pathLst>
                <a:path w="283210" h="243205">
                  <a:moveTo>
                    <a:pt x="282994" y="243192"/>
                  </a:moveTo>
                  <a:lnTo>
                    <a:pt x="262115" y="196049"/>
                  </a:lnTo>
                  <a:lnTo>
                    <a:pt x="239623" y="145300"/>
                  </a:lnTo>
                  <a:lnTo>
                    <a:pt x="205105" y="67386"/>
                  </a:lnTo>
                  <a:lnTo>
                    <a:pt x="175247" y="0"/>
                  </a:lnTo>
                  <a:lnTo>
                    <a:pt x="172466" y="0"/>
                  </a:lnTo>
                  <a:lnTo>
                    <a:pt x="172466" y="145300"/>
                  </a:lnTo>
                  <a:lnTo>
                    <a:pt x="109702" y="145300"/>
                  </a:lnTo>
                  <a:lnTo>
                    <a:pt x="141084" y="67386"/>
                  </a:lnTo>
                  <a:lnTo>
                    <a:pt x="172466" y="145300"/>
                  </a:lnTo>
                  <a:lnTo>
                    <a:pt x="172466" y="0"/>
                  </a:lnTo>
                  <a:lnTo>
                    <a:pt x="107480" y="0"/>
                  </a:lnTo>
                  <a:lnTo>
                    <a:pt x="0" y="243192"/>
                  </a:lnTo>
                  <a:lnTo>
                    <a:pt x="70256" y="243192"/>
                  </a:lnTo>
                  <a:lnTo>
                    <a:pt x="89420" y="196049"/>
                  </a:lnTo>
                  <a:lnTo>
                    <a:pt x="192455" y="196049"/>
                  </a:lnTo>
                  <a:lnTo>
                    <a:pt x="211340" y="243192"/>
                  </a:lnTo>
                  <a:lnTo>
                    <a:pt x="282994" y="243192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2458" y="920752"/>
              <a:ext cx="221554" cy="2431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71038" y="920749"/>
              <a:ext cx="231775" cy="243840"/>
            </a:xfrm>
            <a:custGeom>
              <a:avLst/>
              <a:gdLst/>
              <a:ahLst/>
              <a:cxnLst/>
              <a:rect l="l" t="t" r="r" b="b"/>
              <a:pathLst>
                <a:path w="231775" h="243840">
                  <a:moveTo>
                    <a:pt x="231660" y="0"/>
                  </a:moveTo>
                  <a:lnTo>
                    <a:pt x="162687" y="0"/>
                  </a:lnTo>
                  <a:lnTo>
                    <a:pt x="162687" y="91440"/>
                  </a:lnTo>
                  <a:lnTo>
                    <a:pt x="68719" y="91440"/>
                  </a:lnTo>
                  <a:lnTo>
                    <a:pt x="68719" y="0"/>
                  </a:lnTo>
                  <a:lnTo>
                    <a:pt x="0" y="0"/>
                  </a:lnTo>
                  <a:lnTo>
                    <a:pt x="0" y="91440"/>
                  </a:lnTo>
                  <a:lnTo>
                    <a:pt x="0" y="148590"/>
                  </a:lnTo>
                  <a:lnTo>
                    <a:pt x="0" y="243840"/>
                  </a:lnTo>
                  <a:lnTo>
                    <a:pt x="68719" y="243840"/>
                  </a:lnTo>
                  <a:lnTo>
                    <a:pt x="68719" y="148590"/>
                  </a:lnTo>
                  <a:lnTo>
                    <a:pt x="162687" y="148590"/>
                  </a:lnTo>
                  <a:lnTo>
                    <a:pt x="162687" y="243840"/>
                  </a:lnTo>
                  <a:lnTo>
                    <a:pt x="231660" y="243840"/>
                  </a:lnTo>
                  <a:lnTo>
                    <a:pt x="231660" y="148590"/>
                  </a:lnTo>
                  <a:lnTo>
                    <a:pt x="231660" y="91440"/>
                  </a:lnTo>
                  <a:lnTo>
                    <a:pt x="231660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54785" y="921029"/>
              <a:ext cx="233056" cy="2431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19549" y="921307"/>
              <a:ext cx="224724" cy="2429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696335" y="920749"/>
              <a:ext cx="195580" cy="243840"/>
            </a:xfrm>
            <a:custGeom>
              <a:avLst/>
              <a:gdLst/>
              <a:ahLst/>
              <a:cxnLst/>
              <a:rect l="l" t="t" r="r" b="b"/>
              <a:pathLst>
                <a:path w="195579" h="243840">
                  <a:moveTo>
                    <a:pt x="195567" y="190500"/>
                  </a:moveTo>
                  <a:lnTo>
                    <a:pt x="68287" y="190500"/>
                  </a:lnTo>
                  <a:lnTo>
                    <a:pt x="68287" y="146050"/>
                  </a:lnTo>
                  <a:lnTo>
                    <a:pt x="176364" y="146050"/>
                  </a:lnTo>
                  <a:lnTo>
                    <a:pt x="176364" y="93980"/>
                  </a:lnTo>
                  <a:lnTo>
                    <a:pt x="68287" y="93980"/>
                  </a:lnTo>
                  <a:lnTo>
                    <a:pt x="68287" y="53340"/>
                  </a:lnTo>
                  <a:lnTo>
                    <a:pt x="191173" y="53340"/>
                  </a:lnTo>
                  <a:lnTo>
                    <a:pt x="191173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93980"/>
                  </a:lnTo>
                  <a:lnTo>
                    <a:pt x="0" y="146050"/>
                  </a:lnTo>
                  <a:lnTo>
                    <a:pt x="0" y="190500"/>
                  </a:lnTo>
                  <a:lnTo>
                    <a:pt x="0" y="243840"/>
                  </a:lnTo>
                  <a:lnTo>
                    <a:pt x="195567" y="243840"/>
                  </a:lnTo>
                  <a:lnTo>
                    <a:pt x="195567" y="19050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5519" y="916593"/>
              <a:ext cx="463568" cy="2528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1027" y="920752"/>
              <a:ext cx="221484" cy="2431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42231" y="425767"/>
              <a:ext cx="1208405" cy="812800"/>
            </a:xfrm>
            <a:custGeom>
              <a:avLst/>
              <a:gdLst/>
              <a:ahLst/>
              <a:cxnLst/>
              <a:rect l="l" t="t" r="r" b="b"/>
              <a:pathLst>
                <a:path w="1208404" h="812800">
                  <a:moveTo>
                    <a:pt x="255270" y="495274"/>
                  </a:moveTo>
                  <a:lnTo>
                    <a:pt x="188379" y="495274"/>
                  </a:lnTo>
                  <a:lnTo>
                    <a:pt x="129603" y="612559"/>
                  </a:lnTo>
                  <a:lnTo>
                    <a:pt x="72898" y="495274"/>
                  </a:lnTo>
                  <a:lnTo>
                    <a:pt x="0" y="495274"/>
                  </a:lnTo>
                  <a:lnTo>
                    <a:pt x="94869" y="670242"/>
                  </a:lnTo>
                  <a:lnTo>
                    <a:pt x="90246" y="676617"/>
                  </a:lnTo>
                  <a:lnTo>
                    <a:pt x="85623" y="681329"/>
                  </a:lnTo>
                  <a:lnTo>
                    <a:pt x="75438" y="687425"/>
                  </a:lnTo>
                  <a:lnTo>
                    <a:pt x="69176" y="688822"/>
                  </a:lnTo>
                  <a:lnTo>
                    <a:pt x="55537" y="688822"/>
                  </a:lnTo>
                  <a:lnTo>
                    <a:pt x="47663" y="687425"/>
                  </a:lnTo>
                  <a:lnTo>
                    <a:pt x="38176" y="684657"/>
                  </a:lnTo>
                  <a:lnTo>
                    <a:pt x="21755" y="735406"/>
                  </a:lnTo>
                  <a:lnTo>
                    <a:pt x="33020" y="739406"/>
                  </a:lnTo>
                  <a:lnTo>
                    <a:pt x="43967" y="742264"/>
                  </a:lnTo>
                  <a:lnTo>
                    <a:pt x="54559" y="743978"/>
                  </a:lnTo>
                  <a:lnTo>
                    <a:pt x="64795" y="744550"/>
                  </a:lnTo>
                  <a:lnTo>
                    <a:pt x="78219" y="743610"/>
                  </a:lnTo>
                  <a:lnTo>
                    <a:pt x="115239" y="729030"/>
                  </a:lnTo>
                  <a:lnTo>
                    <a:pt x="146164" y="697522"/>
                  </a:lnTo>
                  <a:lnTo>
                    <a:pt x="154597" y="683272"/>
                  </a:lnTo>
                  <a:lnTo>
                    <a:pt x="255270" y="495274"/>
                  </a:lnTo>
                  <a:close/>
                </a:path>
                <a:path w="1208404" h="812800">
                  <a:moveTo>
                    <a:pt x="1207973" y="437083"/>
                  </a:moveTo>
                  <a:lnTo>
                    <a:pt x="1205484" y="389001"/>
                  </a:lnTo>
                  <a:lnTo>
                    <a:pt x="1198283" y="341858"/>
                  </a:lnTo>
                  <a:lnTo>
                    <a:pt x="1186395" y="296037"/>
                  </a:lnTo>
                  <a:lnTo>
                    <a:pt x="1169847" y="251929"/>
                  </a:lnTo>
                  <a:lnTo>
                    <a:pt x="1148651" y="209905"/>
                  </a:lnTo>
                  <a:lnTo>
                    <a:pt x="1122819" y="170370"/>
                  </a:lnTo>
                  <a:lnTo>
                    <a:pt x="1090066" y="130911"/>
                  </a:lnTo>
                  <a:lnTo>
                    <a:pt x="1085202" y="125920"/>
                  </a:lnTo>
                  <a:lnTo>
                    <a:pt x="1097927" y="99301"/>
                  </a:lnTo>
                  <a:lnTo>
                    <a:pt x="1114132" y="60198"/>
                  </a:lnTo>
                  <a:lnTo>
                    <a:pt x="1128941" y="9563"/>
                  </a:lnTo>
                  <a:lnTo>
                    <a:pt x="1130338" y="25"/>
                  </a:lnTo>
                  <a:lnTo>
                    <a:pt x="1128077" y="711"/>
                  </a:lnTo>
                  <a:lnTo>
                    <a:pt x="1085672" y="21107"/>
                  </a:lnTo>
                  <a:lnTo>
                    <a:pt x="1042708" y="49110"/>
                  </a:lnTo>
                  <a:lnTo>
                    <a:pt x="1015771" y="69075"/>
                  </a:lnTo>
                  <a:lnTo>
                    <a:pt x="1012990" y="67132"/>
                  </a:lnTo>
                  <a:lnTo>
                    <a:pt x="964857" y="40538"/>
                  </a:lnTo>
                  <a:lnTo>
                    <a:pt x="921042" y="22910"/>
                  </a:lnTo>
                  <a:lnTo>
                    <a:pt x="875690" y="10325"/>
                  </a:lnTo>
                  <a:lnTo>
                    <a:pt x="829183" y="2705"/>
                  </a:lnTo>
                  <a:lnTo>
                    <a:pt x="781888" y="0"/>
                  </a:lnTo>
                  <a:lnTo>
                    <a:pt x="734212" y="2146"/>
                  </a:lnTo>
                  <a:lnTo>
                    <a:pt x="686498" y="9080"/>
                  </a:lnTo>
                  <a:lnTo>
                    <a:pt x="639165" y="20764"/>
                  </a:lnTo>
                  <a:lnTo>
                    <a:pt x="592556" y="37109"/>
                  </a:lnTo>
                  <a:lnTo>
                    <a:pt x="547090" y="58077"/>
                  </a:lnTo>
                  <a:lnTo>
                    <a:pt x="503110" y="83604"/>
                  </a:lnTo>
                  <a:lnTo>
                    <a:pt x="461035" y="113639"/>
                  </a:lnTo>
                  <a:lnTo>
                    <a:pt x="421208" y="148094"/>
                  </a:lnTo>
                  <a:lnTo>
                    <a:pt x="393674" y="176390"/>
                  </a:lnTo>
                  <a:lnTo>
                    <a:pt x="388340" y="182206"/>
                  </a:lnTo>
                  <a:lnTo>
                    <a:pt x="419849" y="157416"/>
                  </a:lnTo>
                  <a:lnTo>
                    <a:pt x="461492" y="137629"/>
                  </a:lnTo>
                  <a:lnTo>
                    <a:pt x="510667" y="122872"/>
                  </a:lnTo>
                  <a:lnTo>
                    <a:pt x="564769" y="113093"/>
                  </a:lnTo>
                  <a:lnTo>
                    <a:pt x="621220" y="108292"/>
                  </a:lnTo>
                  <a:lnTo>
                    <a:pt x="677405" y="108445"/>
                  </a:lnTo>
                  <a:lnTo>
                    <a:pt x="736727" y="114744"/>
                  </a:lnTo>
                  <a:lnTo>
                    <a:pt x="788936" y="127304"/>
                  </a:lnTo>
                  <a:lnTo>
                    <a:pt x="830326" y="146138"/>
                  </a:lnTo>
                  <a:lnTo>
                    <a:pt x="866038" y="202730"/>
                  </a:lnTo>
                  <a:lnTo>
                    <a:pt x="796023" y="348145"/>
                  </a:lnTo>
                  <a:lnTo>
                    <a:pt x="651687" y="519633"/>
                  </a:lnTo>
                  <a:lnTo>
                    <a:pt x="509219" y="662584"/>
                  </a:lnTo>
                  <a:lnTo>
                    <a:pt x="444817" y="722376"/>
                  </a:lnTo>
                  <a:lnTo>
                    <a:pt x="671156" y="551281"/>
                  </a:lnTo>
                  <a:lnTo>
                    <a:pt x="679030" y="557936"/>
                  </a:lnTo>
                  <a:lnTo>
                    <a:pt x="554520" y="812482"/>
                  </a:lnTo>
                  <a:lnTo>
                    <a:pt x="600684" y="737781"/>
                  </a:lnTo>
                  <a:lnTo>
                    <a:pt x="713346" y="570509"/>
                  </a:lnTo>
                  <a:lnTo>
                    <a:pt x="853681" y="395909"/>
                  </a:lnTo>
                  <a:lnTo>
                    <a:pt x="982903" y="299224"/>
                  </a:lnTo>
                  <a:lnTo>
                    <a:pt x="1015542" y="301726"/>
                  </a:lnTo>
                  <a:lnTo>
                    <a:pt x="1072045" y="359994"/>
                  </a:lnTo>
                  <a:lnTo>
                    <a:pt x="1094536" y="408660"/>
                  </a:lnTo>
                  <a:lnTo>
                    <a:pt x="1112278" y="465594"/>
                  </a:lnTo>
                  <a:lnTo>
                    <a:pt x="1123442" y="520560"/>
                  </a:lnTo>
                  <a:lnTo>
                    <a:pt x="1129741" y="576745"/>
                  </a:lnTo>
                  <a:lnTo>
                    <a:pt x="1130681" y="631596"/>
                  </a:lnTo>
                  <a:lnTo>
                    <a:pt x="1125753" y="682586"/>
                  </a:lnTo>
                  <a:lnTo>
                    <a:pt x="1114463" y="727189"/>
                  </a:lnTo>
                  <a:lnTo>
                    <a:pt x="1096314" y="762850"/>
                  </a:lnTo>
                  <a:lnTo>
                    <a:pt x="1105801" y="750100"/>
                  </a:lnTo>
                  <a:lnTo>
                    <a:pt x="1149261" y="678307"/>
                  </a:lnTo>
                  <a:lnTo>
                    <a:pt x="1170559" y="631240"/>
                  </a:lnTo>
                  <a:lnTo>
                    <a:pt x="1187056" y="583196"/>
                  </a:lnTo>
                  <a:lnTo>
                    <a:pt x="1198778" y="534568"/>
                  </a:lnTo>
                  <a:lnTo>
                    <a:pt x="1205750" y="485736"/>
                  </a:lnTo>
                  <a:lnTo>
                    <a:pt x="1207973" y="437083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33553" y="1205251"/>
              <a:ext cx="127480" cy="19104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12042" y="802360"/>
              <a:ext cx="598805" cy="558165"/>
            </a:xfrm>
            <a:custGeom>
              <a:avLst/>
              <a:gdLst/>
              <a:ahLst/>
              <a:cxnLst/>
              <a:rect l="l" t="t" r="r" b="b"/>
              <a:pathLst>
                <a:path w="598804" h="558165">
                  <a:moveTo>
                    <a:pt x="598525" y="301688"/>
                  </a:moveTo>
                  <a:lnTo>
                    <a:pt x="593280" y="256540"/>
                  </a:lnTo>
                  <a:lnTo>
                    <a:pt x="583628" y="218503"/>
                  </a:lnTo>
                  <a:lnTo>
                    <a:pt x="582218" y="212940"/>
                  </a:lnTo>
                  <a:lnTo>
                    <a:pt x="565391" y="171513"/>
                  </a:lnTo>
                  <a:lnTo>
                    <a:pt x="542798" y="132854"/>
                  </a:lnTo>
                  <a:lnTo>
                    <a:pt x="514489" y="97599"/>
                  </a:lnTo>
                  <a:lnTo>
                    <a:pt x="509168" y="92049"/>
                  </a:lnTo>
                  <a:lnTo>
                    <a:pt x="515315" y="79298"/>
                  </a:lnTo>
                  <a:lnTo>
                    <a:pt x="530682" y="43802"/>
                  </a:lnTo>
                  <a:lnTo>
                    <a:pt x="541502" y="6959"/>
                  </a:lnTo>
                  <a:lnTo>
                    <a:pt x="542493" y="0"/>
                  </a:lnTo>
                  <a:lnTo>
                    <a:pt x="499440" y="21894"/>
                  </a:lnTo>
                  <a:lnTo>
                    <a:pt x="487451" y="29756"/>
                  </a:lnTo>
                  <a:lnTo>
                    <a:pt x="478561" y="35864"/>
                  </a:lnTo>
                  <a:lnTo>
                    <a:pt x="469049" y="42760"/>
                  </a:lnTo>
                  <a:lnTo>
                    <a:pt x="458939" y="50457"/>
                  </a:lnTo>
                  <a:lnTo>
                    <a:pt x="452234" y="46304"/>
                  </a:lnTo>
                  <a:lnTo>
                    <a:pt x="412102" y="25501"/>
                  </a:lnTo>
                  <a:lnTo>
                    <a:pt x="369747" y="10947"/>
                  </a:lnTo>
                  <a:lnTo>
                    <a:pt x="325793" y="2540"/>
                  </a:lnTo>
                  <a:lnTo>
                    <a:pt x="280822" y="203"/>
                  </a:lnTo>
                  <a:lnTo>
                    <a:pt x="235458" y="3835"/>
                  </a:lnTo>
                  <a:lnTo>
                    <a:pt x="190309" y="13360"/>
                  </a:lnTo>
                  <a:lnTo>
                    <a:pt x="145986" y="28663"/>
                  </a:lnTo>
                  <a:lnTo>
                    <a:pt x="103098" y="49669"/>
                  </a:lnTo>
                  <a:lnTo>
                    <a:pt x="62255" y="76288"/>
                  </a:lnTo>
                  <a:lnTo>
                    <a:pt x="24066" y="108419"/>
                  </a:lnTo>
                  <a:lnTo>
                    <a:pt x="0" y="133375"/>
                  </a:lnTo>
                  <a:lnTo>
                    <a:pt x="28613" y="112039"/>
                  </a:lnTo>
                  <a:lnTo>
                    <a:pt x="67310" y="95973"/>
                  </a:lnTo>
                  <a:lnTo>
                    <a:pt x="112826" y="85153"/>
                  </a:lnTo>
                  <a:lnTo>
                    <a:pt x="161912" y="79603"/>
                  </a:lnTo>
                  <a:lnTo>
                    <a:pt x="213499" y="79565"/>
                  </a:lnTo>
                  <a:lnTo>
                    <a:pt x="264820" y="85636"/>
                  </a:lnTo>
                  <a:lnTo>
                    <a:pt x="309079" y="99225"/>
                  </a:lnTo>
                  <a:lnTo>
                    <a:pt x="338950" y="120053"/>
                  </a:lnTo>
                  <a:lnTo>
                    <a:pt x="349237" y="148069"/>
                  </a:lnTo>
                  <a:lnTo>
                    <a:pt x="297980" y="254330"/>
                  </a:lnTo>
                  <a:lnTo>
                    <a:pt x="192443" y="379704"/>
                  </a:lnTo>
                  <a:lnTo>
                    <a:pt x="88290" y="484225"/>
                  </a:lnTo>
                  <a:lnTo>
                    <a:pt x="41198" y="527951"/>
                  </a:lnTo>
                  <a:lnTo>
                    <a:pt x="207137" y="402894"/>
                  </a:lnTo>
                  <a:lnTo>
                    <a:pt x="248983" y="402894"/>
                  </a:lnTo>
                  <a:lnTo>
                    <a:pt x="340207" y="289331"/>
                  </a:lnTo>
                  <a:lnTo>
                    <a:pt x="434644" y="218503"/>
                  </a:lnTo>
                  <a:lnTo>
                    <a:pt x="490181" y="248272"/>
                  </a:lnTo>
                  <a:lnTo>
                    <a:pt x="512229" y="289039"/>
                  </a:lnTo>
                  <a:lnTo>
                    <a:pt x="529069" y="340233"/>
                  </a:lnTo>
                  <a:lnTo>
                    <a:pt x="538454" y="388607"/>
                  </a:lnTo>
                  <a:lnTo>
                    <a:pt x="542607" y="437756"/>
                  </a:lnTo>
                  <a:lnTo>
                    <a:pt x="540880" y="484454"/>
                  </a:lnTo>
                  <a:lnTo>
                    <a:pt x="532638" y="525475"/>
                  </a:lnTo>
                  <a:lnTo>
                    <a:pt x="517258" y="557618"/>
                  </a:lnTo>
                  <a:lnTo>
                    <a:pt x="520966" y="552907"/>
                  </a:lnTo>
                  <a:lnTo>
                    <a:pt x="561047" y="485406"/>
                  </a:lnTo>
                  <a:lnTo>
                    <a:pt x="579234" y="440232"/>
                  </a:lnTo>
                  <a:lnTo>
                    <a:pt x="591527" y="394144"/>
                  </a:lnTo>
                  <a:lnTo>
                    <a:pt x="597954" y="347764"/>
                  </a:lnTo>
                  <a:lnTo>
                    <a:pt x="598525" y="301688"/>
                  </a:lnTo>
                  <a:close/>
                </a:path>
              </a:pathLst>
            </a:custGeom>
            <a:solidFill>
              <a:srgbClr val="6DB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61937" y="1524000"/>
            <a:ext cx="7434264" cy="4888389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065" marR="5080" algn="ctr">
              <a:lnSpc>
                <a:spcPct val="79900"/>
              </a:lnSpc>
              <a:spcBef>
                <a:spcPts val="1255"/>
              </a:spcBef>
            </a:pPr>
            <a:r>
              <a:rPr sz="4800" b="1" spc="-35" dirty="0" err="1">
                <a:solidFill>
                  <a:srgbClr val="1B3181"/>
                </a:solidFill>
                <a:latin typeface="Arial"/>
                <a:cs typeface="Arial"/>
              </a:rPr>
              <a:t>Внедрение</a:t>
            </a:r>
            <a:r>
              <a:rPr sz="4800" b="1" spc="-90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4800" b="1" spc="-45" dirty="0" err="1" smtClean="0">
                <a:solidFill>
                  <a:srgbClr val="1B3181"/>
                </a:solidFill>
                <a:latin typeface="Arial"/>
                <a:cs typeface="Arial"/>
              </a:rPr>
              <a:t>системы</a:t>
            </a:r>
            <a:r>
              <a:rPr lang="ru-RU" sz="4800" b="1" spc="-90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4800" b="1" spc="-50" dirty="0" err="1" smtClean="0">
                <a:solidFill>
                  <a:srgbClr val="1B3181"/>
                </a:solidFill>
                <a:latin typeface="Arial"/>
                <a:cs typeface="Arial"/>
              </a:rPr>
              <a:t>наставничества</a:t>
            </a:r>
            <a:r>
              <a:rPr sz="4800" b="1" spc="-50" dirty="0" smtClean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4800" b="1" spc="-50" dirty="0">
                <a:solidFill>
                  <a:srgbClr val="1B3181"/>
                </a:solidFill>
                <a:latin typeface="Arial"/>
                <a:cs typeface="Arial"/>
              </a:rPr>
              <a:t>педагогических </a:t>
            </a:r>
            <a:r>
              <a:rPr sz="4800" b="1" spc="-45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4800" b="1" spc="-55" dirty="0">
                <a:solidFill>
                  <a:srgbClr val="1B3181"/>
                </a:solidFill>
                <a:latin typeface="Arial"/>
                <a:cs typeface="Arial"/>
              </a:rPr>
              <a:t>работников </a:t>
            </a:r>
            <a:r>
              <a:rPr sz="4800" b="1" dirty="0">
                <a:solidFill>
                  <a:srgbClr val="1B3181"/>
                </a:solidFill>
                <a:latin typeface="Arial"/>
                <a:cs typeface="Arial"/>
              </a:rPr>
              <a:t>в </a:t>
            </a:r>
            <a:r>
              <a:rPr sz="4800" b="1" spc="-40" dirty="0">
                <a:solidFill>
                  <a:srgbClr val="1B3181"/>
                </a:solidFill>
                <a:latin typeface="Arial"/>
                <a:cs typeface="Arial"/>
              </a:rPr>
              <a:t>практику </a:t>
            </a:r>
            <a:r>
              <a:rPr sz="4800" b="1" spc="-55" dirty="0">
                <a:solidFill>
                  <a:srgbClr val="1B3181"/>
                </a:solidFill>
                <a:latin typeface="Arial"/>
                <a:cs typeface="Arial"/>
              </a:rPr>
              <a:t>работы </a:t>
            </a:r>
            <a:r>
              <a:rPr sz="4800" b="1" spc="-50" dirty="0">
                <a:solidFill>
                  <a:srgbClr val="1B3181"/>
                </a:solidFill>
                <a:latin typeface="Arial"/>
                <a:cs typeface="Arial"/>
              </a:rPr>
              <a:t> образовательных </a:t>
            </a:r>
            <a:r>
              <a:rPr sz="4800" b="1" spc="-45" dirty="0" err="1">
                <a:solidFill>
                  <a:srgbClr val="1B3181"/>
                </a:solidFill>
                <a:latin typeface="Arial"/>
                <a:cs typeface="Arial"/>
              </a:rPr>
              <a:t>организаций</a:t>
            </a:r>
            <a:r>
              <a:rPr sz="4800" b="1" spc="-45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sz="4800" b="1" spc="-40" dirty="0">
                <a:solidFill>
                  <a:srgbClr val="1B3181"/>
                </a:solidFill>
                <a:latin typeface="Arial"/>
                <a:cs typeface="Arial"/>
              </a:rPr>
              <a:t> </a:t>
            </a:r>
            <a:r>
              <a:rPr lang="ru-RU" sz="4800" b="1" spc="-45" dirty="0" smtClean="0">
                <a:solidFill>
                  <a:srgbClr val="1B3181"/>
                </a:solidFill>
                <a:latin typeface="Arial"/>
                <a:cs typeface="Arial"/>
              </a:rPr>
              <a:t>Пермского края</a:t>
            </a:r>
            <a:endParaRPr sz="4800" dirty="0">
              <a:latin typeface="Arial"/>
              <a:cs typeface="Arial"/>
            </a:endParaRPr>
          </a:p>
        </p:txBody>
      </p:sp>
      <p:pic>
        <p:nvPicPr>
          <p:cNvPr id="29" name="Picture 2" descr="D:\4\leftbar.png"/>
          <p:cNvPicPr>
            <a:picLocks noChangeAspect="1" noChangeArrowheads="1"/>
          </p:cNvPicPr>
          <p:nvPr/>
        </p:nvPicPr>
        <p:blipFill>
          <a:blip r:embed="rId16" cstate="print"/>
          <a:srcRect l="2525" t="6000" b="34987"/>
          <a:stretch>
            <a:fillRect/>
          </a:stretch>
        </p:blipFill>
        <p:spPr bwMode="auto">
          <a:xfrm>
            <a:off x="7236941" y="-990600"/>
            <a:ext cx="4955059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95384">
            <a:off x="-50804" y="318199"/>
            <a:ext cx="8251968" cy="209144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4800" dirty="0" smtClean="0">
                <a:solidFill>
                  <a:srgbClr val="00B050"/>
                </a:solidFill>
              </a:rPr>
              <a:t>НАВСТРЕЧУ ДРУГ ДРУГУ:</a:t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3700" dirty="0" smtClean="0">
                <a:solidFill>
                  <a:srgbClr val="00B050"/>
                </a:solidFill>
              </a:rPr>
              <a:t>СМП-2015 </a:t>
            </a:r>
            <a:r>
              <a:rPr lang="en-US" sz="3700" dirty="0" smtClean="0">
                <a:solidFill>
                  <a:srgbClr val="00B050"/>
                </a:solidFill>
              </a:rPr>
              <a:t># </a:t>
            </a:r>
            <a:r>
              <a:rPr lang="ru-RU" sz="3700" dirty="0" smtClean="0">
                <a:solidFill>
                  <a:srgbClr val="00B050"/>
                </a:solidFill>
              </a:rPr>
              <a:t>НАСТАВНИКИ - 2020</a:t>
            </a:r>
            <a:endParaRPr lang="ru-RU" sz="3700" dirty="0">
              <a:solidFill>
                <a:srgbClr val="00B050"/>
              </a:solidFill>
            </a:endParaRPr>
          </a:p>
        </p:txBody>
      </p:sp>
      <p:sp>
        <p:nvSpPr>
          <p:cNvPr id="22531" name="TextBox 9"/>
          <p:cNvSpPr txBox="1">
            <a:spLocks noChangeArrowheads="1"/>
          </p:cNvSpPr>
          <p:nvPr/>
        </p:nvSpPr>
        <p:spPr bwMode="auto">
          <a:xfrm>
            <a:off x="1" y="5667377"/>
            <a:ext cx="11706225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2000" dirty="0">
                <a:solidFill>
                  <a:schemeClr val="bg1"/>
                </a:solidFill>
              </a:rPr>
              <a:t>#</a:t>
            </a:r>
            <a:r>
              <a:rPr lang="ru-RU" altLang="ru-RU" sz="2000" b="1" dirty="0" err="1">
                <a:solidFill>
                  <a:schemeClr val="tx2"/>
                </a:solidFill>
              </a:rPr>
              <a:t>smp_perm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коворкинг_центр_СМП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навстречу_друг_другу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движение_наставники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уютный_диалог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мыоднакоманда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профсоюзобразования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 err="1">
                <a:solidFill>
                  <a:schemeClr val="tx2"/>
                </a:solidFill>
              </a:rPr>
              <a:t>министерствообразования</a:t>
            </a:r>
            <a:r>
              <a:rPr lang="ru-RU" altLang="ru-RU" sz="2000" b="1" dirty="0">
                <a:solidFill>
                  <a:schemeClr val="tx2"/>
                </a:solidFill>
              </a:rPr>
              <a:t> #</a:t>
            </a:r>
            <a:r>
              <a:rPr lang="ru-RU" altLang="ru-RU" sz="2000" b="1" dirty="0">
                <a:solidFill>
                  <a:schemeClr val="bg2"/>
                </a:solidFill>
              </a:rPr>
              <a:t>ИРОПК</a:t>
            </a:r>
          </a:p>
        </p:txBody>
      </p:sp>
      <p:pic>
        <p:nvPicPr>
          <p:cNvPr id="22532" name="Picture 6" descr="https://sun9-53.userapi.com/impg/0azPS1RkVYgBkg1c1TrByL2She_xnNJtgJesDg/a7sHJ_8oTso.jpg?size=1280x853&amp;quality=96&amp;sign=442c3325daa0eef6ae2b92a0609b8a1f&amp;type=album"/>
          <p:cNvPicPr>
            <a:picLocks noChangeAspect="1" noChangeArrowheads="1"/>
          </p:cNvPicPr>
          <p:nvPr/>
        </p:nvPicPr>
        <p:blipFill>
          <a:blip r:embed="rId3" cstate="print"/>
          <a:srcRect t="21053" b="2687"/>
          <a:stretch>
            <a:fillRect/>
          </a:stretch>
        </p:blipFill>
        <p:spPr bwMode="auto">
          <a:xfrm>
            <a:off x="5731822" y="2185062"/>
            <a:ext cx="6110227" cy="328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6926" y="196851"/>
            <a:ext cx="1722439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1674" y="2743200"/>
            <a:ext cx="5415148" cy="28930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b="1" dirty="0"/>
              <a:t>АКТУАЛЬНОСТЬ</a:t>
            </a:r>
          </a:p>
          <a:p>
            <a:r>
              <a:rPr lang="ru-RU" sz="2700" b="1" dirty="0"/>
              <a:t> </a:t>
            </a:r>
            <a:r>
              <a:rPr lang="ru-RU" b="1" dirty="0" smtClean="0"/>
              <a:t>- Нацпроект «Образование» (федеральные проекты «Современная школа», «Успех каждого ребенка», «Молодые профессионалы», «Учитель будущего»)</a:t>
            </a:r>
          </a:p>
          <a:p>
            <a:r>
              <a:rPr lang="ru-RU" b="1" dirty="0" smtClean="0"/>
              <a:t> -</a:t>
            </a:r>
            <a:r>
              <a:rPr lang="ru-RU" dirty="0" smtClean="0"/>
              <a:t> </a:t>
            </a:r>
            <a:r>
              <a:rPr lang="ru-RU" b="1" dirty="0" smtClean="0"/>
              <a:t>Текущие (проектные) задачи движения СМП ПК, реализация проекта «Коворкинг-центр СМП»  гранта Администрации губернатора Пермского края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262" y="1641348"/>
            <a:ext cx="5349240" cy="3526790"/>
          </a:xfrm>
          <a:custGeom>
            <a:avLst/>
            <a:gdLst/>
            <a:ahLst/>
            <a:cxnLst/>
            <a:rect l="l" t="t" r="r" b="b"/>
            <a:pathLst>
              <a:path w="5349240" h="3526790">
                <a:moveTo>
                  <a:pt x="5349240" y="0"/>
                </a:moveTo>
                <a:lnTo>
                  <a:pt x="0" y="0"/>
                </a:lnTo>
                <a:lnTo>
                  <a:pt x="0" y="3526534"/>
                </a:lnTo>
                <a:lnTo>
                  <a:pt x="5349240" y="3526534"/>
                </a:lnTo>
                <a:lnTo>
                  <a:pt x="5349240" y="0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7004" y="1295401"/>
            <a:ext cx="5772150" cy="560659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70"/>
              </a:spcBef>
            </a:pPr>
            <a:endParaRPr lang="ru-RU" sz="4125" b="1" spc="30" baseline="1010" dirty="0" smtClean="0">
              <a:solidFill>
                <a:srgbClr val="1B3181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ct val="100899"/>
              </a:lnSpc>
              <a:spcBef>
                <a:spcPts val="70"/>
              </a:spcBef>
            </a:pPr>
            <a:r>
              <a:rPr sz="4125" b="1" spc="30" baseline="1010" dirty="0" err="1" smtClean="0">
                <a:solidFill>
                  <a:srgbClr val="1B3181"/>
                </a:solidFill>
                <a:latin typeface="Microsoft Sans Serif"/>
                <a:cs typeface="Microsoft Sans Serif"/>
              </a:rPr>
              <a:t>Наставляемый</a:t>
            </a:r>
            <a:r>
              <a:rPr sz="4125" b="1" spc="30" baseline="1010" dirty="0" smtClean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1B3181"/>
                </a:solidFill>
                <a:latin typeface="Microsoft Sans Serif"/>
                <a:cs typeface="Microsoft Sans Serif"/>
              </a:rPr>
              <a:t>—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участник </a:t>
            </a:r>
            <a:r>
              <a:rPr sz="25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5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персонализированной </a:t>
            </a:r>
            <a:r>
              <a:rPr sz="2550" spc="20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программы </a:t>
            </a:r>
            <a:r>
              <a:rPr sz="2550" spc="2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3825" spc="15" baseline="1089" dirty="0">
                <a:solidFill>
                  <a:srgbClr val="1B3181"/>
                </a:solidFill>
                <a:latin typeface="Microsoft Sans Serif"/>
                <a:cs typeface="Microsoft Sans Serif"/>
              </a:rPr>
              <a:t>наставничества</a:t>
            </a:r>
            <a:r>
              <a:rPr sz="2500" spc="10" dirty="0">
                <a:solidFill>
                  <a:srgbClr val="1B3181"/>
                </a:solidFill>
                <a:latin typeface="Microsoft Sans Serif"/>
                <a:cs typeface="Microsoft Sans Serif"/>
              </a:rPr>
              <a:t>,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который через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взаимодействие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с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наставником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и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при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его помощи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и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поддержке приобретает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новый опыт, развивает необходимые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навыки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и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компетенции, добивается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предсказуемых результатов,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3675" spc="15" baseline="1133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преодолевая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тем </a:t>
            </a:r>
            <a:r>
              <a:rPr sz="25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самым свои </a:t>
            </a:r>
            <a:r>
              <a:rPr sz="25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3825" spc="22" baseline="1089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профессиональные </a:t>
            </a:r>
            <a:r>
              <a:rPr sz="3825" spc="15" baseline="1089" dirty="0">
                <a:solidFill>
                  <a:srgbClr val="1B3181"/>
                </a:solidFill>
                <a:latin typeface="Microsoft Sans Serif"/>
                <a:cs typeface="Microsoft Sans Serif"/>
              </a:rPr>
              <a:t>затруднения</a:t>
            </a:r>
            <a:r>
              <a:rPr sz="2500" spc="10" dirty="0">
                <a:solidFill>
                  <a:srgbClr val="1B3181"/>
                </a:solidFill>
                <a:latin typeface="Microsoft Sans Serif"/>
                <a:cs typeface="Microsoft Sans Serif"/>
              </a:rPr>
              <a:t>, </a:t>
            </a:r>
            <a:r>
              <a:rPr sz="25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450" spc="10" dirty="0">
                <a:solidFill>
                  <a:srgbClr val="1B3181"/>
                </a:solidFill>
                <a:latin typeface="Microsoft Sans Serif"/>
                <a:cs typeface="Microsoft Sans Serif"/>
              </a:rPr>
              <a:t>восполняя свои </a:t>
            </a:r>
            <a:r>
              <a:rPr sz="2550" spc="15" dirty="0" err="1">
                <a:solidFill>
                  <a:srgbClr val="1B3181"/>
                </a:solidFill>
                <a:latin typeface="Microsoft Sans Serif"/>
                <a:cs typeface="Microsoft Sans Serif"/>
              </a:rPr>
              <a:t>профессиональные</a:t>
            </a:r>
            <a:r>
              <a:rPr sz="255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50" spc="2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2550" spc="15" dirty="0" err="1" smtClean="0">
                <a:solidFill>
                  <a:srgbClr val="1B3181"/>
                </a:solidFill>
                <a:latin typeface="Microsoft Sans Serif"/>
                <a:cs typeface="Microsoft Sans Serif"/>
              </a:rPr>
              <a:t>дефициты</a:t>
            </a:r>
            <a:endParaRPr lang="ru-RU" sz="2550" spc="15" dirty="0" smtClean="0">
              <a:solidFill>
                <a:srgbClr val="1B3181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ct val="100899"/>
              </a:lnSpc>
              <a:spcBef>
                <a:spcPts val="70"/>
              </a:spcBef>
            </a:pPr>
            <a:endParaRPr sz="255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6183" y="1641348"/>
            <a:ext cx="5380101" cy="352653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004" y="325627"/>
            <a:ext cx="72504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Кто</a:t>
            </a:r>
            <a:r>
              <a:rPr spc="-60" dirty="0"/>
              <a:t> </a:t>
            </a:r>
            <a:r>
              <a:rPr spc="-35" dirty="0"/>
              <a:t>становится</a:t>
            </a:r>
            <a:r>
              <a:rPr spc="-65" dirty="0"/>
              <a:t> </a:t>
            </a:r>
            <a:r>
              <a:rPr spc="-35" dirty="0" err="1"/>
              <a:t>наставляемым</a:t>
            </a:r>
            <a:r>
              <a:rPr spc="-35" dirty="0" smtClean="0"/>
              <a:t>?</a:t>
            </a:r>
            <a:r>
              <a:rPr lang="ru-RU" spc="-35" dirty="0" smtClean="0"/>
              <a:t> А наставником?</a:t>
            </a:r>
            <a:endParaRPr spc="-35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dirty="0"/>
              <a:pPr marL="38100">
                <a:lnSpc>
                  <a:spcPts val="1315"/>
                </a:lnSpc>
              </a:pPr>
              <a:t>9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1817477" y="6341364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1800" y="152400"/>
            <a:ext cx="135322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</TotalTime>
  <Words>1041</Words>
  <Application>Microsoft Office PowerPoint</Application>
  <PresentationFormat>Произвольный</PresentationFormat>
  <Paragraphs>179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Чемпионат муниципальных команд наставничества педагогических работников Пермского края  </vt:lpstr>
      <vt:lpstr>НАСТАВНИЧЕСТВО</vt:lpstr>
      <vt:lpstr>НАСТАВНИЧЕСТВО  итоги проектных сессий муниципальных образований края 2022</vt:lpstr>
      <vt:lpstr>МУНИЦИПАЛЬНАЯ КОМАНДА НАСТАВНИЧЕСТВА  С каким действием ассоциируется понятие? Выразите глаголом ЧТО ДЕЛАТЬ?    </vt:lpstr>
      <vt:lpstr>Смыслообразование: МУНИЦИПАЛЬНАЯ КОМАНДА НАСТАВНИЧЕСТВА   </vt:lpstr>
      <vt:lpstr>Инновационные смыслы наставничества 2.0</vt:lpstr>
      <vt:lpstr>Слайд 7</vt:lpstr>
      <vt:lpstr>НАВСТРЕЧУ ДРУГ ДРУГУ: СМП-2015 # НАСТАВНИКИ - 2020</vt:lpstr>
      <vt:lpstr>Кто становится наставляемым? А наставником?</vt:lpstr>
      <vt:lpstr>Ценностная основа наставничества «Я тебя научу и ты от меня уйдешь или я тебя не научу и ты останешься со мной» – выбор за каждым</vt:lpstr>
      <vt:lpstr>Формы наставничества – способ реализации в паре или группе</vt:lpstr>
      <vt:lpstr>Роли в наставничестве </vt:lpstr>
      <vt:lpstr>Виды наставничества  </vt:lpstr>
      <vt:lpstr>Внешний контур наставничества –  регион, муниципалитет </vt:lpstr>
      <vt:lpstr>Слайд 15</vt:lpstr>
      <vt:lpstr>Слайд 16</vt:lpstr>
      <vt:lpstr>Внешний контур наставничества: МУНИЦИПАЛИТЕТ </vt:lpstr>
      <vt:lpstr>Качество (критерии) муниципальной практики наставничества</vt:lpstr>
      <vt:lpstr>ЛЕТИМ ВЫСОКО</vt:lpstr>
      <vt:lpstr>Конкурсные испытания очного этапа </vt:lpstr>
      <vt:lpstr>Номинации Чемпионата</vt:lpstr>
      <vt:lpstr>Чемпионат муниципальных команд наставничества педагогических работников Пермского края  </vt:lpstr>
      <vt:lpstr>Кейс-задания: разработка персонализированной программы наставничества с описанием форм и видов наставничества, участников наставнической деятельности и перечень мероприятий, нацеленных на устранение выявленных профессиональных затруднений и на поддержку сильных сторон наставляемого</vt:lpstr>
      <vt:lpstr>Слайд 24</vt:lpstr>
      <vt:lpstr>Проектирование: разработка муниципальных практик наставничества в условиях взаимодействия профессиональных педагогических сообществ молодых педагогов и педагогов-наставников в 2023 году</vt:lpstr>
      <vt:lpstr>Слайд 26</vt:lpstr>
      <vt:lpstr>Питч-марафон  «Новые смыслы наставничества»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Межмуниципальная диалог-встреча педагогических команд  Наставничество – ресурс профессионального развития педагогов</dc:title>
  <cp:lastModifiedBy>Инга</cp:lastModifiedBy>
  <cp:revision>74</cp:revision>
  <dcterms:created xsi:type="dcterms:W3CDTF">2022-08-23T14:35:42Z</dcterms:created>
  <dcterms:modified xsi:type="dcterms:W3CDTF">2022-12-17T16:35:04Z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2022-08-12T00:00:00Z</vt:filetime>
  </property>
  <property fmtid="{D5CDD505-2E9C-101B-9397-08002B2CF9AE}" pid="3" name="LastSaved">
    <vt:filetime>2022-08-23T00:00:00Z</vt:filetime>
  </property>
</Properties>
</file>