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528" r:id="rId3"/>
    <p:sldId id="511" r:id="rId4"/>
    <p:sldId id="256" r:id="rId5"/>
    <p:sldId id="512" r:id="rId6"/>
    <p:sldId id="376" r:id="rId7"/>
    <p:sldId id="391" r:id="rId8"/>
    <p:sldId id="386" r:id="rId9"/>
    <p:sldId id="515" r:id="rId10"/>
    <p:sldId id="393" r:id="rId11"/>
    <p:sldId id="385" r:id="rId12"/>
    <p:sldId id="517" r:id="rId14"/>
    <p:sldId id="387" r:id="rId15"/>
    <p:sldId id="388" r:id="rId16"/>
    <p:sldId id="389" r:id="rId17"/>
    <p:sldId id="519" r:id="rId18"/>
    <p:sldId id="520" r:id="rId19"/>
    <p:sldId id="521" r:id="rId20"/>
    <p:sldId id="523" r:id="rId21"/>
    <p:sldId id="522" r:id="rId22"/>
    <p:sldId id="394" r:id="rId23"/>
    <p:sldId id="395" r:id="rId24"/>
    <p:sldId id="408" r:id="rId25"/>
    <p:sldId id="396" r:id="rId26"/>
    <p:sldId id="524" r:id="rId27"/>
    <p:sldId id="525" r:id="rId28"/>
    <p:sldId id="526" r:id="rId29"/>
    <p:sldId id="52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24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</a:extLst>
        </p:spPr>
        <p:txBody>
          <a:bodyPr/>
          <a:lstStyle>
            <a:lvl1pPr marL="215900" indent="-214630"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fld id="{D5DA8A5A-E72F-45E5-89C4-E720A7FE2206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384175" y="685800"/>
            <a:ext cx="6084888" cy="3424238"/>
          </a:xfrm>
          <a:solidFill>
            <a:srgbClr val="FFFFFF"/>
          </a:solidFill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edubank.iro.perm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Запись вебинара: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942955" cy="4351655"/>
          </a:xfrm>
        </p:spPr>
        <p:txBody>
          <a:bodyPr/>
          <a:p>
            <a:r>
              <a:rPr lang="en-US" altLang="ru-RU"/>
              <a:t>https://my.mts-link.ru/50441123/2053631799/record-new/1808008501</a:t>
            </a:r>
            <a:endParaRPr lang="en-US" altLang="ru-RU"/>
          </a:p>
          <a:p>
            <a:endParaRPr lang="en-US" altLang="ru-RU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540" y="605155"/>
            <a:ext cx="1095565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rgbClr val="000000"/>
                </a:solidFill>
              </a:rPr>
              <a:t>	У </a:t>
            </a:r>
            <a:r>
              <a:rPr lang="ru-RU" sz="2400">
                <a:solidFill>
                  <a:srgbClr val="000000"/>
                </a:solidFill>
              </a:rPr>
              <a:t>гороха гены гладкой формы семян и наличия усиков в сложном листе доминантные. При </a:t>
            </a:r>
            <a:r>
              <a:rPr lang="ru-RU" sz="2400" smtClean="0">
                <a:solidFill>
                  <a:srgbClr val="000000"/>
                </a:solidFill>
              </a:rPr>
              <a:t>анализирующем скрещивании </a:t>
            </a:r>
            <a:r>
              <a:rPr lang="ru-RU" sz="2400">
                <a:solidFill>
                  <a:srgbClr val="000000"/>
                </a:solidFill>
              </a:rPr>
              <a:t>растений с гладкими семенами и усиками </a:t>
            </a:r>
            <a:r>
              <a:rPr lang="ru-RU" sz="2400" smtClean="0">
                <a:solidFill>
                  <a:srgbClr val="000000"/>
                </a:solidFill>
              </a:rPr>
              <a:t>получено </a:t>
            </a:r>
            <a:r>
              <a:rPr lang="ru-RU" sz="2400">
                <a:solidFill>
                  <a:srgbClr val="000000"/>
                </a:solidFill>
              </a:rPr>
              <a:t>потомство: 4002 растения с гладкими семенами без усиков, 3998 с морщинистыми семенами и усиками, 305 с гладкими семенами и усиками, 300 с морщинистыми семенами без усиков. Составьте схему решения задачи. Определите генотипы родительских растений, дайте обоснование появлению четырёх фенотипических групп особей.</a:t>
            </a:r>
            <a:endParaRPr lang="ru-RU" sz="2400">
              <a:solidFill>
                <a:srgbClr val="000000"/>
              </a:solidFill>
            </a:endParaRPr>
          </a:p>
          <a:p>
            <a:pPr algn="just"/>
            <a:r>
              <a:rPr lang="ru-RU" sz="2400">
                <a:solidFill>
                  <a:srgbClr val="000000"/>
                </a:solidFill>
              </a:rPr>
              <a:t>Определите расстояние между генами формы семян и наличия/отсутствия усиков</a:t>
            </a:r>
            <a:endParaRPr lang="ru-RU" sz="2400">
              <a:solidFill>
                <a:srgbClr val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/>
          <a:srcRect l="80" t="234" r="29" b="125"/>
          <a:stretch>
            <a:fillRect/>
          </a:stretch>
        </p:blipFill>
        <p:spPr>
          <a:xfrm>
            <a:off x="1005013" y="4086658"/>
            <a:ext cx="2378700" cy="20974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88989" y="4475042"/>
            <a:ext cx="5338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Большая часть потомства зачата 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r>
              <a:rPr lang="ru-RU" sz="2400" i="1" dirty="0" smtClean="0">
                <a:solidFill>
                  <a:srgbClr val="C00000"/>
                </a:solidFill>
              </a:rPr>
              <a:t>из </a:t>
            </a:r>
            <a:r>
              <a:rPr lang="ru-RU" sz="2400" i="1" dirty="0" err="1" smtClean="0">
                <a:solidFill>
                  <a:srgbClr val="C00000"/>
                </a:solidFill>
              </a:rPr>
              <a:t>некроссоверных</a:t>
            </a:r>
            <a:r>
              <a:rPr lang="ru-RU" sz="2400" i="1" dirty="0" smtClean="0">
                <a:solidFill>
                  <a:srgbClr val="C00000"/>
                </a:solidFill>
              </a:rPr>
              <a:t> гамет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530" y="427173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9600" i="1" smtClean="0">
                <a:solidFill>
                  <a:srgbClr val="C00000"/>
                </a:solidFill>
              </a:rPr>
              <a:t>?</a:t>
            </a:r>
            <a:endParaRPr lang="ru-RU" altLang="ru-RU" sz="9600" i="1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0177" y="4147656"/>
            <a:ext cx="5261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9600" smtClean="0">
                <a:solidFill>
                  <a:srgbClr val="C00000"/>
                </a:solidFill>
              </a:rPr>
              <a:t>!</a:t>
            </a:r>
            <a:endParaRPr lang="ru-RU" altLang="ru-RU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1"/>
          <p:cNvPicPr>
            <a:picLocks noChangeAspect="1"/>
          </p:cNvPicPr>
          <p:nvPr/>
        </p:nvPicPr>
        <p:blipFill>
          <a:blip r:embed="rId1" cstate="print"/>
          <a:srcRect t="14" b="34"/>
          <a:stretch>
            <a:fillRect/>
          </a:stretch>
        </p:blipFill>
        <p:spPr>
          <a:xfrm>
            <a:off x="244039" y="529086"/>
            <a:ext cx="8782620" cy="550713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56496" t="5249" r="30315" b="39545"/>
          <a:stretch>
            <a:fillRect/>
          </a:stretch>
        </p:blipFill>
        <p:spPr bwMode="auto">
          <a:xfrm>
            <a:off x="9374660" y="1803642"/>
            <a:ext cx="1684880" cy="356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авая фигурная скобка 7"/>
          <p:cNvSpPr/>
          <p:nvPr/>
        </p:nvSpPr>
        <p:spPr>
          <a:xfrm>
            <a:off x="7455244" y="3344563"/>
            <a:ext cx="230660" cy="659027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>
            <a:stCxn id="8" idx="1"/>
          </p:cNvCxnSpPr>
          <p:nvPr/>
        </p:nvCxnSpPr>
        <p:spPr>
          <a:xfrm flipV="1">
            <a:off x="7685904" y="3665838"/>
            <a:ext cx="1548712" cy="823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9251092" y="874291"/>
            <a:ext cx="2141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</a:rPr>
              <a:t>Расположение генов </a:t>
            </a:r>
            <a:endParaRPr lang="ru-RU" sz="1600" i="1" dirty="0" smtClean="0">
              <a:solidFill>
                <a:srgbClr val="C00000"/>
              </a:solidFill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у дигетерозиготной </a:t>
            </a:r>
            <a:endParaRPr lang="ru-RU" sz="1600" i="1" dirty="0" smtClean="0">
              <a:solidFill>
                <a:srgbClr val="C00000"/>
              </a:solidFill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родительско</a:t>
            </a:r>
            <a:r>
              <a:rPr lang="ru-RU" sz="1600" i="1" dirty="0" smtClean="0">
                <a:solidFill>
                  <a:srgbClr val="C00000"/>
                </a:solidFill>
              </a:rPr>
              <a:t>й особи</a:t>
            </a:r>
            <a:endParaRPr lang="ru-RU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b="44"/>
          <a:stretch>
            <a:fillRect/>
          </a:stretch>
        </p:blipFill>
        <p:spPr>
          <a:xfrm>
            <a:off x="1216489" y="139974"/>
            <a:ext cx="9821545" cy="54121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b="97"/>
          <a:stretch>
            <a:fillRect/>
          </a:stretch>
        </p:blipFill>
        <p:spPr>
          <a:xfrm>
            <a:off x="899795" y="189865"/>
            <a:ext cx="9606280" cy="5860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b="75"/>
          <a:stretch>
            <a:fillRect/>
          </a:stretch>
        </p:blipFill>
        <p:spPr>
          <a:xfrm>
            <a:off x="1223645" y="474345"/>
            <a:ext cx="8930640" cy="58731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овое поле 12"/>
          <p:cNvSpPr txBox="1"/>
          <p:nvPr/>
        </p:nvSpPr>
        <p:spPr>
          <a:xfrm>
            <a:off x="953650" y="518434"/>
            <a:ext cx="9739064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b="1" i="1" dirty="0">
                <a:solidFill>
                  <a:srgbClr val="002060"/>
                </a:solidFill>
              </a:rPr>
              <a:t>Аутосомные гены </a:t>
            </a:r>
            <a:r>
              <a:rPr lang="ru-RU" altLang="en-US" sz="3200" b="1" i="1" dirty="0" smtClean="0">
                <a:solidFill>
                  <a:srgbClr val="002060"/>
                </a:solidFill>
              </a:rPr>
              <a:t>тесно сцеплены </a:t>
            </a:r>
            <a:endParaRPr lang="ru-RU" altLang="en-US" sz="3200" b="1" i="1" dirty="0" smtClean="0">
              <a:solidFill>
                <a:srgbClr val="00206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b="1" i="1" dirty="0" smtClean="0">
                <a:solidFill>
                  <a:srgbClr val="002060"/>
                </a:solidFill>
              </a:rPr>
              <a:t>(между ними не происходит кроссинговер), </a:t>
            </a:r>
            <a:r>
              <a:rPr lang="ru-RU" altLang="en-US" sz="3200" b="1" i="1" dirty="0">
                <a:solidFill>
                  <a:srgbClr val="002060"/>
                </a:solidFill>
              </a:rPr>
              <a:t>если:</a:t>
            </a:r>
            <a:endParaRPr lang="ru-RU" altLang="en-US" sz="3200" b="1" i="1" dirty="0">
              <a:solidFill>
                <a:srgbClr val="00206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endParaRPr lang="ru-RU" altLang="en-US" sz="3200" i="1" dirty="0">
              <a:solidFill>
                <a:srgbClr val="C0000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i="1" dirty="0" smtClean="0">
                <a:solidFill>
                  <a:srgbClr val="7030A0"/>
                </a:solidFill>
              </a:rPr>
              <a:t>Дигетерозиготная </a:t>
            </a:r>
            <a:r>
              <a:rPr lang="ru-RU" altLang="en-US" sz="3200" i="1" dirty="0">
                <a:solidFill>
                  <a:srgbClr val="7030A0"/>
                </a:solidFill>
              </a:rPr>
              <a:t>особь при </a:t>
            </a:r>
            <a:r>
              <a:rPr lang="ru-RU" altLang="en-US" sz="3200" i="1" dirty="0" smtClean="0">
                <a:solidFill>
                  <a:srgbClr val="7030A0"/>
                </a:solidFill>
              </a:rPr>
              <a:t> </a:t>
            </a:r>
            <a:r>
              <a:rPr lang="ru-RU" altLang="en-US" sz="3200" i="1" dirty="0">
                <a:solidFill>
                  <a:srgbClr val="7030A0"/>
                </a:solidFill>
              </a:rPr>
              <a:t>анализирующем скрещивании </a:t>
            </a:r>
            <a:r>
              <a:rPr lang="ru-RU" altLang="en-US" sz="3200" i="1" dirty="0" smtClean="0">
                <a:solidFill>
                  <a:srgbClr val="7030A0"/>
                </a:solidFill>
              </a:rPr>
              <a:t> образует менее четырёх фенотипов</a:t>
            </a:r>
            <a:endParaRPr lang="ru-RU" altLang="en-US" sz="3200" i="1" dirty="0" smtClean="0">
              <a:solidFill>
                <a:srgbClr val="7030A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endParaRPr lang="ru-RU" altLang="en-US" sz="3200" i="1" dirty="0">
              <a:solidFill>
                <a:srgbClr val="7030A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i="1" dirty="0">
                <a:solidFill>
                  <a:srgbClr val="7030A0"/>
                </a:solidFill>
              </a:rPr>
              <a:t>Две дигетерозиготные особи </a:t>
            </a:r>
            <a:r>
              <a:rPr lang="ru-RU" altLang="en-US" sz="3200" i="1" dirty="0">
                <a:solidFill>
                  <a:srgbClr val="7030A0"/>
                </a:solidFill>
                <a:sym typeface="+mn-ea"/>
              </a:rPr>
              <a:t>при скрещивании </a:t>
            </a:r>
            <a:r>
              <a:rPr lang="ru-RU" altLang="en-US" sz="3200" i="1" dirty="0" smtClean="0">
                <a:solidFill>
                  <a:srgbClr val="7030A0"/>
                </a:solidFill>
                <a:sym typeface="+mn-ea"/>
              </a:rPr>
              <a:t> образует менее четырёх фенотипов</a:t>
            </a:r>
            <a:endParaRPr lang="ru-RU" altLang="en-US" sz="32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r="3474" b="14785"/>
          <a:stretch>
            <a:fillRect/>
          </a:stretch>
        </p:blipFill>
        <p:spPr>
          <a:xfrm>
            <a:off x="148280" y="214184"/>
            <a:ext cx="8858267" cy="6356383"/>
          </a:xfrm>
          <a:prstGeom prst="rect">
            <a:avLst/>
          </a:prstGeom>
        </p:spPr>
      </p:pic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2504302" y="107092"/>
            <a:ext cx="6244281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i="1" dirty="0" smtClean="0">
                <a:solidFill>
                  <a:srgbClr val="C00000"/>
                </a:solidFill>
              </a:rPr>
              <a:t>Тригибридное скрещивание</a:t>
            </a:r>
            <a:endParaRPr lang="ru-RU" altLang="ru-RU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 cstate="print"/>
          <a:srcRect t="4199" b="18373"/>
          <a:stretch>
            <a:fillRect/>
          </a:stretch>
        </p:blipFill>
        <p:spPr>
          <a:xfrm>
            <a:off x="4914636" y="0"/>
            <a:ext cx="6633713" cy="6647935"/>
          </a:xfrm>
          <a:prstGeom prst="rect">
            <a:avLst/>
          </a:prstGeom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420129" y="1334530"/>
            <a:ext cx="3937687" cy="179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2400" i="1" dirty="0" smtClean="0">
                <a:solidFill>
                  <a:srgbClr val="C00000"/>
                </a:solidFill>
              </a:rPr>
              <a:t>Схема сцепленного наследования генов  А В</a:t>
            </a:r>
            <a:endParaRPr lang="ru-RU" altLang="ru-RU" sz="2400" i="1" dirty="0">
              <a:solidFill>
                <a:srgbClr val="FF0000"/>
              </a:solidFill>
            </a:endParaRPr>
          </a:p>
        </p:txBody>
      </p:sp>
      <p:pic>
        <p:nvPicPr>
          <p:cNvPr id="6" name="Изображение 1"/>
          <p:cNvPicPr>
            <a:picLocks noChangeAspect="1"/>
          </p:cNvPicPr>
          <p:nvPr/>
        </p:nvPicPr>
        <p:blipFill>
          <a:blip r:embed="rId2" cstate="print"/>
          <a:srcRect l="2944" t="44269" r="16078" b="38845"/>
          <a:stretch>
            <a:fillRect/>
          </a:stretch>
        </p:blipFill>
        <p:spPr>
          <a:xfrm>
            <a:off x="226362" y="3746572"/>
            <a:ext cx="4736999" cy="127850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 cstate="print"/>
          <a:srcRect t="5249" b="12740"/>
          <a:stretch>
            <a:fillRect/>
          </a:stretch>
        </p:blipFill>
        <p:spPr>
          <a:xfrm>
            <a:off x="4597435" y="257468"/>
            <a:ext cx="7266919" cy="6217472"/>
          </a:xfrm>
          <a:prstGeom prst="rect">
            <a:avLst/>
          </a:prstGeom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420129" y="1334530"/>
            <a:ext cx="3937687" cy="179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2400" i="1" dirty="0" smtClean="0">
                <a:solidFill>
                  <a:srgbClr val="C00000"/>
                </a:solidFill>
              </a:rPr>
              <a:t>Схема сцепленного наследования генов  А С</a:t>
            </a:r>
            <a:endParaRPr lang="ru-RU" altLang="ru-RU" sz="2400" i="1" dirty="0">
              <a:solidFill>
                <a:srgbClr val="FF0000"/>
              </a:solidFill>
            </a:endParaRPr>
          </a:p>
        </p:txBody>
      </p:sp>
      <p:pic>
        <p:nvPicPr>
          <p:cNvPr id="6" name="Изображение 1"/>
          <p:cNvPicPr>
            <a:picLocks noChangeAspect="1"/>
          </p:cNvPicPr>
          <p:nvPr/>
        </p:nvPicPr>
        <p:blipFill>
          <a:blip r:embed="rId2" cstate="print"/>
          <a:srcRect l="4303" t="60717" r="17211" b="20122"/>
          <a:stretch>
            <a:fillRect/>
          </a:stretch>
        </p:blipFill>
        <p:spPr>
          <a:xfrm>
            <a:off x="0" y="3926087"/>
            <a:ext cx="4673040" cy="147793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l="2944" t="79265" r="9738" b="9528"/>
          <a:stretch>
            <a:fillRect/>
          </a:stretch>
        </p:blipFill>
        <p:spPr>
          <a:xfrm>
            <a:off x="187298" y="1506677"/>
            <a:ext cx="11522914" cy="19144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64" y="12622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План </a:t>
            </a:r>
            <a:r>
              <a:rPr lang="ru-RU" b="1" dirty="0" err="1" smtClean="0">
                <a:solidFill>
                  <a:srgbClr val="002060"/>
                </a:solidFill>
              </a:rPr>
              <a:t>вебинаров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67" y="1919416"/>
            <a:ext cx="11302313" cy="4053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генетических задач на сцепленное наследование» - 13.03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задач на применение закона </a:t>
            </a:r>
            <a:r>
              <a:rPr lang="ru-RU" b="1" dirty="0" err="1" smtClean="0">
                <a:solidFill>
                  <a:srgbClr val="C00000"/>
                </a:solidFill>
              </a:rPr>
              <a:t>Харди-Вайнберга</a:t>
            </a:r>
            <a:r>
              <a:rPr lang="ru-RU" b="1" dirty="0" smtClean="0">
                <a:solidFill>
                  <a:srgbClr val="C00000"/>
                </a:solidFill>
              </a:rPr>
              <a:t>» - 3.04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«Решение генетических задач на полимерное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взаимодействие генов» - 24.04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28279" b="26208"/>
          <a:stretch>
            <a:fillRect/>
          </a:stretch>
        </p:blipFill>
        <p:spPr>
          <a:xfrm>
            <a:off x="480781" y="1534143"/>
            <a:ext cx="11148060" cy="3805555"/>
          </a:xfrm>
          <a:prstGeom prst="rect">
            <a:avLst/>
          </a:prstGeom>
        </p:spPr>
      </p:pic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511175" y="460375"/>
            <a:ext cx="1115885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algn="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i="1" dirty="0">
                <a:solidFill>
                  <a:srgbClr val="C00000"/>
                </a:solidFill>
              </a:rPr>
              <a:t>Сцепленное наследование генов в половых хромосомах</a:t>
            </a:r>
            <a:endParaRPr lang="ru-RU" altLang="ru-RU" sz="3200" i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14400" y="2907957"/>
            <a:ext cx="978655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77329" y="3237470"/>
            <a:ext cx="8579709" cy="411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839689" y="264125"/>
            <a:ext cx="8482012" cy="6362700"/>
          </a:xfrm>
        </p:spPr>
      </p:pic>
      <p:sp>
        <p:nvSpPr>
          <p:cNvPr id="3" name="Текстовое поле 2"/>
          <p:cNvSpPr txBox="1"/>
          <p:nvPr/>
        </p:nvSpPr>
        <p:spPr>
          <a:xfrm>
            <a:off x="4789170" y="247650"/>
            <a:ext cx="28092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3200">
                <a:solidFill>
                  <a:srgbClr val="FF0000"/>
                </a:solidFill>
              </a:rPr>
              <a:t>1 скрещивание</a:t>
            </a:r>
            <a:endParaRPr lang="ru-RU" altLang="en-US" sz="3200">
              <a:solidFill>
                <a:srgbClr val="FF0000"/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576635" y="6159483"/>
            <a:ext cx="329192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altLang="en-US" sz="2000" i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6458466" y="3155092"/>
            <a:ext cx="790832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Текстовое поле 1"/>
          <p:cNvSpPr txBox="1"/>
          <p:nvPr/>
        </p:nvSpPr>
        <p:spPr>
          <a:xfrm>
            <a:off x="9959546" y="5198077"/>
            <a:ext cx="157754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en-US" sz="2000" i="1" dirty="0">
                <a:solidFill>
                  <a:srgbClr val="FF0000"/>
                </a:solidFill>
              </a:rPr>
              <a:t>ответ на последний вопрос</a:t>
            </a:r>
            <a:endParaRPr lang="ru-RU" altLang="en-US" sz="2000" i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9185189" y="5626443"/>
            <a:ext cx="72493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28279" b="26208"/>
          <a:stretch>
            <a:fillRect/>
          </a:stretch>
        </p:blipFill>
        <p:spPr>
          <a:xfrm>
            <a:off x="736154" y="1534144"/>
            <a:ext cx="11148060" cy="3805555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78010" y="3904735"/>
            <a:ext cx="978655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821458" y="3529915"/>
            <a:ext cx="8464380" cy="4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876057" y="443395"/>
            <a:ext cx="8159750" cy="6118225"/>
          </a:xfrm>
        </p:spPr>
      </p:pic>
      <p:sp>
        <p:nvSpPr>
          <p:cNvPr id="3" name="Текстовое поле 2"/>
          <p:cNvSpPr txBox="1"/>
          <p:nvPr/>
        </p:nvSpPr>
        <p:spPr>
          <a:xfrm>
            <a:off x="4328795" y="159385"/>
            <a:ext cx="28092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3200">
                <a:solidFill>
                  <a:srgbClr val="FF0000"/>
                </a:solidFill>
              </a:rPr>
              <a:t>2 скрещивание</a:t>
            </a:r>
            <a:endParaRPr lang="ru-RU" altLang="en-US" sz="320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777948" y="3542271"/>
            <a:ext cx="790832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724401" y="4279557"/>
            <a:ext cx="790832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овое поле 1"/>
          <p:cNvSpPr txBox="1"/>
          <p:nvPr/>
        </p:nvSpPr>
        <p:spPr>
          <a:xfrm>
            <a:off x="7623208" y="598943"/>
            <a:ext cx="329192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altLang="en-US" sz="2000" i="1" dirty="0">
              <a:solidFill>
                <a:srgbClr val="FF0000"/>
              </a:solidFill>
            </a:endParaRPr>
          </a:p>
        </p:txBody>
      </p:sp>
      <p:sp>
        <p:nvSpPr>
          <p:cNvPr id="10" name="Текстовое поле 1"/>
          <p:cNvSpPr txBox="1"/>
          <p:nvPr/>
        </p:nvSpPr>
        <p:spPr>
          <a:xfrm>
            <a:off x="856735" y="3245709"/>
            <a:ext cx="256196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en-US" sz="2000" i="1" dirty="0" err="1" smtClean="0">
                <a:solidFill>
                  <a:srgbClr val="FF0000"/>
                </a:solidFill>
              </a:rPr>
              <a:t>моногомозиготная</a:t>
            </a:r>
            <a:r>
              <a:rPr lang="ru-RU" altLang="en-US" sz="2000" i="1" dirty="0" smtClean="0">
                <a:solidFill>
                  <a:srgbClr val="FF0000"/>
                </a:solidFill>
              </a:rPr>
              <a:t> дочь, у которой может родиться ребёнок-дальтоник</a:t>
            </a:r>
            <a:endParaRPr lang="ru-RU" altLang="en-US" sz="20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237470" y="3535835"/>
            <a:ext cx="1638747" cy="319473"/>
          </a:xfrm>
          <a:prstGeom prst="straightConnector1">
            <a:avLst/>
          </a:prstGeom>
          <a:ln w="127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rcRect l="2690" t="6201" r="5044" b="60531"/>
          <a:stretch>
            <a:fillRect/>
          </a:stretch>
        </p:blipFill>
        <p:spPr>
          <a:xfrm>
            <a:off x="258676" y="1406588"/>
            <a:ext cx="8026466" cy="3296203"/>
          </a:xfrm>
          <a:prstGeom prst="rect">
            <a:avLst/>
          </a:prstGeom>
        </p:spPr>
      </p:pic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486461" y="262667"/>
            <a:ext cx="1115885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algn="ct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i="1" dirty="0" err="1" smtClean="0">
                <a:solidFill>
                  <a:srgbClr val="C00000"/>
                </a:solidFill>
              </a:rPr>
              <a:t>Псевдоаутосомное</a:t>
            </a:r>
            <a:r>
              <a:rPr lang="ru-RU" altLang="ru-RU" sz="3200" i="1" dirty="0" smtClean="0">
                <a:solidFill>
                  <a:srgbClr val="C00000"/>
                </a:solidFill>
              </a:rPr>
              <a:t> и </a:t>
            </a:r>
            <a:r>
              <a:rPr lang="ru-RU" altLang="ru-RU" sz="3200" i="1" dirty="0" err="1" smtClean="0">
                <a:solidFill>
                  <a:srgbClr val="C00000"/>
                </a:solidFill>
              </a:rPr>
              <a:t>голандрическое</a:t>
            </a:r>
            <a:r>
              <a:rPr lang="ru-RU" altLang="ru-RU" sz="3200" i="1" dirty="0" smtClean="0">
                <a:solidFill>
                  <a:srgbClr val="C00000"/>
                </a:solidFill>
              </a:rPr>
              <a:t> наследование</a:t>
            </a:r>
            <a:endParaRPr lang="ru-RU" altLang="ru-RU" sz="3200" i="1" dirty="0">
              <a:solidFill>
                <a:srgbClr val="FF0000"/>
              </a:solidFill>
            </a:endParaRPr>
          </a:p>
        </p:txBody>
      </p:sp>
      <p:pic>
        <p:nvPicPr>
          <p:cNvPr id="4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rcRect l="3363" t="41634" r="40015" b="10120"/>
          <a:stretch>
            <a:fillRect/>
          </a:stretch>
        </p:blipFill>
        <p:spPr>
          <a:xfrm>
            <a:off x="8320217" y="1331589"/>
            <a:ext cx="3550508" cy="344619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rcRect t="55217" r="18028" b="9266"/>
          <a:stretch>
            <a:fillRect/>
          </a:stretch>
        </p:blipFill>
        <p:spPr>
          <a:xfrm>
            <a:off x="1004794" y="1260388"/>
            <a:ext cx="9208599" cy="4881625"/>
          </a:xfrm>
          <a:prstGeom prst="rect">
            <a:avLst/>
          </a:prstGeom>
        </p:spPr>
      </p:pic>
      <p:sp>
        <p:nvSpPr>
          <p:cNvPr id="8" name="Содержимое 3"/>
          <p:cNvSpPr>
            <a:spLocks noGrp="1"/>
          </p:cNvSpPr>
          <p:nvPr>
            <p:ph sz="half" idx="2"/>
          </p:nvPr>
        </p:nvSpPr>
        <p:spPr>
          <a:xfrm>
            <a:off x="7998941" y="214183"/>
            <a:ext cx="2257168" cy="9788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А – норма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а - ксеродерма</a:t>
            </a:r>
            <a:endParaRPr lang="ru-RU" sz="2400" b="1" dirty="0"/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848497" y="262667"/>
            <a:ext cx="657379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algn="ct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dirty="0" smtClean="0">
                <a:solidFill>
                  <a:srgbClr val="C00000"/>
                </a:solidFill>
              </a:rPr>
              <a:t>Первое скрещивание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1" cstate="print"/>
          <a:srcRect t="45472" b="10813"/>
          <a:stretch>
            <a:fillRect/>
          </a:stretch>
        </p:blipFill>
        <p:spPr>
          <a:xfrm>
            <a:off x="642052" y="967370"/>
            <a:ext cx="10582561" cy="5227484"/>
          </a:xfrm>
          <a:prstGeom prst="rect">
            <a:avLst/>
          </a:prstGeom>
        </p:spPr>
      </p:pic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996778" y="163813"/>
            <a:ext cx="5626443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algn="ct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dirty="0" smtClean="0">
                <a:solidFill>
                  <a:srgbClr val="C00000"/>
                </a:solidFill>
              </a:rPr>
              <a:t>Второе скрещивание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5232" y="1062681"/>
            <a:ext cx="8863914" cy="29054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КПК «Актуальные </a:t>
            </a:r>
            <a:r>
              <a:rPr lang="ru-RU" b="1" dirty="0" smtClean="0">
                <a:solidFill>
                  <a:srgbClr val="C00000"/>
                </a:solidFill>
              </a:rPr>
              <a:t>вопросы содержания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методики преподавания раздела «Генетика»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школьном курсе </a:t>
            </a:r>
            <a:r>
              <a:rPr lang="ru-RU" b="1" dirty="0" smtClean="0">
                <a:solidFill>
                  <a:srgbClr val="C00000"/>
                </a:solidFill>
              </a:rPr>
              <a:t>биологии»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запись </a:t>
            </a:r>
            <a:r>
              <a:rPr lang="ru-RU" dirty="0" smtClean="0"/>
              <a:t>в </a:t>
            </a:r>
            <a:r>
              <a:rPr lang="en-US" dirty="0" smtClean="0">
                <a:hlinkClick r:id="rId1"/>
              </a:rPr>
              <a:t>edubank.iro.perm.ru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98357" y="4636528"/>
            <a:ext cx="78836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Спасибо за внимание!</a:t>
            </a:r>
            <a:endParaRPr lang="en-US" sz="60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12115"/>
            <a:ext cx="9144000" cy="650240"/>
          </a:xfrm>
        </p:spPr>
        <p:txBody>
          <a:bodyPr>
            <a:noAutofit/>
          </a:bodyPr>
          <a:lstStyle/>
          <a:p>
            <a:r>
              <a:rPr lang="ru-RU" altLang="en-US" sz="4400" b="1" dirty="0">
                <a:solidFill>
                  <a:srgbClr val="C00000"/>
                </a:solidFill>
              </a:rPr>
              <a:t>Генетическая задача № 28</a:t>
            </a:r>
            <a:endParaRPr lang="ru-RU" altLang="en-US" sz="4400" b="1" dirty="0">
              <a:solidFill>
                <a:srgbClr val="C00000"/>
              </a:solidFill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26077" y="1029746"/>
            <a:ext cx="111540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i="1" dirty="0">
                <a:solidFill>
                  <a:srgbClr val="C00000"/>
                </a:solidFill>
              </a:rPr>
              <a:t>Независимое наследование</a:t>
            </a:r>
            <a:endParaRPr lang="ru-RU" altLang="en-US" sz="2400" i="1" dirty="0">
              <a:solidFill>
                <a:srgbClr val="C00000"/>
              </a:solidFill>
            </a:endParaRPr>
          </a:p>
          <a:p>
            <a:r>
              <a:rPr lang="ru-RU" altLang="en-US" sz="2400" i="1" dirty="0">
                <a:solidFill>
                  <a:srgbClr val="002060"/>
                </a:solidFill>
              </a:rPr>
              <a:t>1. </a:t>
            </a:r>
            <a:r>
              <a:rPr lang="ru-RU" altLang="en-US" sz="2400" i="1" dirty="0" err="1">
                <a:solidFill>
                  <a:srgbClr val="002060"/>
                </a:solidFill>
              </a:rPr>
              <a:t>Дигибридное</a:t>
            </a:r>
            <a:r>
              <a:rPr lang="ru-RU" altLang="en-US" sz="2400" i="1" dirty="0">
                <a:solidFill>
                  <a:srgbClr val="002060"/>
                </a:solidFill>
              </a:rPr>
              <a:t> скрещивание ( в т. ч. на группы крови)</a:t>
            </a:r>
            <a:endParaRPr lang="ru-RU" altLang="en-US" sz="2400" i="1" dirty="0">
              <a:solidFill>
                <a:srgbClr val="002060"/>
              </a:solidFill>
            </a:endParaRPr>
          </a:p>
          <a:p>
            <a:r>
              <a:rPr lang="ru-RU" altLang="en-US" sz="2400" i="1" dirty="0">
                <a:solidFill>
                  <a:srgbClr val="002060"/>
                </a:solidFill>
              </a:rPr>
              <a:t>2. </a:t>
            </a:r>
            <a:r>
              <a:rPr lang="ru-RU" altLang="en-US" sz="2400" i="1" dirty="0" err="1">
                <a:solidFill>
                  <a:srgbClr val="002060"/>
                </a:solidFill>
              </a:rPr>
              <a:t>Дигибридное</a:t>
            </a:r>
            <a:r>
              <a:rPr lang="ru-RU" altLang="en-US" sz="2400" i="1" dirty="0">
                <a:solidFill>
                  <a:srgbClr val="002060"/>
                </a:solidFill>
              </a:rPr>
              <a:t> скрещивание на гибель эмбрионов</a:t>
            </a:r>
            <a:endParaRPr lang="ru-RU" altLang="en-US" sz="2400" i="1" dirty="0">
              <a:solidFill>
                <a:srgbClr val="002060"/>
              </a:solidFill>
            </a:endParaRPr>
          </a:p>
          <a:p>
            <a:r>
              <a:rPr lang="ru-RU" altLang="en-US" sz="2400" i="1" dirty="0">
                <a:solidFill>
                  <a:srgbClr val="002060"/>
                </a:solidFill>
              </a:rPr>
              <a:t>3. Комбинированное наследование (один признак </a:t>
            </a:r>
            <a:r>
              <a:rPr lang="ru-RU" altLang="en-US" sz="2400" i="1" dirty="0" err="1">
                <a:solidFill>
                  <a:srgbClr val="002060"/>
                </a:solidFill>
              </a:rPr>
              <a:t>аутосомный</a:t>
            </a:r>
            <a:r>
              <a:rPr lang="ru-RU" altLang="en-US" sz="2400" i="1" dirty="0" smtClean="0">
                <a:solidFill>
                  <a:srgbClr val="002060"/>
                </a:solidFill>
              </a:rPr>
              <a:t>, </a:t>
            </a:r>
            <a:endParaRPr lang="ru-RU" altLang="en-US" sz="2400" i="1" dirty="0">
              <a:solidFill>
                <a:srgbClr val="002060"/>
              </a:solidFill>
            </a:endParaRPr>
          </a:p>
          <a:p>
            <a:r>
              <a:rPr lang="ru-RU" altLang="en-US" sz="2400" i="1" dirty="0">
                <a:solidFill>
                  <a:srgbClr val="002060"/>
                </a:solidFill>
              </a:rPr>
              <a:t>второй сцеплен с полом)</a:t>
            </a:r>
            <a:endParaRPr lang="ru-RU" altLang="en-US" sz="2400" i="1" dirty="0">
              <a:solidFill>
                <a:srgbClr val="002060"/>
              </a:solidFill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83873" y="2997114"/>
            <a:ext cx="10756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2400" i="1" dirty="0">
                <a:solidFill>
                  <a:srgbClr val="C00000"/>
                </a:solidFill>
              </a:rPr>
              <a:t>Сцепленное наследование</a:t>
            </a:r>
            <a:endParaRPr lang="ru-RU" altLang="en-US" sz="2400" i="1" dirty="0">
              <a:solidFill>
                <a:srgbClr val="C00000"/>
              </a:solidFill>
            </a:endParaRPr>
          </a:p>
          <a:p>
            <a:pPr algn="l"/>
            <a:r>
              <a:rPr lang="ru-RU" altLang="en-US" sz="2400" i="1" dirty="0">
                <a:solidFill>
                  <a:srgbClr val="002060"/>
                </a:solidFill>
              </a:rPr>
              <a:t>1. Сцепленное </a:t>
            </a:r>
            <a:r>
              <a:rPr lang="ru-RU" altLang="en-US" sz="2400" i="1" dirty="0" err="1" smtClean="0">
                <a:solidFill>
                  <a:srgbClr val="002060"/>
                </a:solidFill>
              </a:rPr>
              <a:t>аутосомное</a:t>
            </a:r>
            <a:r>
              <a:rPr lang="ru-RU" altLang="en-US" sz="2400" i="1" dirty="0" smtClean="0">
                <a:solidFill>
                  <a:srgbClr val="002060"/>
                </a:solidFill>
              </a:rPr>
              <a:t> с составлением генетических карт</a:t>
            </a:r>
            <a:endParaRPr lang="ru-RU" altLang="en-US" sz="2400" i="1" dirty="0">
              <a:solidFill>
                <a:srgbClr val="002060"/>
              </a:solidFill>
            </a:endParaRPr>
          </a:p>
          <a:p>
            <a:pPr algn="l"/>
            <a:r>
              <a:rPr lang="ru-RU" altLang="en-US" sz="2400" i="1" dirty="0">
                <a:solidFill>
                  <a:srgbClr val="002060"/>
                </a:solidFill>
              </a:rPr>
              <a:t>2. Сцепленное с расположением генов в половой Х- хромосоме</a:t>
            </a:r>
            <a:endParaRPr lang="ru-RU" altLang="en-US" sz="2400" i="1" dirty="0">
              <a:solidFill>
                <a:srgbClr val="002060"/>
              </a:solidFill>
            </a:endParaRPr>
          </a:p>
          <a:p>
            <a:pPr algn="l"/>
            <a:r>
              <a:rPr lang="ru-RU" altLang="en-US" sz="2400" i="1" dirty="0">
                <a:solidFill>
                  <a:srgbClr val="002060"/>
                </a:solidFill>
              </a:rPr>
              <a:t>3. </a:t>
            </a:r>
            <a:r>
              <a:rPr lang="ru-RU" altLang="en-US" sz="2400" i="1" dirty="0">
                <a:solidFill>
                  <a:srgbClr val="002060"/>
                </a:solidFill>
                <a:sym typeface="+mn-ea"/>
              </a:rPr>
              <a:t>Сцепленное с расположением генов в половых Х- и У- </a:t>
            </a:r>
            <a:r>
              <a:rPr lang="ru-RU" altLang="en-US" sz="2400" i="1" dirty="0" smtClean="0">
                <a:solidFill>
                  <a:srgbClr val="002060"/>
                </a:solidFill>
                <a:sym typeface="+mn-ea"/>
              </a:rPr>
              <a:t>хромосомах (</a:t>
            </a:r>
            <a:r>
              <a:rPr lang="ru-RU" altLang="en-US" sz="2400" i="1" dirty="0" err="1" smtClean="0">
                <a:solidFill>
                  <a:srgbClr val="002060"/>
                </a:solidFill>
                <a:sym typeface="+mn-ea"/>
              </a:rPr>
              <a:t>псевдоаутосомное</a:t>
            </a:r>
            <a:r>
              <a:rPr lang="ru-RU" altLang="en-US" sz="2400" i="1" dirty="0" smtClean="0">
                <a:solidFill>
                  <a:srgbClr val="002060"/>
                </a:solidFill>
                <a:sym typeface="+mn-ea"/>
              </a:rPr>
              <a:t>, </a:t>
            </a:r>
            <a:r>
              <a:rPr lang="ru-RU" altLang="en-US" sz="2400" i="1" dirty="0" err="1" smtClean="0">
                <a:solidFill>
                  <a:srgbClr val="002060"/>
                </a:solidFill>
                <a:sym typeface="+mn-ea"/>
              </a:rPr>
              <a:t>голандрическое</a:t>
            </a:r>
            <a:r>
              <a:rPr lang="ru-RU" altLang="en-US" sz="2400" i="1" dirty="0" smtClean="0">
                <a:solidFill>
                  <a:srgbClr val="002060"/>
                </a:solidFill>
                <a:sym typeface="+mn-ea"/>
              </a:rPr>
              <a:t>)</a:t>
            </a:r>
            <a:endParaRPr lang="ru-RU" altLang="en-US" sz="2400" i="1" dirty="0">
              <a:solidFill>
                <a:srgbClr val="002060"/>
              </a:solidFill>
              <a:sym typeface="+mn-ea"/>
            </a:endParaRPr>
          </a:p>
        </p:txBody>
      </p:sp>
      <p:sp>
        <p:nvSpPr>
          <p:cNvPr id="5" name="Текстовое поле 3"/>
          <p:cNvSpPr txBox="1"/>
          <p:nvPr/>
        </p:nvSpPr>
        <p:spPr>
          <a:xfrm>
            <a:off x="653894" y="5027741"/>
            <a:ext cx="10756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2400" i="1" dirty="0" smtClean="0">
                <a:solidFill>
                  <a:srgbClr val="C00000"/>
                </a:solidFill>
              </a:rPr>
              <a:t>Взаимодействие генов</a:t>
            </a:r>
            <a:endParaRPr lang="ru-RU" altLang="en-US" sz="2400" i="1" dirty="0">
              <a:solidFill>
                <a:srgbClr val="C00000"/>
              </a:solidFill>
            </a:endParaRPr>
          </a:p>
          <a:p>
            <a:pPr algn="l"/>
            <a:r>
              <a:rPr lang="ru-RU" altLang="en-US" sz="2400" i="1" dirty="0">
                <a:solidFill>
                  <a:srgbClr val="002060"/>
                </a:solidFill>
              </a:rPr>
              <a:t>1. </a:t>
            </a:r>
            <a:r>
              <a:rPr lang="ru-RU" altLang="en-US" sz="2400" i="1" dirty="0" smtClean="0">
                <a:solidFill>
                  <a:srgbClr val="002060"/>
                </a:solidFill>
              </a:rPr>
              <a:t>Полимерия</a:t>
            </a:r>
            <a:endParaRPr lang="ru-RU" altLang="en-US" sz="2800" i="1" dirty="0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249" y="175655"/>
            <a:ext cx="10515600" cy="1325563"/>
          </a:xfrm>
        </p:spPr>
        <p:txBody>
          <a:bodyPr/>
          <a:lstStyle/>
          <a:p>
            <a:pPr algn="ctr"/>
            <a:r>
              <a:rPr lang="ru-RU" altLang="en-US" b="1" dirty="0">
                <a:solidFill>
                  <a:srgbClr val="C00000"/>
                </a:solidFill>
              </a:rPr>
              <a:t>Типы задач </a:t>
            </a:r>
            <a:r>
              <a:rPr lang="ru-RU" altLang="en-US" b="1" dirty="0" smtClean="0">
                <a:solidFill>
                  <a:srgbClr val="C00000"/>
                </a:solidFill>
              </a:rPr>
              <a:t>№ 27</a:t>
            </a:r>
            <a:endParaRPr lang="ru-RU" altLang="en-US" b="1" dirty="0">
              <a:solidFill>
                <a:srgbClr val="C0000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38200" y="1451610"/>
            <a:ext cx="10515600" cy="4351338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1. Деление клетки (митоз, мейоз) </a:t>
            </a:r>
            <a:r>
              <a:rPr lang="ru-RU" altLang="en-US" i="1" dirty="0" smtClean="0">
                <a:solidFill>
                  <a:srgbClr val="002060"/>
                </a:solidFill>
              </a:rPr>
              <a:t>и гаметогенез</a:t>
            </a:r>
            <a:endParaRPr lang="ru-RU" altLang="en-US" i="1" dirty="0">
              <a:solidFill>
                <a:srgbClr val="002060"/>
              </a:solidFill>
              <a:sym typeface="+mn-ea"/>
            </a:endParaRPr>
          </a:p>
          <a:p>
            <a:pPr marL="0" indent="0">
              <a:buNone/>
            </a:pPr>
            <a:endParaRPr lang="ru-RU" altLang="en-US" i="1" dirty="0">
              <a:solidFill>
                <a:srgbClr val="002060"/>
              </a:solidFill>
              <a:sym typeface="+mn-ea"/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002060"/>
                </a:solidFill>
              </a:rPr>
              <a:t>2. </a:t>
            </a:r>
            <a:r>
              <a:rPr lang="ru-RU" altLang="en-US" i="1" dirty="0">
                <a:solidFill>
                  <a:srgbClr val="002060"/>
                </a:solidFill>
              </a:rPr>
              <a:t>Циклы развития </a:t>
            </a:r>
            <a:r>
              <a:rPr lang="ru-RU" altLang="en-US" i="1" dirty="0" smtClean="0">
                <a:solidFill>
                  <a:srgbClr val="002060"/>
                </a:solidFill>
              </a:rPr>
              <a:t>растений</a:t>
            </a:r>
            <a:endParaRPr lang="ru-RU" altLang="en-US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002060"/>
                </a:solidFill>
              </a:rPr>
              <a:t>3. </a:t>
            </a:r>
            <a:r>
              <a:rPr lang="ru-RU" altLang="en-US" i="1" dirty="0">
                <a:solidFill>
                  <a:srgbClr val="002060"/>
                </a:solidFill>
              </a:rPr>
              <a:t>Синтез </a:t>
            </a:r>
            <a:r>
              <a:rPr lang="ru-RU" altLang="en-US" i="1" dirty="0" smtClean="0">
                <a:solidFill>
                  <a:srgbClr val="002060"/>
                </a:solidFill>
              </a:rPr>
              <a:t>белка</a:t>
            </a: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altLang="en-US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en-US" i="1" dirty="0" smtClean="0">
                <a:solidFill>
                  <a:srgbClr val="002060"/>
                </a:solidFill>
              </a:rPr>
              <a:t>4. Генетическая структура популяции. Закон </a:t>
            </a:r>
            <a:r>
              <a:rPr lang="ru-RU" altLang="en-US" i="1" dirty="0" err="1" smtClean="0">
                <a:solidFill>
                  <a:srgbClr val="002060"/>
                </a:solidFill>
              </a:rPr>
              <a:t>Харди-Вайнберга</a:t>
            </a:r>
            <a:endParaRPr lang="ru-RU" altLang="en-US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145" y="1894205"/>
            <a:ext cx="10170160" cy="877570"/>
          </a:xfrm>
        </p:spPr>
        <p:txBody>
          <a:bodyPr>
            <a:normAutofit fontScale="90000"/>
          </a:bodyPr>
          <a:lstStyle/>
          <a:p>
            <a:r>
              <a:rPr lang="ru-RU" altLang="en-US" b="1">
                <a:solidFill>
                  <a:srgbClr val="FF0000"/>
                </a:solidFill>
              </a:rPr>
              <a:t>Сцепленное наследование </a:t>
            </a:r>
            <a:endParaRPr lang="ru-RU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t="202" b="203"/>
          <a:stretch>
            <a:fillRect/>
          </a:stretch>
        </p:blipFill>
        <p:spPr>
          <a:xfrm>
            <a:off x="0" y="204848"/>
            <a:ext cx="5778500" cy="2428875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 cstate="print"/>
          <a:srcRect t="12485" b="19"/>
          <a:stretch>
            <a:fillRect/>
          </a:stretch>
        </p:blipFill>
        <p:spPr>
          <a:xfrm>
            <a:off x="815340" y="3301940"/>
            <a:ext cx="4859020" cy="346208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8578" y="2317476"/>
            <a:ext cx="5431626" cy="38038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72770" y="1417988"/>
            <a:ext cx="58306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</a:rPr>
              <a:t>Если в задаче 2 фенотипических класса преобладают, </a:t>
            </a:r>
            <a:endParaRPr lang="ru-RU" sz="1600" i="1" dirty="0" smtClean="0">
              <a:solidFill>
                <a:srgbClr val="C00000"/>
              </a:solidFill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а </a:t>
            </a:r>
            <a:r>
              <a:rPr lang="ru-RU" sz="1600" i="1" dirty="0" smtClean="0">
                <a:solidFill>
                  <a:srgbClr val="C00000"/>
                </a:solidFill>
              </a:rPr>
              <a:t>два </a:t>
            </a:r>
            <a:r>
              <a:rPr lang="ru-RU" sz="1600" i="1" dirty="0" smtClean="0">
                <a:solidFill>
                  <a:srgbClr val="C00000"/>
                </a:solidFill>
              </a:rPr>
              <a:t>в </a:t>
            </a:r>
            <a:r>
              <a:rPr lang="ru-RU" sz="1600" i="1" dirty="0" smtClean="0">
                <a:solidFill>
                  <a:srgbClr val="C00000"/>
                </a:solidFill>
              </a:rPr>
              <a:t>меньшинстве, это задача на сцепленное наследован</a:t>
            </a:r>
            <a:r>
              <a:rPr lang="ru-RU" i="1" dirty="0" smtClean="0">
                <a:solidFill>
                  <a:srgbClr val="C00000"/>
                </a:solidFill>
              </a:rPr>
              <a:t>ие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756455" y="1771135"/>
            <a:ext cx="1688756" cy="16476"/>
          </a:xfrm>
          <a:prstGeom prst="straightConnector1">
            <a:avLst/>
          </a:prstGeom>
          <a:ln w="15875">
            <a:solidFill>
              <a:srgbClr val="C00000">
                <a:alpha val="9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12108" y="2693773"/>
            <a:ext cx="397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Первое скрещивание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 cstate="print"/>
          <a:srcRect t="14" b="34"/>
          <a:stretch>
            <a:fillRect/>
          </a:stretch>
        </p:blipFill>
        <p:spPr>
          <a:xfrm>
            <a:off x="148282" y="926619"/>
            <a:ext cx="8452022" cy="52998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027" y="436605"/>
            <a:ext cx="397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Второе скрещивание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6" name="Изображение 1"/>
          <p:cNvPicPr>
            <a:picLocks noChangeAspect="1"/>
          </p:cNvPicPr>
          <p:nvPr/>
        </p:nvPicPr>
        <p:blipFill>
          <a:blip r:embed="rId1" cstate="print"/>
          <a:srcRect t="14" b="34"/>
          <a:stretch>
            <a:fillRect/>
          </a:stretch>
        </p:blipFill>
        <p:spPr>
          <a:xfrm>
            <a:off x="115570" y="909955"/>
            <a:ext cx="8559165" cy="53467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52756" t="5249" r="2165" b="19248"/>
          <a:stretch>
            <a:fillRect/>
          </a:stretch>
        </p:blipFill>
        <p:spPr bwMode="auto">
          <a:xfrm>
            <a:off x="8203794" y="264072"/>
            <a:ext cx="3732833" cy="351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 b="42345"/>
          <a:stretch>
            <a:fillRect/>
          </a:stretch>
        </p:blipFill>
        <p:spPr bwMode="auto">
          <a:xfrm>
            <a:off x="939513" y="1144150"/>
            <a:ext cx="10329849" cy="334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1886464" y="5651158"/>
            <a:ext cx="7364627" cy="24713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Текстовое поле 2"/>
          <p:cNvSpPr txBox="1"/>
          <p:nvPr/>
        </p:nvSpPr>
        <p:spPr>
          <a:xfrm>
            <a:off x="2892597" y="4824077"/>
            <a:ext cx="4597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3600" b="1" dirty="0">
                <a:solidFill>
                  <a:srgbClr val="FF0000"/>
                </a:solidFill>
              </a:rPr>
              <a:t>А</a:t>
            </a:r>
            <a:endParaRPr lang="ru-RU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7763441" y="4811653"/>
            <a:ext cx="4394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ru-RU" sz="3600" b="1" dirty="0">
                <a:solidFill>
                  <a:srgbClr val="FF0000"/>
                </a:solidFill>
              </a:rPr>
              <a:t>B</a:t>
            </a:r>
            <a:endParaRPr lang="en-US" alt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23287" y="5560540"/>
            <a:ext cx="205946" cy="18123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920681" y="5548184"/>
            <a:ext cx="205946" cy="18123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2001795" y="188405"/>
            <a:ext cx="8806248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1pPr>
            <a:lvl2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25146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29718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34290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3886200" indent="-228600" defTabSz="44894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algn="r" defTabSz="448945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ru-RU" altLang="ru-RU" sz="3200" i="1" dirty="0" smtClean="0">
                <a:solidFill>
                  <a:srgbClr val="002060"/>
                </a:solidFill>
              </a:rPr>
              <a:t>Как рассчитать расстояние между генами?</a:t>
            </a:r>
            <a:endParaRPr lang="ru-RU" altLang="ru-RU" sz="3200" i="1" dirty="0">
              <a:solidFill>
                <a:srgbClr val="002060"/>
              </a:solidFill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4520565" y="3429635"/>
            <a:ext cx="1249045" cy="6997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ru-RU" altLang="en-US" sz="4000">
                <a:solidFill>
                  <a:srgbClr val="C00000"/>
                </a:solidFill>
              </a:rPr>
              <a:t>8605</a:t>
            </a:r>
            <a:endParaRPr lang="ru-RU" altLang="en-US" sz="4000">
              <a:solidFill>
                <a:srgbClr val="C00000"/>
              </a:solidFill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4811395" y="4824095"/>
            <a:ext cx="1249045" cy="6997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ru-RU" altLang="en-US" sz="4000">
                <a:solidFill>
                  <a:srgbClr val="C00000"/>
                </a:solidFill>
              </a:rPr>
              <a:t>7%</a:t>
            </a:r>
            <a:endParaRPr lang="ru-RU" altLang="en-US" sz="4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овое поле 12"/>
          <p:cNvSpPr txBox="1"/>
          <p:nvPr/>
        </p:nvSpPr>
        <p:spPr>
          <a:xfrm>
            <a:off x="953650" y="518434"/>
            <a:ext cx="97390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b="1" i="1" dirty="0">
                <a:solidFill>
                  <a:srgbClr val="002060"/>
                </a:solidFill>
              </a:rPr>
              <a:t>Аутосомные гены наследуются </a:t>
            </a:r>
            <a:r>
              <a:rPr lang="ru-RU" altLang="en-US" sz="3200" b="1" i="1" dirty="0" smtClean="0">
                <a:solidFill>
                  <a:srgbClr val="002060"/>
                </a:solidFill>
              </a:rPr>
              <a:t>сцепленно (находятся в одной хромосоме), </a:t>
            </a:r>
            <a:r>
              <a:rPr lang="ru-RU" altLang="en-US" sz="3200" b="1" i="1" dirty="0">
                <a:solidFill>
                  <a:srgbClr val="002060"/>
                </a:solidFill>
              </a:rPr>
              <a:t>если:</a:t>
            </a:r>
            <a:endParaRPr lang="ru-RU" altLang="en-US" sz="3200" b="1" i="1" dirty="0">
              <a:solidFill>
                <a:srgbClr val="00206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endParaRPr lang="ru-RU" altLang="en-US" sz="3200" i="1" dirty="0">
              <a:solidFill>
                <a:srgbClr val="C0000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i="1" dirty="0">
                <a:solidFill>
                  <a:srgbClr val="7030A0"/>
                </a:solidFill>
              </a:rPr>
              <a:t>1) Дигетерозиготная особь при    анализирующем скрещивании </a:t>
            </a:r>
            <a:r>
              <a:rPr lang="ru-RU" altLang="en-US" sz="3200" i="1" dirty="0" smtClean="0">
                <a:solidFill>
                  <a:srgbClr val="7030A0"/>
                </a:solidFill>
              </a:rPr>
              <a:t> образует </a:t>
            </a:r>
            <a:r>
              <a:rPr lang="ru-RU" altLang="en-US" sz="3200" i="1" dirty="0">
                <a:solidFill>
                  <a:srgbClr val="7030A0"/>
                </a:solidFill>
              </a:rPr>
              <a:t>четыре фенотипа: </a:t>
            </a:r>
            <a:endParaRPr lang="ru-RU" altLang="en-US" sz="3200" i="1" dirty="0">
              <a:solidFill>
                <a:srgbClr val="7030A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i="1" dirty="0">
                <a:solidFill>
                  <a:srgbClr val="FF0000"/>
                </a:solidFill>
              </a:rPr>
              <a:t>два преобладают (</a:t>
            </a:r>
            <a:r>
              <a:rPr lang="en-US" altLang="ru-RU" sz="3200" i="1" dirty="0">
                <a:solidFill>
                  <a:srgbClr val="FF0000"/>
                </a:solidFill>
              </a:rPr>
              <a:t>n</a:t>
            </a:r>
            <a:r>
              <a:rPr lang="ru-RU" altLang="en-US" sz="3200" i="1" dirty="0">
                <a:solidFill>
                  <a:srgbClr val="FF0000"/>
                </a:solidFill>
              </a:rPr>
              <a:t>) , два в меньшинстве </a:t>
            </a:r>
            <a:r>
              <a:rPr lang="en-US" altLang="ru-RU" sz="3200" i="1" dirty="0">
                <a:solidFill>
                  <a:srgbClr val="FF0000"/>
                </a:solidFill>
              </a:rPr>
              <a:t>(m)</a:t>
            </a:r>
            <a:endParaRPr lang="en-US" altLang="ru-RU" sz="3200" i="1" dirty="0">
              <a:solidFill>
                <a:srgbClr val="FF000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endParaRPr lang="en-US" altLang="ru-RU" sz="3200" i="1" dirty="0">
              <a:solidFill>
                <a:srgbClr val="7030A0"/>
              </a:solidFill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ru-RU" altLang="en-US" sz="3200" i="1" dirty="0">
                <a:solidFill>
                  <a:srgbClr val="7030A0"/>
                </a:solidFill>
              </a:rPr>
              <a:t>2) Соотношение потомства:    </a:t>
            </a:r>
            <a:r>
              <a:rPr lang="en-US" altLang="ru-RU" sz="3200" i="1" dirty="0">
                <a:solidFill>
                  <a:srgbClr val="FF0000"/>
                </a:solidFill>
              </a:rPr>
              <a:t>n</a:t>
            </a:r>
            <a:r>
              <a:rPr lang="ru-RU" altLang="en-US" sz="3200" i="1" dirty="0">
                <a:solidFill>
                  <a:srgbClr val="FF0000"/>
                </a:solidFill>
              </a:rPr>
              <a:t>:</a:t>
            </a:r>
            <a:r>
              <a:rPr lang="en-US" altLang="ru-RU" sz="3200" i="1" dirty="0">
                <a:solidFill>
                  <a:srgbClr val="FF0000"/>
                </a:solidFill>
              </a:rPr>
              <a:t>n</a:t>
            </a:r>
            <a:r>
              <a:rPr lang="ru-RU" altLang="en-US" sz="3200" i="1" dirty="0">
                <a:solidFill>
                  <a:srgbClr val="FF0000"/>
                </a:solidFill>
              </a:rPr>
              <a:t>:</a:t>
            </a:r>
            <a:r>
              <a:rPr lang="en-US" altLang="ru-RU" sz="3200" i="1" dirty="0">
                <a:solidFill>
                  <a:srgbClr val="FF0000"/>
                </a:solidFill>
              </a:rPr>
              <a:t>m</a:t>
            </a:r>
            <a:r>
              <a:rPr lang="ru-RU" altLang="en-US" sz="3200" i="1" dirty="0">
                <a:solidFill>
                  <a:srgbClr val="FF0000"/>
                </a:solidFill>
              </a:rPr>
              <a:t>:</a:t>
            </a:r>
            <a:r>
              <a:rPr lang="en-US" altLang="ru-RU" sz="3200" i="1" dirty="0">
                <a:solidFill>
                  <a:srgbClr val="FF0000"/>
                </a:solidFill>
              </a:rPr>
              <a:t>m</a:t>
            </a:r>
            <a:endParaRPr lang="en-US" altLang="ru-RU" sz="3200" i="1" dirty="0">
              <a:solidFill>
                <a:srgbClr val="FF0000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/>
          <a:srcRect b="69291"/>
          <a:stretch>
            <a:fillRect/>
          </a:stretch>
        </p:blipFill>
        <p:spPr bwMode="auto">
          <a:xfrm>
            <a:off x="1088127" y="4612831"/>
            <a:ext cx="9612824" cy="155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2825</Words>
  <Application>WPS Presentation</Application>
  <PresentationFormat>Произвольный</PresentationFormat>
  <Paragraphs>125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SimSun</vt:lpstr>
      <vt:lpstr>Wingdings</vt:lpstr>
      <vt:lpstr>Microsoft YaHei</vt:lpstr>
      <vt:lpstr>Times New Roman</vt:lpstr>
      <vt:lpstr>Calibri Light</vt:lpstr>
      <vt:lpstr>Calibri</vt:lpstr>
      <vt:lpstr>Arial Unicode MS</vt:lpstr>
      <vt:lpstr>Тема Office</vt:lpstr>
      <vt:lpstr>PowerPoint 演示文稿</vt:lpstr>
      <vt:lpstr>План вебинаров:</vt:lpstr>
      <vt:lpstr>Генетическая задача № 28</vt:lpstr>
      <vt:lpstr>Типы задач № 27</vt:lpstr>
      <vt:lpstr>Сцепленное наследование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 </dc:title>
  <dc:creator>Kingsoft Corporation</dc:creator>
  <cp:lastModifiedBy>Kingsoft Corporation</cp:lastModifiedBy>
  <cp:revision>54</cp:revision>
  <dcterms:created xsi:type="dcterms:W3CDTF">2021-03-27T14:52:00Z</dcterms:created>
  <dcterms:modified xsi:type="dcterms:W3CDTF">2025-04-03T11:14:21Z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1049-12.2.0.20782</vt:lpwstr>
  </property>
  <property fmtid="{D5CDD505-2E9C-101B-9397-08002B2CF9AE}" pid="3" name="NXPowerLiteLastOptimized">
    <vt:lpwstr>2479049</vt:lpwstr>
  </property>
  <property fmtid="{D5CDD505-2E9C-101B-9397-08002B2CF9AE}" pid="4" name="NXPowerLiteSettings">
    <vt:lpwstr>F7000400038000</vt:lpwstr>
  </property>
  <property fmtid="{D5CDD505-2E9C-101B-9397-08002B2CF9AE}" pid="5" name="NXPowerLiteVersion">
    <vt:lpwstr>S9.2.0</vt:lpwstr>
  </property>
  <property fmtid="{D5CDD505-2E9C-101B-9397-08002B2CF9AE}" pid="6" name="ICV">
    <vt:lpwstr>8FDA16BB8CEB4C0CB45D3EC03A6A694A_12</vt:lpwstr>
  </property>
</Properties>
</file>