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551" r:id="rId3"/>
    <p:sldId id="511" r:id="rId4"/>
    <p:sldId id="512" r:id="rId5"/>
    <p:sldId id="528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9" r:id="rId15"/>
    <p:sldId id="538" r:id="rId16"/>
    <p:sldId id="546" r:id="rId18"/>
    <p:sldId id="540" r:id="rId19"/>
    <p:sldId id="541" r:id="rId20"/>
    <p:sldId id="542" r:id="rId21"/>
    <p:sldId id="544" r:id="rId22"/>
    <p:sldId id="548" r:id="rId23"/>
    <p:sldId id="549" r:id="rId24"/>
    <p:sldId id="55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24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b" anchorCtr="0"/>
          <a:lstStyle/>
          <a:p>
            <a:pPr marL="215900" lvl="0" indent="-210820" algn="r" defTabSz="914400">
              <a:buSzPct val="45000"/>
              <a:tabLst>
                <a:tab pos="449580" algn="l"/>
                <a:tab pos="898525" algn="l"/>
                <a:tab pos="1348105" algn="l"/>
                <a:tab pos="1797050" algn="l"/>
                <a:tab pos="2246630" algn="l"/>
                <a:tab pos="2695575" algn="l"/>
              </a:tabLst>
            </a:pPr>
            <a:fld id="{9A0DB2DC-4C9A-4742-B13C-FB6460FD3503}" type="slidenum"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Rectangl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</p:spPr>
      </p:sp>
      <p:sp>
        <p:nvSpPr>
          <p:cNvPr id="26628" name="Text Box 2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indent="0">
              <a:buFont typeface="Times New Roman" panose="02020603050405020304" pitchFamily="18" charset="0"/>
            </a:pPr>
            <a:endParaRPr lang="ru-RU" alt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352"/>
            <a:ext cx="10971684" cy="1145009"/>
          </a:xfrm>
          <a:prstGeom prst="rect">
            <a:avLst/>
          </a:prstGeom>
        </p:spPr>
        <p:txBody>
          <a:bodyPr lIns="0" tIns="0" rIns="0" bIns="0"/>
          <a:lstStyle/>
          <a:p/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562" y="1604841"/>
            <a:ext cx="10971684" cy="3977811"/>
          </a:xfrm>
          <a:prstGeom prst="rect">
            <a:avLst/>
          </a:prstGeom>
        </p:spPr>
        <p:txBody>
          <a:bodyPr lIns="0" tIns="0" rIns="0" bIns="0" anchor="ctr"/>
          <a:lstStyle/>
          <a:p/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A0661-226B-4C02-AF64-2EBB9CE47DB1}" type="slidenum">
              <a:rPr lang="ru-RU" altLang="zh-CN"/>
            </a:fld>
            <a:endParaRPr lang="ru-RU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stepenin.ru/tasks/genetica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edubank.iro.perm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Запись вебинара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ru-RU"/>
              <a:t>https://my.mts-link.ru/50441123/655723448/record-new/498411006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endParaRPr lang="en-US" altLang="ru-RU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r="41" b="-8"/>
          <a:stretch>
            <a:fillRect/>
          </a:stretch>
        </p:blipFill>
        <p:spPr>
          <a:xfrm>
            <a:off x="1581665" y="0"/>
            <a:ext cx="9382897" cy="6501001"/>
          </a:xfr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6307" y="98855"/>
            <a:ext cx="10109887" cy="1095632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Задача </a:t>
            </a:r>
            <a:r>
              <a:rPr lang="en-US" altLang="zh-CN" b="1" i="1" dirty="0" smtClean="0">
                <a:solidFill>
                  <a:srgbClr val="C00000"/>
                </a:solidFill>
                <a:cs typeface="等线 Light"/>
              </a:rPr>
              <a:t>2</a:t>
            </a:r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. </a:t>
            </a:r>
            <a:r>
              <a:rPr lang="ru-RU" altLang="zh-CN" sz="2400" b="1" i="1" dirty="0" smtClean="0">
                <a:solidFill>
                  <a:srgbClr val="C00000"/>
                </a:solidFill>
                <a:cs typeface="等线 Light"/>
              </a:rPr>
              <a:t>(</a:t>
            </a:r>
            <a:r>
              <a:rPr lang="ru-RU" altLang="zh-CN" sz="2400" b="1" i="1" dirty="0" smtClean="0">
                <a:solidFill>
                  <a:srgbClr val="C00000"/>
                </a:solidFill>
                <a:cs typeface="等线 Light"/>
              </a:rPr>
              <a:t>расчёт генетической структуры разных популяций)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97860" y="3611328"/>
            <a:ext cx="5148647" cy="180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3600" i="1" dirty="0" smtClean="0">
                <a:solidFill>
                  <a:srgbClr val="0070C0"/>
                </a:solidFill>
              </a:rPr>
              <a:t>Решение: </a:t>
            </a:r>
            <a:endParaRPr lang="en-US" altLang="en-US" sz="3600" i="1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FF0000"/>
                </a:solidFill>
              </a:rPr>
              <a:t>А – отсутствие муковисцидоза</a:t>
            </a:r>
            <a:endParaRPr lang="ru-RU" altLang="en-US" sz="2000" dirty="0" smtClean="0">
              <a:solidFill>
                <a:srgbClr val="FF000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FF0000"/>
                </a:solidFill>
              </a:rPr>
              <a:t>аа – муковисцидоз</a:t>
            </a:r>
            <a:endParaRPr lang="ru-RU" altLang="en-US" sz="2000" dirty="0" smtClean="0">
              <a:solidFill>
                <a:srgbClr val="FF000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altLang="en-US" sz="2000" dirty="0" smtClean="0">
              <a:solidFill>
                <a:srgbClr val="FF0000"/>
              </a:solidFill>
            </a:endParaRPr>
          </a:p>
        </p:txBody>
      </p:sp>
      <p:pic>
        <p:nvPicPr>
          <p:cNvPr id="11" name="Изображение 5"/>
          <p:cNvPicPr>
            <a:picLocks noChangeAspect="1" noChangeArrowheads="1"/>
          </p:cNvPicPr>
          <p:nvPr/>
        </p:nvPicPr>
        <p:blipFill>
          <a:blip r:embed="rId1" cstate="print"/>
          <a:srcRect t="9186" b="53056"/>
          <a:stretch>
            <a:fillRect/>
          </a:stretch>
        </p:blipFill>
        <p:spPr bwMode="auto">
          <a:xfrm>
            <a:off x="3608097" y="945913"/>
            <a:ext cx="8369718" cy="2684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spravka.neinvalid.ru/wp-content/uploads/2017/12/Mukovistsidoz-u-detej-simptomy-i-lechenie.jpg"/>
          <p:cNvPicPr>
            <a:picLocks noChangeAspect="1" noChangeArrowheads="1"/>
          </p:cNvPicPr>
          <p:nvPr/>
        </p:nvPicPr>
        <p:blipFill>
          <a:blip r:embed="rId2" cstate="print"/>
          <a:srcRect t="7839"/>
          <a:stretch>
            <a:fillRect/>
          </a:stretch>
        </p:blipFill>
        <p:spPr bwMode="auto">
          <a:xfrm>
            <a:off x="534897" y="3492843"/>
            <a:ext cx="3427501" cy="2842905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028303" y="2067697"/>
            <a:ext cx="733991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028303" y="2339546"/>
            <a:ext cx="2677297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81816" y="1828800"/>
            <a:ext cx="5379308" cy="16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875" y="340411"/>
            <a:ext cx="4491681" cy="788173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популяция австралийцев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651157" y="0"/>
            <a:ext cx="24713" cy="589829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/>
          <p:nvPr/>
        </p:nvSpPr>
        <p:spPr>
          <a:xfrm>
            <a:off x="6439930" y="249794"/>
            <a:ext cx="4903573" cy="788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среднемировые</a:t>
            </a:r>
            <a:r>
              <a:rPr kumimoji="0" lang="ru-RU" sz="32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значения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мещающее содержимое 2"/>
          <p:cNvSpPr txBox="1">
            <a:spLocks noChangeArrowheads="1"/>
          </p:cNvSpPr>
          <p:nvPr/>
        </p:nvSpPr>
        <p:spPr>
          <a:xfrm>
            <a:off x="6055280" y="1146992"/>
            <a:ext cx="5782491" cy="503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Частота встречаемости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аллеля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муковисцидоза  0,0224  </a:t>
            </a:r>
            <a:r>
              <a:rPr lang="ru-RU" altLang="en-US" dirty="0" smtClean="0">
                <a:solidFill>
                  <a:srgbClr val="FF0000"/>
                </a:solidFill>
              </a:rPr>
              <a:t>(аллеля </a:t>
            </a:r>
            <a:r>
              <a:rPr lang="ru-RU" altLang="en-US" dirty="0" smtClean="0">
                <a:solidFill>
                  <a:srgbClr val="FF0000"/>
                </a:solidFill>
              </a:rPr>
              <a:t>а)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q</a:t>
            </a:r>
            <a:endParaRPr kumimoji="0" lang="ru-RU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en-US" dirty="0" smtClean="0"/>
              <a:t>Найти частоты нормального </a:t>
            </a:r>
            <a:r>
              <a:rPr lang="ru-RU" altLang="en-US" dirty="0" smtClean="0">
                <a:solidFill>
                  <a:srgbClr val="FF0000"/>
                </a:solidFill>
              </a:rPr>
              <a:t>(АА, Аа) </a:t>
            </a:r>
            <a:r>
              <a:rPr lang="ru-RU" altLang="en-US" dirty="0" smtClean="0"/>
              <a:t>и мутантного </a:t>
            </a:r>
            <a:r>
              <a:rPr lang="ru-RU" altLang="en-US" u="sng" dirty="0" smtClean="0"/>
              <a:t>фенотипов</a:t>
            </a:r>
            <a:r>
              <a:rPr lang="ru-RU" altLang="en-US" dirty="0" smtClean="0"/>
              <a:t>  </a:t>
            </a:r>
            <a:r>
              <a:rPr lang="ru-RU" altLang="en-US" dirty="0" smtClean="0">
                <a:solidFill>
                  <a:srgbClr val="FF0000"/>
                </a:solidFill>
              </a:rPr>
              <a:t>(аа) </a:t>
            </a:r>
            <a:endParaRPr lang="ru-RU" altLang="en-US" dirty="0" smtClean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altLang="en-US" sz="2400" b="1" i="1" dirty="0" smtClean="0">
                <a:solidFill>
                  <a:srgbClr val="0070C0"/>
                </a:solidFill>
              </a:rPr>
              <a:t>Решение:</a:t>
            </a:r>
            <a:endParaRPr kumimoji="0" lang="ru-RU" altLang="en-US" sz="2400" b="1" i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Равновесная частота мутантного фенотипа (генотипа аа) составляет: </a:t>
            </a:r>
            <a:r>
              <a:rPr lang="en-US" dirty="0" smtClean="0">
                <a:solidFill>
                  <a:srgbClr val="7030A0"/>
                </a:solidFill>
              </a:rPr>
              <a:t>  </a:t>
            </a:r>
            <a:r>
              <a:rPr lang="ru-RU" dirty="0" smtClean="0">
                <a:solidFill>
                  <a:srgbClr val="FF0000"/>
                </a:solidFill>
              </a:rPr>
              <a:t>q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 = 0,0224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 = 0,0005.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Равновесная частота нормального фенотипа составляет: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1 - q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 = 0,9995 </a:t>
            </a:r>
            <a:r>
              <a:rPr lang="ru-RU" dirty="0" smtClean="0">
                <a:solidFill>
                  <a:srgbClr val="7030A0"/>
                </a:solidFill>
              </a:rPr>
              <a:t>(или рассчитываем как сумму  р</a:t>
            </a:r>
            <a:r>
              <a:rPr lang="ru-RU" baseline="30000" dirty="0" smtClean="0">
                <a:solidFill>
                  <a:srgbClr val="7030A0"/>
                </a:solidFill>
              </a:rPr>
              <a:t>2</a:t>
            </a:r>
            <a:r>
              <a:rPr lang="ru-RU" dirty="0" smtClean="0">
                <a:solidFill>
                  <a:srgbClr val="7030A0"/>
                </a:solidFill>
              </a:rPr>
              <a:t>+2</a:t>
            </a:r>
            <a:r>
              <a:rPr lang="en-US" dirty="0" smtClean="0">
                <a:solidFill>
                  <a:srgbClr val="7030A0"/>
                </a:solidFill>
              </a:rPr>
              <a:t>pq</a:t>
            </a:r>
            <a:r>
              <a:rPr lang="ru-RU" dirty="0" smtClean="0">
                <a:solidFill>
                  <a:srgbClr val="7030A0"/>
                </a:solidFill>
              </a:rPr>
              <a:t>)</a:t>
            </a:r>
            <a:endParaRPr lang="ru-RU" dirty="0" smtClean="0">
              <a:solidFill>
                <a:srgbClr val="7030A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altLang="en-US" dirty="0" smtClean="0">
              <a:solidFill>
                <a:srgbClr val="7030A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solidFill>
                  <a:srgbClr val="7030A0"/>
                </a:solidFill>
              </a:rPr>
              <a:t>Нормальный фенотип представлен доминантными </a:t>
            </a:r>
            <a:r>
              <a:rPr lang="ru-RU" dirty="0" err="1" smtClean="0">
                <a:solidFill>
                  <a:srgbClr val="7030A0"/>
                </a:solidFill>
              </a:rPr>
              <a:t>гомозиготами</a:t>
            </a:r>
            <a:r>
              <a:rPr lang="ru-RU" dirty="0" smtClean="0">
                <a:solidFill>
                  <a:srgbClr val="7030A0"/>
                </a:solidFill>
              </a:rPr>
              <a:t> (AA) и </a:t>
            </a:r>
            <a:r>
              <a:rPr lang="ru-RU" dirty="0" err="1" smtClean="0">
                <a:solidFill>
                  <a:srgbClr val="7030A0"/>
                </a:solidFill>
              </a:rPr>
              <a:t>гетерозиготами</a:t>
            </a:r>
            <a:r>
              <a:rPr lang="ru-RU" dirty="0" smtClean="0">
                <a:solidFill>
                  <a:srgbClr val="7030A0"/>
                </a:solidFill>
              </a:rPr>
              <a:t> (</a:t>
            </a:r>
            <a:r>
              <a:rPr lang="ru-RU" dirty="0" err="1" smtClean="0">
                <a:solidFill>
                  <a:srgbClr val="7030A0"/>
                </a:solidFill>
              </a:rPr>
              <a:t>Aa</a:t>
            </a:r>
            <a:r>
              <a:rPr lang="ru-RU" dirty="0" smtClean="0">
                <a:solidFill>
                  <a:srgbClr val="7030A0"/>
                </a:solidFill>
              </a:rPr>
              <a:t>)</a:t>
            </a:r>
            <a:endParaRPr lang="ru-RU" altLang="en-US" dirty="0" smtClean="0">
              <a:solidFill>
                <a:srgbClr val="7030A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altLang="en-US" sz="2000" dirty="0" smtClean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ее содержимое 2"/>
          <p:cNvSpPr txBox="1">
            <a:spLocks noChangeArrowheads="1"/>
          </p:cNvSpPr>
          <p:nvPr/>
        </p:nvSpPr>
        <p:spPr>
          <a:xfrm>
            <a:off x="371173" y="1278796"/>
            <a:ext cx="5172891" cy="4866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en-US" dirty="0" smtClean="0"/>
              <a:t>Частота встречаемости муковисцидоза 16/100 000</a:t>
            </a:r>
            <a:endParaRPr lang="en-US" altLang="en-US" dirty="0" smtClean="0"/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en-US" dirty="0" smtClean="0">
                <a:solidFill>
                  <a:srgbClr val="FF0000"/>
                </a:solidFill>
              </a:rPr>
              <a:t>(генотипа </a:t>
            </a:r>
            <a:r>
              <a:rPr lang="ru-RU" altLang="en-US" dirty="0" smtClean="0">
                <a:solidFill>
                  <a:srgbClr val="FF0000"/>
                </a:solidFill>
              </a:rPr>
              <a:t>аа) – </a:t>
            </a:r>
            <a:r>
              <a:rPr lang="en-US" altLang="en-US" dirty="0" smtClean="0">
                <a:solidFill>
                  <a:srgbClr val="FF0000"/>
                </a:solidFill>
              </a:rPr>
              <a:t>q</a:t>
            </a:r>
            <a:r>
              <a:rPr lang="en-US" altLang="en-US" baseline="30000" dirty="0" smtClean="0">
                <a:solidFill>
                  <a:srgbClr val="FF0000"/>
                </a:solidFill>
              </a:rPr>
              <a:t>2</a:t>
            </a:r>
            <a:r>
              <a:rPr lang="ru-RU" altLang="en-US" dirty="0" smtClean="0">
                <a:solidFill>
                  <a:srgbClr val="FF0000"/>
                </a:solidFill>
              </a:rPr>
              <a:t>  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altLang="en-US" dirty="0" smtClean="0"/>
              <a:t>Найти частоту мутантного аллеля </a:t>
            </a:r>
            <a:r>
              <a:rPr lang="ru-RU" altLang="en-US" dirty="0" smtClean="0">
                <a:solidFill>
                  <a:srgbClr val="FF0000"/>
                </a:solidFill>
              </a:rPr>
              <a:t>(а) </a:t>
            </a:r>
            <a:r>
              <a:rPr lang="en-US" altLang="en-US" dirty="0" smtClean="0">
                <a:solidFill>
                  <a:srgbClr val="FF0000"/>
                </a:solidFill>
              </a:rPr>
              <a:t> - q</a:t>
            </a:r>
            <a:endParaRPr lang="ru-RU" altLang="en-US" dirty="0" smtClean="0"/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altLang="en-US" dirty="0" smtClean="0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altLang="en-US" b="1" i="1" dirty="0" smtClean="0">
                <a:solidFill>
                  <a:srgbClr val="0070C0"/>
                </a:solidFill>
              </a:rPr>
              <a:t>Решение:</a:t>
            </a:r>
            <a:endParaRPr lang="ru-RU" altLang="en-US" b="1" i="1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altLang="en-US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Частота мутантного фенотипа (аа) в австралийской популяции составляет: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q</a:t>
            </a:r>
            <a:r>
              <a:rPr lang="ru-RU" baseline="30000" dirty="0" smtClean="0">
                <a:solidFill>
                  <a:srgbClr val="FF0000"/>
                </a:solidFill>
              </a:rPr>
              <a:t>2 </a:t>
            </a:r>
            <a:r>
              <a:rPr lang="ru-RU" dirty="0" smtClean="0">
                <a:solidFill>
                  <a:srgbClr val="FF0000"/>
                </a:solidFill>
              </a:rPr>
              <a:t>= 16/100 000 = 0,0002 (0,00016)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Частота мутантного аллеля (</a:t>
            </a:r>
            <a:r>
              <a:rPr lang="ru-RU" dirty="0" err="1" smtClean="0">
                <a:solidFill>
                  <a:srgbClr val="7030A0"/>
                </a:solidFill>
              </a:rPr>
              <a:t>q</a:t>
            </a:r>
            <a:r>
              <a:rPr lang="ru-RU" dirty="0" smtClean="0">
                <a:solidFill>
                  <a:srgbClr val="7030A0"/>
                </a:solidFill>
              </a:rPr>
              <a:t>) среди австрал</a:t>
            </a:r>
            <a:r>
              <a:rPr lang="ru-RU" sz="1600" dirty="0" smtClean="0">
                <a:solidFill>
                  <a:srgbClr val="7030A0"/>
                </a:solidFill>
              </a:rPr>
              <a:t>ийцев составляет: </a:t>
            </a:r>
            <a:r>
              <a:rPr lang="ru-RU" sz="1600" dirty="0" err="1" smtClean="0">
                <a:solidFill>
                  <a:srgbClr val="FF0000"/>
                </a:solidFill>
              </a:rPr>
              <a:t>q</a:t>
            </a:r>
            <a:r>
              <a:rPr lang="ru-RU" sz="1600" dirty="0" smtClean="0">
                <a:solidFill>
                  <a:srgbClr val="FF0000"/>
                </a:solidFill>
              </a:rPr>
              <a:t> =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√0,0002 = 0,0141 (0,0126).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1319" y="6168767"/>
            <a:ext cx="11285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Дрейф генов (эффект основателя) – причина различия частот в двух популяциях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69105"/>
            <a:ext cx="3080952" cy="334773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Причины: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популяционные волны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эффект основателя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2996" y="332405"/>
            <a:ext cx="120190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48945" rtl="0" eaLnBrk="1" fontAlgn="base" latinLnBrk="0" hangingPunct="1">
              <a:lnSpc>
                <a:spcPct val="100000"/>
              </a:lnSpc>
              <a:spcBef>
                <a:spcPts val="1100"/>
              </a:spcBef>
              <a:spcAft>
                <a:spcPct val="0"/>
              </a:spcAft>
              <a:buClrTx/>
              <a:buSzPct val="120000"/>
              <a:buFontTx/>
              <a:buNone/>
              <a:defRPr/>
            </a:pP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Microsoft YaHei" panose="020B0503020204020204" charset="-122"/>
                <a:cs typeface="+mn-cs"/>
                <a:sym typeface="+mn-ea"/>
              </a:rPr>
              <a:t>Дрейф генов - резкое изменение частот аллелей в популяци</a:t>
            </a:r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Microsoft YaHei" panose="020B0503020204020204" charset="-122"/>
                <a:cs typeface="+mn-cs"/>
                <a:sym typeface="+mn-ea"/>
              </a:rPr>
              <a:t>и</a:t>
            </a:r>
            <a:endParaRPr kumimoji="0" lang="ru-RU" alt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charset="-122"/>
              <a:cs typeface="+mn-cs"/>
              <a:sym typeface="+mn-ea"/>
            </a:endParaRPr>
          </a:p>
        </p:txBody>
      </p:sp>
      <p:grpSp>
        <p:nvGrpSpPr>
          <p:cNvPr id="5" name="Group 2"/>
          <p:cNvGrpSpPr/>
          <p:nvPr/>
        </p:nvGrpSpPr>
        <p:grpSpPr>
          <a:xfrm>
            <a:off x="3764693" y="1276864"/>
            <a:ext cx="8065126" cy="4746540"/>
            <a:chOff x="204" y="754"/>
            <a:chExt cx="5635" cy="3308"/>
          </a:xfrm>
        </p:grpSpPr>
        <p:pic>
          <p:nvPicPr>
            <p:cNvPr id="6" name="Picture 3"/>
            <p:cNvPicPr>
              <a:picLocks noChangeAspect="1"/>
            </p:cNvPicPr>
            <p:nvPr/>
          </p:nvPicPr>
          <p:blipFill>
            <a:blip r:embed="rId1" cstate="print">
              <a:lum contrast="6000"/>
            </a:blip>
            <a:srcRect r="-6" b="-41"/>
            <a:stretch>
              <a:fillRect/>
            </a:stretch>
          </p:blipFill>
          <p:spPr>
            <a:xfrm>
              <a:off x="340" y="754"/>
              <a:ext cx="5133" cy="33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 Box 4"/>
            <p:cNvSpPr txBox="1"/>
            <p:nvPr/>
          </p:nvSpPr>
          <p:spPr>
            <a:xfrm>
              <a:off x="204" y="755"/>
              <a:ext cx="921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 anchor="t" anchorCtr="0">
              <a:spAutoFit/>
            </a:bodyPr>
            <a:lstStyle/>
            <a:p>
              <a:pPr defTabSz="914400" eaLnBrk="0" hangingPunct="0"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r>
                <a:rPr lang="ru-RU" altLang="ru-RU" sz="16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Аллели в исходной популяции</a:t>
              </a:r>
              <a:endParaRPr lang="ru-RU" altLang="ru-RU" sz="16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Line 5"/>
            <p:cNvSpPr/>
            <p:nvPr/>
          </p:nvSpPr>
          <p:spPr>
            <a:xfrm>
              <a:off x="793" y="1435"/>
              <a:ext cx="314" cy="495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9" name="Line 6"/>
            <p:cNvSpPr/>
            <p:nvPr/>
          </p:nvSpPr>
          <p:spPr>
            <a:xfrm>
              <a:off x="4763" y="2705"/>
              <a:ext cx="0" cy="359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0" name="Text Box 7"/>
            <p:cNvSpPr txBox="1"/>
            <p:nvPr/>
          </p:nvSpPr>
          <p:spPr>
            <a:xfrm>
              <a:off x="3872" y="2113"/>
              <a:ext cx="1967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 anchor="t" anchorCtr="0">
              <a:spAutoFit/>
            </a:bodyPr>
            <a:lstStyle/>
            <a:p>
              <a:pPr algn="ctr" defTabSz="914400" eaLnBrk="0" hangingPunct="0"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r>
                <a:rPr lang="ru-RU" altLang="ru-RU" sz="16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Аллели, оставшиеся после прохождения </a:t>
              </a:r>
              <a:r>
                <a:rPr lang="ru-RU" altLang="ru-RU" sz="16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«бутылочного горлышка»</a:t>
              </a:r>
              <a:endParaRPr lang="ru-RU" altLang="ru-RU" sz="16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2076064" y="187839"/>
            <a:ext cx="8229600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marL="0" marR="0" lvl="0" indent="0" algn="ctr" defTabSz="4489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/>
            </a:pPr>
            <a:r>
              <a:rPr kumimoji="0" lang="ru-RU" alt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Эффект основателя</a:t>
            </a:r>
            <a:endParaRPr kumimoji="0" lang="ru-RU" alt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Arial" panose="020B0604020202020204" pitchFamily="34" charset="0"/>
              <a:ea typeface="Microsoft YaHei" panose="020B0503020204020204" charset="-122"/>
              <a:cs typeface="+mn-cs"/>
              <a:sym typeface="+mn-ea"/>
            </a:endParaRPr>
          </a:p>
        </p:txBody>
      </p:sp>
      <p:sp>
        <p:nvSpPr>
          <p:cNvPr id="25602" name="Text Box 2"/>
          <p:cNvSpPr txBox="1"/>
          <p:nvPr/>
        </p:nvSpPr>
        <p:spPr>
          <a:xfrm>
            <a:off x="1847850" y="1125538"/>
            <a:ext cx="8424863" cy="14398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36550" indent="-336550" defTabSz="914400">
              <a:lnSpc>
                <a:spcPct val="115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36550" algn="l"/>
                <a:tab pos="784225" algn="l"/>
                <a:tab pos="1233805" algn="l"/>
                <a:tab pos="1682750" algn="l"/>
                <a:tab pos="2132330" algn="l"/>
                <a:tab pos="2581275" algn="l"/>
                <a:tab pos="3030855" algn="l"/>
                <a:tab pos="3479800" algn="l"/>
                <a:tab pos="3929380" algn="l"/>
                <a:tab pos="4378325" algn="l"/>
                <a:tab pos="4827905" algn="l"/>
                <a:tab pos="5276850" algn="l"/>
                <a:tab pos="5726430" algn="l"/>
                <a:tab pos="6175375" algn="l"/>
                <a:tab pos="6624955" algn="l"/>
                <a:tab pos="7073900" algn="l"/>
                <a:tab pos="7523480" algn="l"/>
                <a:tab pos="7972425" algn="l"/>
                <a:tab pos="8422005" algn="l"/>
                <a:tab pos="8870950" algn="l"/>
                <a:tab pos="9320530" algn="l"/>
              </a:tabLst>
            </a:pP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Форма генетического дрейфа, связанная с миграцией на новое место небольшой группы из родительской популяции</a:t>
            </a:r>
            <a:endParaRPr lang="ru-RU" alt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847850" y="2420938"/>
            <a:ext cx="8424863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6550"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marL="336550" marR="0" lvl="0" indent="-330200" algn="l" defTabSz="448945" rtl="0" eaLnBrk="1" fontAlgn="base" latinLnBrk="0" hangingPunct="1">
              <a:lnSpc>
                <a:spcPct val="115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Отделившаяся группа может оказаться нетипичной по составу аллелей и дать начало новому подвиду и в дальнейшем –  виду.</a:t>
            </a:r>
            <a:endParaRPr kumimoji="0" lang="ru-RU" alt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charset="-122"/>
              <a:cs typeface="+mn-cs"/>
              <a:sym typeface="+mn-ea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91979" y="5352193"/>
            <a:ext cx="10923374" cy="104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6550"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marL="342900" marR="0" lvl="0" indent="-336550" algn="ctr" defTabSz="448945" rtl="0" eaLnBrk="1" fontAlgn="base" latinLnBrk="0" hangingPunct="1">
              <a:lnSpc>
                <a:spcPct val="115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342900" algn="l"/>
                <a:tab pos="790575" algn="l"/>
                <a:tab pos="1239520" algn="l"/>
                <a:tab pos="1689100" algn="l"/>
                <a:tab pos="2138045" algn="l"/>
                <a:tab pos="2587625" algn="l"/>
                <a:tab pos="3036570" algn="l"/>
                <a:tab pos="3486150" algn="l"/>
                <a:tab pos="3935095" algn="l"/>
                <a:tab pos="4384675" algn="l"/>
                <a:tab pos="4833620" algn="l"/>
                <a:tab pos="5283200" algn="l"/>
                <a:tab pos="5732145" algn="l"/>
                <a:tab pos="6181725" algn="l"/>
                <a:tab pos="6630670" algn="l"/>
                <a:tab pos="7080250" algn="l"/>
                <a:tab pos="7529195" algn="l"/>
                <a:tab pos="7978775" algn="l"/>
                <a:tab pos="8427720" algn="l"/>
                <a:tab pos="8877300" algn="l"/>
                <a:tab pos="9326245" algn="l"/>
              </a:tabLst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При</a:t>
            </a:r>
            <a:r>
              <a:rPr kumimoji="0" lang="en-US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м</a:t>
            </a: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еры: 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островные популяции 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животных, религиозные общины чело</a:t>
            </a:r>
            <a:r>
              <a:rPr kumimoji="0" lang="en-US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в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ека;</a:t>
            </a:r>
            <a:r>
              <a:rPr kumimoji="0" lang="ru-RU" altLang="ru-RU" sz="2400" b="0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 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признаки 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малых</a:t>
            </a:r>
            <a:r>
              <a:rPr kumimoji="0" lang="ru-RU" altLang="ru-RU" sz="2400" b="0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 </a:t>
            </a:r>
            <a:r>
              <a:rPr kumimoji="0" lang="ru-RU" alt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рас, не имеющие адаптивного</a:t>
            </a:r>
            <a:r>
              <a:rPr kumimoji="0" lang="ru-RU" altLang="ru-RU" sz="2400" b="0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+mn-cs"/>
                <a:sym typeface="+mn-ea"/>
              </a:rPr>
              <a:t> характера</a:t>
            </a: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charset="-122"/>
              <a:cs typeface="+mn-cs"/>
              <a:sym typeface="+mn-ea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1890154" y="3821929"/>
            <a:ext cx="8640763" cy="5762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/>
          <a:lstStyle/>
          <a:p>
            <a:pPr marL="336550" indent="-336550" defTabSz="914400">
              <a:lnSpc>
                <a:spcPct val="115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336550" algn="l"/>
                <a:tab pos="784225" algn="l"/>
                <a:tab pos="1233805" algn="l"/>
                <a:tab pos="1682750" algn="l"/>
                <a:tab pos="2132330" algn="l"/>
                <a:tab pos="2581275" algn="l"/>
                <a:tab pos="3030855" algn="l"/>
                <a:tab pos="3479800" algn="l"/>
                <a:tab pos="3929380" algn="l"/>
                <a:tab pos="4378325" algn="l"/>
                <a:tab pos="4827905" algn="l"/>
                <a:tab pos="5276850" algn="l"/>
                <a:tab pos="5726430" algn="l"/>
                <a:tab pos="6175375" algn="l"/>
                <a:tab pos="6624955" algn="l"/>
                <a:tab pos="7073900" algn="l"/>
                <a:tab pos="7523480" algn="l"/>
                <a:tab pos="7972425" algn="l"/>
                <a:tab pos="8422005" algn="l"/>
                <a:tab pos="8870950" algn="l"/>
                <a:tab pos="9320530" algn="l"/>
              </a:tabLst>
            </a:pP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В</a:t>
            </a:r>
            <a:r>
              <a:rPr lang="en-US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а</a:t>
            </a: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жное условие – </a:t>
            </a:r>
            <a:r>
              <a:rPr lang="ru-RU" altLang="ru-RU" sz="2400" b="1" dirty="0">
                <a:solidFill>
                  <a:srgbClr val="0066FF"/>
                </a:solidFill>
                <a:latin typeface="Arial" panose="020B0604020202020204" pitchFamily="34" charset="0"/>
              </a:rPr>
              <a:t>изоляция</a:t>
            </a: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 от основной поп</a:t>
            </a:r>
            <a:r>
              <a:rPr lang="en-US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у</a:t>
            </a: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л</a:t>
            </a:r>
            <a:r>
              <a:rPr lang="en-US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я</a:t>
            </a: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</a:rPr>
              <a:t>ции</a:t>
            </a:r>
            <a:endParaRPr lang="ru-RU" alt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 l="4331" t="41995" r="27953" b="12948"/>
          <a:stretch>
            <a:fillRect/>
          </a:stretch>
        </p:blipFill>
        <p:spPr bwMode="auto">
          <a:xfrm>
            <a:off x="200829" y="1185563"/>
            <a:ext cx="11579047" cy="43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29730" y="700216"/>
            <a:ext cx="2589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Сборник </a:t>
            </a:r>
            <a:r>
              <a:rPr lang="ru-RU" dirty="0" err="1" smtClean="0">
                <a:solidFill>
                  <a:srgbClr val="FF0000"/>
                </a:solidFill>
              </a:rPr>
              <a:t>Рохлова</a:t>
            </a:r>
            <a:r>
              <a:rPr lang="ru-RU" dirty="0" smtClean="0">
                <a:solidFill>
                  <a:srgbClr val="FF0000"/>
                </a:solidFill>
              </a:rPr>
              <a:t>, 2025 г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Изображение 5"/>
          <p:cNvPicPr>
            <a:picLocks noChangeAspect="1" noChangeArrowheads="1"/>
          </p:cNvPicPr>
          <p:nvPr/>
        </p:nvPicPr>
        <p:blipFill>
          <a:blip r:embed="rId1" cstate="print"/>
          <a:srcRect t="46528" b="2"/>
          <a:stretch>
            <a:fillRect/>
          </a:stretch>
        </p:blipFill>
        <p:spPr bwMode="auto">
          <a:xfrm>
            <a:off x="163984" y="3242999"/>
            <a:ext cx="5862596" cy="266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Изображение 6"/>
          <p:cNvPicPr>
            <a:picLocks noChangeAspect="1" noChangeArrowheads="1"/>
          </p:cNvPicPr>
          <p:nvPr/>
        </p:nvPicPr>
        <p:blipFill>
          <a:blip r:embed="rId2" cstate="print"/>
          <a:srcRect b="-34"/>
          <a:stretch>
            <a:fillRect/>
          </a:stretch>
        </p:blipFill>
        <p:spPr bwMode="auto">
          <a:xfrm>
            <a:off x="6070513" y="3448479"/>
            <a:ext cx="5884138" cy="246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Изображение 5"/>
          <p:cNvPicPr>
            <a:picLocks noChangeAspect="1" noChangeArrowheads="1"/>
          </p:cNvPicPr>
          <p:nvPr/>
        </p:nvPicPr>
        <p:blipFill>
          <a:blip r:embed="rId1" cstate="print"/>
          <a:srcRect t="9186" b="53056"/>
          <a:stretch>
            <a:fillRect/>
          </a:stretch>
        </p:blipFill>
        <p:spPr bwMode="auto">
          <a:xfrm>
            <a:off x="922562" y="0"/>
            <a:ext cx="9943146" cy="3189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1150" y="374015"/>
            <a:ext cx="11065303" cy="1325880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Задача 3. </a:t>
            </a:r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 </a:t>
            </a:r>
            <a:r>
              <a:rPr lang="ru-RU" altLang="zh-CN" sz="2200" b="1" i="1" dirty="0" smtClean="0">
                <a:solidFill>
                  <a:srgbClr val="C00000"/>
                </a:solidFill>
                <a:cs typeface="等线 Light"/>
              </a:rPr>
              <a:t>(</a:t>
            </a:r>
            <a:r>
              <a:rPr lang="ru-RU" altLang="zh-CN" sz="2200" b="1" i="1" dirty="0" smtClean="0">
                <a:solidFill>
                  <a:srgbClr val="C00000"/>
                </a:solidFill>
                <a:cs typeface="等线 Light"/>
              </a:rPr>
              <a:t>расчёт генетической структуры одной популяции </a:t>
            </a:r>
            <a:br>
              <a:rPr lang="ru-RU" altLang="zh-CN" sz="2200" b="1" i="1" dirty="0" smtClean="0">
                <a:solidFill>
                  <a:srgbClr val="C00000"/>
                </a:solidFill>
                <a:cs typeface="等线 Light"/>
              </a:rPr>
            </a:br>
            <a:r>
              <a:rPr lang="ru-RU" altLang="zh-CN" sz="2200" b="1" i="1" dirty="0" smtClean="0">
                <a:solidFill>
                  <a:srgbClr val="C00000"/>
                </a:solidFill>
                <a:cs typeface="等线 Light"/>
              </a:rPr>
              <a:t>                                         до </a:t>
            </a:r>
            <a:r>
              <a:rPr lang="ru-RU" altLang="zh-CN" sz="2200" b="1" i="1" dirty="0" smtClean="0">
                <a:solidFill>
                  <a:srgbClr val="C00000"/>
                </a:solidFill>
                <a:cs typeface="等线 Light"/>
              </a:rPr>
              <a:t>и после действия эволюционных факторов)</a:t>
            </a:r>
            <a:endParaRPr lang="ru-RU" sz="2200" dirty="0"/>
          </a:p>
        </p:txBody>
      </p:sp>
      <p:pic>
        <p:nvPicPr>
          <p:cNvPr id="2" name="Замещающее содержимое 1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474379" y="1728951"/>
            <a:ext cx="10908665" cy="30010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7890" y="4960620"/>
            <a:ext cx="10061575" cy="1256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3600" i="1" dirty="0" smtClean="0">
                <a:solidFill>
                  <a:srgbClr val="0070C0"/>
                </a:solidFill>
              </a:rPr>
              <a:t>Решение: </a:t>
            </a:r>
            <a:endParaRPr lang="en-US" altLang="en-US" sz="3600" i="1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FF0000"/>
                </a:solidFill>
                <a:sym typeface="+mn-ea"/>
              </a:rPr>
              <a:t>АА - низкая устойчивость,      </a:t>
            </a:r>
            <a:r>
              <a:rPr lang="ru-RU" altLang="en-US" sz="2000" dirty="0" smtClean="0">
                <a:solidFill>
                  <a:srgbClr val="FF0000"/>
                </a:solidFill>
              </a:rPr>
              <a:t>Аа – средняя устойчивость,      аа – высокая устойчивость</a:t>
            </a:r>
            <a:endParaRPr lang="ru-RU" altLang="en-US" sz="2000" dirty="0" smtClean="0">
              <a:solidFill>
                <a:srgbClr val="FF000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alt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475" y="155575"/>
            <a:ext cx="3084195" cy="654685"/>
          </a:xfrm>
        </p:spPr>
        <p:txBody>
          <a:bodyPr>
            <a:normAutofit/>
          </a:bodyPr>
          <a:lstStyle/>
          <a:p>
            <a:r>
              <a:rPr lang="ru-RU" sz="2600" b="1" i="1" dirty="0" smtClean="0">
                <a:solidFill>
                  <a:srgbClr val="002060"/>
                </a:solidFill>
              </a:rPr>
              <a:t>популяция исходная</a:t>
            </a:r>
            <a:endParaRPr lang="ru-RU" sz="2600" b="1" i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651157" y="0"/>
            <a:ext cx="49427" cy="652436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/>
          <p:nvPr/>
        </p:nvSpPr>
        <p:spPr>
          <a:xfrm>
            <a:off x="5956316" y="128424"/>
            <a:ext cx="6103877" cy="741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популяция после гибели части особей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Замещающее содержимое 2"/>
          <p:cNvSpPr txBox="1">
            <a:spLocks noChangeArrowheads="1"/>
          </p:cNvSpPr>
          <p:nvPr/>
        </p:nvSpPr>
        <p:spPr>
          <a:xfrm>
            <a:off x="5877560" y="991870"/>
            <a:ext cx="5869305" cy="503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50% восприимчивых погибло, остались: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устойчивые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аа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- 120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среднеустойчивые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Аа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- 453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всего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787</a:t>
            </a:r>
            <a:endParaRPr kumimoji="0" lang="ru-RU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восприим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чивые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АА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-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214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Найти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частоты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фенотипов</a:t>
            </a:r>
            <a:endParaRPr kumimoji="0" lang="en-US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altLang="en-US" b="1" i="1" dirty="0" smtClean="0">
              <a:solidFill>
                <a:srgbClr val="0070C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altLang="en-US" b="1" i="1" dirty="0" smtClean="0">
                <a:solidFill>
                  <a:srgbClr val="0070C0"/>
                </a:solidFill>
              </a:rPr>
              <a:t>Решение</a:t>
            </a:r>
            <a:r>
              <a:rPr lang="ru-RU" altLang="en-US" b="1" i="1" dirty="0" smtClean="0">
                <a:solidFill>
                  <a:srgbClr val="0070C0"/>
                </a:solidFill>
              </a:rPr>
              <a:t>:</a:t>
            </a:r>
            <a:endParaRPr kumimoji="0" lang="ru-RU" altLang="en-US" b="1" i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частоты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фенотипов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сразу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после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гибели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50%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восприимчивых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микозам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особей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восприимчивостью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микозам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214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787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0,2716  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средней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степенью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устойчивости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453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787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0,5758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высокой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устойчивостью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120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787</a:t>
            </a:r>
            <a:r>
              <a:rPr kumimoji="0" lang="en-US" alt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0,1526;</a:t>
            </a:r>
            <a:endParaRPr kumimoji="0" lang="en-US" altLang="ru-RU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ее содержимое 2"/>
          <p:cNvSpPr txBox="1">
            <a:spLocks noChangeArrowheads="1"/>
          </p:cNvSpPr>
          <p:nvPr/>
        </p:nvSpPr>
        <p:spPr>
          <a:xfrm>
            <a:off x="302895" y="810895"/>
            <a:ext cx="5218430" cy="5746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 smtClean="0"/>
              <a:t>устойчивые </a:t>
            </a:r>
            <a:r>
              <a:rPr lang="ru-RU" dirty="0" smtClean="0">
                <a:solidFill>
                  <a:srgbClr val="C00000"/>
                </a:solidFill>
              </a:rPr>
              <a:t>(аа)</a:t>
            </a:r>
            <a:r>
              <a:rPr lang="ru-RU" dirty="0" smtClean="0"/>
              <a:t> - 120,     всего - 1000</a:t>
            </a:r>
            <a:endParaRPr lang="ru-RU" dirty="0" smtClean="0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altLang="en-US" dirty="0" smtClean="0"/>
              <a:t>Найти частоты </a:t>
            </a:r>
            <a:r>
              <a:rPr lang="ru-RU" dirty="0" smtClean="0"/>
              <a:t>фенотипов</a:t>
            </a:r>
            <a:endParaRPr lang="ru-RU" altLang="en-US" dirty="0" smtClean="0"/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en-US" b="1" i="1" dirty="0" smtClean="0">
                <a:solidFill>
                  <a:srgbClr val="0070C0"/>
                </a:solidFill>
              </a:rPr>
              <a:t>Решение:</a:t>
            </a:r>
            <a:endParaRPr lang="ru-RU" altLang="en-US" b="1" i="1" dirty="0" smtClean="0">
              <a:solidFill>
                <a:srgbClr val="0070C0"/>
              </a:solidFill>
            </a:endParaRPr>
          </a:p>
          <a:p>
            <a:r>
              <a:rPr lang="en-US" altLang="ru-RU" dirty="0">
                <a:solidFill>
                  <a:srgbClr val="C00000"/>
                </a:solidFill>
              </a:rPr>
              <a:t>1) </a:t>
            </a:r>
            <a:r>
              <a:rPr lang="en-US" altLang="en-US" dirty="0">
                <a:solidFill>
                  <a:srgbClr val="C00000"/>
                </a:solidFill>
              </a:rPr>
              <a:t>частота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особей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с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высокой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устойчивостью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к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микозам</a:t>
            </a:r>
            <a:r>
              <a:rPr lang="en-US" altLang="ru-RU" dirty="0">
                <a:solidFill>
                  <a:srgbClr val="C00000"/>
                </a:solidFill>
              </a:rPr>
              <a:t> </a:t>
            </a:r>
            <a:r>
              <a:rPr lang="en-US" altLang="en-US" dirty="0">
                <a:solidFill>
                  <a:srgbClr val="C00000"/>
                </a:solidFill>
              </a:rPr>
              <a:t>составляет</a:t>
            </a:r>
            <a:r>
              <a:rPr lang="en-US" altLang="ru-RU" dirty="0">
                <a:solidFill>
                  <a:srgbClr val="C00000"/>
                </a:solidFill>
              </a:rPr>
              <a:t> 120/1000 = 0,12</a:t>
            </a:r>
            <a:r>
              <a:rPr lang="ru-RU" altLang="en-US" dirty="0">
                <a:solidFill>
                  <a:srgbClr val="C00000"/>
                </a:solidFill>
              </a:rPr>
              <a:t> (</a:t>
            </a:r>
            <a:r>
              <a:rPr lang="en-US" altLang="ru-RU" dirty="0">
                <a:solidFill>
                  <a:srgbClr val="C00000"/>
                </a:solidFill>
                <a:sym typeface="+mn-ea"/>
              </a:rPr>
              <a:t>q</a:t>
            </a:r>
            <a:r>
              <a:rPr lang="en-US" altLang="ru-RU" baseline="30000" dirty="0">
                <a:solidFill>
                  <a:srgbClr val="C00000"/>
                </a:solidFill>
                <a:uFillTx/>
                <a:ea typeface="+Основной текст (восточно-азиат" charset="0"/>
                <a:sym typeface="+mn-ea"/>
              </a:rPr>
              <a:t>2</a:t>
            </a:r>
            <a:r>
              <a:rPr lang="ru-RU" altLang="en-US" dirty="0">
                <a:solidFill>
                  <a:srgbClr val="C00000"/>
                </a:solidFill>
                <a:uFillTx/>
                <a:ea typeface="+Основной текст (восточно-азиат" charset="0"/>
                <a:sym typeface="+mn-ea"/>
              </a:rPr>
              <a:t>)</a:t>
            </a:r>
            <a:r>
              <a:rPr lang="en-US" altLang="ru-RU" dirty="0">
                <a:solidFill>
                  <a:srgbClr val="C00000"/>
                </a:solidFill>
              </a:rPr>
              <a:t>;</a:t>
            </a:r>
            <a:endParaRPr lang="en-US" altLang="ru-RU" dirty="0">
              <a:solidFill>
                <a:srgbClr val="C00000"/>
              </a:solidFill>
            </a:endParaRPr>
          </a:p>
          <a:p>
            <a:endParaRPr lang="en-US" altLang="ru-RU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altLang="en-US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частота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аллеля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высокой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устойчивости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(q)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составляет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: √0,12 = 0,3464;</a:t>
            </a:r>
            <a:endParaRPr lang="en-US" altLang="ru-RU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altLang="en-US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частота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аллеля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восприимчивости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к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микозам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составляет</a:t>
            </a:r>
            <a:r>
              <a:rPr lang="en-US" altLang="ru-RU" dirty="0">
                <a:solidFill>
                  <a:schemeClr val="accent2">
                    <a:lumMod val="75000"/>
                  </a:schemeClr>
                </a:solidFill>
              </a:rPr>
              <a:t> 1 - q = 1 - 0,3464 = 0,6536;</a:t>
            </a:r>
            <a:endParaRPr lang="en-US" altLang="ru-RU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alt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altLang="en-US" dirty="0">
                <a:solidFill>
                  <a:schemeClr val="accent5"/>
                </a:solidFill>
              </a:rPr>
              <a:t>4</a:t>
            </a:r>
            <a:r>
              <a:rPr lang="en-US" altLang="ru-RU" dirty="0">
                <a:solidFill>
                  <a:schemeClr val="accent5"/>
                </a:solidFill>
              </a:rPr>
              <a:t>) </a:t>
            </a:r>
            <a:r>
              <a:rPr lang="en-US" altLang="en-US" dirty="0">
                <a:solidFill>
                  <a:schemeClr val="accent5"/>
                </a:solidFill>
              </a:rPr>
              <a:t>частота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особей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со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средней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степенью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устойчивости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к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микозам</a:t>
            </a:r>
            <a:r>
              <a:rPr lang="en-US" altLang="ru-RU" dirty="0">
                <a:solidFill>
                  <a:schemeClr val="accent5"/>
                </a:solidFill>
              </a:rPr>
              <a:t> (</a:t>
            </a:r>
            <a:r>
              <a:rPr lang="en-US" altLang="en-US" dirty="0">
                <a:solidFill>
                  <a:schemeClr val="accent5"/>
                </a:solidFill>
              </a:rPr>
              <a:t>генотип</a:t>
            </a:r>
            <a:r>
              <a:rPr lang="en-US" altLang="ru-RU" dirty="0">
                <a:solidFill>
                  <a:schemeClr val="accent5"/>
                </a:solidFill>
              </a:rPr>
              <a:t> </a:t>
            </a:r>
            <a:r>
              <a:rPr lang="en-US" altLang="en-US" dirty="0">
                <a:solidFill>
                  <a:schemeClr val="accent5"/>
                </a:solidFill>
              </a:rPr>
              <a:t>Аа</a:t>
            </a:r>
            <a:r>
              <a:rPr lang="en-US" altLang="ru-RU" dirty="0">
                <a:solidFill>
                  <a:schemeClr val="accent5"/>
                </a:solidFill>
              </a:rPr>
              <a:t>) </a:t>
            </a:r>
            <a:r>
              <a:rPr lang="en-US" altLang="en-US" dirty="0">
                <a:solidFill>
                  <a:schemeClr val="accent5"/>
                </a:solidFill>
              </a:rPr>
              <a:t>составляет</a:t>
            </a:r>
            <a:r>
              <a:rPr lang="en-US" altLang="ru-RU" dirty="0">
                <a:solidFill>
                  <a:schemeClr val="accent5"/>
                </a:solidFill>
              </a:rPr>
              <a:t>: 2</a:t>
            </a:r>
            <a:r>
              <a:rPr lang="en-US" altLang="en-US" dirty="0">
                <a:solidFill>
                  <a:schemeClr val="accent5"/>
                </a:solidFill>
              </a:rPr>
              <a:t>р</a:t>
            </a:r>
            <a:r>
              <a:rPr lang="en-US" altLang="ru-RU" dirty="0">
                <a:solidFill>
                  <a:schemeClr val="accent5"/>
                </a:solidFill>
              </a:rPr>
              <a:t>q = 0,4528;</a:t>
            </a:r>
            <a:endParaRPr lang="en-US" altLang="ru-RU" dirty="0">
              <a:solidFill>
                <a:schemeClr val="accent5"/>
              </a:solidFill>
            </a:endParaRPr>
          </a:p>
          <a:p>
            <a:endParaRPr lang="ru-RU" alt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altLang="en-US" dirty="0">
                <a:solidFill>
                  <a:srgbClr val="7030A0"/>
                </a:solidFill>
              </a:rPr>
              <a:t>5</a:t>
            </a:r>
            <a:r>
              <a:rPr lang="en-US" altLang="ru-RU" dirty="0">
                <a:solidFill>
                  <a:srgbClr val="7030A0"/>
                </a:solidFill>
              </a:rPr>
              <a:t>) </a:t>
            </a:r>
            <a:r>
              <a:rPr lang="en-US" altLang="en-US" dirty="0">
                <a:solidFill>
                  <a:srgbClr val="7030A0"/>
                </a:solidFill>
              </a:rPr>
              <a:t>частота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особей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с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восприимчивостью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к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микозам</a:t>
            </a:r>
            <a:r>
              <a:rPr lang="en-US" altLang="ru-RU" dirty="0">
                <a:solidFill>
                  <a:srgbClr val="7030A0"/>
                </a:solidFill>
              </a:rPr>
              <a:t> (</a:t>
            </a:r>
            <a:r>
              <a:rPr lang="en-US" altLang="en-US" dirty="0">
                <a:solidFill>
                  <a:srgbClr val="7030A0"/>
                </a:solidFill>
              </a:rPr>
              <a:t>генотип</a:t>
            </a:r>
            <a:r>
              <a:rPr lang="en-US" altLang="ru-RU" dirty="0">
                <a:solidFill>
                  <a:srgbClr val="7030A0"/>
                </a:solidFill>
              </a:rPr>
              <a:t> </a:t>
            </a:r>
            <a:r>
              <a:rPr lang="en-US" altLang="en-US" dirty="0">
                <a:solidFill>
                  <a:srgbClr val="7030A0"/>
                </a:solidFill>
              </a:rPr>
              <a:t>АА</a:t>
            </a:r>
            <a:r>
              <a:rPr lang="en-US" altLang="ru-RU" dirty="0">
                <a:solidFill>
                  <a:srgbClr val="7030A0"/>
                </a:solidFill>
              </a:rPr>
              <a:t>) </a:t>
            </a:r>
            <a:r>
              <a:rPr lang="en-US" altLang="en-US" dirty="0">
                <a:solidFill>
                  <a:srgbClr val="7030A0"/>
                </a:solidFill>
              </a:rPr>
              <a:t>составляет</a:t>
            </a:r>
            <a:r>
              <a:rPr lang="en-US" altLang="ru-RU" dirty="0">
                <a:solidFill>
                  <a:srgbClr val="7030A0"/>
                </a:solidFill>
              </a:rPr>
              <a:t>: </a:t>
            </a:r>
            <a:r>
              <a:rPr lang="en-US" altLang="en-US" dirty="0">
                <a:solidFill>
                  <a:srgbClr val="7030A0"/>
                </a:solidFill>
              </a:rPr>
              <a:t>р</a:t>
            </a:r>
            <a:r>
              <a:rPr lang="en-US" altLang="ru-RU" baseline="30000" dirty="0">
                <a:solidFill>
                  <a:srgbClr val="7030A0"/>
                </a:solidFill>
                <a:uFillTx/>
                <a:ea typeface="+Основной текст (восточно-азиат" charset="0"/>
              </a:rPr>
              <a:t>2</a:t>
            </a:r>
            <a:r>
              <a:rPr lang="en-US" altLang="ru-RU" dirty="0">
                <a:solidFill>
                  <a:srgbClr val="7030A0"/>
                </a:solidFill>
              </a:rPr>
              <a:t> = 0,4272</a:t>
            </a:r>
            <a:endParaRPr lang="en-US" altLang="ru-RU" dirty="0">
              <a:solidFill>
                <a:srgbClr val="7030A0"/>
              </a:solidFill>
            </a:endParaRPr>
          </a:p>
          <a:p>
            <a:endParaRPr lang="en-US" alt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ym typeface="+mn-ea"/>
              </a:rPr>
              <a:t>устойчивые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(аа)</a:t>
            </a:r>
            <a:r>
              <a:rPr lang="ru-RU" dirty="0" smtClean="0">
                <a:sym typeface="+mn-ea"/>
              </a:rPr>
              <a:t> - 120, среднеустойчивые (Аа) - 453</a:t>
            </a:r>
            <a:endParaRPr lang="ru-RU" dirty="0" smtClean="0">
              <a:sym typeface="+mn-ea"/>
            </a:endParaRPr>
          </a:p>
          <a:p>
            <a:r>
              <a:rPr lang="ru-RU" dirty="0" smtClean="0">
                <a:sym typeface="+mn-ea"/>
              </a:rPr>
              <a:t>восприимчивые (АА) - 427</a:t>
            </a:r>
            <a:endParaRPr lang="en-US" altLang="ru-RU" dirty="0">
              <a:solidFill>
                <a:srgbClr val="FF0000"/>
              </a:solidFill>
            </a:endParaRPr>
          </a:p>
          <a:p>
            <a:endParaRPr lang="en-US" alt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46933" y="5580946"/>
            <a:ext cx="58477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</a:rPr>
              <a:t>Естественный отбор – причина </a:t>
            </a:r>
            <a:r>
              <a:rPr lang="ru-RU" sz="2200" b="1" i="1" dirty="0" smtClean="0">
                <a:solidFill>
                  <a:srgbClr val="FF0000"/>
                </a:solidFill>
              </a:rPr>
              <a:t>изменения генетической структуры популяции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8679077" y="1361903"/>
            <a:ext cx="247015" cy="1088390"/>
          </a:xfrm>
          <a:prstGeom prst="rightBrace">
            <a:avLst/>
          </a:prstGeom>
          <a:ln w="3175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1150" y="110490"/>
            <a:ext cx="6591935" cy="1325880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Задача </a:t>
            </a:r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4. </a:t>
            </a:r>
            <a:br>
              <a:rPr lang="ru-RU" altLang="zh-CN" b="1" i="1" dirty="0" smtClean="0">
                <a:solidFill>
                  <a:srgbClr val="C00000"/>
                </a:solidFill>
                <a:cs typeface="等线 Light"/>
              </a:rPr>
            </a:br>
            <a:r>
              <a:rPr lang="ru-RU" altLang="zh-CN" sz="2400" b="1" i="1" dirty="0" smtClean="0">
                <a:solidFill>
                  <a:srgbClr val="C00000"/>
                </a:solidFill>
                <a:cs typeface="等线 Light"/>
              </a:rPr>
              <a:t>(идея для индивидуальных исследований)</a:t>
            </a:r>
            <a:endParaRPr lang="ru-RU" sz="2400" dirty="0"/>
          </a:p>
        </p:txBody>
      </p:sp>
      <p:sp>
        <p:nvSpPr>
          <p:cNvPr id="45057" name="Замещающее содержимое 2"/>
          <p:cNvSpPr>
            <a:spLocks noGrp="1"/>
          </p:cNvSpPr>
          <p:nvPr/>
        </p:nvSpPr>
        <p:spPr>
          <a:xfrm>
            <a:off x="426857" y="1993608"/>
            <a:ext cx="5347867" cy="33609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pPr marL="0" indent="0" eaLnBrk="1" hangingPunct="1">
              <a:buNone/>
            </a:pPr>
            <a:r>
              <a:rPr lang="ru-RU" altLang="en-US" sz="2400" dirty="0"/>
              <a:t>Рассчитайте характеристики генофонда населения Пермского края по генам </a:t>
            </a:r>
            <a:r>
              <a:rPr lang="ru-RU" altLang="en-US" sz="2400" dirty="0" smtClean="0"/>
              <a:t>фенилкетонурии /нормального </a:t>
            </a:r>
            <a:r>
              <a:rPr lang="ru-RU" altLang="en-US" sz="2400" dirty="0"/>
              <a:t>усвоения фенилаланина. </a:t>
            </a:r>
            <a:endParaRPr lang="ru-RU" altLang="en-US" sz="2400" dirty="0" smtClean="0"/>
          </a:p>
          <a:p>
            <a:pPr marL="0" indent="0" eaLnBrk="1" hangingPunct="1">
              <a:buNone/>
            </a:pPr>
            <a:r>
              <a:rPr lang="ru-RU" altLang="en-US" sz="2400" dirty="0" smtClean="0"/>
              <a:t>Выразите </a:t>
            </a:r>
            <a:r>
              <a:rPr lang="ru-RU" altLang="en-US" sz="2400" dirty="0"/>
              <a:t>результаты в процентах (численность детей в возрасте 1-18 лет примерно составила в 2020 г. 580 000, больных фенилкетонурией - 70 человек). </a:t>
            </a:r>
            <a:endParaRPr lang="ru-RU" altLang="en-US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l="19685" t="19598" r="34449" b="18198"/>
          <a:stretch>
            <a:fillRect/>
          </a:stretch>
        </p:blipFill>
        <p:spPr bwMode="auto">
          <a:xfrm>
            <a:off x="6008258" y="865937"/>
            <a:ext cx="6002337" cy="457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64" y="12622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План вебинаров: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9556" y="1548713"/>
            <a:ext cx="11302313" cy="3278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генетических задач на сцепленное наследование» - 13.03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задач на применение закона Харди-Вайнберга» - 3.04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генетических задач на полимерное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взаимодействие генов» - 24.04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1150" y="110490"/>
            <a:ext cx="6591935" cy="1325880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Задача </a:t>
            </a:r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4. </a:t>
            </a:r>
            <a:br>
              <a:rPr lang="ru-RU" altLang="zh-CN" b="1" i="1" dirty="0" smtClean="0">
                <a:solidFill>
                  <a:srgbClr val="C00000"/>
                </a:solidFill>
                <a:cs typeface="等线 Light"/>
              </a:rPr>
            </a:br>
            <a:r>
              <a:rPr lang="ru-RU" altLang="zh-CN" sz="2400" b="1" i="1" dirty="0" smtClean="0">
                <a:solidFill>
                  <a:srgbClr val="C00000"/>
                </a:solidFill>
                <a:cs typeface="等线 Light"/>
              </a:rPr>
              <a:t>(идея для индивидуальных исследований)</a:t>
            </a:r>
            <a:endParaRPr lang="ru-RU" sz="2400" dirty="0"/>
          </a:p>
        </p:txBody>
      </p:sp>
      <p:sp>
        <p:nvSpPr>
          <p:cNvPr id="45057" name="Замещающее содержимое 2"/>
          <p:cNvSpPr>
            <a:spLocks noGrp="1"/>
          </p:cNvSpPr>
          <p:nvPr/>
        </p:nvSpPr>
        <p:spPr>
          <a:xfrm>
            <a:off x="451569" y="1375771"/>
            <a:ext cx="10999025" cy="150747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pPr marL="0" indent="0" eaLnBrk="1" hangingPunct="1">
              <a:buNone/>
            </a:pPr>
            <a:r>
              <a:rPr lang="ru-RU" altLang="en-US" sz="2400" dirty="0"/>
              <a:t>Рассчитайте характеристики генофонда населения Пермского края по генам фенилкетонурии/нормального усвоения фенилаланина. Выразите результаты в процентах (численность детей в возрасте 1-18 лет примерно составила в 2020 г. 580 000, больных фенилкетонурией - 70 человек</a:t>
            </a:r>
            <a:r>
              <a:rPr lang="ru-RU" altLang="en-US" i="1" dirty="0"/>
              <a:t>). </a:t>
            </a:r>
            <a:endParaRPr lang="ru-RU" altLang="en-US" i="1" dirty="0"/>
          </a:p>
        </p:txBody>
      </p:sp>
      <p:sp>
        <p:nvSpPr>
          <p:cNvPr id="46081" name="Замещающее содержимое 2"/>
          <p:cNvSpPr>
            <a:spLocks noGrp="1"/>
          </p:cNvSpPr>
          <p:nvPr/>
        </p:nvSpPr>
        <p:spPr>
          <a:xfrm>
            <a:off x="468047" y="3271589"/>
            <a:ext cx="10966072" cy="33566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pPr marL="0" indent="0" eaLnBrk="1" hangingPunct="1">
              <a:buNone/>
            </a:pPr>
            <a:r>
              <a:rPr lang="ru-RU" altLang="en-US" sz="2400" dirty="0"/>
              <a:t>Ответ:</a:t>
            </a:r>
            <a:endParaRPr lang="ru-RU" altLang="en-US" sz="2400" dirty="0"/>
          </a:p>
          <a:p>
            <a:pPr marL="0" indent="0" eaLnBrk="1" hangingPunct="1">
              <a:buNone/>
            </a:pPr>
            <a:r>
              <a:rPr lang="ru-RU" altLang="en-US" sz="2400" dirty="0">
                <a:solidFill>
                  <a:srgbClr val="FF0000"/>
                </a:solidFill>
              </a:rPr>
              <a:t>Найдем частоту рецессивных гомозигот q</a:t>
            </a:r>
            <a:r>
              <a:rPr lang="ru-RU" altLang="en-US" sz="2400" baseline="30000" dirty="0">
                <a:solidFill>
                  <a:srgbClr val="FF0000"/>
                </a:solidFill>
              </a:rPr>
              <a:t>2</a:t>
            </a:r>
            <a:r>
              <a:rPr lang="ru-RU" altLang="en-US" sz="2400" dirty="0">
                <a:solidFill>
                  <a:srgbClr val="FF0000"/>
                </a:solidFill>
              </a:rPr>
              <a:t> </a:t>
            </a:r>
            <a:r>
              <a:rPr lang="ru-RU" altLang="en-US" sz="2400" dirty="0"/>
              <a:t>= 70 / 580 000 = 0,0001, т.е. </a:t>
            </a:r>
            <a:r>
              <a:rPr lang="ru-RU" altLang="en-US" sz="2400" dirty="0">
                <a:solidFill>
                  <a:srgbClr val="00B050"/>
                </a:solidFill>
              </a:rPr>
              <a:t>0,01%</a:t>
            </a:r>
            <a:endParaRPr lang="ru-RU" alt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altLang="en-US" sz="2400" dirty="0">
                <a:solidFill>
                  <a:srgbClr val="FF0000"/>
                </a:solidFill>
              </a:rPr>
              <a:t>Найдем частоту рецессивного аллеля q = </a:t>
            </a:r>
            <a:r>
              <a:rPr lang="en-US" altLang="ru-RU" sz="2400" dirty="0" smtClean="0"/>
              <a:t>√</a:t>
            </a:r>
            <a:r>
              <a:rPr lang="ru-RU" altLang="en-US" sz="2400" dirty="0" smtClean="0"/>
              <a:t>0,0001 = 0,01</a:t>
            </a:r>
            <a:r>
              <a:rPr lang="ru-RU" altLang="en-US" sz="2400" dirty="0"/>
              <a:t>, т.е. </a:t>
            </a:r>
            <a:r>
              <a:rPr lang="ru-RU" altLang="en-US" sz="2400" dirty="0">
                <a:solidFill>
                  <a:srgbClr val="00B0F0"/>
                </a:solidFill>
              </a:rPr>
              <a:t>1%</a:t>
            </a:r>
            <a:endParaRPr lang="ru-RU" altLang="en-US" sz="2400" dirty="0">
              <a:solidFill>
                <a:srgbClr val="00B0F0"/>
              </a:solidFill>
            </a:endParaRPr>
          </a:p>
          <a:p>
            <a:pPr marL="0" indent="0" eaLnBrk="1" hangingPunct="1">
              <a:buNone/>
            </a:pPr>
            <a:r>
              <a:rPr lang="ru-RU" altLang="en-US" sz="2400" dirty="0">
                <a:solidFill>
                  <a:srgbClr val="FF0000"/>
                </a:solidFill>
              </a:rPr>
              <a:t>Найдем частоту доминантного аллеля р</a:t>
            </a:r>
            <a:r>
              <a:rPr lang="ru-RU" altLang="en-US" sz="2400" dirty="0"/>
              <a:t> = </a:t>
            </a:r>
            <a:r>
              <a:rPr lang="ru-RU" altLang="en-US" sz="2400" dirty="0" smtClean="0"/>
              <a:t>1 - 0,01 = 0,99</a:t>
            </a:r>
            <a:r>
              <a:rPr lang="ru-RU" altLang="en-US" sz="2400" dirty="0"/>
              <a:t>, т.е. </a:t>
            </a:r>
            <a:r>
              <a:rPr lang="ru-RU" altLang="en-US" sz="2400" dirty="0">
                <a:solidFill>
                  <a:srgbClr val="00B0F0"/>
                </a:solidFill>
              </a:rPr>
              <a:t>99 %</a:t>
            </a:r>
            <a:endParaRPr lang="ru-RU" altLang="en-US" sz="24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altLang="en-US" sz="2400" dirty="0">
                <a:solidFill>
                  <a:srgbClr val="FF0000"/>
                </a:solidFill>
              </a:rPr>
              <a:t>Найдем частоту доминантных гомозигот р</a:t>
            </a:r>
            <a:r>
              <a:rPr lang="ru-RU" altLang="en-US" sz="2400" baseline="30000" dirty="0">
                <a:solidFill>
                  <a:srgbClr val="FF0000"/>
                </a:solidFill>
              </a:rPr>
              <a:t>2 </a:t>
            </a:r>
            <a:r>
              <a:rPr lang="ru-RU" altLang="en-US" sz="2400" dirty="0" smtClean="0"/>
              <a:t>= </a:t>
            </a:r>
            <a:r>
              <a:rPr lang="ru-RU" altLang="en-US" sz="2400" dirty="0" smtClean="0"/>
              <a:t>0,99</a:t>
            </a:r>
            <a:r>
              <a:rPr lang="ru-RU" altLang="en-US" sz="2400" baseline="30000" dirty="0" smtClean="0"/>
              <a:t>2</a:t>
            </a:r>
            <a:r>
              <a:rPr lang="ru-RU" altLang="en-US" sz="2400" dirty="0" smtClean="0"/>
              <a:t> </a:t>
            </a:r>
            <a:r>
              <a:rPr lang="ru-RU" altLang="en-US" sz="2400" dirty="0" smtClean="0"/>
              <a:t>= </a:t>
            </a:r>
            <a:r>
              <a:rPr lang="ru-RU" altLang="en-US" sz="2400" dirty="0"/>
              <a:t>0,9801, т.е.  </a:t>
            </a:r>
            <a:r>
              <a:rPr lang="ru-RU" altLang="en-US" sz="2400" dirty="0">
                <a:solidFill>
                  <a:srgbClr val="00B050"/>
                </a:solidFill>
              </a:rPr>
              <a:t>98,01%</a:t>
            </a:r>
            <a:endParaRPr lang="ru-RU" altLang="en-US" sz="2400" dirty="0">
              <a:solidFill>
                <a:srgbClr val="00B050"/>
              </a:solidFill>
            </a:endParaRPr>
          </a:p>
          <a:p>
            <a:pPr marL="0" indent="0" eaLnBrk="1" hangingPunct="1">
              <a:buNone/>
            </a:pPr>
            <a:r>
              <a:rPr lang="ru-RU" altLang="en-US" sz="2400" dirty="0">
                <a:solidFill>
                  <a:srgbClr val="FF0000"/>
                </a:solidFill>
              </a:rPr>
              <a:t>Найдем частоту гетерозигот 2рq</a:t>
            </a:r>
            <a:r>
              <a:rPr lang="ru-RU" altLang="en-US" sz="2400" dirty="0"/>
              <a:t> = 0,0198, т.е. </a:t>
            </a:r>
            <a:r>
              <a:rPr lang="ru-RU" altLang="en-US" sz="2400" dirty="0">
                <a:solidFill>
                  <a:srgbClr val="00B050"/>
                </a:solidFill>
              </a:rPr>
              <a:t>1,98%</a:t>
            </a:r>
            <a:endParaRPr lang="ru-RU" altLang="en-US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Разборы задач на закон Харди-Вайнберга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18721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hlinkClick r:id="rId1"/>
              </a:rPr>
              <a:t>https://</a:t>
            </a:r>
            <a:r>
              <a:rPr lang="en-US" dirty="0" smtClean="0">
                <a:hlinkClick r:id="rId1"/>
              </a:rPr>
              <a:t>stepenin.ru/tasks/genetica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5232" y="1062681"/>
            <a:ext cx="8863914" cy="29054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КПК «Актуальные вопросы содержания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методики преподавания раздела «Генетика»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школьном курсе биологии»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запись в </a:t>
            </a:r>
            <a:r>
              <a:rPr lang="en-US" dirty="0" smtClean="0">
                <a:hlinkClick r:id="rId1"/>
              </a:rPr>
              <a:t>edubank.iro.perm.ru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98357" y="4636528"/>
            <a:ext cx="78836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Спасибо за внимание!</a:t>
            </a:r>
            <a:endParaRPr lang="en-US" sz="60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249" y="175655"/>
            <a:ext cx="10515600" cy="1325563"/>
          </a:xfrm>
        </p:spPr>
        <p:txBody>
          <a:bodyPr/>
          <a:lstStyle/>
          <a:p>
            <a:pPr algn="ctr"/>
            <a:r>
              <a:rPr lang="ru-RU" altLang="en-US" b="1" dirty="0">
                <a:solidFill>
                  <a:srgbClr val="C00000"/>
                </a:solidFill>
              </a:rPr>
              <a:t>Типы задач </a:t>
            </a:r>
            <a:r>
              <a:rPr lang="ru-RU" altLang="en-US" b="1" dirty="0" smtClean="0">
                <a:solidFill>
                  <a:srgbClr val="C00000"/>
                </a:solidFill>
              </a:rPr>
              <a:t>№ 27</a:t>
            </a:r>
            <a:endParaRPr lang="ru-RU" altLang="en-US" b="1" dirty="0">
              <a:solidFill>
                <a:srgbClr val="C0000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38200" y="1451610"/>
            <a:ext cx="10515600" cy="4351338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1. Деление клетки (митоз, мейоз) </a:t>
            </a:r>
            <a:r>
              <a:rPr lang="ru-RU" altLang="en-US" i="1" dirty="0" smtClean="0">
                <a:solidFill>
                  <a:srgbClr val="002060"/>
                </a:solidFill>
              </a:rPr>
              <a:t>и гаметогенез</a:t>
            </a:r>
            <a:endParaRPr lang="ru-RU" altLang="en-US" i="1" dirty="0">
              <a:solidFill>
                <a:srgbClr val="002060"/>
              </a:solidFill>
              <a:sym typeface="+mn-ea"/>
            </a:endParaRPr>
          </a:p>
          <a:p>
            <a:pPr marL="0" indent="0">
              <a:buNone/>
            </a:pPr>
            <a:endParaRPr lang="ru-RU" altLang="en-US" i="1" dirty="0">
              <a:solidFill>
                <a:srgbClr val="002060"/>
              </a:solidFill>
              <a:sym typeface="+mn-ea"/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002060"/>
                </a:solidFill>
              </a:rPr>
              <a:t>2. </a:t>
            </a:r>
            <a:r>
              <a:rPr lang="ru-RU" altLang="en-US" i="1" dirty="0">
                <a:solidFill>
                  <a:srgbClr val="002060"/>
                </a:solidFill>
              </a:rPr>
              <a:t>Циклы развития </a:t>
            </a:r>
            <a:r>
              <a:rPr lang="ru-RU" altLang="en-US" i="1" dirty="0" smtClean="0">
                <a:solidFill>
                  <a:srgbClr val="002060"/>
                </a:solidFill>
              </a:rPr>
              <a:t>растений</a:t>
            </a:r>
            <a:endParaRPr lang="ru-RU" altLang="en-US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002060"/>
                </a:solidFill>
              </a:rPr>
              <a:t>3. </a:t>
            </a:r>
            <a:r>
              <a:rPr lang="ru-RU" altLang="en-US" i="1" dirty="0">
                <a:solidFill>
                  <a:srgbClr val="002060"/>
                </a:solidFill>
              </a:rPr>
              <a:t>Синтез </a:t>
            </a:r>
            <a:r>
              <a:rPr lang="ru-RU" altLang="en-US" i="1" dirty="0" smtClean="0">
                <a:solidFill>
                  <a:srgbClr val="002060"/>
                </a:solidFill>
              </a:rPr>
              <a:t>белка</a:t>
            </a: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FF0000"/>
                </a:solidFill>
              </a:rPr>
              <a:t>4. Генетическая структура популяции. Закон Харди-Вайнберга</a:t>
            </a:r>
            <a:endParaRPr lang="ru-RU" alt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773" y="216845"/>
            <a:ext cx="10515600" cy="89526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Личности </a:t>
            </a:r>
            <a:r>
              <a:rPr lang="ru-RU" b="1" dirty="0" smtClean="0">
                <a:solidFill>
                  <a:srgbClr val="C00000"/>
                </a:solidFill>
              </a:rPr>
              <a:t>учёных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Замещающее содержимое 5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r="-69" b="21"/>
          <a:stretch>
            <a:fillRect/>
          </a:stretch>
        </p:blipFill>
        <p:spPr>
          <a:xfrm>
            <a:off x="0" y="923232"/>
            <a:ext cx="5758249" cy="5049918"/>
          </a:xfrm>
        </p:spPr>
      </p:pic>
      <p:sp>
        <p:nvSpPr>
          <p:cNvPr id="7" name="Прямоугольник 6"/>
          <p:cNvSpPr/>
          <p:nvPr/>
        </p:nvSpPr>
        <p:spPr>
          <a:xfrm>
            <a:off x="5684108" y="1387214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0000"/>
                </a:solidFill>
              </a:rPr>
              <a:t>Годфри Харолд Харди </a:t>
            </a:r>
            <a:r>
              <a:rPr lang="ru-RU" dirty="0" smtClean="0">
                <a:solidFill>
                  <a:srgbClr val="000000"/>
                </a:solidFill>
              </a:rPr>
              <a:t>(1877–1947) – английский математик,  известный своими работами  в теории чисел и математическом анализе. Изучал математику в Кембриджском и Оксфордском университете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endParaRPr lang="ru-RU" dirty="0" smtClean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67632" y="398882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0000"/>
                </a:solidFill>
              </a:rPr>
              <a:t>Вильгельм Вайнберг </a:t>
            </a:r>
            <a:r>
              <a:rPr lang="ru-RU" dirty="0" smtClean="0">
                <a:solidFill>
                  <a:srgbClr val="000000"/>
                </a:solidFill>
              </a:rPr>
              <a:t>(1862–1937) – немецкий врач. Изучал медицину в Тюбингене и Мюнхене. В Штутгарде имел обширную общую и акушерскую практику. </a:t>
            </a:r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627" y="183893"/>
            <a:ext cx="10515600" cy="1325563"/>
          </a:xfrm>
        </p:spPr>
        <p:txBody>
          <a:bodyPr/>
          <a:lstStyle/>
          <a:p>
            <a:pPr algn="ctr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Популяционно-статистический метод </a:t>
            </a:r>
            <a:endParaRPr lang="ru-RU" dirty="0"/>
          </a:p>
        </p:txBody>
      </p:sp>
      <p:sp>
        <p:nvSpPr>
          <p:cNvPr id="4" name="Заголовок 1"/>
          <p:cNvSpPr>
            <a:spLocks noGrp="1" noChangeArrowheads="1"/>
          </p:cNvSpPr>
          <p:nvPr>
            <p:ph idx="1"/>
          </p:nvPr>
        </p:nvSpPr>
        <p:spPr>
          <a:xfrm>
            <a:off x="846438" y="1545539"/>
            <a:ext cx="10515600" cy="3496018"/>
          </a:xfrm>
        </p:spPr>
        <p:txBody>
          <a:bodyPr>
            <a:normAutofit fontScale="92500"/>
          </a:bodyPr>
          <a:lstStyle/>
          <a:p>
            <a:pPr algn="ctr" eaLnBrk="1" hangingPunct="1">
              <a:buNone/>
            </a:pPr>
            <a:r>
              <a:rPr lang="ru-RU" altLang="zh-CN" sz="4800" u="sng" dirty="0" smtClean="0">
                <a:cs typeface="等线 Light"/>
              </a:rPr>
              <a:t>изучение генетического состава популяци</a:t>
            </a:r>
            <a:r>
              <a:rPr lang="ru-RU" altLang="zh-CN" sz="4800" dirty="0" smtClean="0">
                <a:cs typeface="等线 Light"/>
              </a:rPr>
              <a:t>й с целью выяснения распространения отдельных генов и вычисления частоты аллелей и генотипов</a:t>
            </a:r>
            <a:br>
              <a:rPr lang="ru-RU" altLang="zh-CN" sz="4800" dirty="0" smtClean="0">
                <a:cs typeface="等线 Light"/>
              </a:rPr>
            </a:br>
            <a:endParaRPr lang="ru-RU" altLang="zh-CN" sz="4800" i="1" dirty="0" smtClean="0">
              <a:solidFill>
                <a:srgbClr val="FF0000"/>
              </a:solidFill>
              <a:cs typeface="等线 Ligh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2582" y="4760096"/>
            <a:ext cx="10152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600" i="1" dirty="0" smtClean="0">
                <a:solidFill>
                  <a:srgbClr val="C00000"/>
                </a:solidFill>
                <a:cs typeface="等线 Light"/>
              </a:rPr>
              <a:t>Основан на применении закона Харди-Вайнберга</a:t>
            </a:r>
            <a:endParaRPr lang="ru-RU" sz="36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7584" y="1339593"/>
            <a:ext cx="8050427" cy="3051175"/>
          </a:xfrm>
        </p:spPr>
        <p:txBody>
          <a:bodyPr>
            <a:normAutofit fontScale="92500" lnSpcReduction="10000"/>
          </a:bodyPr>
          <a:lstStyle/>
          <a:p>
            <a:pPr marL="365760" indent="-283210" fontAlgn="auto">
              <a:lnSpc>
                <a:spcPct val="100000"/>
              </a:lnSpc>
              <a:spcAft>
                <a:spcPts val="0"/>
              </a:spcAft>
              <a:buClr>
                <a:srgbClr val="00206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в популяции происходит свободное скрещивание (панмиксия)</a:t>
            </a:r>
            <a:endParaRPr lang="ru-RU" altLang="ru-RU" dirty="0" smtClean="0">
              <a:solidFill>
                <a:srgbClr val="000000"/>
              </a:solidFill>
            </a:endParaRPr>
          </a:p>
          <a:p>
            <a:pPr marL="365760" indent="-283210" fontAlgn="auto">
              <a:lnSpc>
                <a:spcPct val="100000"/>
              </a:lnSpc>
              <a:spcAft>
                <a:spcPts val="0"/>
              </a:spcAft>
              <a:buClr>
                <a:srgbClr val="00206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не действует естественный отбор</a:t>
            </a:r>
            <a:endParaRPr lang="ru-RU" altLang="ru-RU" dirty="0" smtClean="0">
              <a:solidFill>
                <a:srgbClr val="000000"/>
              </a:solidFill>
            </a:endParaRPr>
          </a:p>
          <a:p>
            <a:pPr marL="365760" indent="-283210" fontAlgn="auto">
              <a:lnSpc>
                <a:spcPct val="100000"/>
              </a:lnSpc>
              <a:spcAft>
                <a:spcPts val="0"/>
              </a:spcAft>
              <a:buClr>
                <a:srgbClr val="00206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не происходит дрейф генов и изоляция</a:t>
            </a:r>
            <a:endParaRPr lang="ru-RU" altLang="ru-RU" dirty="0" smtClean="0">
              <a:solidFill>
                <a:srgbClr val="000000"/>
              </a:solidFill>
            </a:endParaRPr>
          </a:p>
          <a:p>
            <a:pPr marL="365760" indent="-283210" fontAlgn="auto">
              <a:lnSpc>
                <a:spcPct val="100000"/>
              </a:lnSpc>
              <a:spcAft>
                <a:spcPts val="0"/>
              </a:spcAft>
              <a:buClr>
                <a:srgbClr val="00206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не происходят мутации</a:t>
            </a:r>
            <a:endParaRPr lang="ru-RU" altLang="ru-RU" dirty="0" smtClean="0">
              <a:solidFill>
                <a:srgbClr val="000000"/>
              </a:solidFill>
            </a:endParaRPr>
          </a:p>
          <a:p>
            <a:pPr marL="266700" indent="-2667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000000"/>
                </a:solidFill>
              </a:rPr>
              <a:t> не происходят миграции в популяцию и из нее</a:t>
            </a:r>
            <a:endParaRPr lang="ru-RU" dirty="0" smtClean="0">
              <a:solidFill>
                <a:srgbClr val="000000"/>
              </a:solidFill>
            </a:endParaRPr>
          </a:p>
          <a:p>
            <a:pPr marL="266700" indent="-2667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000000"/>
                </a:solidFill>
              </a:rPr>
              <a:t> популяция многочисленная</a:t>
            </a:r>
            <a:endParaRPr lang="ru-RU" dirty="0" smtClean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/>
          <p:nvPr/>
        </p:nvSpPr>
        <p:spPr>
          <a:xfrm>
            <a:off x="708454" y="192131"/>
            <a:ext cx="109913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等线 Light"/>
              </a:rPr>
              <a:t>Условия выполнения закона Харди-Вайнберга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/>
          <p:nvPr/>
        </p:nvSpPr>
        <p:spPr>
          <a:xfrm>
            <a:off x="589005" y="5106002"/>
            <a:ext cx="109913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等线 Light"/>
              </a:rPr>
              <a:t>В природе идеальных популяций не существует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36908" y="2166549"/>
            <a:ext cx="2693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Идеальная популяция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8221362" y="1433383"/>
            <a:ext cx="576000" cy="291600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650788" y="1389018"/>
            <a:ext cx="10610336" cy="1428323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ts val="0"/>
              </a:spcBef>
              <a:buNone/>
              <a:defRPr/>
            </a:pPr>
            <a:r>
              <a:rPr lang="ru-RU" sz="3200" i="1" dirty="0">
                <a:solidFill>
                  <a:srgbClr val="0070C0"/>
                </a:solidFill>
                <a:latin typeface="Arial" panose="020B0604020202020204" pitchFamily="34" charset="0"/>
              </a:rPr>
              <a:t>В идеальной популяции наблюдается постоянство частот генов, гомозигот и гетерозигот, и оно не изменяется в ряду поколений</a:t>
            </a:r>
            <a:r>
              <a:rPr lang="ru-RU" sz="3200" dirty="0">
                <a:latin typeface="Arial" panose="020B0604020202020204" pitchFamily="34" charset="0"/>
              </a:rPr>
              <a:t>.</a:t>
            </a:r>
            <a:endParaRPr lang="ru-RU" sz="3200" kern="0" dirty="0">
              <a:latin typeface="Arial" panose="020B0604020202020204"/>
            </a:endParaRPr>
          </a:p>
        </p:txBody>
      </p:sp>
      <p:sp>
        <p:nvSpPr>
          <p:cNvPr id="5" name="Заголовок 1"/>
          <p:cNvSpPr txBox="1"/>
          <p:nvPr/>
        </p:nvSpPr>
        <p:spPr>
          <a:xfrm>
            <a:off x="560173" y="150942"/>
            <a:ext cx="109913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等线 Light"/>
              </a:rPr>
              <a:t>Закон  Харди-Вайнберга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Google Sans"/>
                <a:cs typeface="Arial" panose="020B0604020202020204" pitchFamily="34" charset="0"/>
              </a:rPr>
              <a:t>Формула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kumimoji="0" lang="ru-RU" sz="19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   </a:t>
            </a:r>
            <a:r>
              <a:rPr kumimoji="0" lang="ru-RU" sz="19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   </a:t>
            </a:r>
            <a:r>
              <a:rPr kumimoji="0" lang="ru-RU" sz="19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1F1F1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  </a:t>
            </a:r>
            <a:endParaRPr kumimoji="0" lang="ru-RU" sz="1000" b="0" i="0" u="none" strike="noStrike" cap="none" normalizeH="0" baseline="0" smtClean="0">
              <a:ln>
                <a:noFill/>
              </a:ln>
              <a:solidFill>
                <a:srgbClr val="1F1F1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6" name="AutoShape 2" descr="https://www.gstatic.com/education/formulas2/553212783/ru/hardy_weinberg.svg"/>
          <p:cNvSpPr>
            <a:spLocks noChangeAspect="1" noChangeArrowheads="1"/>
          </p:cNvSpPr>
          <p:nvPr/>
        </p:nvSpPr>
        <p:spPr bwMode="auto">
          <a:xfrm>
            <a:off x="34925" y="-222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27" name="AutoShape 3" descr="https://www.gstatic.com/education/formulas2/553212783/ru/hardy_weinberg_p2.svg"/>
          <p:cNvSpPr>
            <a:spLocks noChangeAspect="1" noChangeArrowheads="1"/>
          </p:cNvSpPr>
          <p:nvPr/>
        </p:nvSpPr>
        <p:spPr bwMode="auto">
          <a:xfrm>
            <a:off x="69850" y="-222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28" name="AutoShape 4" descr="https://www.gstatic.com/education/formulas2/553212783/ru/hardy_weinberg_2pq.svg"/>
          <p:cNvSpPr>
            <a:spLocks noChangeAspect="1" noChangeArrowheads="1"/>
          </p:cNvSpPr>
          <p:nvPr/>
        </p:nvSpPr>
        <p:spPr bwMode="auto">
          <a:xfrm>
            <a:off x="415925" y="-222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29" name="AutoShape 5" descr="https://www.gstatic.com/education/formulas2/553212783/ru/hardy_weinberg_q2.svg"/>
          <p:cNvSpPr>
            <a:spLocks noChangeAspect="1" noChangeArrowheads="1"/>
          </p:cNvSpPr>
          <p:nvPr/>
        </p:nvSpPr>
        <p:spPr bwMode="auto">
          <a:xfrm>
            <a:off x="762000" y="-222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53298" y="3080951"/>
            <a:ext cx="1853514" cy="70788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p+q = 1</a:t>
            </a:r>
            <a:r>
              <a:rPr lang="en-US" sz="4000" dirty="0" smtClean="0"/>
              <a:t>                                             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4114798" y="3109782"/>
            <a:ext cx="337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(p+q)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en-US" sz="4000" dirty="0" smtClean="0">
                <a:solidFill>
                  <a:srgbClr val="002060"/>
                </a:solidFill>
              </a:rPr>
              <a:t> = 1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en-US" sz="4000" dirty="0" smtClean="0"/>
              <a:t>                                             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7875371" y="3031523"/>
            <a:ext cx="3373396" cy="70788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p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en-US" sz="4000" dirty="0" smtClean="0">
                <a:solidFill>
                  <a:srgbClr val="002060"/>
                </a:solidFill>
              </a:rPr>
              <a:t>+2pq+q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en-US" sz="4000" dirty="0" smtClean="0">
                <a:solidFill>
                  <a:srgbClr val="002060"/>
                </a:solidFill>
              </a:rPr>
              <a:t> = 1</a:t>
            </a:r>
            <a:endParaRPr lang="ru-RU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659027" y="3987112"/>
            <a:ext cx="3262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err="1" smtClean="0"/>
              <a:t>р</a:t>
            </a:r>
            <a:r>
              <a:rPr lang="ru-RU" sz="2400" i="1" dirty="0" smtClean="0"/>
              <a:t> – частота аллеля А</a:t>
            </a:r>
            <a:endParaRPr lang="ru-RU" sz="2400" i="1" dirty="0" smtClean="0"/>
          </a:p>
          <a:p>
            <a:r>
              <a:rPr lang="en-US" sz="2400" i="1" dirty="0" smtClean="0"/>
              <a:t>q</a:t>
            </a:r>
            <a:r>
              <a:rPr lang="ru-RU" sz="2400" i="1" dirty="0" smtClean="0"/>
              <a:t> – частота аллеля а</a:t>
            </a:r>
            <a:endParaRPr lang="ru-RU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24118" y="3941804"/>
            <a:ext cx="4024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р</a:t>
            </a:r>
            <a:r>
              <a:rPr lang="ru-RU" sz="2400" i="1" baseline="30000" dirty="0" smtClean="0"/>
              <a:t>2</a:t>
            </a:r>
            <a:r>
              <a:rPr lang="ru-RU" sz="2400" i="1" dirty="0" smtClean="0"/>
              <a:t> – частота генотипа АА</a:t>
            </a:r>
            <a:endParaRPr lang="ru-RU" sz="2400" i="1" dirty="0" smtClean="0"/>
          </a:p>
          <a:p>
            <a:r>
              <a:rPr lang="en-US" sz="2400" i="1" dirty="0" smtClean="0"/>
              <a:t>q</a:t>
            </a:r>
            <a:r>
              <a:rPr lang="ru-RU" sz="2400" i="1" baseline="30000" dirty="0" smtClean="0"/>
              <a:t>2</a:t>
            </a:r>
            <a:r>
              <a:rPr lang="ru-RU" sz="2400" i="1" dirty="0" smtClean="0"/>
              <a:t> – частота генотипа аа</a:t>
            </a:r>
            <a:endParaRPr lang="ru-RU" sz="2400" i="1" dirty="0" smtClean="0"/>
          </a:p>
          <a:p>
            <a:r>
              <a:rPr lang="ru-RU" sz="2400" i="1" dirty="0" smtClean="0"/>
              <a:t>2</a:t>
            </a:r>
            <a:r>
              <a:rPr lang="en-US" sz="2400" i="1" dirty="0" err="1" smtClean="0"/>
              <a:t>pq</a:t>
            </a:r>
            <a:r>
              <a:rPr lang="ru-RU" sz="2400" i="1" dirty="0" smtClean="0"/>
              <a:t> – частота генотипа Аа</a:t>
            </a:r>
            <a:endParaRPr lang="ru-RU" sz="2400" i="1" dirty="0"/>
          </a:p>
        </p:txBody>
      </p:sp>
      <p:sp>
        <p:nvSpPr>
          <p:cNvPr id="16" name="Заголовок 1"/>
          <p:cNvSpPr txBox="1"/>
          <p:nvPr/>
        </p:nvSpPr>
        <p:spPr>
          <a:xfrm>
            <a:off x="271848" y="5180143"/>
            <a:ext cx="114402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Закон Харди-Вайнберга - базовый принцип популяционной генетики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/>
          <a:srcRect l="14961" t="30796" r="3740" b="34996"/>
          <a:stretch>
            <a:fillRect/>
          </a:stretch>
        </p:blipFill>
        <p:spPr bwMode="auto">
          <a:xfrm>
            <a:off x="1210593" y="1509827"/>
            <a:ext cx="9597022" cy="227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0507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Обоснование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l="14961" t="30796" r="3740" b="34996"/>
          <a:stretch>
            <a:fillRect/>
          </a:stretch>
        </p:blipFill>
        <p:spPr bwMode="auto">
          <a:xfrm>
            <a:off x="1210593" y="1476876"/>
            <a:ext cx="9597022" cy="227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4355" y="4460789"/>
            <a:ext cx="10437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Вероятности встречаемости генотипов рассчитываются 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из вероятности </a:t>
            </a:r>
            <a:r>
              <a:rPr lang="ru-RU" sz="2800" i="1" dirty="0" smtClean="0">
                <a:solidFill>
                  <a:srgbClr val="FF0000"/>
                </a:solidFill>
              </a:rPr>
              <a:t>образования гамет у самок и самцов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58033" y="3113902"/>
            <a:ext cx="1845276" cy="70845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838303" y="2483707"/>
            <a:ext cx="1845276" cy="70845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l="6171" r="5656" b="77136"/>
          <a:stretch>
            <a:fillRect/>
          </a:stretch>
        </p:blipFill>
        <p:spPr>
          <a:xfrm>
            <a:off x="3006811" y="118961"/>
            <a:ext cx="8589102" cy="154239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91065" y="167417"/>
            <a:ext cx="10515600" cy="730507"/>
          </a:xfrm>
        </p:spPr>
        <p:txBody>
          <a:bodyPr>
            <a:normAutofit/>
          </a:bodyPr>
          <a:lstStyle/>
          <a:p>
            <a:pPr lvl="0"/>
            <a:r>
              <a:rPr lang="ru-RU" altLang="zh-CN" b="1" i="1" dirty="0" smtClean="0">
                <a:solidFill>
                  <a:srgbClr val="C00000"/>
                </a:solidFill>
                <a:cs typeface="等线 Light"/>
              </a:rPr>
              <a:t>Задача 1.</a:t>
            </a:r>
            <a:endParaRPr lang="ru-RU" dirty="0"/>
          </a:p>
        </p:txBody>
      </p:sp>
      <p:sp>
        <p:nvSpPr>
          <p:cNvPr id="6" name="Замещающее содержимое 2"/>
          <p:cNvSpPr txBox="1">
            <a:spLocks noChangeArrowheads="1"/>
          </p:cNvSpPr>
          <p:nvPr/>
        </p:nvSpPr>
        <p:spPr>
          <a:xfrm>
            <a:off x="5642920" y="1896634"/>
            <a:ext cx="5659394" cy="4364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Найдем частоту доминантных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гомозигот (АА)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r>
              <a:rPr kumimoji="0" lang="ru-RU" altLang="en-US" sz="2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r>
              <a:rPr kumimoji="0" lang="ru-RU" altLang="en-US" sz="20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6 / 150= 0,04, т.е.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4%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Найдем частоту доминантного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аллеля (А) </a:t>
            </a:r>
            <a:r>
              <a:rPr lang="ru-RU" altLang="en-US" sz="2000" dirty="0" err="1" smtClean="0">
                <a:solidFill>
                  <a:srgbClr val="FF0000"/>
                </a:solidFill>
              </a:rPr>
              <a:t>р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ru-RU" altLang="en-US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lang="en-US" altLang="ru-RU" sz="2000" dirty="0" smtClean="0"/>
              <a:t> </a:t>
            </a:r>
            <a:r>
              <a:rPr lang="en-US" altLang="ru-RU" sz="2000" dirty="0" smtClean="0"/>
              <a:t>√</a:t>
            </a:r>
            <a:r>
              <a:rPr lang="ru-RU" altLang="ru-RU" sz="2000" dirty="0" smtClean="0"/>
              <a:t>0,04 =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0,2, т.е.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Найдем частоту рецессивного аллеля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(а)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1- 0,2 = 0,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т.е.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%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Найдем частоту </a:t>
            </a:r>
            <a:r>
              <a:rPr lang="ru-RU" altLang="en-US" sz="2000" dirty="0" smtClean="0">
                <a:solidFill>
                  <a:srgbClr val="FF0000"/>
                </a:solidFill>
              </a:rPr>
              <a:t>рецессивных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гомозигот (аа)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ru-RU" altLang="en-US" sz="2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ru-RU" altLang="en-US" sz="20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lang="ru-RU" altLang="en-US" sz="2000" dirty="0" smtClean="0"/>
              <a:t>0,</a:t>
            </a:r>
            <a:r>
              <a:rPr lang="en-US" altLang="en-US" sz="2000" dirty="0" smtClean="0"/>
              <a:t>8</a:t>
            </a:r>
            <a:r>
              <a:rPr lang="ru-RU" altLang="en-US" sz="2000" baseline="30000" dirty="0" smtClean="0"/>
              <a:t> </a:t>
            </a:r>
            <a:r>
              <a:rPr lang="ru-RU" altLang="en-US" sz="2000" baseline="30000" dirty="0" smtClean="0"/>
              <a:t>2 </a:t>
            </a:r>
            <a:r>
              <a:rPr lang="ru-RU" altLang="en-US" sz="2000" dirty="0" smtClean="0"/>
              <a:t>=</a:t>
            </a:r>
            <a:r>
              <a:rPr lang="en-US" altLang="en-US" sz="2000" dirty="0" smtClean="0"/>
              <a:t>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0,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64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т.е. 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64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Найдем частоту гетерозигот 2рq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2рq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 2×0,2×0,4=</a:t>
            </a:r>
            <a:r>
              <a:rPr kumimoji="0" lang="ru-RU" alt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0,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т.е.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32</a:t>
            </a:r>
            <a:r>
              <a:rPr kumimoji="0" lang="ru-RU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</a:t>
            </a:r>
            <a:endParaRPr kumimoji="0" lang="ru-RU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983" y="2013189"/>
            <a:ext cx="3575221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3600" i="1" dirty="0" smtClean="0">
                <a:solidFill>
                  <a:srgbClr val="0070C0"/>
                </a:solidFill>
              </a:rPr>
              <a:t>Решение: </a:t>
            </a:r>
            <a:endParaRPr lang="en-US" altLang="en-US" sz="3600" i="1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0070C0"/>
                </a:solidFill>
              </a:rPr>
              <a:t>АА – </a:t>
            </a:r>
            <a:r>
              <a:rPr lang="ru-RU" altLang="en-US" sz="2000" dirty="0" smtClean="0">
                <a:solidFill>
                  <a:srgbClr val="0070C0"/>
                </a:solidFill>
              </a:rPr>
              <a:t>ярко-красный венчик (6), </a:t>
            </a:r>
            <a:endParaRPr lang="en-US" altLang="en-US" sz="2000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0070C0"/>
                </a:solidFill>
              </a:rPr>
              <a:t>Аа – розовый венчик, </a:t>
            </a:r>
            <a:endParaRPr lang="en-US" altLang="en-US" sz="2000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0070C0"/>
                </a:solidFill>
              </a:rPr>
              <a:t>аа – белый венчик, </a:t>
            </a:r>
            <a:endParaRPr lang="en-US" altLang="en-US" sz="2000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0070C0"/>
                </a:solidFill>
              </a:rPr>
              <a:t>всего </a:t>
            </a:r>
            <a:r>
              <a:rPr lang="ru-RU" altLang="en-US" sz="2000" dirty="0" smtClean="0">
                <a:solidFill>
                  <a:srgbClr val="0070C0"/>
                </a:solidFill>
              </a:rPr>
              <a:t>150</a:t>
            </a:r>
            <a:endParaRPr lang="ru-RU" altLang="en-US" sz="2000" dirty="0" smtClean="0">
              <a:solidFill>
                <a:srgbClr val="0070C0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altLang="en-US" sz="2000" dirty="0" smtClean="0"/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en-US" sz="2000" dirty="0" smtClean="0">
                <a:solidFill>
                  <a:srgbClr val="FF0000"/>
                </a:solidFill>
              </a:rPr>
              <a:t>Найти </a:t>
            </a:r>
            <a:r>
              <a:rPr lang="ru-RU" altLang="en-US" sz="2000" dirty="0" err="1" smtClean="0">
                <a:solidFill>
                  <a:srgbClr val="FF0000"/>
                </a:solidFill>
              </a:rPr>
              <a:t>р</a:t>
            </a:r>
            <a:r>
              <a:rPr lang="ru-RU" altLang="en-US" sz="2000" dirty="0" smtClean="0">
                <a:solidFill>
                  <a:srgbClr val="FF0000"/>
                </a:solidFill>
              </a:rPr>
              <a:t>, </a:t>
            </a:r>
            <a:r>
              <a:rPr lang="en-US" altLang="en-US" sz="2000" dirty="0" smtClean="0">
                <a:solidFill>
                  <a:srgbClr val="FF0000"/>
                </a:solidFill>
              </a:rPr>
              <a:t>q</a:t>
            </a:r>
            <a:r>
              <a:rPr lang="ru-RU" altLang="en-US" sz="2000" dirty="0" smtClean="0">
                <a:solidFill>
                  <a:srgbClr val="FF0000"/>
                </a:solidFill>
              </a:rPr>
              <a:t>, р</a:t>
            </a:r>
            <a:r>
              <a:rPr lang="ru-RU" altLang="en-US" sz="2000" baseline="30000" dirty="0" smtClean="0">
                <a:solidFill>
                  <a:srgbClr val="FF0000"/>
                </a:solidFill>
              </a:rPr>
              <a:t>2</a:t>
            </a:r>
            <a:r>
              <a:rPr lang="ru-RU" altLang="en-US" sz="2000" dirty="0" smtClean="0">
                <a:solidFill>
                  <a:srgbClr val="FF0000"/>
                </a:solidFill>
              </a:rPr>
              <a:t>, </a:t>
            </a:r>
            <a:r>
              <a:rPr lang="en-US" altLang="en-US" sz="2000" dirty="0" smtClean="0">
                <a:solidFill>
                  <a:srgbClr val="FF0000"/>
                </a:solidFill>
              </a:rPr>
              <a:t>q</a:t>
            </a:r>
            <a:r>
              <a:rPr lang="ru-RU" altLang="en-US" sz="2000" baseline="30000" dirty="0" smtClean="0">
                <a:solidFill>
                  <a:srgbClr val="FF0000"/>
                </a:solidFill>
              </a:rPr>
              <a:t>2</a:t>
            </a:r>
            <a:r>
              <a:rPr lang="ru-RU" altLang="en-US" sz="2000" dirty="0" smtClean="0">
                <a:solidFill>
                  <a:srgbClr val="FF0000"/>
                </a:solidFill>
              </a:rPr>
              <a:t>,</a:t>
            </a:r>
            <a:r>
              <a:rPr lang="ru-RU" altLang="en-US" sz="2000" baseline="30000" dirty="0" smtClean="0">
                <a:solidFill>
                  <a:srgbClr val="FF0000"/>
                </a:solidFill>
              </a:rPr>
              <a:t> </a:t>
            </a:r>
            <a:r>
              <a:rPr lang="ru-RU" altLang="en-US" sz="2000" dirty="0" smtClean="0">
                <a:solidFill>
                  <a:srgbClr val="FF0000"/>
                </a:solidFill>
              </a:rPr>
              <a:t>2рq</a:t>
            </a:r>
            <a:endParaRPr lang="ru-RU" altLang="en-US" sz="2000" dirty="0" smtClean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188043" y="1070919"/>
            <a:ext cx="8279027" cy="494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200400" y="1359243"/>
            <a:ext cx="2426043" cy="123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9069859" y="803189"/>
            <a:ext cx="2426043" cy="123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6504</Words>
  <Application>WPS Presentation</Application>
  <PresentationFormat>Произвольный</PresentationFormat>
  <Paragraphs>237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SimSun</vt:lpstr>
      <vt:lpstr>Wingdings</vt:lpstr>
      <vt:lpstr>Cambria</vt:lpstr>
      <vt:lpstr>等线 Light</vt:lpstr>
      <vt:lpstr>Arial</vt:lpstr>
      <vt:lpstr>Google Sans</vt:lpstr>
      <vt:lpstr>Calibri Light</vt:lpstr>
      <vt:lpstr>Calibri</vt:lpstr>
      <vt:lpstr>Microsoft YaHei</vt:lpstr>
      <vt:lpstr>Arial Unicode MS</vt:lpstr>
      <vt:lpstr>Times New Roman</vt:lpstr>
      <vt:lpstr>+Основной текст (восточно-азиат</vt:lpstr>
      <vt:lpstr>Segoe Print</vt:lpstr>
      <vt:lpstr>Тема Office</vt:lpstr>
      <vt:lpstr>Запись вебинара</vt:lpstr>
      <vt:lpstr>План вебинаров:</vt:lpstr>
      <vt:lpstr>Типы задач № 27</vt:lpstr>
      <vt:lpstr>Личности учёных</vt:lpstr>
      <vt:lpstr>Популяционно-статистический метод </vt:lpstr>
      <vt:lpstr>PowerPoint 演示文稿</vt:lpstr>
      <vt:lpstr>PowerPoint 演示文稿</vt:lpstr>
      <vt:lpstr>Обоснование</vt:lpstr>
      <vt:lpstr>Задача 1.</vt:lpstr>
      <vt:lpstr>PowerPoint 演示文稿</vt:lpstr>
      <vt:lpstr>Задача 2. (расчёт генетической структуры разных популяций)</vt:lpstr>
      <vt:lpstr>популяция австралийцев</vt:lpstr>
      <vt:lpstr>Дрейф генов - резкое изменение частот аллелей в популяции</vt:lpstr>
      <vt:lpstr>PowerPoint 演示文稿</vt:lpstr>
      <vt:lpstr>PowerPoint 演示文稿</vt:lpstr>
      <vt:lpstr>PowerPoint 演示文稿</vt:lpstr>
      <vt:lpstr>Задача 3.  (расчёт генетической структуры одной популяции                                           до и после действия эволюционных факторов)</vt:lpstr>
      <vt:lpstr>популяция исходная</vt:lpstr>
      <vt:lpstr>Задача 4.  (идея для индивидуальных исследований)</vt:lpstr>
      <vt:lpstr>Задача 4.  (идея для индивидуальных исследований)</vt:lpstr>
      <vt:lpstr>Разборы задач на закон Харди-Вайнберга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 </dc:title>
  <dc:creator>Kingsoft Corporation</dc:creator>
  <cp:lastModifiedBy>Kingsoft Corporation</cp:lastModifiedBy>
  <cp:revision>76</cp:revision>
  <dcterms:created xsi:type="dcterms:W3CDTF">2021-03-27T14:52:00Z</dcterms:created>
  <dcterms:modified xsi:type="dcterms:W3CDTF">2025-04-03T11:16:13Z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1049-12.2.0.20782</vt:lpwstr>
  </property>
  <property fmtid="{D5CDD505-2E9C-101B-9397-08002B2CF9AE}" pid="3" name="NXPowerLiteLastOptimized">
    <vt:lpwstr>2479049</vt:lpwstr>
  </property>
  <property fmtid="{D5CDD505-2E9C-101B-9397-08002B2CF9AE}" pid="4" name="NXPowerLiteSettings">
    <vt:lpwstr>F7000400038000</vt:lpwstr>
  </property>
  <property fmtid="{D5CDD505-2E9C-101B-9397-08002B2CF9AE}" pid="5" name="NXPowerLiteVersion">
    <vt:lpwstr>S9.2.0</vt:lpwstr>
  </property>
  <property fmtid="{D5CDD505-2E9C-101B-9397-08002B2CF9AE}" pid="6" name="ICV">
    <vt:lpwstr>C89AEFF5370C489AB7E160D7E0F124B6_12</vt:lpwstr>
  </property>
</Properties>
</file>