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75" r:id="rId4"/>
    <p:sldId id="264" r:id="rId5"/>
    <p:sldId id="270" r:id="rId6"/>
    <p:sldId id="258" r:id="rId7"/>
    <p:sldId id="286" r:id="rId8"/>
    <p:sldId id="278" r:id="rId9"/>
    <p:sldId id="279" r:id="rId10"/>
    <p:sldId id="266" r:id="rId11"/>
    <p:sldId id="280" r:id="rId12"/>
    <p:sldId id="281" r:id="rId13"/>
    <p:sldId id="282" r:id="rId14"/>
    <p:sldId id="283" r:id="rId15"/>
    <p:sldId id="284" r:id="rId16"/>
    <p:sldId id="285" r:id="rId17"/>
    <p:sldId id="287" r:id="rId18"/>
    <p:sldId id="272" r:id="rId19"/>
    <p:sldId id="276" r:id="rId20"/>
    <p:sldId id="262" r:id="rId21"/>
    <p:sldId id="27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1546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13.04.2023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Zavush\Desktop\1614723279_47-p-foni-dlya-raboti-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8"/>
            <a:ext cx="7772400" cy="3672408"/>
          </a:xfrm>
        </p:spPr>
        <p:txBody>
          <a:bodyPr>
            <a:no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                            основная общеобразовательная школа № 4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г.Красновишерск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Финансовое просвещение в летнем лагере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76056" y="4797152"/>
            <a:ext cx="2952328" cy="1296144"/>
          </a:xfrm>
        </p:spPr>
        <p:txBody>
          <a:bodyPr>
            <a:normAutofit fontScale="92500" lnSpcReduction="10000"/>
          </a:bodyPr>
          <a:lstStyle/>
          <a:p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 </a:t>
            </a:r>
          </a:p>
          <a:p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МБОУ ООШ №4</a:t>
            </a:r>
          </a:p>
          <a:p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г.Красновишерска</a:t>
            </a:r>
          </a:p>
          <a:p>
            <a:r>
              <a:rPr lang="ru-RU" sz="16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Смолягина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Наталья Анатольевна</a:t>
            </a:r>
          </a:p>
        </p:txBody>
      </p:sp>
    </p:spTree>
    <p:extLst>
      <p:ext uri="{BB962C8B-B14F-4D97-AF65-F5344CB8AC3E}">
        <p14:creationId xmlns:p14="http://schemas.microsoft.com/office/powerpoint/2010/main" val="30929234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Zavush\Desktop\1614723279_47-p-foni-dlya-raboti-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домохозяйстве нужен порядок!</a:t>
            </a:r>
          </a:p>
        </p:txBody>
      </p:sp>
      <p:pic>
        <p:nvPicPr>
          <p:cNvPr id="3075" name="Picture 3" descr="C:\Users\Zavush\Desktop\ФГ конкурс\ФГ фото профотряд\Акции\Акция Вишера чистая 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24744"/>
            <a:ext cx="3600400" cy="4800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0" name="Picture 2" descr="F:\ФГ конкурс\ФГ фото профотряд\Акции\Акция Вишера чистая 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1124744"/>
            <a:ext cx="3610496" cy="48139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665827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Zavush\Desktop\1614723279_47-p-foni-dlya-raboti-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Акции в магазине</a:t>
            </a:r>
          </a:p>
        </p:txBody>
      </p:sp>
      <p:pic>
        <p:nvPicPr>
          <p:cNvPr id="26626" name="Picture 2" descr="F:\ФГ конкурс\ФГ фото профотряд\Занятия ФГ\cgASTnkyEWgW5O_NMylMailOsEvRKH8_IBOm7aILtdGDZrNMf1KsUG4LJncRRxEf1_OUbdu3ez10tzNRkjqD5QRo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9264" y="1600200"/>
            <a:ext cx="3394472" cy="4525963"/>
          </a:xfrm>
          <a:prstGeom prst="rect">
            <a:avLst/>
          </a:prstGeom>
          <a:noFill/>
        </p:spPr>
      </p:pic>
      <p:pic>
        <p:nvPicPr>
          <p:cNvPr id="26627" name="Picture 3" descr="F:\ФГ конкурс\ФГ фото профотряд\Занятия ФГ\WSt0deuKMLw6iVjZFVl4AXZgRDc-JeoPnZAS0z1cc4D_WyM-yia8k30Yc64uqOUqkXh7mV_SfD197v8LYpwAp2dN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83702" y="1484784"/>
            <a:ext cx="3481034" cy="46413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707877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Zavush\Desktop\1614723279_47-p-foni-dlya-raboti-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 в банк</a:t>
            </a:r>
          </a:p>
        </p:txBody>
      </p:sp>
      <p:pic>
        <p:nvPicPr>
          <p:cNvPr id="4100" name="Picture 4" descr="C:\Users\Zavush\Desktop\ФГ конкурс\ФГ фото профотряд\Банк\IMG_20220621_14082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2116" y="3068960"/>
            <a:ext cx="5219767" cy="3694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Zavush\Desktop\ФГ конкурс\ФГ фото профотряд\Банк\IMG_20220621_13553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908720"/>
            <a:ext cx="403860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Zavush\Desktop\ФГ конкурс\ФГ фото профотряд\Банк\IMG_20220621_14033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80728"/>
            <a:ext cx="403860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94907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Zavush\Desktop\1614723279_47-p-foni-dlya-raboti-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648072"/>
          </a:xfrm>
        </p:spPr>
        <p:txBody>
          <a:bodyPr>
            <a:normAutofit/>
          </a:bodyPr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 в Музей заповедника «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Вишерский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составление бюджета экскурсии</a:t>
            </a:r>
          </a:p>
        </p:txBody>
      </p:sp>
      <p:pic>
        <p:nvPicPr>
          <p:cNvPr id="5123" name="Picture 3" descr="C:\Users\Zavush\Desktop\ФГ конкурс\ФГ фото профотряд\Речной трамвайчик\IMG_20220616_10193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793932"/>
            <a:ext cx="403860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Zavush\Desktop\ФГ конкурс\ФГ фото профотряд\Речной трамвайчик\IMG_20220616_1024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6103" y="2348880"/>
            <a:ext cx="4707897" cy="3530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Zavush\Desktop\ФГ конкурс\ФГ фото профотряд\Заповедник\IMG_20220603_10470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834405"/>
            <a:ext cx="403860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90272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Zavush\Desktop\1614723279_47-p-foni-dlya-raboti-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организовать бюджетный поход</a:t>
            </a:r>
          </a:p>
        </p:txBody>
      </p:sp>
      <p:pic>
        <p:nvPicPr>
          <p:cNvPr id="6146" name="Picture 2" descr="C:\Users\Zavush\Desktop\ФГ конкурс\ФГ фото профотряд\Парк\IMG_20220609_10413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44824"/>
            <a:ext cx="4495800" cy="3532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Zavush\Desktop\ФГ конкурс\ФГ фото профотряд\Поход На пески\IMG_20220615_11493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348706"/>
            <a:ext cx="4495800" cy="3600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10762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Zavush\Desktop\1614723279_47-p-foni-dlya-raboti-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пользой для ума и здоровья!</a:t>
            </a:r>
          </a:p>
        </p:txBody>
      </p:sp>
      <p:pic>
        <p:nvPicPr>
          <p:cNvPr id="2052" name="Picture 4" descr="C:\Users\Zavush\Desktop\ФГ конкурс\ФГ фото профотряд\Занятия ФГ\IMG_20220620_10202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60" y="1412775"/>
            <a:ext cx="5760640" cy="3975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5602" name="Picture 2" descr="F:\ФГ конкурс\ФГ фото профотряд\Парк\HR__IJF_vnQun-ev4MQNozzp7xx7CJ9dVrK0l6JXHYf-ihNmhzBJEXiAPeUrgOfq3cAAPxX9dzJXCuxmiUiUJWgC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2780928"/>
            <a:ext cx="4892352" cy="36692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094147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Zavush\Desktop\1614723279_47-p-foni-dlya-raboti-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финансовых задач и ситуаций на свежем воздухе!</a:t>
            </a:r>
          </a:p>
        </p:txBody>
      </p:sp>
      <p:pic>
        <p:nvPicPr>
          <p:cNvPr id="2051" name="Picture 3" descr="C:\Users\Zavush\Desktop\ФГ конкурс\ФГ фото профотряд\Занятия ФГ\IMG_20220620_09371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12776"/>
            <a:ext cx="4326632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Zavush\Desktop\ФГ конкурс\ФГ фото профотряд\Занятия ФГ\IMG_20220620_09335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12776"/>
            <a:ext cx="4320480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31248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Zavush\Desktop\1614723279_47-p-foni-dlya-raboti-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/>
          </a:bodyPr>
          <a:lstStyle/>
          <a:p>
            <a:endParaRPr lang="ru-RU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7650" name="Picture 2" descr="F:\ФГ конкурс\ФГ фото профотряд\Шаламов митинг\IMG_20220617_11434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348706"/>
            <a:ext cx="4038600" cy="3028950"/>
          </a:xfrm>
          <a:prstGeom prst="rect">
            <a:avLst/>
          </a:prstGeom>
          <a:noFill/>
        </p:spPr>
      </p:pic>
      <p:pic>
        <p:nvPicPr>
          <p:cNvPr id="27651" name="Picture 3" descr="F:\ФГ конкурс\ФГ фото профотряд\Акции\Акция Окна России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70264" y="1600200"/>
            <a:ext cx="3394472" cy="45259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287746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Zavush\Desktop\1614723279_47-p-foni-dlya-raboti-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/>
          </a:bodyPr>
          <a:lstStyle/>
          <a:p>
            <a:endParaRPr lang="ru-RU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3" name="Picture 1" descr="F:\ФГ конкурс\ФГ фото профотряд\Библиотека\IMG_20220614_11172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9264" y="1600200"/>
            <a:ext cx="3394472" cy="4525963"/>
          </a:xfrm>
          <a:prstGeom prst="rect">
            <a:avLst/>
          </a:prstGeom>
          <a:noFill/>
        </p:spPr>
      </p:pic>
      <p:pic>
        <p:nvPicPr>
          <p:cNvPr id="3074" name="Picture 2" descr="F:\ФГ конкурс\ФГ фото профотряд\ЗОЖ\Тренажёры 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836712"/>
            <a:ext cx="5540424" cy="41553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940093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Zavush\Desktop\1614723279_47-p-foni-dlya-raboti-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br>
              <a:rPr lang="ru-RU" sz="2200" b="1" i="1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700" b="1" i="1" dirty="0">
                <a:solidFill>
                  <a:schemeClr val="tx2">
                    <a:lumMod val="75000"/>
                  </a:schemeClr>
                </a:solidFill>
              </a:rPr>
              <a:t>Структура модели реализации</a:t>
            </a:r>
            <a:br>
              <a:rPr lang="ru-RU" sz="2700" b="1" i="1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700" b="1" i="1" dirty="0">
                <a:solidFill>
                  <a:schemeClr val="tx2">
                    <a:lumMod val="75000"/>
                  </a:schemeClr>
                </a:solidFill>
              </a:rPr>
              <a:t> программы финансовой грамотности </a:t>
            </a:r>
            <a:br>
              <a:rPr lang="ru-RU" sz="2700" dirty="0"/>
            </a:br>
            <a:endParaRPr lang="ru-RU" sz="27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Заместитель директора по УВР</a:t>
            </a:r>
          </a:p>
          <a:p>
            <a:pPr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Методический совет</a:t>
            </a:r>
          </a:p>
          <a:p>
            <a:pPr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Школа финансовой грамотности </a:t>
            </a:r>
          </a:p>
          <a:p>
            <a:pPr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Профильный отряд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                                                     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Я в социуме                                                                                          </a:t>
            </a:r>
          </a:p>
          <a:p>
            <a:pPr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                                      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Учись сам – научи других                             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Zavush\Desktop\1614723279_47-p-foni-dlya-raboti-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586410"/>
          </a:xfrm>
        </p:spPr>
        <p:txBody>
          <a:bodyPr>
            <a:normAutofit/>
          </a:bodyPr>
          <a:lstStyle/>
          <a:p>
            <a:pPr lvl="0" indent="449263" fontAlgn="base">
              <a:spcAft>
                <a:spcPct val="0"/>
              </a:spcAft>
            </a:pPr>
            <a:br>
              <a:rPr lang="ru-RU" sz="2200" b="1" i="1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800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“Сделать учебную работу насколько возможно интересной для ребёнка и не превратить эту работу в забаву – одна из труднейших и важнейших задач дидактики”.</a:t>
            </a:r>
            <a:br>
              <a:rPr lang="ru-RU" sz="2800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i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К.Д. Ушинский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7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645024"/>
            <a:ext cx="8229600" cy="248113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                            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Zavush\Desktop\1614723279_47-p-foni-dlya-raboti-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</a:t>
            </a:r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139136" cy="4525963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Охват – 72% учащихся;</a:t>
            </a:r>
          </a:p>
          <a:p>
            <a:r>
              <a:rPr lang="ru-RU" dirty="0"/>
              <a:t>Сохраняется целостность финансового образования школьников в учебное и каникулярное время;</a:t>
            </a:r>
          </a:p>
          <a:p>
            <a:r>
              <a:rPr lang="en-US" dirty="0"/>
              <a:t>II </a:t>
            </a:r>
            <a:r>
              <a:rPr lang="ru-RU" dirty="0"/>
              <a:t>место в региональном этапе Всероссийского конкурса «Финансовая перемена»;</a:t>
            </a:r>
          </a:p>
          <a:p>
            <a:r>
              <a:rPr lang="ru-RU" dirty="0"/>
              <a:t>Результат тестирования учащихся 7 класса по финансовой грамотности в 2023 году – 51 балл (в крае 49). 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7740352" y="1600200"/>
            <a:ext cx="946448" cy="4525963"/>
          </a:xfrm>
        </p:spPr>
        <p:txBody>
          <a:bodyPr>
            <a:normAutofit lnSpcReduction="1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40093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Zavush\Desktop\1614723279_47-p-foni-dlya-raboti-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40093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Zavush\Desktop\1614723279_47-p-foni-dlya-raboti-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586410"/>
          </a:xfrm>
        </p:spPr>
        <p:txBody>
          <a:bodyPr>
            <a:normAutofit/>
          </a:bodyPr>
          <a:lstStyle/>
          <a:p>
            <a:pPr lvl="0" indent="449263" fontAlgn="base">
              <a:spcAft>
                <a:spcPct val="0"/>
              </a:spcAft>
            </a:pPr>
            <a:br>
              <a:rPr lang="ru-RU" sz="2200" b="1" i="1" dirty="0">
                <a:solidFill>
                  <a:schemeClr val="tx2">
                    <a:lumMod val="75000"/>
                  </a:schemeClr>
                </a:solidFill>
              </a:rPr>
            </a:br>
            <a:endParaRPr lang="ru-RU" sz="27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645024"/>
            <a:ext cx="8229600" cy="248113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                             </a:t>
            </a:r>
          </a:p>
          <a:p>
            <a:endParaRPr lang="ru-RU" dirty="0"/>
          </a:p>
        </p:txBody>
      </p:sp>
      <p:pic>
        <p:nvPicPr>
          <p:cNvPr id="1026" name="Picture 2" descr="C:\Users\Пользователь\Desktop\Урок цифры 2022-2023\2YTB6RBB6S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2656"/>
            <a:ext cx="4460726" cy="3345545"/>
          </a:xfrm>
          <a:prstGeom prst="rect">
            <a:avLst/>
          </a:prstGeom>
          <a:noFill/>
        </p:spPr>
      </p:pic>
      <p:pic>
        <p:nvPicPr>
          <p:cNvPr id="1027" name="Picture 3" descr="C:\Users\Пользователь\Desktop\Урок цифры 2022-2023\JzQ5_oD-Mh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31279" y="0"/>
            <a:ext cx="4412721" cy="3309541"/>
          </a:xfrm>
          <a:prstGeom prst="rect">
            <a:avLst/>
          </a:prstGeom>
          <a:noFill/>
        </p:spPr>
      </p:pic>
      <p:pic>
        <p:nvPicPr>
          <p:cNvPr id="1029" name="Picture 5" descr="C:\Users\Пользователь\Desktop\Урок цифры 2022-2023\ykAQ5IKQI_Q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3429000"/>
            <a:ext cx="4028679" cy="3021509"/>
          </a:xfrm>
          <a:prstGeom prst="rect">
            <a:avLst/>
          </a:prstGeom>
          <a:noFill/>
        </p:spPr>
      </p:pic>
      <p:pic>
        <p:nvPicPr>
          <p:cNvPr id="1028" name="Picture 4" descr="C:\Users\Пользователь\Desktop\Урок цифры 2022-2023\Ppm-dLo2ko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39952" y="2852936"/>
            <a:ext cx="4727848" cy="37370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Zavush\Desktop\1614723279_47-p-foni-dlya-raboti-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 fontScale="90000"/>
          </a:bodyPr>
          <a:lstStyle/>
          <a:p>
            <a:pPr lvl="0"/>
            <a:r>
              <a:rPr lang="ru-RU" sz="2200" b="1" i="1" dirty="0">
                <a:solidFill>
                  <a:schemeClr val="tx2">
                    <a:lumMod val="75000"/>
                  </a:schemeClr>
                </a:solidFill>
              </a:rPr>
              <a:t>Профильный отряд </a:t>
            </a:r>
            <a:br>
              <a:rPr lang="ru-RU" sz="2200" b="1" i="1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200" b="1" i="1" dirty="0">
                <a:solidFill>
                  <a:schemeClr val="tx2">
                    <a:lumMod val="75000"/>
                  </a:schemeClr>
                </a:solidFill>
              </a:rPr>
              <a:t>в рамках летней оздоровительной кампании</a:t>
            </a:r>
            <a:br>
              <a:rPr lang="ru-RU" sz="2200" b="1" i="1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700" b="1" i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br>
              <a:rPr lang="ru-RU" sz="2700" dirty="0"/>
            </a:br>
            <a:endParaRPr lang="ru-RU" sz="27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99330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Программа профильного отряда </a:t>
            </a:r>
          </a:p>
          <a:p>
            <a:pPr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«Азбука финансовой грамотности» </a:t>
            </a:r>
          </a:p>
          <a:p>
            <a:pPr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Авторов Г.Василенко,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В.Лозинг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Д.Лозинг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П.Гуляева</a:t>
            </a:r>
          </a:p>
          <a:p>
            <a:pPr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Цель программы – повышение финансовой грамотности детей 12-14 лет в специализированных (профильных) лагерях при школе в рамках летней оздоровительной кампании.</a:t>
            </a:r>
          </a:p>
          <a:p>
            <a:pPr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Zavush\Desktop\1614723279_47-p-foni-dlya-raboti-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/>
          </a:bodyPr>
          <a:lstStyle/>
          <a:p>
            <a:pPr lvl="0"/>
            <a:br>
              <a:rPr lang="ru-RU" sz="2200" b="1" i="1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700" b="1" i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br>
              <a:rPr lang="ru-RU" sz="2700" dirty="0"/>
            </a:br>
            <a:endParaRPr lang="ru-RU" sz="27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052736"/>
            <a:ext cx="8003232" cy="5400600"/>
          </a:xfrm>
        </p:spPr>
        <p:txBody>
          <a:bodyPr>
            <a:normAutofit fontScale="32500" lnSpcReduction="20000"/>
          </a:bodyPr>
          <a:lstStyle/>
          <a:p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Занятия 1-2    Доходы семьи.</a:t>
            </a:r>
          </a:p>
          <a:p>
            <a:pPr>
              <a:buNone/>
            </a:pPr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       Источники доходов семьи.  Виды доходов семьи </a:t>
            </a:r>
          </a:p>
          <a:p>
            <a:pPr>
              <a:buNone/>
            </a:pPr>
            <a:endParaRPr lang="ru-RU" sz="55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Занятия 3-4  Расходы семьи.</a:t>
            </a:r>
          </a:p>
          <a:p>
            <a:pPr>
              <a:buNone/>
            </a:pPr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       Постоянные  и переменные расходы. Виды расходов семьи</a:t>
            </a:r>
          </a:p>
          <a:p>
            <a:pPr>
              <a:buNone/>
            </a:pPr>
            <a:endParaRPr lang="ru-RU" sz="55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Занятия 5-6  Семейный бюджет.</a:t>
            </a:r>
          </a:p>
          <a:p>
            <a:pPr>
              <a:buNone/>
            </a:pPr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       Варианты ведения семейного бюджета. Составление семейного бюджета.</a:t>
            </a:r>
          </a:p>
          <a:p>
            <a:pPr>
              <a:buNone/>
            </a:pPr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5500" dirty="0" err="1">
                <a:latin typeface="Times New Roman" pitchFamily="18" charset="0"/>
                <a:cs typeface="Times New Roman" pitchFamily="18" charset="0"/>
              </a:rPr>
              <a:t>Профицитный</a:t>
            </a:r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 бюджет, дефицитный, сбалансированный. Финансовая подушка безопасности.</a:t>
            </a:r>
          </a:p>
          <a:p>
            <a:endParaRPr lang="ru-RU" sz="55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Занятия 7-8  Сбережения семьи</a:t>
            </a:r>
          </a:p>
          <a:p>
            <a:pPr>
              <a:buNone/>
            </a:pPr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       Денежные и  </a:t>
            </a:r>
            <a:r>
              <a:rPr lang="ru-RU" sz="5500" dirty="0" err="1">
                <a:latin typeface="Times New Roman" pitchFamily="18" charset="0"/>
                <a:cs typeface="Times New Roman" pitchFamily="18" charset="0"/>
              </a:rPr>
              <a:t>неденежные</a:t>
            </a:r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 способы сбережений.</a:t>
            </a:r>
          </a:p>
          <a:p>
            <a:pPr>
              <a:buNone/>
            </a:pPr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       Способы оптимизации семейного бюджета.</a:t>
            </a:r>
          </a:p>
          <a:p>
            <a:endParaRPr lang="ru-RU" sz="55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Занятия 9-10  Кредитование семьи. Потребительские кредиты.</a:t>
            </a:r>
          </a:p>
          <a:p>
            <a:pPr>
              <a:buNone/>
            </a:pPr>
            <a:endParaRPr lang="ru-RU" sz="55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Занятия 11-12  Самая финансово грамотная команда!</a:t>
            </a:r>
          </a:p>
          <a:p>
            <a:pPr>
              <a:buNone/>
            </a:pPr>
            <a:endParaRPr lang="ru-RU" sz="4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27584" y="445707"/>
            <a:ext cx="727280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Содержание</a:t>
            </a:r>
            <a:r>
              <a:rPr kumimoji="0" lang="ru-RU" sz="2400" i="0" u="none" strike="noStrike" cap="none" normalizeH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программы </a:t>
            </a:r>
            <a:endParaRPr kumimoji="0" lang="ru-RU" sz="2400" i="0" u="none" strike="noStrike" cap="none" normalizeH="0" baseline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Zavush\Desktop\1614723279_47-p-foni-dlya-raboti-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Домохозяйства</a:t>
            </a:r>
          </a:p>
        </p:txBody>
      </p:sp>
      <p:pic>
        <p:nvPicPr>
          <p:cNvPr id="3074" name="Picture 2" descr="C:\Users\Zavush\Desktop\ФГ конкурс\ФГ фото профотряд\Занятия ФГ\IMG_20220621_12211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052736"/>
            <a:ext cx="7066896" cy="5300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65827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Zavush\Desktop\1614723279_47-p-foni-dlya-raboti-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ДОЛ-игры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3554" name="Picture 2" descr="F:\ФГ конкурс\ФГ фото профотряд\ДОЛ игра фото\Игра Фин ребусы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124744"/>
            <a:ext cx="7416824" cy="521995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37051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Zavush\Desktop\1614723279_47-p-foni-dlya-raboti-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ДОЛ-игры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младшими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шольниками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579" name="Picture 3" descr="F:\ФГ конкурс\ФГ фото профотряд\ДОЛ игра фото\Игра Шига к успеху проведение на ЛДП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2964954"/>
            <a:ext cx="5190728" cy="3893046"/>
          </a:xfrm>
          <a:prstGeom prst="rect">
            <a:avLst/>
          </a:prstGeom>
          <a:noFill/>
        </p:spPr>
      </p:pic>
      <p:pic>
        <p:nvPicPr>
          <p:cNvPr id="24578" name="Picture 2" descr="F:\ФГ конкурс\ФГ фото профотряд\ДОЛ игра фото\Игра Шаги к успеху проведение с младшими школьниками ЛДП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980728"/>
            <a:ext cx="5194920" cy="31900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080184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Zavush\Desktop\1614723279_47-p-foni-dlya-raboti-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/>
          </a:bodyPr>
          <a:lstStyle/>
          <a:p>
            <a:pPr lvl="0"/>
            <a:r>
              <a:rPr lang="ru-RU" sz="2200" b="1" i="1" dirty="0">
                <a:solidFill>
                  <a:schemeClr val="tx2">
                    <a:lumMod val="75000"/>
                  </a:schemeClr>
                </a:solidFill>
              </a:rPr>
              <a:t>Направленности программы</a:t>
            </a:r>
            <a:br>
              <a:rPr lang="ru-RU" sz="2200" b="1" i="1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700" b="1" i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br>
              <a:rPr lang="ru-RU" sz="2700" dirty="0"/>
            </a:br>
            <a:endParaRPr lang="ru-RU" sz="27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993307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Интеллектуальная</a:t>
            </a:r>
          </a:p>
          <a:p>
            <a:pPr>
              <a:buFontTx/>
              <a:buChar char="-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Экологическая</a:t>
            </a:r>
          </a:p>
          <a:p>
            <a:pPr>
              <a:buFontTx/>
              <a:buChar char="-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Краеведческая</a:t>
            </a:r>
          </a:p>
          <a:p>
            <a:pPr>
              <a:buFontTx/>
              <a:buChar char="-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Гражданско-патриотическая</a:t>
            </a:r>
          </a:p>
          <a:p>
            <a:pPr>
              <a:buFontTx/>
              <a:buChar char="-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Гражданско-правовая</a:t>
            </a:r>
          </a:p>
          <a:p>
            <a:pPr>
              <a:buFontTx/>
              <a:buChar char="-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Культурно-просветительская</a:t>
            </a:r>
          </a:p>
          <a:p>
            <a:pPr>
              <a:buFontTx/>
              <a:buChar char="-"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624933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371</Words>
  <Application>Microsoft Office PowerPoint</Application>
  <PresentationFormat>Экран (4:3)</PresentationFormat>
  <Paragraphs>68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Arial</vt:lpstr>
      <vt:lpstr>Calibri</vt:lpstr>
      <vt:lpstr>Times New Roman</vt:lpstr>
      <vt:lpstr>Тема Office</vt:lpstr>
      <vt:lpstr>Муниципальное бюджетное общеобразовательное учреждение                            основная общеобразовательная школа № 4 г.Красновишерск         Финансовое просвещение в летнем лагере  </vt:lpstr>
      <vt:lpstr> “Сделать учебную работу насколько возможно интересной для ребёнка и не превратить эту работу в забаву – одна из труднейших и важнейших задач дидактики”.                                                               К.Д. Ушинский </vt:lpstr>
      <vt:lpstr> </vt:lpstr>
      <vt:lpstr>Профильный отряд  в рамках летней оздоровительной кампании   </vt:lpstr>
      <vt:lpstr>   </vt:lpstr>
      <vt:lpstr>Домохозяйства</vt:lpstr>
      <vt:lpstr>ДОЛ-игры</vt:lpstr>
      <vt:lpstr>ДОЛ-игры с младшими шольниками</vt:lpstr>
      <vt:lpstr>Направленности программы   </vt:lpstr>
      <vt:lpstr>В домохозяйстве нужен порядок!</vt:lpstr>
      <vt:lpstr>Акции в магазине</vt:lpstr>
      <vt:lpstr>Экскурсия в банк</vt:lpstr>
      <vt:lpstr>Экскурсия в Музей заповедника «Вишерский», составление бюджета экскурсии</vt:lpstr>
      <vt:lpstr>Как организовать бюджетный поход</vt:lpstr>
      <vt:lpstr>С пользой для ума и здоровья!</vt:lpstr>
      <vt:lpstr>Решение финансовых задач и ситуаций на свежем воздухе!</vt:lpstr>
      <vt:lpstr>Презентация PowerPoint</vt:lpstr>
      <vt:lpstr>Презентация PowerPoint</vt:lpstr>
      <vt:lpstr> Структура модели реализации  программы финансовой грамотности  </vt:lpstr>
      <vt:lpstr>Результат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Zavush</dc:creator>
  <cp:lastModifiedBy>Надежда</cp:lastModifiedBy>
  <cp:revision>46</cp:revision>
  <dcterms:created xsi:type="dcterms:W3CDTF">2023-01-14T17:32:16Z</dcterms:created>
  <dcterms:modified xsi:type="dcterms:W3CDTF">2023-04-13T09:23:57Z</dcterms:modified>
</cp:coreProperties>
</file>