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6" r:id="rId3"/>
    <p:sldId id="273" r:id="rId4"/>
    <p:sldId id="260" r:id="rId5"/>
    <p:sldId id="268" r:id="rId6"/>
    <p:sldId id="270" r:id="rId7"/>
    <p:sldId id="269" r:id="rId8"/>
    <p:sldId id="271" r:id="rId9"/>
    <p:sldId id="272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mic Sans MS" panose="030F0702030302020204" pitchFamily="66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8A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5" d="100"/>
          <a:sy n="105" d="100"/>
        </p:scale>
        <p:origin x="17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64807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48072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4807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tx2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37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26126" y="6356350"/>
            <a:ext cx="29807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3567" y="6356350"/>
            <a:ext cx="219633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3168352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24036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13.04.2023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4807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13.04.2023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13.04.2023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44824"/>
            <a:ext cx="6984776" cy="2880320"/>
          </a:xfrm>
        </p:spPr>
        <p:txBody>
          <a:bodyPr anchor="ctr"/>
          <a:lstStyle/>
          <a:p>
            <a:r>
              <a:rPr lang="ru-RU" dirty="0"/>
              <a:t>Представления о финансовом мире на уроках литературного чтения</a:t>
            </a:r>
            <a:br>
              <a:rPr lang="ru-RU" dirty="0"/>
            </a:br>
            <a:r>
              <a:rPr lang="ru-RU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 </a:t>
            </a:r>
            <a:br>
              <a:rPr lang="ru-RU" sz="40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</a:b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BDD200-5B27-4170-838B-928E679C151F}"/>
              </a:ext>
            </a:extLst>
          </p:cNvPr>
          <p:cNvSpPr txBox="1"/>
          <p:nvPr/>
        </p:nvSpPr>
        <p:spPr>
          <a:xfrm>
            <a:off x="1043608" y="476672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автономное общеобразовательное</a:t>
            </a:r>
          </a:p>
          <a:p>
            <a:pPr algn="ctr"/>
            <a:r>
              <a:rPr lang="ru-RU" dirty="0"/>
              <a:t> учреждение средняя общеобразовательная школа №16</a:t>
            </a:r>
          </a:p>
          <a:p>
            <a:pPr algn="ctr"/>
            <a:r>
              <a:rPr lang="ru-RU" dirty="0"/>
              <a:t>г. Березники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2584AC-E093-4310-947D-EE36433CFF13}"/>
              </a:ext>
            </a:extLst>
          </p:cNvPr>
          <p:cNvSpPr txBox="1"/>
          <p:nvPr/>
        </p:nvSpPr>
        <p:spPr>
          <a:xfrm>
            <a:off x="5004048" y="486916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Дураченко Ольга Петровна,</a:t>
            </a:r>
          </a:p>
          <a:p>
            <a:r>
              <a:rPr lang="ru-RU" dirty="0"/>
              <a:t>учитель начальных классов </a:t>
            </a:r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0652C3-BE8F-4008-97F7-826C9ABA7A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2655"/>
            <a:ext cx="4464496" cy="32875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5B8D92-7CD6-42B5-8F0D-8610E55058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0" r="1401" b="14360"/>
          <a:stretch/>
        </p:blipFill>
        <p:spPr>
          <a:xfrm>
            <a:off x="4211960" y="3140968"/>
            <a:ext cx="468156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2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412327-058E-4330-985A-1A74ABCEB411}"/>
              </a:ext>
            </a:extLst>
          </p:cNvPr>
          <p:cNvSpPr/>
          <p:nvPr/>
        </p:nvSpPr>
        <p:spPr>
          <a:xfrm>
            <a:off x="3819860" y="404664"/>
            <a:ext cx="1228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Разминка: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B24DFD-E5C1-4BAD-9AFF-66ED4A30E1D3}"/>
              </a:ext>
            </a:extLst>
          </p:cNvPr>
          <p:cNvSpPr/>
          <p:nvPr/>
        </p:nvSpPr>
        <p:spPr>
          <a:xfrm>
            <a:off x="1403648" y="728692"/>
            <a:ext cx="5760640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1 . </a:t>
            </a:r>
            <a:r>
              <a:rPr lang="ru-RU" sz="2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 какой сказке говорится о нелегком пути хлебобулочного изделия до потребителя?</a:t>
            </a:r>
            <a:endParaRPr lang="ru-RU" sz="2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2. В какой сказке описывается эффективность коллективного труда?</a:t>
            </a:r>
            <a:endParaRPr lang="ru-RU" sz="2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3. Какое сказочное животное умело изготовлять золотые монеты простым ударом копыта?</a:t>
            </a:r>
            <a:endParaRPr lang="ru-RU" sz="2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4. В какой сказке простая труженица домашнего подворья создает изделие из драгоценного метала и что это за металл?</a:t>
            </a:r>
            <a:endParaRPr lang="ru-RU" sz="2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5. Герой какой сказки с помощью рекламы помог простому крестьянину занять высокий статус в обществе.</a:t>
            </a:r>
            <a:endParaRPr lang="ru-RU" sz="2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37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2915816" y="404664"/>
            <a:ext cx="41153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к сказке «Муха-Цокотуха»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A900FD10-917E-46E6-AE03-FEB071163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20888"/>
              </p:ext>
            </p:extLst>
          </p:nvPr>
        </p:nvGraphicFramePr>
        <p:xfrm>
          <a:off x="1691678" y="980728"/>
          <a:ext cx="6408713" cy="2720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8713">
                  <a:extLst>
                    <a:ext uri="{9D8B030D-6E8A-4147-A177-3AD203B41FA5}">
                      <a16:colId xmlns:a16="http://schemas.microsoft.com/office/drawing/2014/main" val="1836166453"/>
                    </a:ext>
                  </a:extLst>
                </a:gridCol>
              </a:tblGrid>
              <a:tr h="419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Доходы за месяц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5078734"/>
                  </a:ext>
                </a:extLst>
              </a:tr>
              <a:tr h="1882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Папа Мух – 200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Мама Цокотуха - 150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Студент </a:t>
                      </a:r>
                      <a:r>
                        <a:rPr lang="ru-RU" sz="2400" dirty="0" err="1">
                          <a:effectLst/>
                        </a:rPr>
                        <a:t>Мушонок</a:t>
                      </a:r>
                      <a:r>
                        <a:rPr lang="ru-RU" sz="2400" dirty="0">
                          <a:effectLst/>
                        </a:rPr>
                        <a:t> – 30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Пенсия бабушка </a:t>
                      </a:r>
                      <a:r>
                        <a:rPr lang="ru-RU" sz="2400" dirty="0" err="1">
                          <a:effectLst/>
                        </a:rPr>
                        <a:t>Мухини</a:t>
                      </a:r>
                      <a:r>
                        <a:rPr lang="ru-RU" sz="2400" dirty="0">
                          <a:effectLst/>
                        </a:rPr>
                        <a:t> – 100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Пенсия дедушки </a:t>
                      </a:r>
                      <a:r>
                        <a:rPr lang="ru-RU" sz="2400" dirty="0" err="1">
                          <a:effectLst/>
                        </a:rPr>
                        <a:t>Мухыча</a:t>
                      </a:r>
                      <a:r>
                        <a:rPr lang="ru-RU" sz="2400" dirty="0">
                          <a:effectLst/>
                        </a:rPr>
                        <a:t> – 120 денежек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3112924"/>
                  </a:ext>
                </a:extLst>
              </a:tr>
              <a:tr h="3623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Общий доход:           </a:t>
                      </a:r>
                      <a:r>
                        <a:rPr lang="ru-RU" sz="2000" dirty="0" err="1">
                          <a:effectLst/>
                        </a:rPr>
                        <a:t>Подушевой</a:t>
                      </a:r>
                      <a:r>
                        <a:rPr lang="ru-RU" sz="2000" dirty="0">
                          <a:effectLst/>
                        </a:rPr>
                        <a:t> доход: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624481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BAE7FE69-5811-4CDD-9531-32E4B406F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3814796"/>
            <a:ext cx="58473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Посчитайте общий доход семьи за месяц.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Посчитайте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подушевой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доход на каждого члена семьи. 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2915816" y="404664"/>
            <a:ext cx="41153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к сказке «Муха-Цокотуха»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B48853C-F3C4-4526-9C2A-F5B5495B2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140575"/>
              </p:ext>
            </p:extLst>
          </p:nvPr>
        </p:nvGraphicFramePr>
        <p:xfrm>
          <a:off x="1763688" y="839067"/>
          <a:ext cx="6264696" cy="3859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4696">
                  <a:extLst>
                    <a:ext uri="{9D8B030D-6E8A-4147-A177-3AD203B41FA5}">
                      <a16:colId xmlns:a16="http://schemas.microsoft.com/office/drawing/2014/main" val="872166393"/>
                    </a:ext>
                  </a:extLst>
                </a:gridCol>
              </a:tblGrid>
              <a:tr h="340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Расходы за текущий месяц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0834824"/>
                  </a:ext>
                </a:extLst>
              </a:tr>
              <a:tr h="21251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Продукты – 200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Коммунальные услуги - 50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Студенту </a:t>
                      </a:r>
                      <a:r>
                        <a:rPr lang="ru-RU" sz="2400" dirty="0" err="1">
                          <a:effectLst/>
                        </a:rPr>
                        <a:t>Мушонку</a:t>
                      </a:r>
                      <a:r>
                        <a:rPr lang="ru-RU" sz="2400" dirty="0">
                          <a:effectLst/>
                        </a:rPr>
                        <a:t> на проезд – 10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Младшему </a:t>
                      </a:r>
                      <a:r>
                        <a:rPr lang="ru-RU" sz="2400" dirty="0" err="1">
                          <a:effectLst/>
                        </a:rPr>
                        <a:t>Мушатику</a:t>
                      </a:r>
                      <a:r>
                        <a:rPr lang="ru-RU" sz="2400" dirty="0">
                          <a:effectLst/>
                        </a:rPr>
                        <a:t> за детский сад – 30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Одежда – 50 денежек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Развлечения - 40 денежек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5729659"/>
                  </a:ext>
                </a:extLst>
              </a:tr>
              <a:tr h="34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Общий расход:        Копилка: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966645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B12C420-8E7E-4FA6-928B-468F796C146A}"/>
              </a:ext>
            </a:extLst>
          </p:cNvPr>
          <p:cNvSpPr/>
          <p:nvPr/>
        </p:nvSpPr>
        <p:spPr>
          <a:xfrm>
            <a:off x="1691680" y="4698090"/>
            <a:ext cx="6120680" cy="1655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Посчитайте расход денежек за текущий месяц.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денежек в этом месяце семья положит в копилку.</a:t>
            </a:r>
          </a:p>
        </p:txBody>
      </p:sp>
    </p:spTree>
    <p:extLst>
      <p:ext uri="{BB962C8B-B14F-4D97-AF65-F5344CB8AC3E}">
        <p14:creationId xmlns:p14="http://schemas.microsoft.com/office/powerpoint/2010/main" val="142071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2915816" y="404664"/>
            <a:ext cx="41153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к сказке «Муха-Цокотуха»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B45EEAF0-B82B-4D90-9276-09B9B39350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992291"/>
              </p:ext>
            </p:extLst>
          </p:nvPr>
        </p:nvGraphicFramePr>
        <p:xfrm>
          <a:off x="1475656" y="990830"/>
          <a:ext cx="6624737" cy="4318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0015">
                  <a:extLst>
                    <a:ext uri="{9D8B030D-6E8A-4147-A177-3AD203B41FA5}">
                      <a16:colId xmlns:a16="http://schemas.microsoft.com/office/drawing/2014/main" val="898043316"/>
                    </a:ext>
                  </a:extLst>
                </a:gridCol>
                <a:gridCol w="1638007">
                  <a:extLst>
                    <a:ext uri="{9D8B030D-6E8A-4147-A177-3AD203B41FA5}">
                      <a16:colId xmlns:a16="http://schemas.microsoft.com/office/drawing/2014/main" val="4262500721"/>
                    </a:ext>
                  </a:extLst>
                </a:gridCol>
                <a:gridCol w="1638007">
                  <a:extLst>
                    <a:ext uri="{9D8B030D-6E8A-4147-A177-3AD203B41FA5}">
                      <a16:colId xmlns:a16="http://schemas.microsoft.com/office/drawing/2014/main" val="1806892827"/>
                    </a:ext>
                  </a:extLst>
                </a:gridCol>
                <a:gridCol w="1638708">
                  <a:extLst>
                    <a:ext uri="{9D8B030D-6E8A-4147-A177-3AD203B41FA5}">
                      <a16:colId xmlns:a16="http://schemas.microsoft.com/office/drawing/2014/main" val="1827116376"/>
                    </a:ext>
                  </a:extLst>
                </a:gridCol>
              </a:tblGrid>
              <a:tr h="334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Вклад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Кузнечик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Паук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Блошка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7575681"/>
                  </a:ext>
                </a:extLst>
              </a:tr>
              <a:tr h="68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Первоначальный взнос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70 денежек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80 денежек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90 денежек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3160458"/>
                  </a:ext>
                </a:extLst>
              </a:tr>
              <a:tr h="209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Начисления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 первый год 10 денежек, а за каждый следующий на 5 больше, чем в предыдущий.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 первый год 30 денежек, а за каждый следующий на 5 меньше, чем в предыдущий.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 первый год 50 денежек, а за каждый следующий на 20 меньше, чем в предыдущий.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2834809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Срок вклада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 лет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 года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 года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4253235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Прибыль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8803681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57B4AEBB-61C8-432D-95B7-BDAB9534A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990829"/>
            <a:ext cx="10097303" cy="89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2915816" y="404664"/>
            <a:ext cx="4464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к сказке «Мужик и медведь»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79B994-0913-4E01-A3A4-93E7376F2D58}"/>
              </a:ext>
            </a:extLst>
          </p:cNvPr>
          <p:cNvSpPr/>
          <p:nvPr/>
        </p:nvSpPr>
        <p:spPr>
          <a:xfrm>
            <a:off x="1403648" y="908720"/>
            <a:ext cx="7272808" cy="491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 мужика состоит из пяти человек.  Посчитайте, сколько нужно было мужику продать тележек с репой, если одна тележка стоила 5 руб., а каждому члену семьи на месяц нужно было 50 руб.?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Посчитав, что репа приносит прибыль, мужик взял себе в компаньоны медведя. Репы фирма продавала по 5 тележек в день. Из листьев изготавливали силос (корм для </a:t>
            </a:r>
            <a:r>
              <a:rPr lang="ru-RU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коров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Силос продавали по 2 телеги в неделю.</a:t>
            </a:r>
            <a:r>
              <a:rPr lang="ru-RU" dirty="0"/>
              <a:t> </a:t>
            </a:r>
            <a:r>
              <a:rPr lang="ru-RU" b="1" dirty="0"/>
              <a:t>Цена силоса на 2 рубля дешевле, чем репы.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всего тележек с репой продали за неделю? 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Посчитайте, сколько денег заработает мужик за неделю.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силоса продадут за месяц?</a:t>
            </a:r>
          </a:p>
          <a:p>
            <a:pPr marL="457200" indent="-457200">
              <a:lnSpc>
                <a:spcPct val="107000"/>
              </a:lnSpc>
              <a:buFontTx/>
              <a:buAutoNum type="arabicParenR" startAt="3"/>
            </a:pPr>
            <a:r>
              <a:rPr lang="ru-RU" b="1" dirty="0"/>
              <a:t>Посчитайте, сколько рублей заработают медведь с мужиком за месяц?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10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354074" y="332656"/>
            <a:ext cx="87238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к сказке 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«</a:t>
            </a:r>
            <a:r>
              <a:rPr lang="ru-RU" sz="2400" b="1" dirty="0">
                <a:solidFill>
                  <a:srgbClr val="0070C0"/>
                </a:solidFill>
              </a:rPr>
              <a:t>Приключения Буратино или Золотой ключик</a:t>
            </a: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79B994-0913-4E01-A3A4-93E7376F2D58}"/>
              </a:ext>
            </a:extLst>
          </p:cNvPr>
          <p:cNvSpPr/>
          <p:nvPr/>
        </p:nvSpPr>
        <p:spPr>
          <a:xfrm>
            <a:off x="755576" y="1484784"/>
            <a:ext cx="7920880" cy="336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ru-RU" sz="2000" b="1" dirty="0"/>
              <a:t>1</a:t>
            </a:r>
            <a:r>
              <a:rPr lang="ru-RU" dirty="0"/>
              <a:t>. </a:t>
            </a:r>
            <a:r>
              <a:rPr lang="ru-RU" sz="2400" b="1" dirty="0"/>
              <a:t>Папа Карло дал Буратино 4 сольдо на билет в театр. Сколько сольдо </a:t>
            </a:r>
            <a:r>
              <a:rPr lang="ru-RU" sz="2400" b="1"/>
              <a:t>ему понадобится </a:t>
            </a:r>
            <a:r>
              <a:rPr lang="ru-RU" sz="2400" b="1" dirty="0"/>
              <a:t>для покупки 4 билетов, 10 билетов?</a:t>
            </a:r>
          </a:p>
          <a:p>
            <a:pPr lvl="3"/>
            <a:r>
              <a:rPr lang="ru-RU" sz="2400" b="1" dirty="0"/>
              <a:t>2. Буратино заработал за неделю 7 сольдо. Сколько сольдо Буратино заработает за 5 месяцев, если в каждом месяце по 30 дней?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11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DCBADD-A617-4B11-93EF-E935CF703585}"/>
              </a:ext>
            </a:extLst>
          </p:cNvPr>
          <p:cNvSpPr/>
          <p:nvPr/>
        </p:nvSpPr>
        <p:spPr>
          <a:xfrm>
            <a:off x="323528" y="260648"/>
            <a:ext cx="8723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Подборка произведений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79B994-0913-4E01-A3A4-93E7376F2D58}"/>
              </a:ext>
            </a:extLst>
          </p:cNvPr>
          <p:cNvSpPr/>
          <p:nvPr/>
        </p:nvSpPr>
        <p:spPr>
          <a:xfrm>
            <a:off x="1331640" y="722313"/>
            <a:ext cx="8568952" cy="622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Сказки, отражающие труд людей:</a:t>
            </a:r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dirty="0"/>
              <a:t>«Петушок и бобовое зернышко» К. Д. Ушинский</a:t>
            </a:r>
            <a:endParaRPr lang="ru-RU" sz="1400" dirty="0"/>
          </a:p>
          <a:p>
            <a:r>
              <a:rPr lang="ru-RU" dirty="0"/>
              <a:t>«</a:t>
            </a:r>
            <a:r>
              <a:rPr lang="ru-RU" dirty="0" err="1"/>
              <a:t>Федорино</a:t>
            </a:r>
            <a:r>
              <a:rPr lang="ru-RU" dirty="0"/>
              <a:t> горе» К. И. Чуковский</a:t>
            </a:r>
            <a:endParaRPr lang="ru-RU" sz="1400" dirty="0"/>
          </a:p>
          <a:p>
            <a:r>
              <a:rPr lang="ru-RU" dirty="0"/>
              <a:t>«</a:t>
            </a:r>
            <a:r>
              <a:rPr lang="ru-RU" dirty="0" err="1"/>
              <a:t>Хаврошечка</a:t>
            </a:r>
            <a:r>
              <a:rPr lang="ru-RU" dirty="0"/>
              <a:t>» </a:t>
            </a:r>
            <a:r>
              <a:rPr lang="ru-RU" dirty="0" err="1"/>
              <a:t>Л.Н.Толстой</a:t>
            </a:r>
            <a:endParaRPr lang="ru-RU" sz="1400" dirty="0"/>
          </a:p>
          <a:p>
            <a:r>
              <a:rPr lang="ru-RU" dirty="0"/>
              <a:t>Русская народная сказка «Морозко»</a:t>
            </a:r>
            <a:endParaRPr lang="ru-RU" sz="1400" dirty="0"/>
          </a:p>
          <a:p>
            <a:pPr lvl="0"/>
            <a:r>
              <a:rPr lang="ru-RU" b="1" dirty="0">
                <a:solidFill>
                  <a:srgbClr val="7030A0"/>
                </a:solidFill>
              </a:rPr>
              <a:t>Сказки о потребностях и возможностях:</a:t>
            </a:r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dirty="0"/>
              <a:t>«Сказка о рыбаке и рыбке» </a:t>
            </a:r>
            <a:r>
              <a:rPr lang="ru-RU" dirty="0" err="1"/>
              <a:t>А.С.Пушкин</a:t>
            </a:r>
            <a:endParaRPr lang="ru-RU" sz="1400" dirty="0"/>
          </a:p>
          <a:p>
            <a:r>
              <a:rPr lang="ru-RU" dirty="0"/>
              <a:t> «Жадная старуха», «Иван – царевич и серый волк», </a:t>
            </a:r>
          </a:p>
          <a:p>
            <a:r>
              <a:rPr lang="ru-RU" b="1" dirty="0">
                <a:solidFill>
                  <a:srgbClr val="7030A0"/>
                </a:solidFill>
              </a:rPr>
              <a:t>Сказки о бартере:</a:t>
            </a:r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dirty="0"/>
              <a:t>«Лисичка со скалочкой» </a:t>
            </a:r>
            <a:r>
              <a:rPr lang="ru-RU" dirty="0" err="1"/>
              <a:t>А.Зайцев</a:t>
            </a:r>
            <a:endParaRPr lang="ru-RU" sz="1400" dirty="0"/>
          </a:p>
          <a:p>
            <a:r>
              <a:rPr lang="ru-RU" dirty="0"/>
              <a:t>«Дудочка и кувшин» </a:t>
            </a:r>
            <a:r>
              <a:rPr lang="ru-RU" dirty="0" err="1"/>
              <a:t>В.Катаев</a:t>
            </a:r>
            <a:endParaRPr lang="ru-RU" sz="1400" dirty="0"/>
          </a:p>
          <a:p>
            <a:r>
              <a:rPr lang="ru-RU" dirty="0"/>
              <a:t>«Выгодное дело» Братья Гримм</a:t>
            </a:r>
            <a:endParaRPr lang="ru-RU" sz="1400" dirty="0"/>
          </a:p>
          <a:p>
            <a:pPr lvl="0"/>
            <a:r>
              <a:rPr lang="ru-RU" b="1" dirty="0">
                <a:solidFill>
                  <a:srgbClr val="7030A0"/>
                </a:solidFill>
              </a:rPr>
              <a:t>Сказки о купле – продаже:</a:t>
            </a:r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dirty="0"/>
              <a:t>«Мальчик с пальчик» Ш. Перро</a:t>
            </a:r>
            <a:endParaRPr lang="ru-RU" sz="1400" dirty="0"/>
          </a:p>
          <a:p>
            <a:r>
              <a:rPr lang="ru-RU" dirty="0"/>
              <a:t>«Чудесная рубашка» А. Н. Афанасьева</a:t>
            </a:r>
            <a:endParaRPr lang="ru-RU" sz="1400" dirty="0"/>
          </a:p>
          <a:p>
            <a:r>
              <a:rPr lang="ru-RU" dirty="0"/>
              <a:t>«Аленький цветочек» С.Т. Аксаков</a:t>
            </a:r>
            <a:endParaRPr lang="ru-RU" sz="1400" dirty="0"/>
          </a:p>
          <a:p>
            <a:pPr lvl="0"/>
            <a:r>
              <a:rPr lang="ru-RU" b="1" dirty="0">
                <a:solidFill>
                  <a:srgbClr val="7030A0"/>
                </a:solidFill>
              </a:rPr>
              <a:t>Сказки о рекламе:</a:t>
            </a:r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dirty="0"/>
              <a:t>«Новое платье короля» Г. Х. Андерсен</a:t>
            </a:r>
            <a:endParaRPr lang="ru-RU" sz="1400" dirty="0"/>
          </a:p>
          <a:p>
            <a:r>
              <a:rPr lang="ru-RU" dirty="0"/>
              <a:t>«Кот в сапогах» Ш. Перро</a:t>
            </a:r>
            <a:endParaRPr lang="ru-RU" sz="1400" dirty="0"/>
          </a:p>
          <a:p>
            <a:r>
              <a:rPr lang="ru-RU" dirty="0"/>
              <a:t>«Как старик корову продавал» С. Михайлов</a:t>
            </a:r>
            <a:endParaRPr lang="ru-RU" sz="1400" dirty="0"/>
          </a:p>
          <a:p>
            <a:r>
              <a:rPr lang="ru-RU" dirty="0"/>
              <a:t> «Сказка «Колосок»</a:t>
            </a:r>
            <a:endParaRPr lang="ru-RU" sz="1400" dirty="0"/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AutoNum type="arabicParenR" startAt="3"/>
            </a:pP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3709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577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Arial</vt:lpstr>
      <vt:lpstr>Times New Roman</vt:lpstr>
      <vt:lpstr>Comic Sans MS</vt:lpstr>
      <vt:lpstr>1_Тема Office</vt:lpstr>
      <vt:lpstr>Представления о финансовом мире на уроках литературного чтения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Семейный</cp:lastModifiedBy>
  <cp:revision>105</cp:revision>
  <dcterms:created xsi:type="dcterms:W3CDTF">2014-07-06T18:18:01Z</dcterms:created>
  <dcterms:modified xsi:type="dcterms:W3CDTF">2023-04-13T09:27:42Z</dcterms:modified>
</cp:coreProperties>
</file>