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72" r:id="rId3"/>
    <p:sldId id="275" r:id="rId4"/>
    <p:sldId id="276" r:id="rId5"/>
    <p:sldId id="270" r:id="rId6"/>
    <p:sldId id="273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77" r:id="rId23"/>
    <p:sldId id="278" r:id="rId24"/>
    <p:sldId id="279" r:id="rId25"/>
    <p:sldId id="280" r:id="rId26"/>
    <p:sldId id="281" r:id="rId27"/>
    <p:sldId id="319" r:id="rId28"/>
    <p:sldId id="320" r:id="rId29"/>
    <p:sldId id="257" r:id="rId30"/>
    <p:sldId id="260" r:id="rId31"/>
    <p:sldId id="259" r:id="rId32"/>
    <p:sldId id="318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82" r:id="rId43"/>
    <p:sldId id="284" r:id="rId44"/>
    <p:sldId id="285" r:id="rId45"/>
    <p:sldId id="287" r:id="rId46"/>
    <p:sldId id="288" r:id="rId47"/>
    <p:sldId id="290" r:id="rId48"/>
    <p:sldId id="291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289" r:id="rId61"/>
    <p:sldId id="286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181C1-BE31-4054-9508-A0726907412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73F41-A5B1-473E-A286-BCA7569C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7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3F41-A5B1-473E-A286-BCA7569CB9B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6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3F41-A5B1-473E-A286-BCA7569CB9B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7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3F41-A5B1-473E-A286-BCA7569CB9B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9A4-36A5-4208-B1A1-2583D13AE0D1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4811-2A7E-4208-8C8D-5A89A92E1D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9A4-36A5-4208-B1A1-2583D13AE0D1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4811-2A7E-4208-8C8D-5A89A92E1D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9A4-36A5-4208-B1A1-2583D13AE0D1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4811-2A7E-4208-8C8D-5A89A92E1D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9A4-36A5-4208-B1A1-2583D13AE0D1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4811-2A7E-4208-8C8D-5A89A92E1D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9A4-36A5-4208-B1A1-2583D13AE0D1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4811-2A7E-4208-8C8D-5A89A92E1D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9A4-36A5-4208-B1A1-2583D13AE0D1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4811-2A7E-4208-8C8D-5A89A92E1D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9A4-36A5-4208-B1A1-2583D13AE0D1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4811-2A7E-4208-8C8D-5A89A92E1D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9A4-36A5-4208-B1A1-2583D13AE0D1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4811-2A7E-4208-8C8D-5A89A92E1D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9A4-36A5-4208-B1A1-2583D13AE0D1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4811-2A7E-4208-8C8D-5A89A92E1D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9A4-36A5-4208-B1A1-2583D13AE0D1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4811-2A7E-4208-8C8D-5A89A92E1D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9A4-36A5-4208-B1A1-2583D13AE0D1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4811-2A7E-4208-8C8D-5A89A92E1D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A29A4-36A5-4208-B1A1-2583D13AE0D1}" type="datetimeFigureOut">
              <a:rPr lang="ru-RU" smtClean="0"/>
              <a:pPr/>
              <a:t>27.08.2020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4811-2A7E-4208-8C8D-5A89A92E1D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формировании и развитии образовательного результата «Математическая грамотность». PISA 2021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5373688"/>
            <a:ext cx="6400800" cy="10795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altLang="ru-RU" sz="2400" b="1" i="1" dirty="0" err="1">
                <a:latin typeface="Times New Roman" pitchFamily="18" charset="0"/>
                <a:cs typeface="Times New Roman" pitchFamily="18" charset="0"/>
              </a:rPr>
              <a:t>В.Н.Павелкин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, в.н.с. отдела сопровождения ФГОС ИРО ПК, г. Пермь, канд. физ.-мат. наук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умения,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необходимые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успешного выполнения тестовых заданий в исследовании PISA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17030"/>
            <a:ext cx="8579296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функции, причем основное внимание уделяется линейным функциям, но не сводится только к ним, их свойства, разнообразные формы их описания и представления. Обычно используются такие формы представления функции, как словесная, символьная, табличная и графическая.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Алгебраические выражения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Словесная интерпретация и операции с алгебраическими выражениями, работа со значениями переменных, символами, подстановка значений переменных и вычисление значения выражения.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и неравенства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Линейные уравнения, системы линейных уравнений и неравенства, простые квадратные уравнения, аналитические и неаналитические методы решения (например, метод «проб и ошибок»). </a:t>
            </a:r>
          </a:p>
        </p:txBody>
      </p:sp>
    </p:spTree>
    <p:extLst>
      <p:ext uri="{BB962C8B-B14F-4D97-AF65-F5344CB8AC3E}">
        <p14:creationId xmlns:p14="http://schemas.microsoft.com/office/powerpoint/2010/main" val="25025743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умения,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необходимые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успешного выполнения тестовых заданий в исследовании PISA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79296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координат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Представление и описание данных, их расположения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зависимостей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в рамках геометрического объекта и среди геометрических объектов в двумерном и трёхмерном пространстве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такие, как алгебраические связи между элементами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относительное расположение, равенство и подобие, динамические зависимости, включая движения объектов на плоскости и в пространстве, а также соотношения между двумерными и трёхмерными объектами. Соотношения между углами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двух параллельных прямых и секущей.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площади треугольника, периметра и площади прямоугольника.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фигуры и их свойства (прямоугольный параллелепипед, сфера, конус, цилиндр), формулы вычисления площадей поверхности 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696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умения,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необходимые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успешного выполнения тестовых заданий в исследовании PISA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79296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Количественная характеристика свойств фигур и объектов, между фигурами и объектами, величины углов, расстояний, длины, периметра, окружности, площади и объема.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единицы измерения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Понятие о числе, представление чисел и систем счисления, свойства целых и рациональных чисел, первоначальные представления об иррациональных числах. Значения и единицы измерения таких величин, как время, деньги, масса, температура, расстояние, площадь, объем, а также производных величин (например, скорости - км/ч) и их численное выражение.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Арифметические и алгебраические операции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Смысл и свойства этих операций и принятых соглашений (например, законов), включая возведение чисел в натуральную степень и извлечение простых квадратных корней. </a:t>
            </a:r>
          </a:p>
        </p:txBody>
      </p:sp>
    </p:spTree>
    <p:extLst>
      <p:ext uri="{BB962C8B-B14F-4D97-AF65-F5344CB8AC3E}">
        <p14:creationId xmlns:p14="http://schemas.microsoft.com/office/powerpoint/2010/main" val="33663682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умения,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необходимые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успешного выполнения тестовых заданий в исследовании PISA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12168"/>
            <a:ext cx="8579296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Проценты, отношения и пропорции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Вычисление их величины, применение пропорций и прямо пропорциональных отношений для решения проблем.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Отвечающие поставленной цели приближенные значения величин и числовых выражений, включая значимые цифры и округление.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подсчётов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Простые сочетания и перестановки (в расчете на способ перебора вариантов).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данных, представление и интерпретация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Природа, происхождение, наборы разнообразных данных, различные способы их представления и интерпретации. </a:t>
            </a:r>
          </a:p>
        </p:txBody>
      </p:sp>
    </p:spTree>
    <p:extLst>
      <p:ext uri="{BB962C8B-B14F-4D97-AF65-F5344CB8AC3E}">
        <p14:creationId xmlns:p14="http://schemas.microsoft.com/office/powerpoint/2010/main" val="105999489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умения,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необходимые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успешного выполнения тестовых заданий в исследовании PISA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84176"/>
            <a:ext cx="8579296" cy="4293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Изменчивость данных и её описание: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понятия, как изменчивость, распределение, центральная тенденция набора данных, способы описания и интерпретации этих данных в количественных выражениях.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Выборки и составление выборок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Понятие выборки и выбора из совокупностей данных, включая простые выводы на основе свойств выборок.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Случайность и вероятность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Понятие случайного события, случайное изменение и его представление, частота и вероятность событий, основные аспекты понятия вероятности. </a:t>
            </a:r>
          </a:p>
        </p:txBody>
      </p:sp>
    </p:spTree>
    <p:extLst>
      <p:ext uri="{BB962C8B-B14F-4D97-AF65-F5344CB8AC3E}">
        <p14:creationId xmlns:p14="http://schemas.microsoft.com/office/powerpoint/2010/main" val="317678118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5590"/>
            <a:ext cx="8435280" cy="5539754"/>
          </a:xfrm>
        </p:spPr>
        <p:txBody>
          <a:bodyPr>
            <a:normAutofit/>
          </a:bodyPr>
          <a:lstStyle/>
          <a:p>
            <a:pPr marL="0" indent="442913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PISA – оценить готовность учащихся к применению математики в повседневной жизни – привела к необходимости разработки особого инструментария.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предлагаются не типичные учебные задачи, характерные для традиционных мониторинговых исследований математической подготовки, а близкие к реальным проблемные ситуации, представленные в некотором контексте и разрешаемые доступными учащемуся средствами математики.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особенности и элементы окружающей обстановки, представленные в задании в рамках описанной ситуации. Эти ситуации связаны с разнообразными аспектами окружающей жизни и требуют для своего решения большей или меньшей математизации.</a:t>
            </a:r>
          </a:p>
        </p:txBody>
      </p:sp>
    </p:spTree>
    <p:extLst>
      <p:ext uri="{BB962C8B-B14F-4D97-AF65-F5344CB8AC3E}">
        <p14:creationId xmlns:p14="http://schemas.microsoft.com/office/powerpoint/2010/main" val="59863288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5590"/>
            <a:ext cx="8435280" cy="553975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жизнь,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образование/профессиональная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Контексты, которые отнесены 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обычно связаны с повседневной личной жизнью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семьи, его друзей и сверстников. </a:t>
            </a:r>
          </a:p>
        </p:txBody>
      </p:sp>
    </p:spTree>
    <p:extLst>
      <p:ext uri="{BB962C8B-B14F-4D97-AF65-F5344CB8AC3E}">
        <p14:creationId xmlns:p14="http://schemas.microsoft.com/office/powerpoint/2010/main" val="141217217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5590"/>
            <a:ext cx="8435280" cy="553975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жизнь,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образование/профессиональная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которые предлагаются в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контекстах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связаны со школьной жизнью или трудовой деятельностью. </a:t>
            </a:r>
          </a:p>
        </p:txBody>
      </p:sp>
    </p:spTree>
    <p:extLst>
      <p:ext uri="{BB962C8B-B14F-4D97-AF65-F5344CB8AC3E}">
        <p14:creationId xmlns:p14="http://schemas.microsoft.com/office/powerpoint/2010/main" val="127923358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5590"/>
            <a:ext cx="8712968" cy="553975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жизнь,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образование/профессиональная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связаны с жизнью общества (местного, национального или всего мира). Ситуации, связанные с жизнью местного общества, касаются проблем, возникающих в ближайшем окружении учащихся (например, обмен валюты, денежные вклады в местном банке). </a:t>
            </a:r>
          </a:p>
        </p:txBody>
      </p:sp>
    </p:spTree>
    <p:extLst>
      <p:ext uri="{BB962C8B-B14F-4D97-AF65-F5344CB8AC3E}">
        <p14:creationId xmlns:p14="http://schemas.microsoft.com/office/powerpoint/2010/main" val="147535114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24942"/>
            <a:ext cx="8712968" cy="601642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жизнь,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образование/профессиональная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отнесенные 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обычно связаны с применением математики к науке или технологии, явлениям физического мира (например, на основе имеющихся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требуется сделать прогноз относительно наступления землетрясений). </a:t>
            </a:r>
          </a:p>
        </p:txBody>
      </p:sp>
    </p:spTree>
    <p:extLst>
      <p:ext uri="{BB962C8B-B14F-4D97-AF65-F5344CB8AC3E}">
        <p14:creationId xmlns:p14="http://schemas.microsoft.com/office/powerpoint/2010/main" val="24477039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Международные исследования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математической грамотности пятнадцатилетних школьников стран ОЭСР. Позиции России в исследованиях прошлых лет. Подготовка к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деятельности при решении задач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математически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formulating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situations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mathematically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включает способность распознавать и выявлять возможности использовать математику, принять имеющуюся ситуацию и трансформировать ее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математическую задачу.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employing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включает способность применять математические понятия, факты, процедуры, рассуждения и инструменты для получения решения или выводов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Интерпретировать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interpreting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mathematics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включает способность размышлять над математическим решением или результатами, интерпретировать и оценивать их в контексте реальной проблемы.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5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математической грамотности, реализованная в исследовании PISA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604" y="19391"/>
            <a:ext cx="7128792" cy="68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0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РОССИИ В PISA–2018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7638"/>
            <a:ext cx="8594104" cy="5323730"/>
          </a:xfrm>
        </p:spPr>
        <p:txBody>
          <a:bodyPr>
            <a:noAutofit/>
          </a:bodyPr>
          <a:lstStyle/>
          <a:p>
            <a:pPr marL="0" indent="0">
              <a:tabLst>
                <a:tab pos="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целом, Россия занимает в PISA по всем тестам места ниже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средних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России в исследовании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уверенно держится на среднем уровне по странам ОЭСР. Естествознание же по-прежнему остается «слабым звеном» для наших учащихся. Лучшие результаты по этому виду грамотности Россия показала в 2003 году, но даже тогда не догнала среднее значение по ОЭСР, не приближалась к нему и в последние годы.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64" y="2708920"/>
            <a:ext cx="8460432" cy="10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9736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РОССИИ В PISA–2018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24" y="1052736"/>
            <a:ext cx="8859440" cy="54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087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PISA–2018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901" y="1268760"/>
            <a:ext cx="8558197" cy="39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1227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PISA–2018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76592" cy="46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2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PISA–2018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" y="1340768"/>
            <a:ext cx="9159322" cy="491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6443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Курбатов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7152"/>
          </a:xfrm>
        </p:spPr>
        <p:txBody>
          <a:bodyPr>
            <a:normAutofit lnSpcReduction="10000"/>
          </a:bodyPr>
          <a:lstStyle/>
          <a:p>
            <a:pPr marL="0" indent="357188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центр № 1804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Кожухово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создан  родителями как социальный заказ. Так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Южнопортовом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районе, самом неблагополучном районе Москвы, появилась школа, которая меняла детей, их родителей и сам  район.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фантастично, школа победила детскую наркоманию и проституцию, вчерашние двоечники стали победителями олимпиад.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вошла в число лучших школ ЮНЕСКО, из года в год признавалась лучшей школой года, на международные педагогические семинары съезжались педагоги из самых разных стран от Японии до США.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районному Департаменту образования такая школа оказалась не нужна.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930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09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Курбатов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7" y="1417092"/>
            <a:ext cx="8229600" cy="499715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Ценностно-смысловой анализ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смена и корректировка системы ценностей у детей и родителей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5122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Группа заданий «Общение в Интернете»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41" y="1628800"/>
            <a:ext cx="919529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84" y="1772816"/>
            <a:ext cx="8850204" cy="429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087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ИССЛЕДОВАНИИ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PISA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80920" cy="4176464"/>
          </a:xfrm>
        </p:spPr>
        <p:txBody>
          <a:bodyPr>
            <a:noAutofit/>
          </a:bodyPr>
          <a:lstStyle/>
          <a:p>
            <a:pPr marL="0" indent="4763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PISA 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Международная программа по оценке образовательных достижений учащихся)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международное исследование математической, читательской и естественнонаучной грамотности 15-летних учащихся, которое проводится с 2000 года Организацией экономического сотрудничества и развития (ОЭСР). </a:t>
            </a:r>
          </a:p>
          <a:p>
            <a:pPr marL="0" indent="4763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Если в первом цикле в исследовании участвовали 32 страны, то в 2018 году — уже 78, то есть в два раза больше.</a:t>
            </a:r>
          </a:p>
          <a:p>
            <a:pPr marL="0" indent="4763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Группа заданий «Общение в Интернете»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Ошибки: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 решают пропорцией, хотя здесь нет прямой пропорциональности. </a:t>
            </a:r>
          </a:p>
          <a:p>
            <a:pPr marL="514350" indent="-514350">
              <a:buNone/>
            </a:pPr>
            <a:r>
              <a:rPr lang="ru-RU" dirty="0" smtClean="0"/>
              <a:t>Что они не понимают в этом случае? В чем корень ошибки? – Не знают (не понимают) условия применения пропорции.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ru-RU" dirty="0" smtClean="0"/>
              <a:t>Считают так: от 10 в Сиднее до 1 часу в Берлине 3 часа, если идти по циферблату по короткому пути через 12 ч. Тогда из 10 вычитаем 3 получаем 7 ч., или совсем абсурд: к 1 ч. прибавим 3, получим 4 ч. 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Группа заданий «Общение в Интернете»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06" y="1484784"/>
            <a:ext cx="8923930" cy="51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заданий «Общение в Интернете»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8" y="1628800"/>
            <a:ext cx="915726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80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i="1" dirty="0"/>
              <a:t>Группа </a:t>
            </a:r>
            <a:r>
              <a:rPr lang="ru-RU" sz="3600" b="1" i="1" dirty="0" smtClean="0"/>
              <a:t>заданий «ОБМЕННЫЙ КУРС»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0920" cy="448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7589887" cy="164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3769" cy="444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i="1" dirty="0"/>
              <a:t>Группа </a:t>
            </a:r>
            <a:r>
              <a:rPr lang="ru-RU" sz="3600" b="1" i="1" dirty="0" smtClean="0"/>
              <a:t>заданий «ОБМЕННЫЙ КУРС»</a:t>
            </a:r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i="1" dirty="0"/>
              <a:t>Группа </a:t>
            </a:r>
            <a:r>
              <a:rPr lang="ru-RU" sz="3600" b="1" i="1" dirty="0" smtClean="0"/>
              <a:t>заданий «ОБМЕННЫЙ КУРС»</a:t>
            </a:r>
            <a:endParaRPr lang="ru-RU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561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Группа </a:t>
            </a:r>
            <a:r>
              <a:rPr lang="ru-RU" sz="3600" b="1" i="1" dirty="0" smtClean="0"/>
              <a:t>заданий «ОБМЕННЫЙ КУРС»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04448" cy="79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761595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Группа заданий «Экспорт»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272808" cy="488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805264"/>
            <a:ext cx="7848872" cy="75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Группа заданий «Экспорт»</a:t>
            </a: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411713"/>
            <a:ext cx="8599298" cy="470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344816" cy="570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Группа заданий «Экспорт»</a:t>
            </a:r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ИССЛЕДОВАНИИ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PISA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997152"/>
          </a:xfrm>
        </p:spPr>
        <p:txBody>
          <a:bodyPr>
            <a:noAutofit/>
          </a:bodyPr>
          <a:lstStyle/>
          <a:p>
            <a:pPr marL="169863" indent="-16827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 проходит раз в три года и позволяет оценить не только грамотность учащихся, но и динамику контекстных показателей национальных систем общего образования. </a:t>
            </a:r>
          </a:p>
          <a:p>
            <a:pPr marL="169863" indent="-16827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Исследование PISA сосредоточено на оценке практических навыков учащихся и их умении применять академические знания в жизни, в отличие от других международных мониторингов (TIMSS и PIRLS), которые проверяют уровень академических знаний, заложенных в учебные программы. </a:t>
            </a:r>
          </a:p>
          <a:p>
            <a:pPr marL="169863" indent="-16827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Считается, что результаты PISA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коррелируют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экономическим и социальным развитием страны. Поэтому в образовательной политике многих стран результатам этого исследования придается ключевое значение.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20880" cy="55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Группа заданий «Цветные конфеты»</a:t>
            </a:r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Группа заданий «Цветные конфеты»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2" cy="477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4179"/>
            <a:ext cx="8229600" cy="82654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00" y="980728"/>
            <a:ext cx="8964488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 в саду высаживает яблони в форме квадрата. Для защиты яблонь от ветра он сажает по краям участка хвойные деревья.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приведена схема рассадки, где изображено расположение яблонь и хвойных деревьев для любого количества (n) рядов яблонь: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8960"/>
            <a:ext cx="9171637" cy="345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12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4179"/>
            <a:ext cx="8229600" cy="82654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24744"/>
            <a:ext cx="8964612" cy="36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83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4179"/>
            <a:ext cx="8229600" cy="82654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подсчета количества яблонь и количества хвойных деревьев на схеме выше существует две формулы, которые можно использовать.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яблонь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хвойных деревьев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количество рядов яблонь.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значение n, при котором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яблонь и количество хвойных деревьев совпадает. Вычислите это значение n и запишите ваши вычисления.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18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ГАЗЕТ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1082576"/>
            <a:ext cx="856619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Зедландии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2 газеты, которые хотят нанять продавцов. Объявления, представленные ниже, содержат информацию о заработной плате, которая предлагается продавцам.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2258568"/>
            <a:ext cx="8316416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57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ГАЗЕТ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1082576"/>
            <a:ext cx="856619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Федор продает 350 копий газеты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Зедландская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правда»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неделю.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 среднем зарабатывает Федор каждую неделю?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продает газету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Зедландия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одну неделю работы она получила 74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газет она продала за эту неделю?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19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ГАЗЕТ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1082576"/>
            <a:ext cx="856619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</a:p>
          <a:p>
            <a:pPr marL="0" indent="363538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хочет работать продавцом газет. Ему нужно выбрать между двумя газетами: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Зедландская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правда»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Зедландия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363538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предложенных графиков лучше всего отражает заработную плату, предложенную двумя газетами? Обведите A, B, C или D.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72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ГАЗЕТ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778098"/>
            <a:ext cx="7308304" cy="65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28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9"/>
            <a:ext cx="7772400" cy="234605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технологии системно деятельностного подхода к обучению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42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Цели международных исследований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PISA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Разработчики исследования PISA в 1999 году поставили перед собой задачу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определения готовности 15-летних подростков к адаптации в современное общество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Значительные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изменения, которые произошли за последние годы в технической стороне жизни в современном мире, убедительно показывают, что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 является важным инструментом для успешного решения многих проблем, с которыми сталкиваются молодые люди в личных, учебных, профессиональных, общественных и научных аспектах повседневной жизни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умения, необходимые для решения заданий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PISA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Autofit/>
          </a:bodyPr>
          <a:lstStyle/>
          <a:p>
            <a:pPr marL="0" indent="442913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 по математике в исследовании PISA предлагаются учащимся в контекстной форме.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заданию дается описание некоторой ситуации и предлагается от 1 до 3 вопросов, в которых ставятся проблемы, которые надо решить, пользуясь информацией, предложенной в описании ситуации и в самом вопросе.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выполнения этих заданий существенно зависит не только от предметных знаний, но и от овладения учащимися стратегиями смыслового чтения и умения работать с текстом. </a:t>
            </a:r>
          </a:p>
        </p:txBody>
      </p:sp>
    </p:spTree>
    <p:extLst>
      <p:ext uri="{BB962C8B-B14F-4D97-AF65-F5344CB8AC3E}">
        <p14:creationId xmlns:p14="http://schemas.microsoft.com/office/powerpoint/2010/main" val="736451251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умения, необходимые для решения заданий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PISA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688" y="1417638"/>
            <a:ext cx="8686800" cy="5107706"/>
          </a:xfrm>
        </p:spPr>
        <p:txBody>
          <a:bodyPr>
            <a:noAutofit/>
          </a:bodyPr>
          <a:lstStyle/>
          <a:p>
            <a:pPr marL="0" indent="449263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следует отнести, например, такие виды деятельности: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решать учебно-познавательные и учебно-практические задачи, требующие полного и критического понимания текста;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удерживать условия задания в процессе решения;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самоконтроль за выполнением условий (ограничений) в описании ситуации при нахождении решения и интерпретации полученного решения в рамках предложенной ситуации;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работать с информацией, представленной в различной форме (текста, таблицы, диаграммы столбчатой или круговой, схемы, рисунка, чертежа с обозначением видимых и невидимых элементов геометрической фигуры) в контексте конкретной проблемы. </a:t>
            </a:r>
          </a:p>
        </p:txBody>
      </p:sp>
    </p:spTree>
    <p:extLst>
      <p:ext uri="{BB962C8B-B14F-4D97-AF65-F5344CB8AC3E}">
        <p14:creationId xmlns:p14="http://schemas.microsoft.com/office/powerpoint/2010/main" val="1052672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862" y="14064"/>
            <a:ext cx="9275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66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СДПО?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242" y="1844824"/>
            <a:ext cx="8416230" cy="3263504"/>
          </a:xfrm>
        </p:spPr>
        <p:txBody>
          <a:bodyPr>
            <a:normAutofit/>
          </a:bodyPr>
          <a:lstStyle/>
          <a:p>
            <a:pPr marL="0" indent="449263">
              <a:spcBef>
                <a:spcPct val="0"/>
              </a:spcBef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математике необходимо проводить посредством организации системы деятельностей, адекватных предметному содержанию математики, то есть деятельностей по освоению математических понятий и их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самостоятельному применению.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86266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 и формирование УУД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основоположников СДПО Сергей Леонидович Рубинштейн писал [5]: </a:t>
            </a:r>
          </a:p>
          <a:p>
            <a:pPr marL="0" indent="449263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Всякий мыслительный процесс является по своему внутреннему строению действием, направленным на разрешение определенной задачи. </a:t>
            </a:r>
          </a:p>
          <a:p>
            <a:pPr marL="0" indent="449263">
              <a:lnSpc>
                <a:spcPct val="80000"/>
              </a:lnSpc>
              <a:buNone/>
            </a:pPr>
            <a:r>
              <a:rPr lang="ru-RU" alt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эта заключает в себе цель для мыслительной деятельности индивида, соотнесенную с условиями, которыми она задана. </a:t>
            </a:r>
          </a:p>
          <a:p>
            <a:pPr marL="0" indent="449263">
              <a:lnSpc>
                <a:spcPct val="80000"/>
              </a:lnSpc>
              <a:buNone/>
            </a:pPr>
            <a:r>
              <a:rPr lang="ru-RU" alt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Начальным моментом мыслительного процесса обычно является проблемная ситуация. </a:t>
            </a:r>
          </a:p>
          <a:p>
            <a:pPr marL="0" indent="449263">
              <a:lnSpc>
                <a:spcPct val="80000"/>
              </a:lnSpc>
              <a:buNone/>
            </a:pPr>
            <a:r>
              <a:rPr lang="ru-RU" alt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Мыслить человек начинает, когда у него появляется потребность что-то понять. </a:t>
            </a:r>
          </a:p>
          <a:p>
            <a:pPr marL="0" indent="449263">
              <a:lnSpc>
                <a:spcPct val="80000"/>
              </a:lnSpc>
              <a:buNone/>
            </a:pPr>
            <a:r>
              <a:rPr lang="ru-RU" alt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обычно начинается с проблемы или вопроса, с удивления или недоумения, с противоречия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921858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 и формирование УУД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 является универсальным достаточным условием комплексного формирования УУД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099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должна быть учебная проблемная ситуация?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507288" cy="5251722"/>
          </a:xfrm>
        </p:spPr>
        <p:txBody>
          <a:bodyPr>
            <a:noAutofit/>
          </a:bodyPr>
          <a:lstStyle/>
          <a:p>
            <a:pPr marL="0" indent="536575">
              <a:lnSpc>
                <a:spcPct val="80000"/>
              </a:lnSpc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она должна вызывать эмоцию: </a:t>
            </a:r>
            <a:r>
              <a:rPr lang="ru-RU" altLang="ru-RU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удивление, интерес, может быть небольшой шок, может быть раздражение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 Эта эмоция должна быть достаточной силы, чтобы мотивировать дальнейшую </a:t>
            </a:r>
            <a:r>
              <a:rPr lang="ru-RU" altLang="ru-RU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учебную деятельность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исследованию и решению проблемы. </a:t>
            </a:r>
          </a:p>
          <a:p>
            <a:pPr marL="0" indent="536575">
              <a:lnSpc>
                <a:spcPct val="80000"/>
              </a:lnSpc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во-вторых, в проблемной ситуации должна быть заключена </a:t>
            </a:r>
            <a:r>
              <a:rPr lang="ru-RU" altLang="ru-RU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интрига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проблемная часть задания должна быть </a:t>
            </a:r>
            <a:r>
              <a:rPr lang="ru-RU" altLang="ru-RU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скрыта, незаметна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чтобы ученику казалось, что задание ничем </a:t>
            </a:r>
            <a:r>
              <a:rPr lang="ru-RU" altLang="ru-RU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отличается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тех, которые он умеет решать. Но почему-то эту задачу он не может решить. Поэтому и возникает эмоция, порождающая желание выяснить, почему задача не решается, в чем ее отличие от известной? </a:t>
            </a:r>
          </a:p>
          <a:p>
            <a:pPr marL="0" indent="536575">
              <a:lnSpc>
                <a:spcPct val="80000"/>
              </a:lnSpc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проблема должна быть связана с новой </a:t>
            </a:r>
            <a:r>
              <a:rPr lang="ru-RU" altLang="ru-RU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единицей теории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желательно с новым </a:t>
            </a:r>
            <a:r>
              <a:rPr lang="ru-RU" altLang="ru-RU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теоретическим понятием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 есть при помощи этой новой единицы теории должна решаться проблема. </a:t>
            </a:r>
          </a:p>
          <a:p>
            <a:pPr marL="0" indent="536575">
              <a:lnSpc>
                <a:spcPct val="80000"/>
              </a:lnSpc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 проблемное задание должно лежать </a:t>
            </a:r>
            <a:r>
              <a:rPr lang="ru-RU" altLang="ru-RU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ближайшего развития учеников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для решения этой проблемы ученик должен сделать небольшой посильный самостоятельный шаг, творческий скачок.</a:t>
            </a:r>
          </a:p>
        </p:txBody>
      </p:sp>
    </p:spTree>
    <p:extLst>
      <p:ext uri="{BB962C8B-B14F-4D97-AF65-F5344CB8AC3E}">
        <p14:creationId xmlns:p14="http://schemas.microsoft.com/office/powerpoint/2010/main" val="881775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постановки учебной задачи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207" y="1556792"/>
            <a:ext cx="8229600" cy="31683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актуализации знаний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постановки учебной задачи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проблемы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познавательной цели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41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проведения урока постановки учебной задачи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912" y="1844824"/>
            <a:ext cx="8229600" cy="4320480"/>
          </a:xfrm>
        </p:spPr>
        <p:txBody>
          <a:bodyPr>
            <a:normAutofit/>
          </a:bodyPr>
          <a:lstStyle/>
          <a:p>
            <a:pPr marL="0" indent="536575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актуализации знаний учащиеся решают задания на те известные способы деятельности, которые могут им помочь при конструировании нового неизвестного способа.</a:t>
            </a:r>
          </a:p>
          <a:p>
            <a:pPr marL="0" indent="536575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задание должно быть незаметным, стоять в ряду известных заданий и быть похожим на них.</a:t>
            </a:r>
          </a:p>
          <a:p>
            <a:pPr marL="0" indent="536575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то или иное действие (например, формулирование проблемы) вызывает затруднение, можно выполнять в группах.</a:t>
            </a:r>
          </a:p>
          <a:p>
            <a:pPr marL="0" indent="536575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 обязательно заканчивается защитой версий групп, поэтому у групп должно быть общее задание.</a:t>
            </a:r>
          </a:p>
          <a:p>
            <a:pPr marL="0" indent="536575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формируются учителем с целью их эффективной работы, построения понимания у всех членов группы.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92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проведения урока постановки учебной задачи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3340968"/>
          </a:xfrm>
        </p:spPr>
        <p:txBody>
          <a:bodyPr>
            <a:normAutofit/>
          </a:bodyPr>
          <a:lstStyle/>
          <a:p>
            <a:pPr marL="0" indent="449263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обсуждении необходимо доводить ложные версии до логического противоречия. Чем больше ложных версий доведено до логического конца, тем лучше.</a:t>
            </a:r>
          </a:p>
          <a:p>
            <a:pPr marL="0" indent="449263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учителем должна быть создана атмосфера, помогающая детям строить свое понимание, без боязни задавать вопросы. Учителю необходимо продумать систему поощрения активности детей, особенно поощрения вопросов.</a:t>
            </a:r>
          </a:p>
        </p:txBody>
      </p:sp>
    </p:spTree>
    <p:extLst>
      <p:ext uri="{BB962C8B-B14F-4D97-AF65-F5344CB8AC3E}">
        <p14:creationId xmlns:p14="http://schemas.microsoft.com/office/powerpoint/2010/main" val="230720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52128"/>
            <a:ext cx="8496944" cy="5644622"/>
          </a:xfrm>
        </p:spPr>
        <p:txBody>
          <a:bodyPr>
            <a:spAutoFit/>
          </a:bodyPr>
          <a:lstStyle/>
          <a:p>
            <a:pPr marL="1588" indent="446088"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(это определение действовало до 2009 г.).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588" indent="446088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 – это способность индивидуума формулировать, применять и интерпретировать математику в разнообразных контекстах. Она включает математические рассуждения, использование математических понятий, процедур, фактов и инструментов, чтобы описать, объяснить и предсказать явления. Она помогает людям понять роль математики в мире, высказывать хорошо обоснованные суждения и принимать решения, которые необходимы конструктивному, активному и размышляющему гражданину»</a:t>
            </a:r>
          </a:p>
          <a:p>
            <a:pPr marL="1588" indent="-1588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(с 2012 г.)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Проект занятия подготовки к </a:t>
            </a:r>
            <a:r>
              <a:rPr lang="en-US" b="1" dirty="0"/>
              <a:t>PISA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1268760"/>
            <a:ext cx="8399463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0087" y="4972095"/>
            <a:ext cx="821157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 2.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Марк и Ганс не могут общаться между 9:00 и 16:30 по их местному времени, так как они в это время должны находиться в школе. Они также не могут общаться с 23:00 до 7:00 по их местному времени, так как в это время они спят. Какое время было бы удобно для мальчиков, чтобы они могли поболтать? Укажите в таблице местное время для каждого города.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9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занятия подготовки к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63" y="1196752"/>
            <a:ext cx="9144000" cy="5402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актуализации опорных знаний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Время в Москве отличается от времени в Иркутске на 5 часов. Иркутск расположен восточнее Москвы.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 Какое время в Москве, если в Иркутске 19-00?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Какое время с Иркутске, если в Москве 3-00?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Нарисованы две числовые оси параллельно друг другу. Точка на второй оси и точка на первой называются соответствующими, если отрезок, соединяющий эти точки, перпендикулярен обеим осям. Точка с координатой 9 на первой оси соответствует точке с координатой 2 на второй.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Какой промежуток на первой оси соответствует промежутку от 5 до 22 на второй?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Какой промежуток на второй оси соответствует промежутку 1) от 5 до 22 на первой?  2) от  – 3 до 12 на первой?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94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оценки математической грамотности в исследовании PISA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обоснования оценки математической подготовки 15-летних учащихся: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 грамотности,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деятельности учащихся при применении математической грамотности и фундаментальных математических способностей, которые лежат в основе этой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4030528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области исследования математической грамотности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используется в тестовых заданиях,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онтекст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представлена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 заданиях,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описывают, что делает ученик, чтобы связать этот контекст с математикой, необходимой для решения поставленной проблемы.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981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Изменение и зависимости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задания, связанные с математическим описанием зависимости между переменными в различных процессах, т.е. с алгебраическим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и форма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задания, относящиеся к пространственным и плоским геометрическим формам и отношениям, т.е. к геометрическому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материалу;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задания, связанные с числами и отношениями между ними, в программах по математике этот материал чаще всего относится к курсу арифметики;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Неопределенность и данные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область охватывает вероятностные и статистические явления и зависимости, которые являются предметом изучения разделов статистики и вероятности</a:t>
            </a:r>
          </a:p>
        </p:txBody>
      </p:sp>
    </p:spTree>
    <p:extLst>
      <p:ext uri="{BB962C8B-B14F-4D97-AF65-F5344CB8AC3E}">
        <p14:creationId xmlns:p14="http://schemas.microsoft.com/office/powerpoint/2010/main" val="11143153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2934</Words>
  <Application>Microsoft Office PowerPoint</Application>
  <PresentationFormat>Экран (4:3)</PresentationFormat>
  <Paragraphs>209</Paragraphs>
  <Slides>61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5" baseType="lpstr">
      <vt:lpstr>Arial</vt:lpstr>
      <vt:lpstr>Calibri</vt:lpstr>
      <vt:lpstr>Times New Roman</vt:lpstr>
      <vt:lpstr>Тема Office</vt:lpstr>
      <vt:lpstr>О формировании и развитии образовательного результата «Математическая грамотность». PISA 2021</vt:lpstr>
      <vt:lpstr>Международные исследования PISA математической грамотности пятнадцатилетних школьников стран ОЭСР. Позиции России в исследованиях прошлых лет. Подготовка к PISA 2021</vt:lpstr>
      <vt:lpstr>ОБ ИССЛЕДОВАНИИ PISA </vt:lpstr>
      <vt:lpstr>ОБ ИССЛЕДОВАНИИ PISA </vt:lpstr>
      <vt:lpstr>Цели международных исследований PISA</vt:lpstr>
      <vt:lpstr>Математическая грамотность</vt:lpstr>
      <vt:lpstr>Концепция оценки математической грамотности в исследовании PISA</vt:lpstr>
      <vt:lpstr>Организация области исследования математической грамотности </vt:lpstr>
      <vt:lpstr>Математическое содержание</vt:lpstr>
      <vt:lpstr>Предметные знания и умения, необходимые для успешного выполнения тестовых заданий в исследовании PISA</vt:lpstr>
      <vt:lpstr>Предметные знания и умения, необходимые для успешного выполнения тестовых заданий в исследовании PISA</vt:lpstr>
      <vt:lpstr>Предметные знания и умения, необходимые для успешного выполнения тестовых заданий в исследовании PISA</vt:lpstr>
      <vt:lpstr>Предметные знания и умения, необходимые для успешного выполнения тестовых заданий в исследовании PISA</vt:lpstr>
      <vt:lpstr>Предметные знания и умения, необходимые для успешного выполнения тестовых заданий в исследовании PISA</vt:lpstr>
      <vt:lpstr>Контексты</vt:lpstr>
      <vt:lpstr>Контексты</vt:lpstr>
      <vt:lpstr>Контексты</vt:lpstr>
      <vt:lpstr>Контексты</vt:lpstr>
      <vt:lpstr>Контексты</vt:lpstr>
      <vt:lpstr>Описание деятельности при решении задач PISA  </vt:lpstr>
      <vt:lpstr>Модель математической грамотности, реализованная в исследовании PISA</vt:lpstr>
      <vt:lpstr>ОСНОВНЫЕ РЕЗУЛЬТАТЫ РОССИИ В PISA–2018 </vt:lpstr>
      <vt:lpstr>ОСНОВНЫЕ РЕЗУЛЬТАТЫ РОССИИ В PISA–2018 </vt:lpstr>
      <vt:lpstr>Анализ результатов PISA–2018</vt:lpstr>
      <vt:lpstr>Анализ результатов PISA–2018</vt:lpstr>
      <vt:lpstr>Анализ результатов PISA–2018</vt:lpstr>
      <vt:lpstr>Школа А.В.Курбатова</vt:lpstr>
      <vt:lpstr>Школа А.В.Курбатова</vt:lpstr>
      <vt:lpstr>Группа заданий «Общение в Интернете»</vt:lpstr>
      <vt:lpstr>Группа заданий «Общение в Интернете»</vt:lpstr>
      <vt:lpstr>Группа заданий «Общение в Интернете»</vt:lpstr>
      <vt:lpstr>Группа заданий «Общение в Интернете»</vt:lpstr>
      <vt:lpstr>Группа заданий «ОБМЕННЫЙ КУРС»</vt:lpstr>
      <vt:lpstr>Группа заданий «ОБМЕННЫЙ КУРС»</vt:lpstr>
      <vt:lpstr>Группа заданий «ОБМЕННЫЙ КУРС»</vt:lpstr>
      <vt:lpstr>Группа заданий «ОБМЕННЫЙ КУРС»</vt:lpstr>
      <vt:lpstr>Группа заданий «Экспорт»</vt:lpstr>
      <vt:lpstr>Группа заданий «Экспорт»</vt:lpstr>
      <vt:lpstr>Группа заданий «Экспорт»</vt:lpstr>
      <vt:lpstr>Группа заданий «Цветные конфеты»</vt:lpstr>
      <vt:lpstr>Группа заданий «Цветные конфеты»</vt:lpstr>
      <vt:lpstr>ЯБЛОНИ </vt:lpstr>
      <vt:lpstr>ЯБЛОНИ </vt:lpstr>
      <vt:lpstr>ЯБЛОНИ </vt:lpstr>
      <vt:lpstr>ПРОДАЖА ГАЗЕТ </vt:lpstr>
      <vt:lpstr>ПРОДАЖА ГАЗЕТ </vt:lpstr>
      <vt:lpstr>ПРОДАЖА ГАЗЕТ </vt:lpstr>
      <vt:lpstr>ПРОДАЖА ГАЗЕТ </vt:lpstr>
      <vt:lpstr>Презентация PowerPoint</vt:lpstr>
      <vt:lpstr>Метапредметные умения, необходимые для решения заданий PISA  </vt:lpstr>
      <vt:lpstr>Метапредметные умения, необходимые для решения заданий PISA  </vt:lpstr>
      <vt:lpstr>Презентация PowerPoint</vt:lpstr>
      <vt:lpstr>Что такое СДПО?</vt:lpstr>
      <vt:lpstr>Проблемная ситуация и формирование УУД</vt:lpstr>
      <vt:lpstr>Проблемная ситуация и формирование УУД</vt:lpstr>
      <vt:lpstr>Какой должна быть учебная проблемная ситуация? </vt:lpstr>
      <vt:lpstr>Урок постановки учебной задачи</vt:lpstr>
      <vt:lpstr>Технология проведения урока постановки учебной задачи</vt:lpstr>
      <vt:lpstr>Технология проведения урока постановки учебной задачи</vt:lpstr>
      <vt:lpstr>Проект занятия подготовки к PISA</vt:lpstr>
      <vt:lpstr>Проект занятия подготовки к PISA</vt:lpstr>
    </vt:vector>
  </TitlesOfParts>
  <Company>ИРО ПК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Pavelkin-VN</dc:creator>
  <cp:lastModifiedBy>Владимир</cp:lastModifiedBy>
  <cp:revision>175</cp:revision>
  <dcterms:created xsi:type="dcterms:W3CDTF">2020-03-17T09:58:51Z</dcterms:created>
  <dcterms:modified xsi:type="dcterms:W3CDTF">2020-08-27T06:41:03Z</dcterms:modified>
</cp:coreProperties>
</file>