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298" r:id="rId4"/>
    <p:sldId id="603" r:id="rId5"/>
    <p:sldId id="606" r:id="rId6"/>
    <p:sldId id="641" r:id="rId7"/>
    <p:sldId id="633" r:id="rId8"/>
    <p:sldId id="639" r:id="rId9"/>
    <p:sldId id="634" r:id="rId10"/>
    <p:sldId id="632" r:id="rId11"/>
    <p:sldId id="629" r:id="rId12"/>
    <p:sldId id="638" r:id="rId13"/>
    <p:sldId id="630" r:id="rId14"/>
    <p:sldId id="637" r:id="rId15"/>
    <p:sldId id="631" r:id="rId16"/>
    <p:sldId id="618" r:id="rId17"/>
    <p:sldId id="616" r:id="rId18"/>
    <p:sldId id="605" r:id="rId19"/>
    <p:sldId id="617" r:id="rId20"/>
    <p:sldId id="623" r:id="rId21"/>
    <p:sldId id="624" r:id="rId22"/>
    <p:sldId id="625" r:id="rId23"/>
    <p:sldId id="627" r:id="rId24"/>
  </p:sldIdLst>
  <p:sldSz cx="24384000" cy="13716000"/>
  <p:notesSz cx="6858000" cy="992632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икита Силин" initials="НС" lastIdx="1" clrIdx="0"/>
  <p:cmAuthor id="2" name="Силин Никита Андреевич" initials="СНА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66CCFF"/>
    <a:srgbClr val="FF9900"/>
    <a:srgbClr val="EFFAFF"/>
    <a:srgbClr val="DDF0FF"/>
    <a:srgbClr val="EBF6FF"/>
    <a:srgbClr val="EBEDFF"/>
    <a:srgbClr val="E5E8FF"/>
    <a:srgbClr val="CCECFF"/>
    <a:srgbClr val="00B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9" autoAdjust="0"/>
    <p:restoredTop sz="99634" autoAdjust="0"/>
  </p:normalViewPr>
  <p:slideViewPr>
    <p:cSldViewPr snapToGrid="0">
      <p:cViewPr varScale="1">
        <p:scale>
          <a:sx n="58" d="100"/>
          <a:sy n="58" d="100"/>
        </p:scale>
        <p:origin x="-192" y="-78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</p:spPr>
        <p:txBody>
          <a:bodyPr lIns="90287" tIns="45147" rIns="90287" bIns="45147"/>
          <a:lstStyle/>
          <a:p>
            <a:endParaRPr dirty="0"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9" y="4715159"/>
            <a:ext cx="5029201" cy="4466986"/>
          </a:xfrm>
          <a:prstGeom prst="rect">
            <a:avLst/>
          </a:prstGeom>
        </p:spPr>
        <p:txBody>
          <a:bodyPr lIns="90287" tIns="45147" rIns="90287" bIns="45147"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 hasCustomPrompt="1"/>
          </p:nvPr>
        </p:nvSpPr>
        <p:spPr>
          <a:xfrm>
            <a:off x="2759310" y="712413"/>
            <a:ext cx="20828001" cy="1007738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1" name="Линия"/>
          <p:cNvSpPr/>
          <p:nvPr/>
        </p:nvSpPr>
        <p:spPr>
          <a:xfrm>
            <a:off x="437279" y="2368910"/>
            <a:ext cx="23509440" cy="1"/>
          </a:xfrm>
          <a:prstGeom prst="line">
            <a:avLst/>
          </a:prstGeom>
          <a:ln w="38100">
            <a:solidFill>
              <a:srgbClr val="D5D5D5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 Medium"/>
              </a:defRPr>
            </a:pPr>
            <a:endParaRPr sz="3000" dirty="0"/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715564" y="13093155"/>
            <a:ext cx="482806" cy="482601"/>
          </a:xfrm>
          <a:prstGeom prst="rect">
            <a:avLst/>
          </a:prstGeom>
        </p:spPr>
        <p:txBody>
          <a:bodyPr/>
          <a:lstStyle>
            <a:lvl1pPr>
              <a:defRPr sz="250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fld id="{6393BCA4-4374-4A85-ADB0-6BBECDEA23FF}" type="slidenum">
              <a:rPr lang="ru-RU" b="0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fld id="{6393BCA4-4374-4A85-ADB0-6BBECDEA23FF}" type="slidenum">
              <a:rPr lang="ru-RU" b="0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01700" y="10523621"/>
            <a:ext cx="22580600" cy="25542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88316" y="3867934"/>
            <a:ext cx="2189398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Вебинар для учителей биологии</a:t>
            </a:r>
            <a:endParaRPr lang="ru-RU" sz="60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Формирование базовых исследовательских действий </a:t>
            </a:r>
            <a:endParaRPr lang="ru-RU" sz="60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уроках биологии</a:t>
            </a:r>
            <a:endParaRPr lang="ru-RU" sz="60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60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Елтышева Ирина Валерьевна, канд. биол. наук, доцент кафедры общего образования ЦНППМПР</a:t>
            </a:r>
            <a:endParaRPr lang="ru-RU" sz="3600" i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b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3600" b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14" y="537059"/>
            <a:ext cx="1105271" cy="195214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2" descr="C:\Users\Chernicyna-NA\Desktop\САЙТ ЦЕНТР\подвал\logo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04274" y="623491"/>
            <a:ext cx="2439170" cy="1620000"/>
          </a:xfrm>
          <a:prstGeom prst="rect">
            <a:avLst/>
          </a:prstGeom>
          <a:noFill/>
        </p:spPr>
      </p:pic>
      <p:sp>
        <p:nvSpPr>
          <p:cNvPr id="2" name="Текстовое поле 1"/>
          <p:cNvSpPr txBox="1"/>
          <p:nvPr/>
        </p:nvSpPr>
        <p:spPr>
          <a:xfrm>
            <a:off x="3435350" y="8872220"/>
            <a:ext cx="181997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ссылка: https://events.webinar.ru/50441123/912977792/record-new/1983293911</a:t>
            </a:r>
            <a:endParaRPr lang="ru-RU" b="0" i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endParaRPr lang="ru-RU" altLang="en-US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sz="half" idx="1"/>
          </p:nvPr>
        </p:nvSpPr>
        <p:spPr>
          <a:xfrm>
            <a:off x="1464128" y="2704193"/>
            <a:ext cx="10363200" cy="870267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5"/>
                </a:solidFill>
              </a:rPr>
              <a:t>ЕГЭ, линии 22-23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7" name="Текстовое поле 6"/>
          <p:cNvSpPr txBox="1">
            <a:spLocks noGrp="1"/>
          </p:cNvSpPr>
          <p:nvPr>
            <p:ph type="title"/>
          </p:nvPr>
        </p:nvSpPr>
        <p:spPr>
          <a:xfrm>
            <a:off x="1676400" y="730251"/>
            <a:ext cx="21031200" cy="1947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Оценивание базовых исследовательских действий при прохождении ГИА</a:t>
            </a:r>
            <a:endParaRPr lang="ru-RU" altLang="en-US" sz="66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8" name="Замещающее содержимое 3"/>
          <p:cNvPicPr>
            <a:picLocks noGrp="1" noChangeAspect="1"/>
          </p:cNvPicPr>
          <p:nvPr>
            <p:ph sz="half" idx="1"/>
          </p:nvPr>
        </p:nvPicPr>
        <p:blipFill>
          <a:blip r:embed="rId1" cstate="print"/>
          <a:srcRect t="28483" b="30092"/>
          <a:stretch>
            <a:fillRect/>
          </a:stretch>
        </p:blipFill>
        <p:spPr>
          <a:xfrm>
            <a:off x="8053306" y="2775856"/>
            <a:ext cx="14659736" cy="989511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8310" y="641531"/>
            <a:ext cx="9061450" cy="1978660"/>
          </a:xfrm>
        </p:spPr>
        <p:txBody>
          <a:bodyPr/>
          <a:lstStyle/>
          <a:p>
            <a:r>
              <a:rPr lang="ru-RU" altLang="en-US" b="1" dirty="0">
                <a:solidFill>
                  <a:srgbClr val="C00000"/>
                </a:solidFill>
                <a:sym typeface="+mn-ea"/>
              </a:rPr>
              <a:t>Нулевая гипотеза</a:t>
            </a:r>
            <a:endParaRPr lang="ru-RU" altLang="en-US" b="1" dirty="0">
              <a:solidFill>
                <a:srgbClr val="C00000"/>
              </a:solidFill>
              <a:sym typeface="+mn-ea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1496423" y="2515689"/>
            <a:ext cx="22625050" cy="1992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en-US" i="1" dirty="0">
                <a:solidFill>
                  <a:srgbClr val="002060"/>
                </a:solidFill>
              </a:rPr>
              <a:t>– принимаемое по умолчанию предположение о том, что не </a:t>
            </a:r>
            <a:endParaRPr lang="ru-RU" altLang="en-US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altLang="en-US" i="1" dirty="0">
                <a:solidFill>
                  <a:srgbClr val="002060"/>
                </a:solidFill>
              </a:rPr>
              <a:t>существует связи между двумя наблюдаемыми событиями</a:t>
            </a:r>
            <a:endParaRPr lang="ru-RU" altLang="en-US" i="1" dirty="0">
              <a:solidFill>
                <a:srgbClr val="002060"/>
              </a:solidFill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1589859" y="5493839"/>
            <a:ext cx="20861926" cy="3139321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algn="just"/>
            <a:r>
              <a:rPr lang="ru-RU" altLang="en-US" sz="4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Как сформулировать?</a:t>
            </a:r>
            <a:endParaRPr lang="ru-RU" altLang="en-US" sz="48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  <a:sym typeface="+mn-ea"/>
              </a:rPr>
              <a:t>1. определить независимую и зависимую переменную</a:t>
            </a:r>
            <a:endParaRPr lang="ru-RU" altLang="en-US" sz="4800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2. сформулировать утверждение, что между ними нет связи (одна на другую не влияет)</a:t>
            </a:r>
            <a:endParaRPr lang="ru-RU" altLang="en-US" sz="4800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906780" y="1673860"/>
            <a:ext cx="22766020" cy="7879080"/>
          </a:xfrm>
          <a:prstGeom prst="rect">
            <a:avLst/>
          </a:prstGeom>
          <a:noFill/>
        </p:spPr>
        <p:txBody>
          <a:bodyPr wrap="square" lIns="182880" tIns="91440" rIns="182880" bIns="91440" rtlCol="0" anchor="t">
            <a:spAutoFit/>
          </a:bodyPr>
          <a:lstStyle/>
          <a:p>
            <a:pPr algn="just"/>
            <a:r>
              <a:rPr lang="ru-RU" altLang="en-US" sz="4000" dirty="0">
                <a:latin typeface="+mn-lt"/>
                <a:cs typeface="Times New Roman" panose="02020603050405020304" pitchFamily="18" charset="0"/>
              </a:rPr>
              <a:t>24. </a:t>
            </a:r>
            <a:r>
              <a:rPr lang="ru-RU" altLang="en-US" sz="4000" dirty="0">
                <a:solidFill>
                  <a:schemeClr val="accent5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Как и почему изменился состав крови спортсменов в условиях описанного эксперимента.</a:t>
            </a:r>
            <a:r>
              <a:rPr lang="ru-RU" altLang="en-US" sz="400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ru-RU" altLang="en-US" sz="4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Какое биологическое значение это имеет? Дайте аргументированный ответ. </a:t>
            </a:r>
            <a:r>
              <a:rPr lang="ru-RU" alt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Какой метод использует ученый для определения уровня гематокрита?</a:t>
            </a:r>
            <a:endParaRPr lang="ru-RU" altLang="en-US" sz="4000" dirty="0">
              <a:solidFill>
                <a:schemeClr val="accent6">
                  <a:lumMod val="75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endParaRPr lang="ru-RU" altLang="en-US" sz="4000" dirty="0"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000" dirty="0">
                <a:latin typeface="+mn-lt"/>
                <a:cs typeface="Times New Roman" panose="02020603050405020304" pitchFamily="18" charset="0"/>
              </a:rPr>
              <a:t>Элементы ответа: </a:t>
            </a:r>
            <a:r>
              <a:rPr lang="ru-RU" altLang="en-US" sz="4000" dirty="0">
                <a:solidFill>
                  <a:schemeClr val="accent5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1) увеличился относительный объем (количество) эритроцитов в крови;</a:t>
            </a:r>
            <a:endParaRPr lang="ru-RU" altLang="en-US" sz="4000" dirty="0"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2) на высоте 4000 м низкая концентрация (парциальное давление) кислорода;</a:t>
            </a:r>
            <a:endParaRPr lang="ru-RU" altLang="en-US" sz="4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3) такое изменение состава крови предотвращает развитие гипоксии (недостатка в кислороде) в организме ИЛИ </a:t>
            </a:r>
            <a:endParaRPr lang="ru-RU" altLang="en-US" sz="4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3) повышает эффективность переноса кислорода к органам (тканям);</a:t>
            </a:r>
            <a:endParaRPr lang="ru-RU" altLang="en-US" sz="4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4) метод осаждения эритроцитов (пассивно под действием силы тяжести)</a:t>
            </a:r>
            <a:endParaRPr lang="ru-RU" altLang="en-US" sz="4000" dirty="0">
              <a:solidFill>
                <a:schemeClr val="accent6">
                  <a:lumMod val="75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ИЛИ  4) метод центрифугирования.</a:t>
            </a:r>
            <a:endParaRPr lang="ru-RU" altLang="en-US" sz="4000" dirty="0">
              <a:solidFill>
                <a:schemeClr val="accent6">
                  <a:lumMod val="75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endParaRPr lang="ru-RU" altLang="en-US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  <a:p>
            <a:endParaRPr lang="ru-RU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510" y="212090"/>
            <a:ext cx="22778720" cy="1978660"/>
          </a:xfrm>
        </p:spPr>
        <p:txBody>
          <a:bodyPr>
            <a:normAutofit/>
          </a:bodyPr>
          <a:lstStyle/>
          <a:p>
            <a:pPr algn="ctr"/>
            <a:r>
              <a:rPr lang="ru-RU" altLang="en-US" sz="6800" b="1" dirty="0">
                <a:solidFill>
                  <a:srgbClr val="C00000"/>
                </a:solidFill>
                <a:sym typeface="+mn-ea"/>
              </a:rPr>
              <a:t>Достоверность - истинность результатов исследования</a:t>
            </a:r>
            <a:endParaRPr lang="ru-RU" altLang="en-US" sz="6800" b="1" dirty="0">
              <a:solidFill>
                <a:srgbClr val="C00000"/>
              </a:solidFill>
              <a:sym typeface="+mn-ea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154170" y="2190750"/>
            <a:ext cx="15224760" cy="1254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en-US" i="1" dirty="0">
                <a:solidFill>
                  <a:srgbClr val="002060"/>
                </a:solidFill>
              </a:rPr>
              <a:t>Условия получения достоверного результата:</a:t>
            </a:r>
            <a:endParaRPr lang="ru-RU" altLang="en-US" i="1" dirty="0">
              <a:solidFill>
                <a:srgbClr val="002060"/>
              </a:solidFill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1045028" y="4011384"/>
            <a:ext cx="21994586" cy="5355312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algn="just"/>
            <a:r>
              <a:rPr lang="ru-RU" altLang="en-US" sz="4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1) большая выборка </a:t>
            </a:r>
            <a:r>
              <a:rPr lang="ru-RU" altLang="en-US" sz="48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(1-2 особи могут иметь индивидуальные особенности)</a:t>
            </a:r>
            <a:endParaRPr lang="ru-RU" altLang="en-US" sz="4800" i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2) однородная выборка </a:t>
            </a:r>
            <a:r>
              <a:rPr lang="ru-RU" altLang="en-US" sz="48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(возраст, пол, тип клеток могут влиять на результаты исследования)</a:t>
            </a:r>
            <a:endParaRPr lang="ru-RU" altLang="en-US" sz="4800" i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3) одинаковые методы измерения: методика, приборы </a:t>
            </a:r>
            <a:r>
              <a:rPr lang="ru-RU" altLang="en-US" sz="4800" i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(при применении разных методов - разная погрешность измерения)</a:t>
            </a:r>
            <a:endParaRPr lang="ru-RU" altLang="en-US" sz="4800" i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4) при изучения влияния определённой переменной на объект </a:t>
            </a:r>
            <a:r>
              <a:rPr lang="ru-RU" altLang="en-US" sz="4800" u="sng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остальные условия оставляем </a:t>
            </a:r>
            <a:r>
              <a:rPr lang="ru-RU" altLang="en-US" sz="4800" u="sng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неизменными</a:t>
            </a:r>
            <a:endParaRPr lang="ru-RU" altLang="en-US" sz="48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Замещающее содержимое 6"/>
          <p:cNvPicPr>
            <a:picLocks noChangeAspect="1"/>
          </p:cNvPicPr>
          <p:nvPr/>
        </p:nvPicPr>
        <p:blipFill>
          <a:blip r:embed="rId1" cstate="print"/>
          <a:srcRect l="36406" t="74433" r="37794" b="16144"/>
          <a:stretch>
            <a:fillRect/>
          </a:stretch>
        </p:blipFill>
        <p:spPr>
          <a:xfrm>
            <a:off x="587375" y="10341610"/>
            <a:ext cx="13745210" cy="2823845"/>
          </a:xfrm>
          <a:prstGeom prst="rect">
            <a:avLst/>
          </a:prstGeom>
        </p:spPr>
      </p:pic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34645" t="46776" r="38168" b="3706"/>
          <a:stretch>
            <a:fillRect/>
          </a:stretch>
        </p:blipFill>
        <p:spPr>
          <a:xfrm>
            <a:off x="2212975" y="1361440"/>
            <a:ext cx="8615680" cy="8826500"/>
          </a:xfrm>
          <a:prstGeom prst="rect">
            <a:avLst/>
          </a:prstGeom>
        </p:spPr>
      </p:pic>
      <p:pic>
        <p:nvPicPr>
          <p:cNvPr id="7" name="Замещающее содержимое 6"/>
          <p:cNvPicPr>
            <a:picLocks noGrp="1" noChangeAspect="1"/>
          </p:cNvPicPr>
          <p:nvPr>
            <p:ph sz="half" idx="2"/>
          </p:nvPr>
        </p:nvPicPr>
        <p:blipFill>
          <a:blip r:embed="rId1" cstate="print"/>
          <a:srcRect l="34461" t="11198" r="37794" b="24717"/>
          <a:stretch>
            <a:fillRect/>
          </a:stretch>
        </p:blipFill>
        <p:spPr>
          <a:xfrm>
            <a:off x="15108555" y="1361440"/>
            <a:ext cx="8942705" cy="11618595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1391285" y="346710"/>
            <a:ext cx="209632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Традиционное задание, учебник «Ботаника» Корчагиной В.А. </a:t>
            </a:r>
            <a:endParaRPr lang="ru-RU" altLang="en-US" sz="60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altLang="ru-RU" sz="2800" b="1" cap="none" dirty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endParaRPr lang="ru-RU" sz="28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7" name="Текстовое поле 6"/>
          <p:cNvSpPr txBox="1"/>
          <p:nvPr/>
        </p:nvSpPr>
        <p:spPr>
          <a:xfrm>
            <a:off x="2209800" y="661035"/>
            <a:ext cx="204978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Метапредметное задание</a:t>
            </a:r>
            <a:endParaRPr lang="ru-RU" altLang="en-US" sz="60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9043" t="14338" r="31768" b="41265"/>
          <a:stretch>
            <a:fillRect/>
          </a:stretch>
        </p:blipFill>
        <p:spPr>
          <a:xfrm>
            <a:off x="1075690" y="2172335"/>
            <a:ext cx="15857855" cy="10106025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4876800" y="11879943"/>
            <a:ext cx="2668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</a:rPr>
              <a:t>ответ: 2 </a:t>
            </a:r>
            <a:endParaRPr lang="ru-RU" altLang="en-US" sz="3600" b="0" dirty="0">
              <a:solidFill>
                <a:srgbClr val="C00000"/>
              </a:solidFill>
              <a:latin typeface="+mn-lt"/>
              <a:cs typeface="+mn-lt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16917217" y="3728447"/>
            <a:ext cx="668528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i="1" dirty="0" err="1">
                <a:solidFill>
                  <a:srgbClr val="C0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Метапредметный</a:t>
            </a:r>
            <a:r>
              <a:rPr lang="ru-RU" altLang="en-US" i="1" dirty="0">
                <a:solidFill>
                  <a:srgbClr val="C0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 результат:</a:t>
            </a:r>
            <a:endParaRPr lang="ru-RU" altLang="en-US" i="1" dirty="0">
              <a:solidFill>
                <a:srgbClr val="C0000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  <a:p>
            <a:r>
              <a:rPr lang="ru-RU" altLang="en-US" i="1" u="sng" dirty="0" err="1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исслед</a:t>
            </a:r>
            <a:r>
              <a:rPr lang="ru-RU" altLang="en-US" i="1" u="sng" dirty="0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: </a:t>
            </a:r>
            <a:r>
              <a:rPr lang="ru-RU" altLang="en-US" i="1" dirty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</a:rPr>
              <a:t>самостоятельно формулировать обобщения и выводы по результатам проведённого наблюдения, эксперимента</a:t>
            </a:r>
            <a:endParaRPr lang="ru-RU" altLang="en-US" i="1" dirty="0">
              <a:solidFill>
                <a:srgbClr val="00206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17515115" y="7159353"/>
            <a:ext cx="626491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i="1" u="sng" dirty="0" err="1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логич</a:t>
            </a:r>
            <a:r>
              <a:rPr lang="ru-RU" altLang="en-US" i="1" u="sng" dirty="0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:</a:t>
            </a:r>
            <a:r>
              <a:rPr lang="ru-RU" altLang="en-US" i="1" dirty="0">
                <a:latin typeface="Yu Gothic UI Light" panose="020B0300000000000000" charset="-128"/>
                <a:ea typeface="Yu Gothic UI Light" panose="020B0300000000000000" charset="-128"/>
              </a:rPr>
              <a:t> </a:t>
            </a:r>
            <a:r>
              <a:rPr lang="ru-RU" altLang="en-US" i="1" dirty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</a:rPr>
              <a:t>с учётом предложенной биологической задачи выявлять закономерности</a:t>
            </a:r>
            <a:endParaRPr lang="ru-RU" alt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altLang="ru-RU" sz="2800" b="1" cap="none" dirty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endParaRPr lang="ru-RU" sz="28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7" name="Текстовое поле 6"/>
          <p:cNvSpPr txBox="1"/>
          <p:nvPr/>
        </p:nvSpPr>
        <p:spPr>
          <a:xfrm>
            <a:off x="2209800" y="661035"/>
            <a:ext cx="204978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Метапредметное задание</a:t>
            </a:r>
            <a:endParaRPr lang="ru-RU" altLang="en-US" sz="60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9043" t="59598" r="31768" b="13890"/>
          <a:stretch>
            <a:fillRect/>
          </a:stretch>
        </p:blipFill>
        <p:spPr>
          <a:xfrm>
            <a:off x="567055" y="2940685"/>
            <a:ext cx="16653510" cy="6337300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4226560" y="8576310"/>
            <a:ext cx="2668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</a:rPr>
              <a:t>ответ: 4 </a:t>
            </a:r>
            <a:endParaRPr lang="ru-RU" altLang="en-US" sz="3600" b="0">
              <a:solidFill>
                <a:srgbClr val="C00000"/>
              </a:solidFill>
              <a:latin typeface="+mn-lt"/>
              <a:cs typeface="+mn-lt"/>
            </a:endParaRP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17064083" y="2876278"/>
            <a:ext cx="6896100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i="1" dirty="0" err="1">
                <a:solidFill>
                  <a:srgbClr val="C0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Метапредметный</a:t>
            </a:r>
            <a:r>
              <a:rPr lang="ru-RU" altLang="en-US" i="1" dirty="0">
                <a:solidFill>
                  <a:srgbClr val="C0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 результат:</a:t>
            </a:r>
            <a:endParaRPr lang="ru-RU" altLang="en-US" i="1" dirty="0">
              <a:solidFill>
                <a:srgbClr val="C0000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  <a:p>
            <a:r>
              <a:rPr lang="ru-RU" altLang="en-US" i="1" u="sng" dirty="0" err="1" smtClean="0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исслед</a:t>
            </a:r>
            <a:r>
              <a:rPr lang="ru-RU" altLang="en-US" i="1" u="sng" dirty="0" smtClean="0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:</a:t>
            </a:r>
            <a:r>
              <a:rPr lang="ru-RU" altLang="en-US" i="1" dirty="0" smtClean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 </a:t>
            </a:r>
            <a:r>
              <a:rPr lang="ru-RU" altLang="en-US" i="1" dirty="0" smtClean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</a:rPr>
              <a:t> самостоятельно </a:t>
            </a:r>
            <a:r>
              <a:rPr lang="ru-RU" altLang="en-US" i="1" dirty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</a:rPr>
              <a:t>формулировать обобщения и выводы по результатам проведённого наблюдения, эксперимента</a:t>
            </a:r>
            <a:endParaRPr lang="ru-RU" altLang="en-US" i="1" dirty="0">
              <a:solidFill>
                <a:srgbClr val="00206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</p:txBody>
      </p:sp>
      <p:pic>
        <p:nvPicPr>
          <p:cNvPr id="16" name="Замещающее содержимое 5"/>
          <p:cNvPicPr>
            <a:picLocks noChangeAspect="1"/>
          </p:cNvPicPr>
          <p:nvPr/>
        </p:nvPicPr>
        <p:blipFill>
          <a:blip r:embed="rId3" cstate="print"/>
          <a:srcRect l="29043" t="85541" r="31768" b="7063"/>
          <a:stretch>
            <a:fillRect/>
          </a:stretch>
        </p:blipFill>
        <p:spPr>
          <a:xfrm>
            <a:off x="443230" y="9525635"/>
            <a:ext cx="16653510" cy="1767840"/>
          </a:xfrm>
          <a:prstGeom prst="rect">
            <a:avLst/>
          </a:prstGeom>
        </p:spPr>
      </p:pic>
      <p:sp>
        <p:nvSpPr>
          <p:cNvPr id="17" name="Текстовое поле 16"/>
          <p:cNvSpPr txBox="1"/>
          <p:nvPr/>
        </p:nvSpPr>
        <p:spPr>
          <a:xfrm>
            <a:off x="1000760" y="11090275"/>
            <a:ext cx="137464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</a:rPr>
              <a:t>ответ: 1. Чтобы убедиться, что уменьшение количество воды в пробирке вызвано испарением воды через </a:t>
            </a:r>
            <a:r>
              <a:rPr lang="ru-RU" altLang="en-US" sz="3600" b="0" dirty="0" smtClean="0">
                <a:solidFill>
                  <a:srgbClr val="C00000"/>
                </a:solidFill>
                <a:latin typeface="+mn-lt"/>
                <a:cs typeface="+mn-lt"/>
              </a:rPr>
              <a:t>листья</a:t>
            </a:r>
            <a:endParaRPr lang="ru-RU" altLang="en-US" sz="3600" b="0" dirty="0" smtClean="0">
              <a:solidFill>
                <a:srgbClr val="C00000"/>
              </a:solidFill>
              <a:latin typeface="+mn-lt"/>
              <a:cs typeface="+mn-lt"/>
            </a:endParaRPr>
          </a:p>
          <a:p>
            <a:r>
              <a:rPr lang="ru-RU" altLang="en-US" sz="3600" b="0" dirty="0" smtClean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2</a:t>
            </a:r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. Масло препятствует испарению воды  </a:t>
            </a:r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</a:rPr>
              <a:t>  </a:t>
            </a:r>
            <a:endParaRPr lang="ru-RU" altLang="en-US" sz="3600" b="0" dirty="0">
              <a:solidFill>
                <a:srgbClr val="C00000"/>
              </a:solidFill>
              <a:latin typeface="+mn-lt"/>
              <a:cs typeface="+mn-lt"/>
            </a:endParaRPr>
          </a:p>
        </p:txBody>
      </p:sp>
      <p:sp>
        <p:nvSpPr>
          <p:cNvPr id="18" name="Текстовое поле 17"/>
          <p:cNvSpPr txBox="1"/>
          <p:nvPr/>
        </p:nvSpPr>
        <p:spPr>
          <a:xfrm>
            <a:off x="17127946" y="8632191"/>
            <a:ext cx="6685280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i="1" dirty="0" err="1">
                <a:solidFill>
                  <a:srgbClr val="C0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Метапредметный</a:t>
            </a:r>
            <a:r>
              <a:rPr lang="ru-RU" altLang="en-US" i="1" dirty="0">
                <a:solidFill>
                  <a:srgbClr val="C0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 результат:</a:t>
            </a:r>
            <a:endParaRPr lang="ru-RU" altLang="en-US" i="1" dirty="0">
              <a:solidFill>
                <a:srgbClr val="C0000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  <a:p>
            <a:r>
              <a:rPr lang="ru-RU" altLang="en-US" i="1" u="sng" dirty="0" err="1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исслед</a:t>
            </a:r>
            <a:r>
              <a:rPr lang="ru-RU" altLang="en-US" i="1" u="sng" dirty="0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:</a:t>
            </a:r>
            <a:r>
              <a:rPr lang="ru-RU" altLang="en-US" i="1" dirty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 оценивать на применимость и достоверность информацию, </a:t>
            </a:r>
            <a:endParaRPr lang="ru-RU" altLang="en-US" i="1" dirty="0">
              <a:solidFill>
                <a:srgbClr val="00206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  <a:p>
            <a:r>
              <a:rPr lang="ru-RU" altLang="en-US" i="1" dirty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полученную в ходе наблюдения и эксперимента</a:t>
            </a:r>
            <a:endParaRPr lang="ru-RU" altLang="en-US" i="1" dirty="0">
              <a:solidFill>
                <a:srgbClr val="002060"/>
              </a:solidFill>
              <a:latin typeface="Yu Gothic UI Light" panose="020B0300000000000000" charset="-128"/>
              <a:ea typeface="Yu Gothic UI Light" panose="020B0300000000000000" charset="-128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altLang="ru-RU" sz="2800" b="1" cap="none" dirty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endParaRPr lang="ru-RU" sz="28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7221200" y="12674601"/>
            <a:ext cx="5486400" cy="730250"/>
          </a:xfrm>
        </p:spPr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7" name="Текстовое поле 6"/>
          <p:cNvSpPr txBox="1"/>
          <p:nvPr/>
        </p:nvSpPr>
        <p:spPr>
          <a:xfrm>
            <a:off x="2209800" y="661035"/>
            <a:ext cx="204978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Метапредметное задание</a:t>
            </a:r>
            <a:endParaRPr lang="ru-RU" altLang="en-US" sz="60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1092835" y="3114675"/>
            <a:ext cx="156095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Какой опыт можно провести, чтобы доказать, что транспирация зависит от окружающей температуры? Спрогнозируйте результаты этого опыта.</a:t>
            </a:r>
            <a:endParaRPr lang="ru-RU" altLang="en-US" sz="36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17417143" y="3427367"/>
            <a:ext cx="6073140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i="1" dirty="0" err="1">
                <a:solidFill>
                  <a:srgbClr val="C0000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Метапредметный</a:t>
            </a:r>
            <a:r>
              <a:rPr lang="ru-RU" altLang="en-US" i="1" dirty="0">
                <a:solidFill>
                  <a:srgbClr val="C0000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 результат:</a:t>
            </a:r>
            <a:endParaRPr lang="ru-RU" altLang="en-US" i="1" dirty="0">
              <a:solidFill>
                <a:srgbClr val="C00000"/>
              </a:solidFill>
              <a:latin typeface="Yu Gothic UI Light" panose="020B0300000000000000" charset="-128"/>
              <a:ea typeface="Yu Gothic UI Light" panose="020B0300000000000000" charset="-128"/>
              <a:sym typeface="+mn-ea"/>
            </a:endParaRPr>
          </a:p>
          <a:p>
            <a:r>
              <a:rPr lang="ru-RU" altLang="en-US" i="1" u="sng" dirty="0" err="1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исслед</a:t>
            </a:r>
            <a:r>
              <a:rPr lang="ru-RU" altLang="en-US" i="1" u="sng" dirty="0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:</a:t>
            </a:r>
            <a:r>
              <a:rPr lang="ru-RU" altLang="en-US" i="1" dirty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</a:rPr>
              <a:t> выдвигать предположения об  развитии биологических процессов в новых условиях </a:t>
            </a:r>
            <a:endParaRPr lang="ru-RU" altLang="en-US" i="1" dirty="0">
              <a:solidFill>
                <a:srgbClr val="00206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273685" y="4763589"/>
            <a:ext cx="169081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3600" b="0" u="sng" dirty="0">
                <a:solidFill>
                  <a:srgbClr val="C00000"/>
                </a:solidFill>
                <a:latin typeface="+mn-lt"/>
                <a:cs typeface="+mn-lt"/>
              </a:rPr>
              <a:t>ответ:</a:t>
            </a:r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</a:rPr>
              <a:t> </a:t>
            </a:r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1) Взять пробирки с водой и тонким слоем масла, </a:t>
            </a:r>
            <a:endParaRPr lang="ru-RU" altLang="en-US" sz="3600" b="0" dirty="0">
              <a:solidFill>
                <a:srgbClr val="C00000"/>
              </a:solidFill>
              <a:latin typeface="+mn-lt"/>
              <a:cs typeface="+mn-lt"/>
            </a:endParaRPr>
          </a:p>
          <a:p>
            <a:pPr algn="l"/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              п</a:t>
            </a:r>
            <a:r>
              <a:rPr lang="ru-RU" altLang="en-US" sz="3600" b="0" u="sng" dirty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оместить в них одинаковые ветки</a:t>
            </a:r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 (с одинаковым количеством листьев), </a:t>
            </a:r>
            <a:endParaRPr lang="ru-RU" altLang="en-US" sz="3600" b="0" dirty="0">
              <a:solidFill>
                <a:srgbClr val="C00000"/>
              </a:solidFill>
              <a:latin typeface="+mn-lt"/>
              <a:cs typeface="+mn-lt"/>
            </a:endParaRPr>
          </a:p>
          <a:p>
            <a:pPr algn="l"/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             2) Поместить пробирки с ветками в помещения с температурами 10, 20, 30</a:t>
            </a:r>
            <a:r>
              <a:rPr lang="ru-RU" altLang="en-US" sz="3600" dirty="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+mn-lt"/>
                <a:sym typeface="+mn-ea"/>
              </a:rPr>
              <a:t>℃</a:t>
            </a:r>
            <a:endParaRPr lang="ru-RU" altLang="en-US" sz="3600" dirty="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  <a:cs typeface="+mn-lt"/>
            </a:endParaRPr>
          </a:p>
          <a:p>
            <a:pPr algn="l"/>
            <a:r>
              <a:rPr lang="ru-RU" altLang="en-US" sz="3600" dirty="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+mn-lt"/>
                <a:sym typeface="+mn-ea"/>
              </a:rPr>
              <a:t>      </a:t>
            </a:r>
            <a:r>
              <a:rPr lang="ru-RU" altLang="en-US" sz="3600" b="0" dirty="0">
                <a:solidFill>
                  <a:srgbClr val="C00000"/>
                </a:solidFill>
                <a:latin typeface="+mn-lt"/>
                <a:ea typeface="SimSun" panose="02010600030101010101" pitchFamily="2" charset="-122"/>
                <a:cs typeface="+mn-lt"/>
                <a:sym typeface="+mn-ea"/>
              </a:rPr>
              <a:t>3) </a:t>
            </a:r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С повышением температуры транспирация (испарение) увеличится</a:t>
            </a:r>
            <a:endParaRPr lang="ru-RU" altLang="en-US" sz="3600" dirty="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  <a:cs typeface="+mn-lt"/>
            </a:endParaRP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17413424" y="6017442"/>
            <a:ext cx="6442619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i="1" u="sng" dirty="0" err="1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логич</a:t>
            </a:r>
            <a:r>
              <a:rPr lang="ru-RU" altLang="en-US" i="1" u="sng" dirty="0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: </a:t>
            </a:r>
            <a:r>
              <a:rPr lang="ru-RU" altLang="en-US" i="1" dirty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</a:rPr>
              <a:t>формулировать гипотезы о </a:t>
            </a:r>
            <a:endParaRPr lang="ru-RU" altLang="en-US" i="1" dirty="0">
              <a:solidFill>
                <a:srgbClr val="00206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  <a:p>
            <a:r>
              <a:rPr lang="ru-RU" altLang="en-US" i="1" dirty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</a:rPr>
              <a:t>взаимосвязях</a:t>
            </a:r>
            <a:endParaRPr lang="ru-RU" altLang="en-US" i="1" dirty="0">
              <a:solidFill>
                <a:srgbClr val="00206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1092835" y="7856855"/>
            <a:ext cx="156095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Какое значение для растений имеет испарение воды? Какую роль выполняют устьица в жизни растений?</a:t>
            </a:r>
            <a:endParaRPr lang="ru-RU" altLang="en-US" sz="36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Текстовое поле 17"/>
          <p:cNvSpPr txBox="1"/>
          <p:nvPr/>
        </p:nvSpPr>
        <p:spPr>
          <a:xfrm>
            <a:off x="440509" y="9571717"/>
            <a:ext cx="137464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3600" b="0" u="sng" dirty="0">
                <a:solidFill>
                  <a:srgbClr val="C00000"/>
                </a:solidFill>
                <a:latin typeface="+mn-lt"/>
                <a:cs typeface="+mn-lt"/>
              </a:rPr>
              <a:t>ответ:</a:t>
            </a:r>
            <a:r>
              <a:rPr lang="ru-RU" altLang="en-US" sz="3600" b="0" dirty="0">
                <a:solidFill>
                  <a:srgbClr val="C00000"/>
                </a:solidFill>
                <a:latin typeface="+mn-lt"/>
                <a:cs typeface="+mn-lt"/>
              </a:rPr>
              <a:t> 1) охлаждение растений</a:t>
            </a:r>
            <a:endParaRPr lang="ru-RU" altLang="en-US" sz="3600" b="0" dirty="0">
              <a:solidFill>
                <a:srgbClr val="C00000"/>
              </a:solidFill>
              <a:latin typeface="+mn-lt"/>
              <a:cs typeface="+mn-lt"/>
            </a:endParaRPr>
          </a:p>
          <a:p>
            <a:pPr algn="l"/>
            <a:r>
              <a:rPr lang="ru-RU" altLang="en-US" sz="3600" b="0" dirty="0" smtClean="0">
                <a:solidFill>
                  <a:srgbClr val="C00000"/>
                </a:solidFill>
                <a:latin typeface="+mn-lt"/>
                <a:ea typeface="SimSun" panose="02010600030101010101" pitchFamily="2" charset="-122"/>
                <a:cs typeface="+mn-lt"/>
              </a:rPr>
              <a:t>             2</a:t>
            </a:r>
            <a:r>
              <a:rPr lang="ru-RU" altLang="en-US" sz="3600" b="0" dirty="0">
                <a:solidFill>
                  <a:srgbClr val="C00000"/>
                </a:solidFill>
                <a:latin typeface="+mn-lt"/>
                <a:ea typeface="SimSun" panose="02010600030101010101" pitchFamily="2" charset="-122"/>
                <a:cs typeface="+mn-lt"/>
              </a:rPr>
              <a:t>) обеспечивает ток воды с минеральными солями</a:t>
            </a:r>
            <a:endParaRPr lang="ru-RU" altLang="en-US" sz="3600" b="0" dirty="0">
              <a:solidFill>
                <a:srgbClr val="C00000"/>
              </a:solidFill>
              <a:latin typeface="+mn-lt"/>
              <a:ea typeface="SimSun" panose="02010600030101010101" pitchFamily="2" charset="-122"/>
              <a:cs typeface="+mn-lt"/>
            </a:endParaRPr>
          </a:p>
          <a:p>
            <a:pPr algn="l"/>
            <a:r>
              <a:rPr lang="ru-RU" altLang="en-US" sz="3600" b="0" dirty="0" smtClean="0">
                <a:solidFill>
                  <a:srgbClr val="C00000"/>
                </a:solidFill>
                <a:latin typeface="+mn-lt"/>
                <a:ea typeface="SimSun" panose="02010600030101010101" pitchFamily="2" charset="-122"/>
                <a:cs typeface="+mn-lt"/>
              </a:rPr>
              <a:t>             3</a:t>
            </a:r>
            <a:r>
              <a:rPr lang="ru-RU" altLang="en-US" sz="3600" b="0" dirty="0">
                <a:solidFill>
                  <a:srgbClr val="C00000"/>
                </a:solidFill>
                <a:latin typeface="+mn-lt"/>
                <a:ea typeface="SimSun" panose="02010600030101010101" pitchFamily="2" charset="-122"/>
                <a:cs typeface="+mn-lt"/>
              </a:rPr>
              <a:t>) через устьица происходит испарение воды</a:t>
            </a:r>
            <a:endParaRPr lang="ru-RU" altLang="en-US" sz="3600" b="0" dirty="0">
              <a:solidFill>
                <a:srgbClr val="C00000"/>
              </a:solidFill>
              <a:latin typeface="+mn-lt"/>
              <a:ea typeface="SimSun" panose="02010600030101010101" pitchFamily="2" charset="-122"/>
              <a:cs typeface="+mn-lt"/>
            </a:endParaRPr>
          </a:p>
          <a:p>
            <a:pPr algn="l"/>
            <a:endParaRPr lang="ru-RU" altLang="en-US" sz="3600" b="0" dirty="0">
              <a:solidFill>
                <a:srgbClr val="C00000"/>
              </a:solidFill>
              <a:latin typeface="+mn-lt"/>
              <a:ea typeface="SimSun" panose="02010600030101010101" pitchFamily="2" charset="-122"/>
              <a:cs typeface="+mn-lt"/>
            </a:endParaRPr>
          </a:p>
        </p:txBody>
      </p:sp>
      <p:sp>
        <p:nvSpPr>
          <p:cNvPr id="19" name="Текстовое поле 18"/>
          <p:cNvSpPr txBox="1"/>
          <p:nvPr/>
        </p:nvSpPr>
        <p:spPr>
          <a:xfrm>
            <a:off x="17351829" y="8386264"/>
            <a:ext cx="607314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i="1" dirty="0" err="1">
                <a:solidFill>
                  <a:srgbClr val="C0000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Метапредметный</a:t>
            </a:r>
            <a:r>
              <a:rPr lang="ru-RU" altLang="en-US" i="1" dirty="0">
                <a:solidFill>
                  <a:srgbClr val="C0000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 результат:</a:t>
            </a:r>
            <a:endParaRPr lang="ru-RU" altLang="en-US" i="1" dirty="0">
              <a:solidFill>
                <a:srgbClr val="C00000"/>
              </a:solidFill>
              <a:latin typeface="Yu Gothic UI Light" panose="020B0300000000000000" charset="-128"/>
              <a:ea typeface="Yu Gothic UI Light" panose="020B0300000000000000" charset="-128"/>
              <a:sym typeface="+mn-ea"/>
            </a:endParaRPr>
          </a:p>
          <a:p>
            <a:r>
              <a:rPr lang="ru-RU" altLang="en-US" i="1" u="sng" dirty="0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</a:rPr>
              <a:t>работа с информацией:</a:t>
            </a:r>
            <a:r>
              <a:rPr lang="ru-RU" altLang="en-US" i="1" dirty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</a:rPr>
              <a:t> выбирать и анализировать информацию</a:t>
            </a:r>
            <a:endParaRPr lang="ru-RU" altLang="en-US" i="1" dirty="0">
              <a:solidFill>
                <a:srgbClr val="00206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  <a:p>
            <a:r>
              <a:rPr lang="ru-RU" altLang="en-US" i="1" u="sng" dirty="0" err="1" smtClean="0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коммуникат</a:t>
            </a:r>
            <a:r>
              <a:rPr lang="ru-RU" altLang="en-US" i="1" u="sng" dirty="0">
                <a:solidFill>
                  <a:srgbClr val="FF000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:</a:t>
            </a:r>
            <a:r>
              <a:rPr lang="ru-RU" altLang="en-US" i="1" dirty="0">
                <a:solidFill>
                  <a:srgbClr val="002060"/>
                </a:solidFill>
                <a:latin typeface="Yu Gothic UI Light" panose="020B0300000000000000" charset="-128"/>
                <a:ea typeface="Yu Gothic UI Light" panose="020B0300000000000000" charset="-128"/>
                <a:sym typeface="+mn-ea"/>
              </a:rPr>
              <a:t> формулировать суждения</a:t>
            </a:r>
            <a:endParaRPr lang="ru-RU" altLang="en-US" i="1" dirty="0">
              <a:solidFill>
                <a:srgbClr val="002060"/>
              </a:solidFill>
              <a:latin typeface="Yu Gothic UI Light" panose="020B0300000000000000" charset="-128"/>
              <a:ea typeface="Yu Gothic UI Light" panose="020B0300000000000000" charset="-128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altLang="ru-RU" sz="2800" b="1" cap="none" dirty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endParaRPr lang="ru-RU" sz="28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7" name="Текстовое поле 6"/>
          <p:cNvSpPr txBox="1"/>
          <p:nvPr/>
        </p:nvSpPr>
        <p:spPr>
          <a:xfrm>
            <a:off x="2747010" y="706755"/>
            <a:ext cx="204978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Критерии оценки</a:t>
            </a:r>
            <a:endParaRPr lang="ru-RU" altLang="en-US" sz="60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9043" t="14338" r="31768" b="41265"/>
          <a:stretch>
            <a:fillRect/>
          </a:stretch>
        </p:blipFill>
        <p:spPr>
          <a:xfrm>
            <a:off x="1075690" y="2172335"/>
            <a:ext cx="15857855" cy="10106025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17221835" y="6012180"/>
            <a:ext cx="67843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5400" b="0">
                <a:solidFill>
                  <a:srgbClr val="C00000"/>
                </a:solidFill>
                <a:latin typeface="+mn-lt"/>
                <a:cs typeface="+mn-lt"/>
              </a:rPr>
              <a:t>1 балл (верный ответ)</a:t>
            </a:r>
            <a:endParaRPr lang="ru-RU" altLang="en-US" sz="5400" b="0">
              <a:solidFill>
                <a:srgbClr val="C00000"/>
              </a:solidFill>
              <a:latin typeface="+mn-lt"/>
              <a:cs typeface="+mn-lt"/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7670165" y="12278360"/>
            <a:ext cx="2668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</a:rPr>
              <a:t>ответ: 2 </a:t>
            </a:r>
            <a:endParaRPr lang="ru-RU" altLang="en-US" sz="3600" b="0">
              <a:solidFill>
                <a:srgbClr val="C00000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altLang="ru-RU" sz="2800" b="1" cap="none" dirty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endParaRPr lang="ru-RU" sz="28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7" name="Текстовое поле 6"/>
          <p:cNvSpPr txBox="1"/>
          <p:nvPr/>
        </p:nvSpPr>
        <p:spPr>
          <a:xfrm>
            <a:off x="2209800" y="661035"/>
            <a:ext cx="204978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Метапредметное задание</a:t>
            </a:r>
            <a:endParaRPr lang="ru-RU" altLang="en-US" sz="60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9043" t="59598" r="31768" b="13890"/>
          <a:stretch>
            <a:fillRect/>
          </a:stretch>
        </p:blipFill>
        <p:spPr>
          <a:xfrm>
            <a:off x="567055" y="2940685"/>
            <a:ext cx="16653510" cy="6337300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4226560" y="8576310"/>
            <a:ext cx="2668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</a:rPr>
              <a:t>ответ: 4 </a:t>
            </a:r>
            <a:endParaRPr lang="ru-RU" altLang="en-US" sz="3600" b="0">
              <a:solidFill>
                <a:srgbClr val="C00000"/>
              </a:solidFill>
              <a:latin typeface="+mn-lt"/>
              <a:cs typeface="+mn-lt"/>
            </a:endParaRPr>
          </a:p>
        </p:txBody>
      </p:sp>
      <p:pic>
        <p:nvPicPr>
          <p:cNvPr id="16" name="Замещающее содержимое 5"/>
          <p:cNvPicPr>
            <a:picLocks noChangeAspect="1"/>
          </p:cNvPicPr>
          <p:nvPr/>
        </p:nvPicPr>
        <p:blipFill>
          <a:blip r:embed="rId3" cstate="print"/>
          <a:srcRect l="29043" t="85541" r="31768" b="7063"/>
          <a:stretch>
            <a:fillRect/>
          </a:stretch>
        </p:blipFill>
        <p:spPr>
          <a:xfrm>
            <a:off x="443230" y="9525635"/>
            <a:ext cx="16653510" cy="1767840"/>
          </a:xfrm>
          <a:prstGeom prst="rect">
            <a:avLst/>
          </a:prstGeom>
        </p:spPr>
      </p:pic>
      <p:sp>
        <p:nvSpPr>
          <p:cNvPr id="17" name="Текстовое поле 16"/>
          <p:cNvSpPr txBox="1"/>
          <p:nvPr/>
        </p:nvSpPr>
        <p:spPr>
          <a:xfrm>
            <a:off x="1000760" y="11090275"/>
            <a:ext cx="137464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</a:rPr>
              <a:t>ответ: 1. Чтобы убедиться, что уменьшение количества воды в пробирках вызвано испарением воды через листья,</a:t>
            </a:r>
            <a:endParaRPr lang="ru-RU" altLang="en-US" sz="3600" b="0">
              <a:solidFill>
                <a:srgbClr val="C00000"/>
              </a:solidFill>
              <a:latin typeface="+mn-lt"/>
              <a:cs typeface="+mn-lt"/>
            </a:endParaRPr>
          </a:p>
          <a:p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</a:rPr>
              <a:t>2. Масло препятствует испарению воды  </a:t>
            </a:r>
            <a:endParaRPr lang="ru-RU" altLang="en-US" sz="3600" b="0">
              <a:solidFill>
                <a:srgbClr val="C00000"/>
              </a:solidFill>
              <a:latin typeface="+mn-lt"/>
              <a:cs typeface="+mn-lt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17221200" y="6012180"/>
            <a:ext cx="68218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5400" b="0">
                <a:solidFill>
                  <a:srgbClr val="C00000"/>
                </a:solidFill>
                <a:latin typeface="+mn-lt"/>
                <a:cs typeface="+mn-lt"/>
              </a:rPr>
              <a:t>1 балл </a:t>
            </a:r>
            <a:r>
              <a:rPr lang="ru-RU" altLang="en-US" sz="5400" b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(верный ответ)</a:t>
            </a:r>
            <a:endParaRPr lang="ru-RU" altLang="en-US" sz="5400" b="0">
              <a:solidFill>
                <a:srgbClr val="C00000"/>
              </a:solidFill>
              <a:latin typeface="+mn-lt"/>
              <a:cs typeface="+mn-lt"/>
            </a:endParaRPr>
          </a:p>
          <a:p>
            <a:endParaRPr lang="ru-RU" altLang="en-US" sz="5400" b="0">
              <a:solidFill>
                <a:srgbClr val="C00000"/>
              </a:solidFill>
              <a:latin typeface="+mn-lt"/>
              <a:cs typeface="+mn-lt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17097375" y="10593070"/>
            <a:ext cx="7213600" cy="227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5400" b="0">
                <a:solidFill>
                  <a:srgbClr val="C00000"/>
                </a:solidFill>
                <a:latin typeface="+mn-lt"/>
                <a:cs typeface="+mn-lt"/>
              </a:rPr>
              <a:t>1-2 балла </a:t>
            </a:r>
            <a:endParaRPr lang="ru-RU" altLang="en-US" sz="5400" b="0">
              <a:solidFill>
                <a:srgbClr val="C00000"/>
              </a:solidFill>
              <a:latin typeface="+mn-lt"/>
              <a:cs typeface="+mn-lt"/>
            </a:endParaRPr>
          </a:p>
          <a:p>
            <a:r>
              <a:rPr lang="ru-RU" altLang="en-US" sz="4400" b="0">
                <a:solidFill>
                  <a:srgbClr val="C00000"/>
                </a:solidFill>
                <a:latin typeface="+mn-lt"/>
                <a:cs typeface="+mn-lt"/>
              </a:rPr>
              <a:t>(по одному баллу за каждый элемент)</a:t>
            </a:r>
            <a:endParaRPr lang="ru-RU" altLang="en-US" sz="4400" b="0">
              <a:solidFill>
                <a:srgbClr val="C00000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3255" y="567690"/>
            <a:ext cx="20248245" cy="1604645"/>
          </a:xfrm>
        </p:spPr>
        <p:txBody>
          <a:bodyPr>
            <a:noAutofit/>
          </a:bodyPr>
          <a:lstStyle/>
          <a:p>
            <a:br>
              <a:rPr lang="ru-RU" altLang="ru-RU" sz="2800" b="1" cap="none" dirty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endParaRPr lang="ru-RU" sz="28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2"/>
          </p:nvPr>
        </p:nvSpPr>
        <p:spPr>
          <a:xfrm>
            <a:off x="23431500" y="13093155"/>
            <a:ext cx="766870" cy="482601"/>
          </a:xfrm>
        </p:spPr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7" name="Текстовое поле 6"/>
          <p:cNvSpPr txBox="1"/>
          <p:nvPr/>
        </p:nvSpPr>
        <p:spPr>
          <a:xfrm>
            <a:off x="1818005" y="816610"/>
            <a:ext cx="2049780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Обновлённые ФГОС ООО 2021, ФГОС СОО 2022 </a:t>
            </a:r>
            <a:endParaRPr lang="ru-RU" altLang="en-US" sz="66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6432" t="24714" r="11332" b="15002"/>
          <a:stretch>
            <a:fillRect/>
          </a:stretch>
        </p:blipFill>
        <p:spPr>
          <a:xfrm>
            <a:off x="2546350" y="2525395"/>
            <a:ext cx="19041745" cy="1037526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altLang="ru-RU" sz="2800" b="1" cap="none" dirty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endParaRPr lang="ru-RU" sz="28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7221200" y="12674601"/>
            <a:ext cx="5486400" cy="730250"/>
          </a:xfrm>
        </p:spPr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7" name="Текстовое поле 6"/>
          <p:cNvSpPr txBox="1"/>
          <p:nvPr/>
        </p:nvSpPr>
        <p:spPr>
          <a:xfrm>
            <a:off x="2209800" y="661035"/>
            <a:ext cx="204978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Метапредметное задание</a:t>
            </a:r>
            <a:endParaRPr lang="ru-RU" altLang="en-US" sz="60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1092835" y="3114675"/>
            <a:ext cx="156095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Какой опыт можно провести, чтобы доказать, что транспирация зависит от окружающей температуры? Спрогнозируйте результаты этого опыта.</a:t>
            </a:r>
            <a:endParaRPr lang="ru-RU" altLang="en-US" sz="36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567055" y="4573905"/>
            <a:ext cx="174834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3600" b="0" u="sng">
                <a:solidFill>
                  <a:srgbClr val="C00000"/>
                </a:solidFill>
                <a:latin typeface="+mn-lt"/>
                <a:cs typeface="+mn-lt"/>
              </a:rPr>
              <a:t>ответ: </a:t>
            </a:r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</a:rPr>
              <a:t> 1) Взять пробирки с водой и тонким слоем масла, </a:t>
            </a:r>
            <a:endParaRPr lang="ru-RU" altLang="en-US" sz="3600" b="0">
              <a:solidFill>
                <a:srgbClr val="C00000"/>
              </a:solidFill>
              <a:latin typeface="+mn-lt"/>
              <a:cs typeface="+mn-lt"/>
            </a:endParaRPr>
          </a:p>
          <a:p>
            <a:pPr algn="l"/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</a:rPr>
              <a:t>              п</a:t>
            </a:r>
            <a:r>
              <a:rPr lang="ru-RU" altLang="en-US" sz="3600" b="0" u="sng">
                <a:solidFill>
                  <a:srgbClr val="C00000"/>
                </a:solidFill>
                <a:latin typeface="+mn-lt"/>
                <a:cs typeface="+mn-lt"/>
              </a:rPr>
              <a:t>оместить в них одинаковые ветки</a:t>
            </a:r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</a:rPr>
              <a:t> (с одинаковым количеством листьев), </a:t>
            </a:r>
            <a:endParaRPr lang="ru-RU" altLang="en-US" sz="3600" b="0">
              <a:solidFill>
                <a:srgbClr val="C00000"/>
              </a:solidFill>
              <a:latin typeface="+mn-lt"/>
              <a:cs typeface="+mn-lt"/>
            </a:endParaRPr>
          </a:p>
          <a:p>
            <a:pPr algn="l"/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</a:rPr>
              <a:t>             2) Поместить пробирки с ветками в помещения с температурами 10, 20, 30</a:t>
            </a:r>
            <a:r>
              <a:rPr lang="ru-RU" altLang="en-US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+mn-lt"/>
              </a:rPr>
              <a:t>℃</a:t>
            </a:r>
            <a:endParaRPr lang="ru-RU" altLang="en-US" sz="36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  <a:cs typeface="+mn-lt"/>
            </a:endParaRPr>
          </a:p>
          <a:p>
            <a:pPr algn="l"/>
            <a:r>
              <a:rPr lang="ru-RU" altLang="en-US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+mn-lt"/>
              </a:rPr>
              <a:t>      </a:t>
            </a:r>
            <a:r>
              <a:rPr lang="ru-RU" altLang="en-US" sz="3600" b="0">
                <a:solidFill>
                  <a:srgbClr val="C00000"/>
                </a:solidFill>
                <a:latin typeface="+mn-lt"/>
                <a:ea typeface="SimSun" panose="02010600030101010101" pitchFamily="2" charset="-122"/>
                <a:cs typeface="+mn-lt"/>
              </a:rPr>
              <a:t>3) </a:t>
            </a:r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С повышением температуры транспирация (испарение) увеличится</a:t>
            </a:r>
            <a:endParaRPr lang="ru-RU" altLang="en-US" sz="36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  <a:cs typeface="+mn-lt"/>
            </a:endParaRPr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958215" y="7856855"/>
            <a:ext cx="146494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Какое значение для растений имеет испарение воды? Какую роль выполняют устьица в жизни растений?</a:t>
            </a:r>
            <a:endParaRPr lang="ru-RU" altLang="en-US" sz="36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Текстовое поле 17"/>
          <p:cNvSpPr txBox="1"/>
          <p:nvPr/>
        </p:nvSpPr>
        <p:spPr>
          <a:xfrm>
            <a:off x="2024380" y="9490075"/>
            <a:ext cx="137464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3600" b="0" u="sng">
                <a:solidFill>
                  <a:srgbClr val="C00000"/>
                </a:solidFill>
                <a:latin typeface="+mn-lt"/>
                <a:cs typeface="+mn-lt"/>
              </a:rPr>
              <a:t>ответ:</a:t>
            </a:r>
            <a:r>
              <a:rPr lang="ru-RU" altLang="en-US" sz="3600" b="0">
                <a:solidFill>
                  <a:srgbClr val="C00000"/>
                </a:solidFill>
                <a:latin typeface="+mn-lt"/>
                <a:cs typeface="+mn-lt"/>
              </a:rPr>
              <a:t> 1) охлаждение растений</a:t>
            </a:r>
            <a:endParaRPr lang="ru-RU" altLang="en-US" sz="3600" b="0">
              <a:solidFill>
                <a:srgbClr val="C00000"/>
              </a:solidFill>
              <a:latin typeface="+mn-lt"/>
              <a:cs typeface="+mn-lt"/>
            </a:endParaRPr>
          </a:p>
          <a:p>
            <a:pPr algn="l"/>
            <a:r>
              <a:rPr lang="ru-RU" altLang="en-US" sz="3600" b="0">
                <a:solidFill>
                  <a:srgbClr val="C00000"/>
                </a:solidFill>
                <a:latin typeface="+mn-lt"/>
                <a:ea typeface="SimSun" panose="02010600030101010101" pitchFamily="2" charset="-122"/>
                <a:cs typeface="+mn-lt"/>
              </a:rPr>
              <a:t>            2) обеспечивает ток воды с минеральными солями</a:t>
            </a:r>
            <a:endParaRPr lang="ru-RU" altLang="en-US" sz="3600" b="0">
              <a:solidFill>
                <a:srgbClr val="C00000"/>
              </a:solidFill>
              <a:latin typeface="+mn-lt"/>
              <a:ea typeface="SimSun" panose="02010600030101010101" pitchFamily="2" charset="-122"/>
              <a:cs typeface="+mn-lt"/>
            </a:endParaRPr>
          </a:p>
          <a:p>
            <a:pPr algn="l"/>
            <a:r>
              <a:rPr lang="ru-RU" altLang="en-US" sz="3600" b="0">
                <a:solidFill>
                  <a:srgbClr val="C00000"/>
                </a:solidFill>
                <a:latin typeface="+mn-lt"/>
                <a:ea typeface="SimSun" panose="02010600030101010101" pitchFamily="2" charset="-122"/>
                <a:cs typeface="+mn-lt"/>
              </a:rPr>
              <a:t>            3) через устьица происходит испарение воды</a:t>
            </a:r>
            <a:endParaRPr lang="ru-RU" altLang="en-US" sz="3600" b="0">
              <a:solidFill>
                <a:srgbClr val="C00000"/>
              </a:solidFill>
              <a:latin typeface="+mn-lt"/>
              <a:ea typeface="SimSun" panose="02010600030101010101" pitchFamily="2" charset="-122"/>
              <a:cs typeface="+mn-lt"/>
            </a:endParaRPr>
          </a:p>
          <a:p>
            <a:pPr algn="l"/>
            <a:endParaRPr lang="ru-RU" altLang="en-US" sz="3600" b="0">
              <a:solidFill>
                <a:srgbClr val="C00000"/>
              </a:solidFill>
              <a:latin typeface="+mn-lt"/>
              <a:ea typeface="SimSun" panose="02010600030101010101" pitchFamily="2" charset="-122"/>
              <a:cs typeface="+mn-lt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17820005" y="4064000"/>
            <a:ext cx="5970270" cy="227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5400" b="0">
                <a:solidFill>
                  <a:srgbClr val="C00000"/>
                </a:solidFill>
                <a:latin typeface="+mn-lt"/>
                <a:cs typeface="+mn-lt"/>
              </a:rPr>
              <a:t>1-3 балла </a:t>
            </a:r>
            <a:endParaRPr lang="ru-RU" altLang="en-US" sz="5400" b="0">
              <a:solidFill>
                <a:srgbClr val="C00000"/>
              </a:solidFill>
              <a:latin typeface="+mn-lt"/>
              <a:cs typeface="+mn-lt"/>
            </a:endParaRPr>
          </a:p>
          <a:p>
            <a:r>
              <a:rPr lang="ru-RU" altLang="en-US" sz="4400" b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(по одному баллу за каждый элемент)</a:t>
            </a:r>
            <a:endParaRPr lang="ru-RU" altLang="en-US" sz="4400" b="0">
              <a:solidFill>
                <a:srgbClr val="C00000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18050510" y="8063865"/>
            <a:ext cx="577977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5400" b="0">
                <a:solidFill>
                  <a:srgbClr val="C00000"/>
                </a:solidFill>
                <a:latin typeface="+mn-lt"/>
                <a:cs typeface="+mn-lt"/>
              </a:rPr>
              <a:t>3 балла </a:t>
            </a:r>
            <a:endParaRPr lang="ru-RU" altLang="en-US" sz="5400" b="0">
              <a:solidFill>
                <a:srgbClr val="C00000"/>
              </a:solidFill>
              <a:latin typeface="+mn-lt"/>
              <a:cs typeface="+mn-lt"/>
            </a:endParaRPr>
          </a:p>
          <a:p>
            <a:r>
              <a:rPr lang="ru-RU" altLang="en-US" sz="4400" b="0">
                <a:solidFill>
                  <a:srgbClr val="C00000"/>
                </a:solidFill>
                <a:latin typeface="+mn-lt"/>
                <a:cs typeface="+mn-lt"/>
                <a:sym typeface="+mn-ea"/>
              </a:rPr>
              <a:t>(по одному баллу за каждый элемент)</a:t>
            </a:r>
            <a:endParaRPr lang="ru-RU" altLang="en-US" sz="4400" b="0">
              <a:solidFill>
                <a:srgbClr val="C00000"/>
              </a:solidFill>
              <a:latin typeface="+mn-lt"/>
              <a:cs typeface="+mn-lt"/>
              <a:sym typeface="+mn-ea"/>
            </a:endParaRPr>
          </a:p>
          <a:p>
            <a:endParaRPr lang="ru-RU" altLang="en-US" sz="4400" b="0">
              <a:solidFill>
                <a:srgbClr val="C00000"/>
              </a:solidFill>
              <a:latin typeface="+mn-lt"/>
              <a:cs typeface="+mn-lt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1443990" y="12200255"/>
            <a:ext cx="220287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5400" i="1">
                <a:solidFill>
                  <a:srgbClr val="7030A0"/>
                </a:solidFill>
                <a:latin typeface="+mn-lt"/>
                <a:cs typeface="+mn-lt"/>
              </a:rPr>
              <a:t>ИТОГО: 10 баллов. «5» - 8-10 баллов, «4» - 6-7 баллов, «3» - 4-5 баллов</a:t>
            </a:r>
            <a:endParaRPr lang="ru-RU" altLang="en-US" sz="5400" i="1">
              <a:solidFill>
                <a:srgbClr val="7030A0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3255" y="495300"/>
            <a:ext cx="20248245" cy="1604645"/>
          </a:xfrm>
        </p:spPr>
        <p:txBody>
          <a:bodyPr>
            <a:noAutofit/>
          </a:bodyPr>
          <a:lstStyle/>
          <a:p>
            <a:br>
              <a:rPr lang="ru-RU" altLang="ru-RU" sz="2800" b="1" cap="none" dirty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endParaRPr lang="ru-RU" sz="28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2"/>
          </p:nvPr>
        </p:nvSpPr>
        <p:spPr>
          <a:xfrm>
            <a:off x="23431500" y="13093155"/>
            <a:ext cx="766870" cy="482601"/>
          </a:xfrm>
        </p:spPr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7" name="Текстовое поле 6"/>
          <p:cNvSpPr txBox="1"/>
          <p:nvPr/>
        </p:nvSpPr>
        <p:spPr>
          <a:xfrm>
            <a:off x="2056130" y="911498"/>
            <a:ext cx="2049780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Разработка инновационного продукта</a:t>
            </a:r>
            <a:endParaRPr lang="ru-RU" altLang="en-US" sz="66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828040" y="3127375"/>
            <a:ext cx="22987635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5400" b="0" dirty="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lt"/>
              </a:rPr>
              <a:t>астие в работе временной творческой группы (приказ). </a:t>
            </a:r>
            <a:endParaRPr lang="ru-RU" sz="5400" b="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+mn-lt"/>
            </a:endParaRPr>
          </a:p>
          <a:p>
            <a:pPr>
              <a:buFont typeface="+mj-lt"/>
            </a:pPr>
            <a:endParaRPr lang="ru-RU" sz="5400" b="0" dirty="0">
              <a:solidFill>
                <a:schemeClr val="tx1"/>
              </a:solidFill>
              <a:latin typeface="+mn-lt"/>
              <a:ea typeface="Cambria" panose="02040503050406030204" pitchFamily="18" charset="0"/>
              <a:cs typeface="+mn-lt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926012" y="2735489"/>
            <a:ext cx="22987635" cy="7570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5400" b="0" dirty="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lt"/>
              </a:rPr>
              <a:t>астие в работе временной творческой группы (приказ). </a:t>
            </a:r>
            <a:endParaRPr lang="ru-RU" sz="5400" b="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+mn-lt"/>
            </a:endParaRPr>
          </a:p>
          <a:p>
            <a:pPr>
              <a:buFont typeface="+mj-lt"/>
            </a:pPr>
            <a:r>
              <a:rPr lang="ru-RU" sz="54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+mn-lt"/>
              </a:rPr>
              <a:t>Задание на формирование </a:t>
            </a:r>
            <a:r>
              <a:rPr lang="ru-RU" sz="5400" dirty="0" smtClean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+mn-lt"/>
              </a:rPr>
              <a:t>исследовательских </a:t>
            </a:r>
            <a:r>
              <a:rPr lang="ru-RU" sz="54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+mn-lt"/>
              </a:rPr>
              <a:t>результатов</a:t>
            </a:r>
            <a:endParaRPr lang="ru-RU" sz="54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+mn-lt"/>
            </a:endParaRPr>
          </a:p>
          <a:p>
            <a:pPr>
              <a:buFont typeface="+mj-lt"/>
            </a:pPr>
            <a:r>
              <a:rPr lang="ru-RU" sz="5400" b="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+mn-lt"/>
              </a:rPr>
              <a:t>Тема, класс (5,6,7)</a:t>
            </a:r>
            <a:endParaRPr lang="ru-RU" sz="5400" b="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+mn-lt"/>
            </a:endParaRPr>
          </a:p>
          <a:p>
            <a:pPr>
              <a:buFont typeface="+mj-lt"/>
            </a:pPr>
            <a:r>
              <a:rPr lang="ru-RU" sz="5400" b="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+mn-lt"/>
              </a:rPr>
              <a:t>Текст задания и критерии оценивания</a:t>
            </a:r>
            <a:r>
              <a:rPr lang="ru-RU" sz="5400" b="0" dirty="0">
                <a:solidFill>
                  <a:schemeClr val="tx1"/>
                </a:solidFill>
                <a:latin typeface="+mn-lt"/>
                <a:ea typeface="Cambria" panose="02040503050406030204" pitchFamily="18" charset="0"/>
                <a:cs typeface="+mn-lt"/>
              </a:rPr>
              <a:t> - </a:t>
            </a:r>
            <a:r>
              <a:rPr lang="ru-RU" sz="5400" b="0" i="1" dirty="0">
                <a:solidFill>
                  <a:schemeClr val="tx1"/>
                </a:solidFill>
                <a:latin typeface="+mn-lt"/>
                <a:ea typeface="Cambria" panose="02040503050406030204" pitchFamily="18" charset="0"/>
                <a:cs typeface="+mn-lt"/>
              </a:rPr>
              <a:t>документ </a:t>
            </a:r>
            <a:r>
              <a:rPr lang="en-US" altLang="ru-RU" sz="5400" b="0" i="1" dirty="0" smtClean="0">
                <a:solidFill>
                  <a:schemeClr val="tx1"/>
                </a:solidFill>
                <a:latin typeface="+mn-lt"/>
                <a:ea typeface="Cambria" panose="02040503050406030204" pitchFamily="18" charset="0"/>
                <a:cs typeface="+mn-lt"/>
              </a:rPr>
              <a:t>Word</a:t>
            </a:r>
            <a:endParaRPr lang="ru-RU" sz="5400" b="0" i="1" dirty="0">
              <a:solidFill>
                <a:schemeClr val="tx1"/>
              </a:solidFill>
              <a:latin typeface="+mn-lt"/>
              <a:ea typeface="Cambria" panose="02040503050406030204" pitchFamily="18" charset="0"/>
              <a:cs typeface="+mn-lt"/>
            </a:endParaRPr>
          </a:p>
          <a:p>
            <a:pPr>
              <a:buFont typeface="+mj-lt"/>
            </a:pPr>
            <a:endParaRPr lang="ru-RU" sz="5400" b="0" dirty="0">
              <a:solidFill>
                <a:schemeClr val="tx1"/>
              </a:solidFill>
              <a:latin typeface="+mn-lt"/>
              <a:ea typeface="Cambria" panose="02040503050406030204" pitchFamily="18" charset="0"/>
              <a:cs typeface="+mn-lt"/>
            </a:endParaRPr>
          </a:p>
          <a:p>
            <a:pPr>
              <a:buFont typeface="+mj-lt"/>
            </a:pPr>
            <a:r>
              <a:rPr lang="ru-RU" sz="5400" b="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+mn-lt"/>
              </a:rPr>
              <a:t>согласие на публикацию </a:t>
            </a:r>
            <a:r>
              <a:rPr lang="ru-RU" sz="5400" b="0" dirty="0">
                <a:solidFill>
                  <a:schemeClr val="tx1"/>
                </a:solidFill>
                <a:latin typeface="+mn-lt"/>
                <a:ea typeface="Cambria" panose="02040503050406030204" pitchFamily="18" charset="0"/>
                <a:cs typeface="+mn-lt"/>
              </a:rPr>
              <a:t> - </a:t>
            </a:r>
            <a:r>
              <a:rPr lang="ru-RU" sz="5400" b="0" i="1" dirty="0">
                <a:solidFill>
                  <a:schemeClr val="tx1"/>
                </a:solidFill>
                <a:latin typeface="+mn-lt"/>
                <a:ea typeface="Cambria" panose="02040503050406030204" pitchFamily="18" charset="0"/>
                <a:cs typeface="+mn-lt"/>
              </a:rPr>
              <a:t>в свободной форме</a:t>
            </a:r>
            <a:endParaRPr lang="ru-RU" sz="5400" b="0" i="1" dirty="0">
              <a:solidFill>
                <a:schemeClr val="tx1"/>
              </a:solidFill>
              <a:latin typeface="+mn-lt"/>
              <a:ea typeface="Cambria" panose="02040503050406030204" pitchFamily="18" charset="0"/>
              <a:cs typeface="+mn-lt"/>
            </a:endParaRPr>
          </a:p>
          <a:p>
            <a:pPr>
              <a:buFont typeface="+mj-lt"/>
            </a:pPr>
            <a:endParaRPr lang="ru-RU" sz="5400" b="0" dirty="0">
              <a:solidFill>
                <a:schemeClr val="tx1"/>
              </a:solidFill>
              <a:latin typeface="+mn-lt"/>
              <a:ea typeface="Cambria" panose="02040503050406030204" pitchFamily="18" charset="0"/>
              <a:cs typeface="+mn-lt"/>
            </a:endParaRPr>
          </a:p>
          <a:p>
            <a:pPr>
              <a:buFont typeface="+mj-lt"/>
            </a:pPr>
            <a:r>
              <a:rPr lang="ru-RU" sz="5400" b="0" dirty="0">
                <a:solidFill>
                  <a:schemeClr val="tx1"/>
                </a:solidFill>
                <a:latin typeface="+mn-lt"/>
                <a:ea typeface="Cambria" panose="02040503050406030204" pitchFamily="18" charset="0"/>
                <a:cs typeface="+mn-lt"/>
              </a:rPr>
              <a:t>выслать на почту </a:t>
            </a:r>
            <a:r>
              <a:rPr lang="en-US" altLang="ru-RU" sz="5400" b="0" u="sng" dirty="0" smtClean="0">
                <a:solidFill>
                  <a:schemeClr val="tx1"/>
                </a:solidFill>
                <a:latin typeface="+mn-lt"/>
                <a:ea typeface="Cambria" panose="02040503050406030204" pitchFamily="18" charset="0"/>
                <a:cs typeface="+mn-lt"/>
              </a:rPr>
              <a:t>ive-cub@iro.perm.ru</a:t>
            </a:r>
            <a:endParaRPr lang="en-US" altLang="ru-RU" sz="5400" b="0" dirty="0">
              <a:solidFill>
                <a:schemeClr val="tx1"/>
              </a:solidFill>
              <a:latin typeface="+mn-lt"/>
              <a:ea typeface="Cambria" panose="02040503050406030204" pitchFamily="18" charset="0"/>
              <a:cs typeface="+mn-lt"/>
            </a:endParaRPr>
          </a:p>
          <a:p>
            <a:pPr>
              <a:buFont typeface="+mj-lt"/>
            </a:pPr>
            <a:endParaRPr lang="ru-RU" altLang="en-US" sz="5400" b="0" dirty="0">
              <a:solidFill>
                <a:schemeClr val="tx1"/>
              </a:solidFill>
              <a:latin typeface="+mn-lt"/>
              <a:ea typeface="Cambria" panose="02040503050406030204" pitchFamily="18" charset="0"/>
              <a:cs typeface="+mn-lt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altLang="ru-RU" sz="2800" b="1" cap="none" dirty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endParaRPr lang="ru-RU" sz="28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7" name="Текстовое поле 6"/>
          <p:cNvSpPr txBox="1"/>
          <p:nvPr/>
        </p:nvSpPr>
        <p:spPr>
          <a:xfrm>
            <a:off x="1943100" y="675640"/>
            <a:ext cx="2049780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Метапредметные результаты по биологии  ООО </a:t>
            </a:r>
            <a:endParaRPr lang="ru-RU" altLang="en-US" sz="66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5562" t="23386" r="27426" b="8165"/>
          <a:stretch>
            <a:fillRect/>
          </a:stretch>
        </p:blipFill>
        <p:spPr>
          <a:xfrm>
            <a:off x="2748915" y="2229485"/>
            <a:ext cx="13013690" cy="106584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altLang="ru-RU" sz="2800" b="1" cap="none" dirty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endParaRPr lang="ru-RU" sz="28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7" name="Текстовое поле 6"/>
          <p:cNvSpPr txBox="1"/>
          <p:nvPr/>
        </p:nvSpPr>
        <p:spPr>
          <a:xfrm>
            <a:off x="1943100" y="512354"/>
            <a:ext cx="20497800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Метапредметные результаты по биологии  СОО, </a:t>
            </a:r>
            <a:endParaRPr lang="ru-RU" sz="66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r>
              <a:rPr lang="ru-RU" sz="6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углублённый уровень </a:t>
            </a:r>
            <a:endParaRPr lang="ru-RU" altLang="en-US" sz="66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40354" t="25547" r="25394" b="49694"/>
          <a:stretch>
            <a:fillRect/>
          </a:stretch>
        </p:blipFill>
        <p:spPr bwMode="auto">
          <a:xfrm>
            <a:off x="532974" y="2579109"/>
            <a:ext cx="13117711" cy="5344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40354" t="64042" r="25394" b="8399"/>
          <a:stretch>
            <a:fillRect/>
          </a:stretch>
        </p:blipFill>
        <p:spPr bwMode="auto">
          <a:xfrm>
            <a:off x="11005033" y="7459066"/>
            <a:ext cx="12573423" cy="569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Текстовое поле 6"/>
          <p:cNvSpPr txBox="1">
            <a:spLocks noGrp="1"/>
          </p:cNvSpPr>
          <p:nvPr>
            <p:ph type="title"/>
          </p:nvPr>
        </p:nvSpPr>
        <p:spPr>
          <a:xfrm>
            <a:off x="1676400" y="730251"/>
            <a:ext cx="21031200" cy="19205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Оценивание базовых исследовательских действий при прохождении ВПР</a:t>
            </a:r>
            <a:endParaRPr lang="ru-RU" altLang="en-US" sz="66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 l="33465" t="17498" r="19685" b="15398"/>
          <a:stretch>
            <a:fillRect/>
          </a:stretch>
        </p:blipFill>
        <p:spPr bwMode="auto">
          <a:xfrm>
            <a:off x="6098165" y="2804865"/>
            <a:ext cx="12010221" cy="967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3"/>
          <p:cNvSpPr>
            <a:spLocks noGrp="1"/>
          </p:cNvSpPr>
          <p:nvPr>
            <p:ph sz="half" idx="2"/>
          </p:nvPr>
        </p:nvSpPr>
        <p:spPr>
          <a:xfrm>
            <a:off x="1208314" y="2671536"/>
            <a:ext cx="4229101" cy="108403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5"/>
                </a:solidFill>
              </a:rPr>
              <a:t>ВПР, 6 класс</a:t>
            </a:r>
            <a:endParaRPr lang="ru-RU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73628" y="2573564"/>
            <a:ext cx="10363200" cy="108403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5"/>
                </a:solidFill>
              </a:rPr>
              <a:t>ОГЭ, линия 23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Текстовое поле 6"/>
          <p:cNvSpPr txBox="1">
            <a:spLocks noGrp="1"/>
          </p:cNvSpPr>
          <p:nvPr>
            <p:ph type="title"/>
          </p:nvPr>
        </p:nvSpPr>
        <p:spPr>
          <a:xfrm>
            <a:off x="1676400" y="730251"/>
            <a:ext cx="21031200" cy="19205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Оценивание базовых исследовательских действий при прохождении ГИА</a:t>
            </a:r>
            <a:endParaRPr lang="ru-RU" altLang="en-US" sz="66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 l="16142" t="47944" r="9055" b="13998"/>
          <a:stretch>
            <a:fillRect/>
          </a:stretch>
        </p:blipFill>
        <p:spPr bwMode="auto">
          <a:xfrm>
            <a:off x="889186" y="3527894"/>
            <a:ext cx="21394431" cy="612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sz="half" idx="1"/>
          </p:nvPr>
        </p:nvSpPr>
        <p:spPr>
          <a:xfrm>
            <a:off x="1464128" y="2704193"/>
            <a:ext cx="10363200" cy="870267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5"/>
                </a:solidFill>
              </a:rPr>
              <a:t>ЕГЭ, линии 22-23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7" name="Текстовое поле 6"/>
          <p:cNvSpPr txBox="1">
            <a:spLocks noGrp="1"/>
          </p:cNvSpPr>
          <p:nvPr>
            <p:ph type="title"/>
          </p:nvPr>
        </p:nvSpPr>
        <p:spPr>
          <a:xfrm>
            <a:off x="1676400" y="730251"/>
            <a:ext cx="21031200" cy="1947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Оценивание базовых исследовательских действий при прохождении ГИА</a:t>
            </a:r>
            <a:endParaRPr lang="ru-RU" altLang="en-US" sz="6600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8" name="Замещающее содержимое 3"/>
          <p:cNvPicPr>
            <a:picLocks noGrp="1" noChangeAspect="1"/>
          </p:cNvPicPr>
          <p:nvPr>
            <p:ph sz="half" idx="1"/>
          </p:nvPr>
        </p:nvPicPr>
        <p:blipFill>
          <a:blip r:embed="rId1" cstate="print"/>
          <a:srcRect t="28483" b="30092"/>
          <a:stretch>
            <a:fillRect/>
          </a:stretch>
        </p:blipFill>
        <p:spPr>
          <a:xfrm>
            <a:off x="8053306" y="2775856"/>
            <a:ext cx="14659736" cy="989511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t="24938" b="30810"/>
          <a:stretch>
            <a:fillRect/>
          </a:stretch>
        </p:blipFill>
        <p:spPr>
          <a:xfrm>
            <a:off x="222251" y="5459731"/>
            <a:ext cx="23707090" cy="590677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/>
        </p:nvSpPr>
        <p:spPr>
          <a:xfrm>
            <a:off x="2726872" y="522514"/>
            <a:ext cx="18288000" cy="1104901"/>
          </a:xfrm>
          <a:prstGeom prst="rect">
            <a:avLst/>
          </a:prstGeom>
        </p:spPr>
        <p:txBody>
          <a:bodyPr vert="horz" lIns="182880" tIns="91440" rIns="182880" bIns="9144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rgbClr val="C00000"/>
                </a:solidFill>
              </a:rPr>
              <a:t>Зависимые и независимые переменные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222251" y="2099310"/>
            <a:ext cx="23646130" cy="3508653"/>
          </a:xfrm>
          <a:prstGeom prst="rect">
            <a:avLst/>
          </a:prstGeom>
          <a:noFill/>
        </p:spPr>
        <p:txBody>
          <a:bodyPr wrap="square" lIns="182880" tIns="91440" rIns="182880" bIns="91440" rtlCol="0" anchor="t">
            <a:spAutoFit/>
          </a:bodyPr>
          <a:lstStyle/>
          <a:p>
            <a:pPr algn="just"/>
            <a:r>
              <a:rPr lang="ru-RU" altLang="en-US" sz="48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Независимая </a:t>
            </a:r>
            <a:r>
              <a:rPr lang="ru-RU" altLang="en-US" sz="4800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(задаваемая) переменная</a:t>
            </a:r>
            <a:r>
              <a:rPr lang="ru-RU" altLang="en-US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ru-RU" altLang="en-US" sz="4000" dirty="0">
                <a:latin typeface="+mn-lt"/>
                <a:cs typeface="Times New Roman" panose="02020603050405020304" pitchFamily="18" charset="0"/>
              </a:rPr>
              <a:t>– выбирается экспериментатором с целью выяснить </a:t>
            </a:r>
            <a:r>
              <a:rPr lang="ru-RU" altLang="en-US" sz="4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ее влияние </a:t>
            </a:r>
            <a:r>
              <a:rPr lang="ru-RU" altLang="en-US" sz="4000" dirty="0">
                <a:latin typeface="+mn-lt"/>
                <a:cs typeface="Times New Roman" panose="02020603050405020304" pitchFamily="18" charset="0"/>
              </a:rPr>
              <a:t>на  зависимую </a:t>
            </a:r>
            <a:r>
              <a:rPr lang="ru-RU" altLang="en-US" sz="4000" dirty="0" smtClean="0">
                <a:latin typeface="+mn-lt"/>
                <a:cs typeface="Times New Roman" panose="02020603050405020304" pitchFamily="18" charset="0"/>
              </a:rPr>
              <a:t>переменную</a:t>
            </a:r>
            <a:endParaRPr lang="ru-RU" altLang="en-US" sz="4000" dirty="0" smtClean="0"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Зависимая (изменяющаяся) переменная</a:t>
            </a:r>
            <a:r>
              <a:rPr lang="ru-RU" altLang="en-US" sz="40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altLang="en-US" sz="4000" dirty="0" smtClean="0">
                <a:latin typeface="+mn-lt"/>
                <a:cs typeface="Times New Roman" panose="02020603050405020304" pitchFamily="18" charset="0"/>
              </a:rPr>
              <a:t>– переменная, которая изменяется в связи  с изменениями независимой переменной</a:t>
            </a:r>
            <a:endParaRPr lang="ru-RU" altLang="en-US" sz="4000" dirty="0" smtClean="0">
              <a:latin typeface="+mn-lt"/>
              <a:cs typeface="Times New Roman" panose="02020603050405020304" pitchFamily="18" charset="0"/>
            </a:endParaRPr>
          </a:p>
          <a:p>
            <a:pPr algn="just"/>
            <a:endParaRPr lang="ru-RU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510" y="212090"/>
            <a:ext cx="12796520" cy="1978660"/>
          </a:xfrm>
        </p:spPr>
        <p:txBody>
          <a:bodyPr/>
          <a:lstStyle/>
          <a:p>
            <a:r>
              <a:rPr lang="ru-RU" altLang="en-US" b="1">
                <a:solidFill>
                  <a:srgbClr val="C00000"/>
                </a:solidFill>
                <a:sym typeface="+mn-ea"/>
              </a:rPr>
              <a:t>Отрицательный контроль</a:t>
            </a:r>
            <a:endParaRPr lang="ru-RU" altLang="en-US" b="1">
              <a:solidFill>
                <a:srgbClr val="C00000"/>
              </a:solidFill>
              <a:sym typeface="+mn-ea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524510" y="2190751"/>
            <a:ext cx="23078440" cy="32499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en-US" i="1" dirty="0">
                <a:solidFill>
                  <a:srgbClr val="002060"/>
                </a:solidFill>
              </a:rPr>
              <a:t>– экспериментальный контроль, при котором изучаемый объект не подвергается экспериментальному воздействию</a:t>
            </a:r>
            <a:endParaRPr lang="ru-RU" altLang="en-US" i="1" dirty="0">
              <a:solidFill>
                <a:srgbClr val="002060"/>
              </a:solidFill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524511" y="4630420"/>
            <a:ext cx="23204170" cy="3877985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algn="just"/>
            <a:r>
              <a:rPr lang="ru-RU" altLang="en-US" sz="4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Как поставить?</a:t>
            </a:r>
            <a:endParaRPr lang="ru-RU" altLang="en-US" sz="48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1. определить независимую и зависимую переменную</a:t>
            </a:r>
            <a:endParaRPr lang="ru-RU" altLang="en-US" sz="4800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2. исключить действие независимой переменной (не подвергать объект </a:t>
            </a:r>
            <a:endParaRPr lang="ru-RU" altLang="en-US" sz="4800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экспериментальному воздействию)</a:t>
            </a:r>
            <a:endParaRPr lang="ru-RU" altLang="en-US" sz="4800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3. остальные параметры </a:t>
            </a:r>
            <a:r>
              <a:rPr lang="ru-RU" alt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оставляем неизменными</a:t>
            </a:r>
            <a:endParaRPr lang="ru-RU" altLang="en-US" sz="4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731520" y="9148042"/>
            <a:ext cx="22427738" cy="2400657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algn="just"/>
            <a:r>
              <a:rPr lang="ru-RU" altLang="en-US" sz="4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Зачем ставить?</a:t>
            </a:r>
            <a:endParaRPr lang="ru-RU" altLang="en-US" sz="48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en-US" sz="48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чтобы доказать, что именно независимая переменная влияет на результат эксперимента</a:t>
            </a:r>
            <a:endParaRPr lang="ru-RU" altLang="en-US" sz="4800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Bebas Neue Regular"/>
        <a:ea typeface="Bebas Neue Regular"/>
        <a:cs typeface="Bebas Neue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5995</Words>
  <Application>WPS Presentation</Application>
  <PresentationFormat>Произвольный</PresentationFormat>
  <Paragraphs>242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SimSun</vt:lpstr>
      <vt:lpstr>Wingdings</vt:lpstr>
      <vt:lpstr>Helvetica Neue</vt:lpstr>
      <vt:lpstr>Calibri</vt:lpstr>
      <vt:lpstr>Bebas Neue Regular</vt:lpstr>
      <vt:lpstr>Helvetica Neue Medium</vt:lpstr>
      <vt:lpstr>SF UI Text Semibold</vt:lpstr>
      <vt:lpstr>Calibri</vt:lpstr>
      <vt:lpstr>Times New Roman</vt:lpstr>
      <vt:lpstr>Microsoft YaHei</vt:lpstr>
      <vt:lpstr/>
      <vt:lpstr>Arial Unicode MS</vt:lpstr>
      <vt:lpstr>Calibri Light</vt:lpstr>
      <vt:lpstr>Yu Gothic UI Light</vt:lpstr>
      <vt:lpstr>Cambria</vt:lpstr>
      <vt:lpstr>Segoe Print</vt:lpstr>
      <vt:lpstr>Тема Office</vt:lpstr>
      <vt:lpstr>1_Тема Office</vt:lpstr>
      <vt:lpstr>PowerPoint 演示文稿</vt:lpstr>
      <vt:lpstr> </vt:lpstr>
      <vt:lpstr> </vt:lpstr>
      <vt:lpstr> </vt:lpstr>
      <vt:lpstr>Оценивание базовых исследовательских действий при прохождении ВПР</vt:lpstr>
      <vt:lpstr>Оценивание базовых исследовательских действий при прохождении ГИА</vt:lpstr>
      <vt:lpstr>Оценивание базовых исследовательских действий при прохождении ГИА</vt:lpstr>
      <vt:lpstr>PowerPoint 演示文稿</vt:lpstr>
      <vt:lpstr>Отрицательный контроль</vt:lpstr>
      <vt:lpstr>Оценивание базовых исследовательских действий при прохождении ГИА</vt:lpstr>
      <vt:lpstr>Нулевая гипотеза</vt:lpstr>
      <vt:lpstr>PowerPoint 演示文稿</vt:lpstr>
      <vt:lpstr>Достоверность - истинность результатов исследования</vt:lpstr>
      <vt:lpstr>PowerPoint 演示文稿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РЕАЛИЗАЦИИ НАЦИОНАЛЬНЫХ ПРОЕКТОВ В ПЕРМСКОМ КРАЕ В 2019 г.</dc:title>
  <dc:creator>Щербинина Ирина Михайловна</dc:creator>
  <cp:lastModifiedBy>Kingsoft Corporation</cp:lastModifiedBy>
  <cp:revision>1975</cp:revision>
  <cp:lastPrinted>2022-05-11T13:25:00Z</cp:lastPrinted>
  <dcterms:created xsi:type="dcterms:W3CDTF">2023-06-10T16:19:00Z</dcterms:created>
  <dcterms:modified xsi:type="dcterms:W3CDTF">2023-11-24T11:01:09Z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1049-10.2.0.7646</vt:lpwstr>
  </property>
</Properties>
</file>