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10" r:id="rId4"/>
    <p:sldId id="265" r:id="rId5"/>
    <p:sldId id="309" r:id="rId6"/>
    <p:sldId id="269" r:id="rId7"/>
    <p:sldId id="311" r:id="rId8"/>
    <p:sldId id="258" r:id="rId9"/>
    <p:sldId id="259" r:id="rId10"/>
    <p:sldId id="260" r:id="rId11"/>
    <p:sldId id="263" r:id="rId12"/>
    <p:sldId id="264" r:id="rId13"/>
    <p:sldId id="270" r:id="rId14"/>
    <p:sldId id="267" r:id="rId15"/>
    <p:sldId id="312" r:id="rId16"/>
    <p:sldId id="266" r:id="rId17"/>
    <p:sldId id="261" r:id="rId18"/>
    <p:sldId id="313" r:id="rId19"/>
    <p:sldId id="268" r:id="rId20"/>
    <p:sldId id="262" r:id="rId21"/>
    <p:sldId id="314" r:id="rId22"/>
  </p:sldIdLst>
  <p:sldSz cx="24384000" cy="13716000"/>
  <p:notesSz cx="6858000" cy="9926638"/>
  <p:embeddedFontLst>
    <p:embeddedFont>
      <p:font typeface="Arial Black" panose="020B0A04020102020204" pitchFamily="34" charset="0"/>
      <p:bold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QtjKqV/7+3wJyFm6LFteVXUrY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84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60"/>
  </p:normalViewPr>
  <p:slideViewPr>
    <p:cSldViewPr snapToGrid="0">
      <p:cViewPr varScale="1">
        <p:scale>
          <a:sx n="39" d="100"/>
          <a:sy n="39" d="100"/>
        </p:scale>
        <p:origin x="686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75" tIns="45125" rIns="90275" bIns="451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1c8d51371_0_36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b1c8d5137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1c8d51371_0_4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b1c8d5137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62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1c8d51371_0_4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b1c8d5137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02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675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35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9040904-FA0B-516A-7E2B-FF0C76861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0B53DCA7-5C38-5EE2-55F8-0487179CA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E83F9DA-310E-B97F-234F-33D4ADB3EF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02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3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1c8d51371_0_4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b1c8d5137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B8C4B68-21A5-B312-E630-DBE80E6B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1c8d51371_0_42:notes">
            <a:extLst>
              <a:ext uri="{FF2B5EF4-FFF2-40B4-BE49-F238E27FC236}">
                <a16:creationId xmlns:a16="http://schemas.microsoft.com/office/drawing/2014/main" id="{876C7FC8-8D60-04EB-83C1-8AEB93EFE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b1c8d51371_0_42:notes">
            <a:extLst>
              <a:ext uri="{FF2B5EF4-FFF2-40B4-BE49-F238E27FC236}">
                <a16:creationId xmlns:a16="http://schemas.microsoft.com/office/drawing/2014/main" id="{E471E826-2E89-FD8E-B834-F93970155C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36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02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5E08FAFF-6475-8672-FE2C-E0FB2EE9B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>
            <a:extLst>
              <a:ext uri="{FF2B5EF4-FFF2-40B4-BE49-F238E27FC236}">
                <a16:creationId xmlns:a16="http://schemas.microsoft.com/office/drawing/2014/main" id="{25E00A6D-C079-FA5B-F17C-2C73949F4C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>
            <a:extLst>
              <a:ext uri="{FF2B5EF4-FFF2-40B4-BE49-F238E27FC236}">
                <a16:creationId xmlns:a16="http://schemas.microsoft.com/office/drawing/2014/main" id="{12ABC494-4C26-3B30-882A-4189D493F8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54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04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79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07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10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40DC8D3-67C4-0D20-8D40-F3834DA2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1c8d51371_0_42:notes">
            <a:extLst>
              <a:ext uri="{FF2B5EF4-FFF2-40B4-BE49-F238E27FC236}">
                <a16:creationId xmlns:a16="http://schemas.microsoft.com/office/drawing/2014/main" id="{747C0B08-3D37-C18C-2CA8-AA1962682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b1c8d51371_0_42:notes">
            <a:extLst>
              <a:ext uri="{FF2B5EF4-FFF2-40B4-BE49-F238E27FC236}">
                <a16:creationId xmlns:a16="http://schemas.microsoft.com/office/drawing/2014/main" id="{DFFDA384-C2F3-31B1-A809-3D52166F7C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96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1c8d51371_0_24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b1c8d5137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1c8d51371_0_30:notes"/>
          <p:cNvSpPr txBox="1">
            <a:spLocks noGrp="1"/>
          </p:cNvSpPr>
          <p:nvPr>
            <p:ph type="body" idx="1"/>
          </p:nvPr>
        </p:nvSpPr>
        <p:spPr>
          <a:xfrm>
            <a:off x="914409" y="4715159"/>
            <a:ext cx="5029200" cy="4467000"/>
          </a:xfrm>
          <a:prstGeom prst="rect">
            <a:avLst/>
          </a:prstGeom>
        </p:spPr>
        <p:txBody>
          <a:bodyPr spcFirstLastPara="1" wrap="square" lIns="90275" tIns="45125" rIns="90275" bIns="4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b1c8d513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слайд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D3C"/>
              </a:buClr>
              <a:buSzPts val="5500"/>
              <a:buFont typeface="Calibri"/>
              <a:buNone/>
              <a:defRPr sz="5500" cap="none">
                <a:solidFill>
                  <a:srgbClr val="3F3D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13"/>
          <p:cNvCxnSpPr/>
          <p:nvPr/>
        </p:nvCxnSpPr>
        <p:spPr>
          <a:xfrm>
            <a:off x="437279" y="2368910"/>
            <a:ext cx="23509440" cy="1"/>
          </a:xfrm>
          <a:prstGeom prst="straightConnector1">
            <a:avLst/>
          </a:prstGeom>
          <a:noFill/>
          <a:ln w="38100" cap="flat" cmpd="sng">
            <a:solidFill>
              <a:srgbClr val="D5D5D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6D5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forms.yandex.ru/u/65b7886d5056900f7337e98f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educomm.iro.perm.ru/groups/funkcionalnaya-gramotnost-obuchayushchihsya/ev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jang-cub@iro.perm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my.mts-link.ru/51207829/1844667888/record-new/14594827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ia-cub@iro.perm.ru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10523621"/>
            <a:ext cx="22580600" cy="25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61062" y="4011893"/>
            <a:ext cx="20549062" cy="6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4800" b="1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Вебинар-совещание </a:t>
            </a:r>
            <a:r>
              <a:rPr lang="ru-RU" sz="4800" b="1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“Организация работы по формированию и оценке функциональной грамотности обучающихся на 2024 год”.</a:t>
            </a:r>
            <a:endParaRPr sz="4800" b="1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endParaRPr sz="5400" b="1" i="0" u="none" strike="noStrike" cap="none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Центр непрерывного повышения профессионального мастерства ГАУ ДПО «ИРО ПК»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Яковлева Надежда Геннадьевна,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старший преподаватель кафедры общего образования ЦНППМПР</a:t>
            </a: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ru-RU" sz="36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90" name="Google Shape;90;p1" descr="C:\Users\Chernicyna-NA\Desktop\САЙТ ЦЕНТР\лого больш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53705" y="629709"/>
            <a:ext cx="2256490" cy="18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C:\Users\Chernicyna-NA\Desktop\САЙТ ЦЕНТР\подвал\logo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3805" y="629709"/>
            <a:ext cx="243917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1c8d51371_0_36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18" name="Google Shape;118;g2b1c8d51371_0_36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119" name="Google Shape;119;g2b1c8d51371_0_36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65848-B251-5C54-2D27-03D0AF89CA64}"/>
              </a:ext>
            </a:extLst>
          </p:cNvPr>
          <p:cNvSpPr txBox="1"/>
          <p:nvPr/>
        </p:nvSpPr>
        <p:spPr>
          <a:xfrm>
            <a:off x="1676400" y="2786390"/>
            <a:ext cx="2065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Финансовая грамотность</a:t>
            </a:r>
          </a:p>
          <a:p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Руководитель направления: </a:t>
            </a:r>
            <a:r>
              <a:rPr lang="ru-RU" sz="4800" i="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Яковлева Надежда Геннадьевна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, старший преподаватель кафедры общего образования 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 ЦНППМПР</a:t>
            </a:r>
            <a:endParaRPr lang="ru-RU" sz="48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531BB-31D5-6B5F-7766-4006A91A7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32" y="5352366"/>
            <a:ext cx="22210977" cy="65094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1c8d51371_0_4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25" name="Google Shape;125;g2b1c8d51371_0_4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126" name="Google Shape;126;g2b1c8d51371_0_4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2B222-BDFA-2151-66C5-77311285C0B4}"/>
              </a:ext>
            </a:extLst>
          </p:cNvPr>
          <p:cNvSpPr txBox="1"/>
          <p:nvPr/>
        </p:nvSpPr>
        <p:spPr>
          <a:xfrm>
            <a:off x="6096000" y="670411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16F31-2F03-BBD2-B173-EA47224676F7}"/>
              </a:ext>
            </a:extLst>
          </p:cNvPr>
          <p:cNvSpPr txBox="1"/>
          <p:nvPr/>
        </p:nvSpPr>
        <p:spPr>
          <a:xfrm>
            <a:off x="1752600" y="2843312"/>
            <a:ext cx="218953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Читательская грамотность</a:t>
            </a:r>
          </a:p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Руководитель направления для учителей начальной школы: Семенцова Ольга Александровна, доцент кафедры профессионального мастерства ЦНППМПР</a:t>
            </a: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188A52-94C7-54B3-E221-726CF2C18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990"/>
          <a:stretch/>
        </p:blipFill>
        <p:spPr>
          <a:xfrm>
            <a:off x="1536175" y="5427404"/>
            <a:ext cx="21095225" cy="50957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B2F780-24C7-4CC8-A647-06B791433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738" y="10476986"/>
            <a:ext cx="22034762" cy="22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1c8d51371_0_4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25" name="Google Shape;125;g2b1c8d51371_0_4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126" name="Google Shape;126;g2b1c8d51371_0_4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2B222-BDFA-2151-66C5-77311285C0B4}"/>
              </a:ext>
            </a:extLst>
          </p:cNvPr>
          <p:cNvSpPr txBox="1"/>
          <p:nvPr/>
        </p:nvSpPr>
        <p:spPr>
          <a:xfrm>
            <a:off x="6096000" y="670411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16F31-2F03-BBD2-B173-EA47224676F7}"/>
              </a:ext>
            </a:extLst>
          </p:cNvPr>
          <p:cNvSpPr txBox="1"/>
          <p:nvPr/>
        </p:nvSpPr>
        <p:spPr>
          <a:xfrm>
            <a:off x="1752600" y="2843312"/>
            <a:ext cx="218953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Читательская грамотность</a:t>
            </a:r>
          </a:p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Руководитель направления для учителей иностранного языка:</a:t>
            </a:r>
            <a:r>
              <a:rPr lang="ru-RU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Смердова Екатерина Андреевна, доцент кафедры общего образования 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ЦНППМПР</a:t>
            </a: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CCE32C-0EB8-215E-A04C-BEE86B2AF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3"/>
          <a:stretch/>
        </p:blipFill>
        <p:spPr>
          <a:xfrm>
            <a:off x="990076" y="5196865"/>
            <a:ext cx="22860524" cy="83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3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166F5E7-1C72-FF09-769C-3DC040579DE1}"/>
              </a:ext>
            </a:extLst>
          </p:cNvPr>
          <p:cNvGrpSpPr/>
          <p:nvPr/>
        </p:nvGrpSpPr>
        <p:grpSpPr>
          <a:xfrm>
            <a:off x="1900345" y="6985548"/>
            <a:ext cx="20935950" cy="457193"/>
            <a:chOff x="1924050" y="6610353"/>
            <a:chExt cx="20935950" cy="457193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C6537CD8-C2CC-8F57-4FDA-0FABC9526152}"/>
                </a:ext>
              </a:extLst>
            </p:cNvPr>
            <p:cNvCxnSpPr/>
            <p:nvPr/>
          </p:nvCxnSpPr>
          <p:spPr>
            <a:xfrm>
              <a:off x="1924050" y="6819900"/>
              <a:ext cx="20935950" cy="0"/>
            </a:xfrm>
            <a:prstGeom prst="line">
              <a:avLst/>
            </a:prstGeom>
            <a:ln w="762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D7A417D-17EB-DC0B-8E17-5A7ED9E3B06A}"/>
                </a:ext>
              </a:extLst>
            </p:cNvPr>
            <p:cNvSpPr/>
            <p:nvPr/>
          </p:nvSpPr>
          <p:spPr>
            <a:xfrm>
              <a:off x="3146100" y="6629400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5972E66-D74D-5805-3908-51CE3CAD4EE8}"/>
                </a:ext>
              </a:extLst>
            </p:cNvPr>
            <p:cNvSpPr/>
            <p:nvPr/>
          </p:nvSpPr>
          <p:spPr>
            <a:xfrm>
              <a:off x="16882575" y="6648452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CE41B75-2B5B-4A76-9857-F9E61804ED48}"/>
                </a:ext>
              </a:extLst>
            </p:cNvPr>
            <p:cNvSpPr/>
            <p:nvPr/>
          </p:nvSpPr>
          <p:spPr>
            <a:xfrm>
              <a:off x="13251413" y="6610353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B057D6C-BC08-DE01-05D4-849E2BD9E735}"/>
                </a:ext>
              </a:extLst>
            </p:cNvPr>
            <p:cNvSpPr/>
            <p:nvPr/>
          </p:nvSpPr>
          <p:spPr>
            <a:xfrm>
              <a:off x="6327451" y="6648452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AF9A1DC-10E9-845E-7505-41C9DD8D1547}"/>
                </a:ext>
              </a:extLst>
            </p:cNvPr>
            <p:cNvSpPr/>
            <p:nvPr/>
          </p:nvSpPr>
          <p:spPr>
            <a:xfrm>
              <a:off x="20518275" y="6629397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D439FF7-BED3-DC83-B5B1-2BBDB5219A94}"/>
                </a:ext>
              </a:extLst>
            </p:cNvPr>
            <p:cNvSpPr/>
            <p:nvPr/>
          </p:nvSpPr>
          <p:spPr>
            <a:xfrm>
              <a:off x="9842888" y="6629397"/>
              <a:ext cx="454350" cy="4190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6ED62B-0A62-ED8E-145F-9F71B0339AA9}"/>
              </a:ext>
            </a:extLst>
          </p:cNvPr>
          <p:cNvSpPr txBox="1"/>
          <p:nvPr/>
        </p:nvSpPr>
        <p:spPr>
          <a:xfrm>
            <a:off x="1089814" y="3650739"/>
            <a:ext cx="45195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СЕМИНАРЫ, </a:t>
            </a:r>
          </a:p>
          <a:p>
            <a:pPr algn="ctr"/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 на</a:t>
            </a:r>
          </a:p>
          <a:p>
            <a:pPr algn="ctr"/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навыков проектирования педагогом контрольно-оценочных материалов по функциональной грамотности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B7174-E96B-B09B-5CA1-398927F6BE60}"/>
              </a:ext>
            </a:extLst>
          </p:cNvPr>
          <p:cNvSpPr txBox="1"/>
          <p:nvPr/>
        </p:nvSpPr>
        <p:spPr>
          <a:xfrm>
            <a:off x="4369794" y="7692464"/>
            <a:ext cx="44555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 </a:t>
            </a:r>
          </a:p>
          <a:p>
            <a:pPr algn="ctr"/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внедрению заданий для оценки функциональной грамотности обучающихся в образовательный процесс для каждого направления функциональной грамотности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C538A-FB44-A3A8-BE3F-C6FB87A30E54}"/>
              </a:ext>
            </a:extLst>
          </p:cNvPr>
          <p:cNvSpPr txBox="1"/>
          <p:nvPr/>
        </p:nvSpPr>
        <p:spPr>
          <a:xfrm>
            <a:off x="7699039" y="3281407"/>
            <a:ext cx="45271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направленные на формирование функциональной грамотности обучающихся при реализации технологий проектной и исследовательской деятельности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12A27-5B96-F935-6C92-10255D98B0F6}"/>
              </a:ext>
            </a:extLst>
          </p:cNvPr>
          <p:cNvSpPr txBox="1"/>
          <p:nvPr/>
        </p:nvSpPr>
        <p:spPr>
          <a:xfrm>
            <a:off x="11569646" y="7688763"/>
            <a:ext cx="377047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ЗАОЧНЫЙ ЭТАП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олимпиады для педагогов Пермского края  по решению и разработке кейсов по функциональной грамотности. </a:t>
            </a:r>
          </a:p>
          <a:p>
            <a:pPr algn="ctr"/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7B37F9-CB0E-FF14-04F0-3417ABF4C1BC}"/>
              </a:ext>
            </a:extLst>
          </p:cNvPr>
          <p:cNvSpPr txBox="1"/>
          <p:nvPr/>
        </p:nvSpPr>
        <p:spPr>
          <a:xfrm>
            <a:off x="15362922" y="3998350"/>
            <a:ext cx="34462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ОЧНЫЙ ЭТАП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олимпиады для педагогов Пермского края  по решению и разработке кейсов по функциональной грамотности.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A13B25-97DA-16E3-ACA7-6316D96A844F}"/>
              </a:ext>
            </a:extLst>
          </p:cNvPr>
          <p:cNvSpPr txBox="1"/>
          <p:nvPr/>
        </p:nvSpPr>
        <p:spPr>
          <a:xfrm>
            <a:off x="18809167" y="7641445"/>
            <a:ext cx="40271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Georgia" panose="02040502050405020303" pitchFamily="18" charset="0"/>
              </a:rPr>
              <a:t>РЕГИОНАЛЬНАЯ ЯРМАРКА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Georgia" panose="02040502050405020303" pitchFamily="18" charset="0"/>
              </a:rPr>
              <a:t>по обмену опытом «Образовательные практики формирования функциональной грамотности школьников»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8BBBB85-EE52-4D8A-8931-72FF0AB83EE4}"/>
              </a:ext>
            </a:extLst>
          </p:cNvPr>
          <p:cNvCxnSpPr>
            <a:stCxn id="4" idx="4"/>
          </p:cNvCxnSpPr>
          <p:nvPr/>
        </p:nvCxnSpPr>
        <p:spPr>
          <a:xfrm flipH="1">
            <a:off x="3349569" y="7423689"/>
            <a:ext cx="1" cy="4520661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E53A4E0-1BBE-F3B7-1400-87C4264C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183" y="7385596"/>
            <a:ext cx="481626" cy="476748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B5F4C0B-FB34-8BD1-7813-BF31343C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70" y="2465709"/>
            <a:ext cx="481626" cy="47674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10F557D-D6F9-7969-1702-C5D1F468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011" y="2446654"/>
            <a:ext cx="481626" cy="476748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E0922-AC79-F966-DA5B-28B37212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870" y="7456524"/>
            <a:ext cx="481626" cy="47674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FAF07C1-434A-2A0D-B7BF-8930C3DC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294" y="2465709"/>
            <a:ext cx="481626" cy="476748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3E5DA00-AB27-8131-7AF8-DBAD06D0B3A6}"/>
              </a:ext>
            </a:extLst>
          </p:cNvPr>
          <p:cNvSpPr txBox="1"/>
          <p:nvPr/>
        </p:nvSpPr>
        <p:spPr>
          <a:xfrm>
            <a:off x="2378444" y="12111123"/>
            <a:ext cx="1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ФЕВРАЛЬ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727CA1-14B8-C4BD-7D34-C002A4047CB7}"/>
              </a:ext>
            </a:extLst>
          </p:cNvPr>
          <p:cNvSpPr txBox="1"/>
          <p:nvPr/>
        </p:nvSpPr>
        <p:spPr>
          <a:xfrm>
            <a:off x="5914691" y="1779641"/>
            <a:ext cx="1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МАРТ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300DD5-7C8A-ECF2-8EDF-7C395DA083E5}"/>
              </a:ext>
            </a:extLst>
          </p:cNvPr>
          <p:cNvSpPr txBox="1"/>
          <p:nvPr/>
        </p:nvSpPr>
        <p:spPr>
          <a:xfrm>
            <a:off x="9291056" y="12134256"/>
            <a:ext cx="1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АПРЕЛЬ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B7794B-F029-7D04-C505-F86C0A69AE89}"/>
              </a:ext>
            </a:extLst>
          </p:cNvPr>
          <p:cNvSpPr txBox="1"/>
          <p:nvPr/>
        </p:nvSpPr>
        <p:spPr>
          <a:xfrm>
            <a:off x="12943786" y="1779641"/>
            <a:ext cx="1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МАЙ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F1048A-6803-4170-AFC8-203FE7D7101A}"/>
              </a:ext>
            </a:extLst>
          </p:cNvPr>
          <p:cNvSpPr txBox="1"/>
          <p:nvPr/>
        </p:nvSpPr>
        <p:spPr>
          <a:xfrm>
            <a:off x="16111162" y="12134256"/>
            <a:ext cx="243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СЕНТЯБРЬ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FFC28B-81E4-0819-8D8D-FF527A036BB1}"/>
              </a:ext>
            </a:extLst>
          </p:cNvPr>
          <p:cNvSpPr txBox="1"/>
          <p:nvPr/>
        </p:nvSpPr>
        <p:spPr>
          <a:xfrm>
            <a:off x="19733225" y="1857732"/>
            <a:ext cx="243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ОКТЯБРЬ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DC89C8-9A5C-9841-4443-C2778FA2B0BB}"/>
              </a:ext>
            </a:extLst>
          </p:cNvPr>
          <p:cNvSpPr txBox="1"/>
          <p:nvPr/>
        </p:nvSpPr>
        <p:spPr>
          <a:xfrm>
            <a:off x="8332660" y="447423"/>
            <a:ext cx="8888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График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399407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C67D3-D212-A547-F512-D4EAC8DBE45F}"/>
              </a:ext>
            </a:extLst>
          </p:cNvPr>
          <p:cNvSpPr txBox="1"/>
          <p:nvPr/>
        </p:nvSpPr>
        <p:spPr>
          <a:xfrm>
            <a:off x="2028306" y="2797129"/>
            <a:ext cx="2106445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Итог работы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Продукт: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методическая разработка или комплект дидактических материалов.</a:t>
            </a:r>
          </a:p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Итоговый продукт может быть итоговым продуктом групповой или индивидуальной работы. </a:t>
            </a:r>
          </a:p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Примеры разработок: игры, сценарии уроков, внеурочных занятий, программа элективного курса, комплект заданий и т.д. </a:t>
            </a:r>
          </a:p>
          <a:p>
            <a:endParaRPr lang="ru-RU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итогового мероприятия: 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ярмарка педагогических идей.</a:t>
            </a:r>
          </a:p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Данное мероприятие будет проводиться очно/очно с применением дистанционных технологий.</a:t>
            </a:r>
          </a:p>
          <a:p>
            <a:endParaRPr lang="ru-RU" sz="4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51D0309-3CD2-6A43-39B1-7F052347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>
            <a:extLst>
              <a:ext uri="{FF2B5EF4-FFF2-40B4-BE49-F238E27FC236}">
                <a16:creationId xmlns:a16="http://schemas.microsoft.com/office/drawing/2014/main" id="{4DFA35A8-467F-676C-B238-6139B0921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18460947-27CA-3B0E-A49E-23F8AADE01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pic>
        <p:nvPicPr>
          <p:cNvPr id="98" name="Google Shape;98;p2" descr="C:\Users\Chernicyna-NA\Desktop\САЙТ ЦЕНТР\лого больш.png">
            <a:extLst>
              <a:ext uri="{FF2B5EF4-FFF2-40B4-BE49-F238E27FC236}">
                <a16:creationId xmlns:a16="http://schemas.microsoft.com/office/drawing/2014/main" id="{2B414CBC-E5BD-2783-A583-CA06F6DDAD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0D6EA-DFCA-3077-7EA8-07CDC77ACEEE}"/>
              </a:ext>
            </a:extLst>
          </p:cNvPr>
          <p:cNvSpPr txBox="1"/>
          <p:nvPr/>
        </p:nvSpPr>
        <p:spPr>
          <a:xfrm>
            <a:off x="1669773" y="2941983"/>
            <a:ext cx="21448643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Сетевая форма работы.</a:t>
            </a:r>
          </a:p>
          <a:p>
            <a:pPr marL="1073150" indent="-10731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в муниципалитете рабочей группы по формированию и оценке функциональной грамотности в составе не менее 7-ти человек</a:t>
            </a:r>
            <a:r>
              <a:rPr lang="en-US" sz="4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(1 по каждому направлению ФГ + муниципальный координатор). </a:t>
            </a:r>
          </a:p>
          <a:p>
            <a:pPr marL="1073150" indent="-10731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Регистрация каждого члена группы (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ссылка на регистрацию на след. слайде).</a:t>
            </a:r>
          </a:p>
          <a:p>
            <a:pPr marL="1073150" indent="-10731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Создание команды муниципалитета для участия в олимпиаде*.</a:t>
            </a:r>
          </a:p>
          <a:p>
            <a:pPr marL="1073150" indent="-10731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Организация курсовой подготовки**.</a:t>
            </a:r>
          </a:p>
          <a:p>
            <a:pPr marL="1073150" indent="-1073150">
              <a:buFont typeface="+mj-lt"/>
              <a:buAutoNum type="arabicPeriod"/>
            </a:pP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073150" indent="-1073150">
              <a:buFont typeface="+mj-lt"/>
              <a:buAutoNum type="arabicPeriod"/>
            </a:pP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1349375"/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может быть команда одной ОО</a:t>
            </a:r>
          </a:p>
          <a:p>
            <a:pPr indent="1349375"/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желанию</a:t>
            </a:r>
            <a:endParaRPr lang="ru-RU" sz="4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43CBD-B872-2318-2768-DD1C720D0895}"/>
              </a:ext>
            </a:extLst>
          </p:cNvPr>
          <p:cNvSpPr txBox="1"/>
          <p:nvPr/>
        </p:nvSpPr>
        <p:spPr>
          <a:xfrm>
            <a:off x="1790700" y="3198912"/>
            <a:ext cx="222313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Регистрация участников проекта</a:t>
            </a:r>
          </a:p>
          <a:p>
            <a:r>
              <a:rPr lang="ru-RU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Ссылка на регистрацию: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https://forms.yandex.ru/u/65b7886d5056900f7337e98f</a:t>
            </a:r>
            <a:r>
              <a:rPr lang="ru-RU" sz="4400" dirty="0">
                <a:hlinkClick r:id="rId4"/>
              </a:rPr>
              <a:t>/</a:t>
            </a:r>
            <a:r>
              <a:rPr lang="ru-RU" sz="4400" dirty="0"/>
              <a:t> </a:t>
            </a:r>
          </a:p>
          <a:p>
            <a:r>
              <a:rPr lang="ru-RU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Срок: до 20 февраля 2024 г.</a:t>
            </a:r>
          </a:p>
          <a:p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49242-F906-3E08-F8B5-F317C82CB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62" y="5704154"/>
            <a:ext cx="15363825" cy="70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1c8d51371_0_4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25" name="Google Shape;125;g2b1c8d51371_0_4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pic>
        <p:nvPicPr>
          <p:cNvPr id="126" name="Google Shape;126;g2b1c8d51371_0_4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2B222-BDFA-2151-66C5-77311285C0B4}"/>
              </a:ext>
            </a:extLst>
          </p:cNvPr>
          <p:cNvSpPr txBox="1"/>
          <p:nvPr/>
        </p:nvSpPr>
        <p:spPr>
          <a:xfrm>
            <a:off x="6096000" y="670411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16F31-2F03-BBD2-B173-EA47224676F7}"/>
              </a:ext>
            </a:extLst>
          </p:cNvPr>
          <p:cNvSpPr txBox="1"/>
          <p:nvPr/>
        </p:nvSpPr>
        <p:spPr>
          <a:xfrm>
            <a:off x="1752600" y="2843312"/>
            <a:ext cx="21895324" cy="1089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Georgia" panose="02040502050405020303" pitchFamily="18" charset="0"/>
              </a:rPr>
              <a:t>КПК «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функциональной грамотности обучающихся в условиях реализации обновленных ФГОС ООО и СОО»</a:t>
            </a:r>
          </a:p>
          <a:p>
            <a:endParaRPr lang="ru-RU" sz="4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6" indent="1431925"/>
            <a:r>
              <a:rPr lang="ru-RU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Модуль 1.</a:t>
            </a: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 Функциональная грамотность как метапредметный результат.</a:t>
            </a:r>
          </a:p>
          <a:p>
            <a:pPr lvl="6" indent="1431925"/>
            <a:r>
              <a:rPr lang="ru-RU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Модуль 2. </a:t>
            </a: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Проектирование образовательного процесса с учетом требований обновленных ФГОС. </a:t>
            </a:r>
          </a:p>
          <a:p>
            <a:pPr lvl="6" indent="1431925"/>
            <a:endParaRPr lang="ru-RU" sz="4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1431925" rtl="0" fontAlgn="base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Категория обучающихся (слушателей): </a:t>
            </a:r>
            <a:r>
              <a:rPr lang="ru-RU" sz="4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педагогические работники общеобразовательных организаций </a:t>
            </a:r>
            <a:endParaRPr lang="ru-RU" sz="4000" b="1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indent="1431925" rtl="0" fontAlgn="base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Форма обучения – </a:t>
            </a:r>
            <a:r>
              <a:rPr lang="ru-RU" sz="4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очно-заочная с применением дистанционных технологий (1 день очный).</a:t>
            </a:r>
          </a:p>
          <a:p>
            <a:pPr indent="1431925" rtl="0" fontAlgn="base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Срок освоения программы: </a:t>
            </a:r>
            <a:r>
              <a:rPr lang="ru-RU" sz="4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36 ч.</a:t>
            </a:r>
            <a:endParaRPr lang="ru-RU" sz="4000" b="0" dirty="0">
              <a:effectLst/>
              <a:latin typeface="Georgia" panose="02040502050405020303" pitchFamily="18" charset="0"/>
            </a:endParaRPr>
          </a:p>
          <a:p>
            <a:br>
              <a:rPr lang="ru-RU" sz="5400" dirty="0"/>
            </a:br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52412F35-50FD-6986-FEAD-1C46A8E0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1c8d51371_0_42">
            <a:extLst>
              <a:ext uri="{FF2B5EF4-FFF2-40B4-BE49-F238E27FC236}">
                <a16:creationId xmlns:a16="http://schemas.microsoft.com/office/drawing/2014/main" id="{9389E284-E4F8-ACD7-9928-59A155A92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25" name="Google Shape;125;g2b1c8d51371_0_42">
            <a:extLst>
              <a:ext uri="{FF2B5EF4-FFF2-40B4-BE49-F238E27FC236}">
                <a16:creationId xmlns:a16="http://schemas.microsoft.com/office/drawing/2014/main" id="{00800DDD-AC10-1381-7659-DB7E7B2C0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pic>
        <p:nvPicPr>
          <p:cNvPr id="126" name="Google Shape;126;g2b1c8d51371_0_42" descr="C:\Users\Chernicyna-NA\Desktop\САЙТ ЦЕНТР\лого больш.png">
            <a:extLst>
              <a:ext uri="{FF2B5EF4-FFF2-40B4-BE49-F238E27FC236}">
                <a16:creationId xmlns:a16="http://schemas.microsoft.com/office/drawing/2014/main" id="{83AE385F-DC44-D91A-B217-C2F3512931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1B46E-4B2C-69F1-38E6-73024A7059B0}"/>
              </a:ext>
            </a:extLst>
          </p:cNvPr>
          <p:cNvSpPr txBox="1"/>
          <p:nvPr/>
        </p:nvSpPr>
        <p:spPr>
          <a:xfrm>
            <a:off x="6096000" y="670411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D5A75-EF1E-102F-6734-EE7E5748C754}"/>
              </a:ext>
            </a:extLst>
          </p:cNvPr>
          <p:cNvSpPr txBox="1"/>
          <p:nvPr/>
        </p:nvSpPr>
        <p:spPr>
          <a:xfrm>
            <a:off x="1752600" y="2843312"/>
            <a:ext cx="21895324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Georgia" panose="02040502050405020303" pitchFamily="18" charset="0"/>
              </a:rPr>
              <a:t>КПК «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функциональной грамотности обучающихся в условиях реализации обновленных ФГОС ООО и СОО»</a:t>
            </a:r>
          </a:p>
          <a:p>
            <a:endParaRPr lang="ru-RU" sz="4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indent="150813"/>
            <a:r>
              <a:rPr lang="ru-RU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Результаты. </a:t>
            </a:r>
          </a:p>
          <a:p>
            <a:pPr indent="150813"/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В результате освоения содержательной части программы участники будут знать:</a:t>
            </a:r>
          </a:p>
          <a:p>
            <a:pPr marL="571500" lvl="3" indent="1038225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нормативные документы, регламентирующие условия и характер развития функциональной грамотности (ФГОС ООО, СОО) </a:t>
            </a:r>
          </a:p>
          <a:p>
            <a:pPr marL="571500" lvl="3" indent="1038225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приемы формирования функциональной грамотности.</a:t>
            </a:r>
          </a:p>
          <a:p>
            <a:pPr indent="150813"/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По результатам выполнения практической части программы участники будут уметь:</a:t>
            </a:r>
          </a:p>
          <a:p>
            <a:pPr marL="571500" indent="860425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использовать приемы формирования функциональной грамотности на уроках;</a:t>
            </a:r>
          </a:p>
          <a:p>
            <a:pPr marL="571500" indent="860425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оценивать работы обучающихся по критериям;</a:t>
            </a:r>
          </a:p>
          <a:p>
            <a:pPr marL="571500" indent="860425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ru-RU" sz="4400" dirty="0">
                <a:solidFill>
                  <a:schemeClr val="tx1"/>
                </a:solidFill>
                <a:latin typeface="Georgia" panose="02040502050405020303" pitchFamily="18" charset="0"/>
              </a:rPr>
              <a:t>осуществлять подготовку обучающихся к мониторингам.</a:t>
            </a:r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8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F6E14-89FC-2151-C26B-E9EC9A69C8FC}"/>
              </a:ext>
            </a:extLst>
          </p:cNvPr>
          <p:cNvSpPr txBox="1"/>
          <p:nvPr/>
        </p:nvSpPr>
        <p:spPr>
          <a:xfrm>
            <a:off x="1512916" y="2714345"/>
            <a:ext cx="21369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Вся информация по проекту размещается на сайте: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http://educomm.iro.perm.ru/groups/funkcionalnaya-gramotnost-obuchayushchihsya/events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80C3F5-8785-E41C-345A-99F5EA3E5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585" y="4347073"/>
            <a:ext cx="21180829" cy="82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F3064-7E22-95B3-A560-088E02C3BEB9}"/>
              </a:ext>
            </a:extLst>
          </p:cNvPr>
          <p:cNvSpPr txBox="1"/>
          <p:nvPr/>
        </p:nvSpPr>
        <p:spPr>
          <a:xfrm>
            <a:off x="1769166" y="3093737"/>
            <a:ext cx="2107095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План вебинара</a:t>
            </a:r>
            <a:endParaRPr lang="ru-RU" sz="54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pPr marL="742950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О работе по формированию </a:t>
            </a:r>
            <a:r>
              <a:rPr lang="ru-RU" sz="4800" spc="-11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функциональной грамотности в Пермском крае.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Дорожная карта проекта.</a:t>
            </a:r>
          </a:p>
          <a:p>
            <a:pPr marL="742950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О проекте </a:t>
            </a: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ФГ в пермском крае в 2024 году.</a:t>
            </a:r>
          </a:p>
          <a:p>
            <a:pPr marL="1200150" lvl="4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Общая информация.</a:t>
            </a:r>
          </a:p>
          <a:p>
            <a:pPr marL="1200150" lvl="4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Руководители направлений.</a:t>
            </a:r>
          </a:p>
          <a:p>
            <a:pPr marL="1200150" lvl="4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План работы.</a:t>
            </a:r>
          </a:p>
          <a:p>
            <a:pPr marL="1200150" lvl="4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Итог работы. </a:t>
            </a:r>
          </a:p>
          <a:p>
            <a:pPr marL="1200150" lvl="4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Информационное сопровождение проекта. </a:t>
            </a:r>
          </a:p>
          <a:p>
            <a:pPr marL="742950" indent="-7429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Общие вопросы по организация работы.</a:t>
            </a:r>
            <a:endParaRPr lang="ru-RU" sz="48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10523621"/>
            <a:ext cx="22580600" cy="25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/>
        </p:nvSpPr>
        <p:spPr>
          <a:xfrm>
            <a:off x="1588317" y="4655360"/>
            <a:ext cx="21893983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ru-RU" sz="5400" b="1" i="0" u="none" strike="noStrike" cap="none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По всем возникающим вопросам:</a:t>
            </a:r>
            <a:br>
              <a:rPr lang="ru-RU" sz="5400" b="1" i="0" u="none" strike="noStrike" cap="none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</a:br>
            <a:r>
              <a:rPr lang="ru-RU" sz="3600" b="1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Яковлева Надежда Геннадьевна,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старший преподаватель кафедры общего образования ЦНППМПР</a:t>
            </a:r>
            <a:r>
              <a:rPr lang="ru-RU" sz="36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Trebuchet MS"/>
              <a:buNone/>
            </a:pPr>
            <a:r>
              <a:rPr lang="ru-RU" sz="4000" b="1" i="0" u="none" strike="noStrike" cap="none" dirty="0">
                <a:solidFill>
                  <a:srgbClr val="323F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e-mail </a:t>
            </a:r>
            <a:r>
              <a:rPr lang="ru-RU" sz="4000" b="1" i="0" u="sng" strike="noStrike" cap="none" dirty="0">
                <a:solidFill>
                  <a:srgbClr val="323F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jang-cub@iro.perm.ru</a:t>
            </a:r>
            <a:r>
              <a:rPr lang="ru-RU" sz="4000" b="1" i="0" u="none" strike="noStrike" cap="none" dirty="0">
                <a:solidFill>
                  <a:srgbClr val="323F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, </a:t>
            </a:r>
            <a:br>
              <a:rPr lang="ru-RU" sz="4000" b="1" i="0" u="none" strike="noStrike" cap="none" dirty="0">
                <a:solidFill>
                  <a:srgbClr val="323F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</a:br>
            <a:r>
              <a:rPr lang="ru-RU" sz="4000" b="1" i="0" u="none" strike="noStrike" cap="none" dirty="0">
                <a:solidFill>
                  <a:srgbClr val="323F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сот. тел. +79097310180</a:t>
            </a:r>
            <a:endParaRPr sz="4000" b="0" i="0" u="none" strike="noStrike" cap="none" dirty="0">
              <a:solidFill>
                <a:srgbClr val="323F4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ru-RU" sz="4000" b="0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" name="Google Shape;133;p10" descr="C:\Users\Chernicyna-NA\Desktop\САЙТ ЦЕНТР\лого больш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53705" y="629709"/>
            <a:ext cx="2256490" cy="18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 descr="C:\Users\Chernicyna-NA\Desktop\САЙТ ЦЕНТР\подвал\logo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3805" y="629709"/>
            <a:ext cx="243917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017C54C-9A28-D6CE-B0B5-D9E4CCE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>
            <a:extLst>
              <a:ext uri="{FF2B5EF4-FFF2-40B4-BE49-F238E27FC236}">
                <a16:creationId xmlns:a16="http://schemas.microsoft.com/office/drawing/2014/main" id="{26BD2C11-2A45-034A-EE32-FFD69FB7C5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10523621"/>
            <a:ext cx="22580600" cy="25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>
            <a:extLst>
              <a:ext uri="{FF2B5EF4-FFF2-40B4-BE49-F238E27FC236}">
                <a16:creationId xmlns:a16="http://schemas.microsoft.com/office/drawing/2014/main" id="{98628CD2-6BBE-44BD-EFB2-DA8C8A84DEF5}"/>
              </a:ext>
            </a:extLst>
          </p:cNvPr>
          <p:cNvSpPr txBox="1"/>
          <p:nvPr/>
        </p:nvSpPr>
        <p:spPr>
          <a:xfrm>
            <a:off x="1588317" y="4655360"/>
            <a:ext cx="2189398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ru-RU" sz="5400" b="1" i="0" u="none" strike="noStrike" cap="none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Ссылка на просмотр вебинара:</a:t>
            </a:r>
          </a:p>
          <a:p>
            <a:pPr algn="ctr"/>
            <a:r>
              <a:rPr lang="ru-RU" sz="6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hlinkClick r:id="rId4"/>
              </a:rPr>
              <a:t>https://my.mts-link.ru/51207829/1844667888/record-new/1459482782</a:t>
            </a:r>
            <a:endParaRPr lang="ru-RU" sz="6600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br>
              <a:rPr lang="ru-RU" sz="5400" b="1" i="0" u="none" strike="noStrike" cap="none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</a:br>
            <a:r>
              <a:rPr lang="ru-RU" sz="4000" b="0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" name="Google Shape;133;p10" descr="C:\Users\Chernicyna-NA\Desktop\САЙТ ЦЕНТР\лого больш.png">
            <a:extLst>
              <a:ext uri="{FF2B5EF4-FFF2-40B4-BE49-F238E27FC236}">
                <a16:creationId xmlns:a16="http://schemas.microsoft.com/office/drawing/2014/main" id="{45FE73FD-CA5E-BDB1-81B2-452CD7AD60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53705" y="629709"/>
            <a:ext cx="2256490" cy="188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 descr="C:\Users\Chernicyna-NA\Desktop\САЙТ ЦЕНТР\подвал\logo2.png">
            <a:extLst>
              <a:ext uri="{FF2B5EF4-FFF2-40B4-BE49-F238E27FC236}">
                <a16:creationId xmlns:a16="http://schemas.microsoft.com/office/drawing/2014/main" id="{F760344B-8375-35A4-44AD-AFFC4A689D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3805" y="629709"/>
            <a:ext cx="243917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00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CDF7D-589A-6279-F4A6-79055FC5B30B}"/>
              </a:ext>
            </a:extLst>
          </p:cNvPr>
          <p:cNvSpPr txBox="1"/>
          <p:nvPr/>
        </p:nvSpPr>
        <p:spPr>
          <a:xfrm>
            <a:off x="1578724" y="2714691"/>
            <a:ext cx="212722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с педагогическими работниками и общеобразовательными организациями: 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методической поддержки педагогических работников 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:a16="http://schemas.microsoft.com/office/drawing/2014/main" id="{DD162E27-867E-5AC7-62FA-81A309D42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79628"/>
              </p:ext>
            </p:extLst>
          </p:nvPr>
        </p:nvGraphicFramePr>
        <p:xfrm>
          <a:off x="1578724" y="4580581"/>
          <a:ext cx="21226552" cy="736141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709276">
                  <a:extLst>
                    <a:ext uri="{9D8B030D-6E8A-4147-A177-3AD203B41FA5}">
                      <a16:colId xmlns:a16="http://schemas.microsoft.com/office/drawing/2014/main" val="881453879"/>
                    </a:ext>
                  </a:extLst>
                </a:gridCol>
                <a:gridCol w="4517276">
                  <a:extLst>
                    <a:ext uri="{9D8B030D-6E8A-4147-A177-3AD203B41FA5}">
                      <a16:colId xmlns:a16="http://schemas.microsoft.com/office/drawing/2014/main" val="3657005880"/>
                    </a:ext>
                  </a:extLst>
                </a:gridCol>
              </a:tblGrid>
              <a:tr h="869938"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Мероприятия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Сроки 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40991"/>
                  </a:ext>
                </a:extLst>
              </a:tr>
              <a:tr h="1372012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Научно-методическое сопровождение деятельности муниципальных команд педагогов по вопросам формирования и оценки функциональной грамотности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617608914"/>
                  </a:ext>
                </a:extLst>
              </a:tr>
              <a:tr h="1705701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Консультативное и методическое сопровождение работы общеобразовательных организаций в Пермском крае края по вопросам формирования и оценки функциональной грамотности обучающихся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  <a:endParaRPr kumimoji="0" lang="ru-RU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271763036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тематической страницы Интернет-ресурса на сайте «Сетевое сообщество педагогов Пермского края» (http://educomm.iro.perm.ru/) для самообразования педагогов по вопросам формирования и оценки функциональной грамотности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683157854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рекомендаций, методических пособий для педагогов по вопросам формирования и оценки функциональной грамотности обучающихся</a:t>
                      </a:r>
                    </a:p>
                    <a:p>
                      <a:pPr algn="just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2024 г. 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41252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3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CDF7D-589A-6279-F4A6-79055FC5B30B}"/>
              </a:ext>
            </a:extLst>
          </p:cNvPr>
          <p:cNvSpPr txBox="1"/>
          <p:nvPr/>
        </p:nvSpPr>
        <p:spPr>
          <a:xfrm>
            <a:off x="1097280" y="2814098"/>
            <a:ext cx="22334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с педагогическими работниками и общеобразовательными организациями: 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методической поддержки педагогических работников 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29CC143D-4E84-2A1D-5FE9-0D9BBEE26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30018"/>
              </p:ext>
            </p:extLst>
          </p:nvPr>
        </p:nvGraphicFramePr>
        <p:xfrm>
          <a:off x="1097280" y="4638501"/>
          <a:ext cx="21795971" cy="779106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7202146">
                  <a:extLst>
                    <a:ext uri="{9D8B030D-6E8A-4147-A177-3AD203B41FA5}">
                      <a16:colId xmlns:a16="http://schemas.microsoft.com/office/drawing/2014/main" val="3566340356"/>
                    </a:ext>
                  </a:extLst>
                </a:gridCol>
                <a:gridCol w="4593825">
                  <a:extLst>
                    <a:ext uri="{9D8B030D-6E8A-4147-A177-3AD203B41FA5}">
                      <a16:colId xmlns:a16="http://schemas.microsoft.com/office/drawing/2014/main" val="4039884132"/>
                    </a:ext>
                  </a:extLst>
                </a:gridCol>
              </a:tblGrid>
              <a:tr h="817310"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Мероприятия*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Сроки 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74422"/>
                  </a:ext>
                </a:extLst>
              </a:tr>
              <a:tr h="2335171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 семинары/вебинары, направленные на развитие навыков проектирования педагогом контрольно-оценочных материалов по функциональной грамотности с учётом межпредметных связей для каждого направления функциональной грамотности</a:t>
                      </a:r>
                    </a:p>
                    <a:p>
                      <a:pPr algn="just"/>
                      <a:endParaRPr lang="ru-RU" sz="3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  <a:endParaRPr kumimoji="0" lang="ru-RU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697104657"/>
                  </a:ext>
                </a:extLst>
              </a:tr>
              <a:tr h="1762299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 семинары/вебинары для педагогических работников по внедрению заданий для оценки функциональной грамотности обучающихся в образовательный процесс для каждого направления функциональной грамотности</a:t>
                      </a:r>
                    </a:p>
                    <a:p>
                      <a:pPr algn="just"/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  <a:endParaRPr kumimoji="0" lang="ru-RU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4176202770"/>
                  </a:ext>
                </a:extLst>
              </a:tr>
              <a:tr h="2548506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 семинары/вебинары, направленные на формирование функциональной грамотности обучающихся при реализации технологий проектной и исследовательской деятельности с использованием оборудования «Точек роста» для каждого направления функциональной грамотности</a:t>
                      </a:r>
                    </a:p>
                    <a:p>
                      <a:pPr algn="just"/>
                      <a:endParaRPr lang="ru-RU" sz="3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 течение 2024 года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41876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0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CDF7D-589A-6279-F4A6-79055FC5B30B}"/>
              </a:ext>
            </a:extLst>
          </p:cNvPr>
          <p:cNvSpPr txBox="1"/>
          <p:nvPr/>
        </p:nvSpPr>
        <p:spPr>
          <a:xfrm>
            <a:off x="1230285" y="2624332"/>
            <a:ext cx="222012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с педагогическими работниками и общеобразовательными организациями: 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повышение квалификации педагогических работников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52CCB98A-B4D3-905B-F375-2A79A002B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21769"/>
              </p:ext>
            </p:extLst>
          </p:nvPr>
        </p:nvGraphicFramePr>
        <p:xfrm>
          <a:off x="1230284" y="4399862"/>
          <a:ext cx="22201216" cy="836801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828616">
                  <a:extLst>
                    <a:ext uri="{9D8B030D-6E8A-4147-A177-3AD203B41FA5}">
                      <a16:colId xmlns:a16="http://schemas.microsoft.com/office/drawing/2014/main" val="881453879"/>
                    </a:ext>
                  </a:extLst>
                </a:gridCol>
                <a:gridCol w="9372600">
                  <a:extLst>
                    <a:ext uri="{9D8B030D-6E8A-4147-A177-3AD203B41FA5}">
                      <a16:colId xmlns:a16="http://schemas.microsoft.com/office/drawing/2014/main" val="3657005880"/>
                    </a:ext>
                  </a:extLst>
                </a:gridCol>
              </a:tblGrid>
              <a:tr h="869938"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Мероприятия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Сроки </a:t>
                      </a:r>
                    </a:p>
                  </a:txBody>
                  <a:tcPr marL="182880" marR="182880" marT="91440" marB="9144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4099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для педагогов Пермского края  по разработке кейсов по функциональной грамотности (проводится в 2 этапа: заочный и очный)</a:t>
                      </a:r>
                    </a:p>
                    <a:p>
                      <a:pPr algn="just"/>
                      <a:endParaRPr lang="ru-RU" sz="3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сентябрь 2024 г.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42836220"/>
                  </a:ext>
                </a:extLst>
              </a:tr>
              <a:tr h="3413760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практико-ориентированных курсов повышения квалификации педагогических работников по направлению развития компетенций в области формирования и оценки функциональной грамотности обучающихся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2024 года </a:t>
                      </a:r>
                    </a:p>
                    <a:p>
                      <a:r>
                        <a:rPr lang="ru-RU" sz="3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региональным планом-графиком проведения курсов повышения квалификации и профессиональной переподготовки педагогических работников, утвержденным приказом Министерства</a:t>
                      </a: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4190759387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Georgia" panose="02040502050405020303" pitchFamily="18" charset="0"/>
                        </a:rPr>
                        <a:t>Организация и проведение региональной ярмарки по обмену опытом «Образовательные практики формирования функциональной грамотности школьников»</a:t>
                      </a:r>
                    </a:p>
                    <a:p>
                      <a:endParaRPr lang="ru-RU" sz="32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Georgia" panose="02040502050405020303" pitchFamily="18" charset="0"/>
                        </a:rPr>
                        <a:t>Июнь – ноябрь 2024 г.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61760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42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man Old Style"/>
              <a:buNone/>
            </a:pPr>
            <a:r>
              <a:rPr lang="ru-RU" sz="32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и оценка функциональной грамотности.</a:t>
            </a:r>
            <a:endParaRPr sz="3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7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98" name="Google Shape;98;p2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90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B16C1-3578-22A8-437C-26827609B2C9}"/>
              </a:ext>
            </a:extLst>
          </p:cNvPr>
          <p:cNvSpPr txBox="1"/>
          <p:nvPr/>
        </p:nvSpPr>
        <p:spPr>
          <a:xfrm>
            <a:off x="1530626" y="2842592"/>
            <a:ext cx="2160767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Общая информация.</a:t>
            </a:r>
          </a:p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Цель проекта: 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совершенствование профессиональных компетенций учителей в области формирования и оценки функциональной грамотности обучающихся в условиях реализации ФГОС ООО и ФГОС СОО</a:t>
            </a: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Сроки реализации проекта: 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февраль – ноябрь 2024 г.</a:t>
            </a:r>
          </a:p>
          <a:p>
            <a:r>
              <a:rPr lang="ru-RU" sz="44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Категория участников: </a:t>
            </a:r>
            <a:r>
              <a:rPr lang="ru-RU" sz="4400" b="0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педагогические работники общеобразовательных организаций Пермского края</a:t>
            </a: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4400" b="1" i="0" u="none" strike="noStrike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7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E08260F-41A3-07AE-9FA5-AC241470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1c8d51371_0_42">
            <a:extLst>
              <a:ext uri="{FF2B5EF4-FFF2-40B4-BE49-F238E27FC236}">
                <a16:creationId xmlns:a16="http://schemas.microsoft.com/office/drawing/2014/main" id="{A99141A8-9B1C-AD16-B285-35AADC67D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25" name="Google Shape;125;g2b1c8d51371_0_42">
            <a:extLst>
              <a:ext uri="{FF2B5EF4-FFF2-40B4-BE49-F238E27FC236}">
                <a16:creationId xmlns:a16="http://schemas.microsoft.com/office/drawing/2014/main" id="{608FE078-E310-A8AE-EB25-9208CEB5EF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126" name="Google Shape;126;g2b1c8d51371_0_42" descr="C:\Users\Chernicyna-NA\Desktop\САЙТ ЦЕНТР\лого больш.png">
            <a:extLst>
              <a:ext uri="{FF2B5EF4-FFF2-40B4-BE49-F238E27FC236}">
                <a16:creationId xmlns:a16="http://schemas.microsoft.com/office/drawing/2014/main" id="{89553B74-42A0-C9BA-FA1D-D57134D07F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E7BED-98C0-062B-4ED9-E96C67775D48}"/>
              </a:ext>
            </a:extLst>
          </p:cNvPr>
          <p:cNvSpPr txBox="1"/>
          <p:nvPr/>
        </p:nvSpPr>
        <p:spPr>
          <a:xfrm>
            <a:off x="6096000" y="670411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FA99E-1027-C889-4567-28181FC00074}"/>
              </a:ext>
            </a:extLst>
          </p:cNvPr>
          <p:cNvSpPr txBox="1"/>
          <p:nvPr/>
        </p:nvSpPr>
        <p:spPr>
          <a:xfrm>
            <a:off x="1752600" y="2843312"/>
            <a:ext cx="218953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Читательская грамотность</a:t>
            </a:r>
          </a:p>
          <a:p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 направления: Подавылова Ирина Александровна, доцент кафедры общего образования  ЦНППМПР</a:t>
            </a: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8FCEA-3EA0-32E5-4E30-DE11AD06A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r="29005" b="28606"/>
          <a:stretch/>
        </p:blipFill>
        <p:spPr bwMode="auto">
          <a:xfrm>
            <a:off x="1948068" y="5331039"/>
            <a:ext cx="5168347" cy="55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D36ED-2469-8E6E-1E50-3A31513CFBF2}"/>
              </a:ext>
            </a:extLst>
          </p:cNvPr>
          <p:cNvSpPr txBox="1"/>
          <p:nvPr/>
        </p:nvSpPr>
        <p:spPr>
          <a:xfrm>
            <a:off x="7692888" y="5331040"/>
            <a:ext cx="151273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 образования: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ПГПУ, учитель русского языка и литературы</a:t>
            </a:r>
          </a:p>
          <a:p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Дополнительное образование:</a:t>
            </a: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ПГПУ, 2006, второе высшее, психология</a:t>
            </a: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ПГГПУ, 2019, проф. переподготовка, иностранный (английский) язык</a:t>
            </a:r>
          </a:p>
          <a:p>
            <a:r>
              <a:rPr lang="ru-RU" sz="3600" b="1" i="0" dirty="0">
                <a:solidFill>
                  <a:srgbClr val="000000"/>
                </a:solidFill>
                <a:effectLst/>
                <a:latin typeface="Offcina Sans Cerif regular"/>
              </a:rPr>
              <a:t>Занимаемая должность: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Offcina Sans Cerif regular"/>
              </a:rPr>
              <a:t> Старший преподаватель</a:t>
            </a:r>
          </a:p>
          <a:p>
            <a:r>
              <a:rPr lang="ru-RU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Преподаваемые дисциплины: </a:t>
            </a:r>
            <a:r>
              <a:rPr lang="ru-RU" sz="3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требований обновленных ФГОС ООО, ФГОС СОО в работе учителя (литература)</a:t>
            </a:r>
          </a:p>
          <a:p>
            <a:endParaRPr lang="ru-RU" sz="3600" i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Учёное звание: </a:t>
            </a:r>
            <a:r>
              <a:rPr lang="ru-RU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доцент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i="0" dirty="0">
                <a:solidFill>
                  <a:schemeClr val="tx1"/>
                </a:solidFill>
                <a:effectLst/>
                <a:latin typeface="SuisseIntl"/>
              </a:rPr>
              <a:t>Учёная степень: 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SuisseIntl"/>
              </a:rPr>
              <a:t>кандидат филологических наук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72A87-F65D-B6C9-A742-30E57BC86968}"/>
              </a:ext>
            </a:extLst>
          </p:cNvPr>
          <p:cNvSpPr txBox="1"/>
          <p:nvPr/>
        </p:nvSpPr>
        <p:spPr>
          <a:xfrm>
            <a:off x="1752599" y="11569148"/>
            <a:ext cx="1587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Стаж работы по специальности: </a:t>
            </a:r>
            <a:r>
              <a:rPr lang="ru-RU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2010 г.</a:t>
            </a: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pia-cub@iro.perm.ru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95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1c8d51371_0_24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04" name="Google Shape;104;g2b1c8d51371_0_24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105" name="Google Shape;105;g2b1c8d51371_0_24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98E8-28EE-AE4A-51D0-7D1AA07B0E37}"/>
              </a:ext>
            </a:extLst>
          </p:cNvPr>
          <p:cNvSpPr txBox="1"/>
          <p:nvPr/>
        </p:nvSpPr>
        <p:spPr>
          <a:xfrm>
            <a:off x="1381539" y="2698643"/>
            <a:ext cx="220499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Математическая грамотность</a:t>
            </a:r>
          </a:p>
          <a:p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Руководитель направления: </a:t>
            </a:r>
            <a:r>
              <a:rPr lang="ru-RU" sz="4400" i="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Новикова Елена Олеговна</a:t>
            </a:r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, старший преподаватель кафедры общего образования 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 ЦНППМПР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6A6140-0E6D-0C5F-338A-BF6262F17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5129006"/>
            <a:ext cx="22479000" cy="76026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1c8d51371_0_30"/>
          <p:cNvSpPr txBox="1">
            <a:spLocks noGrp="1"/>
          </p:cNvSpPr>
          <p:nvPr>
            <p:ph type="title"/>
          </p:nvPr>
        </p:nvSpPr>
        <p:spPr>
          <a:xfrm>
            <a:off x="3146100" y="212173"/>
            <a:ext cx="202860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3864"/>
                </a:solidFill>
              </a:rPr>
              <a:t>Формирование и оценка функциональной грамотности.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111" name="Google Shape;111;g2b1c8d51371_0_30"/>
          <p:cNvSpPr txBox="1">
            <a:spLocks noGrp="1"/>
          </p:cNvSpPr>
          <p:nvPr>
            <p:ph type="sldNum" idx="12"/>
          </p:nvPr>
        </p:nvSpPr>
        <p:spPr>
          <a:xfrm>
            <a:off x="23431500" y="13093155"/>
            <a:ext cx="766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25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112" name="Google Shape;112;g2b1c8d51371_0_30" descr="C:\Users\Chernicyna-NA\Desktop\САЙТ ЦЕНТР\лого больш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1435" y="286004"/>
            <a:ext cx="2256489" cy="18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B2870-A506-1BFD-4BBE-F8B45CBE8DDA}"/>
              </a:ext>
            </a:extLst>
          </p:cNvPr>
          <p:cNvSpPr txBox="1"/>
          <p:nvPr/>
        </p:nvSpPr>
        <p:spPr>
          <a:xfrm>
            <a:off x="1093788" y="3067998"/>
            <a:ext cx="22554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</a:rPr>
              <a:t>Естественнонаучная грамотность</a:t>
            </a:r>
          </a:p>
          <a:p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 направления: Елтышева Ирина Валерьевна, доцент кафедры общего образования  ЦНППМПР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83328-1FB7-D50A-2905-EF5A113D9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6" y="5191656"/>
            <a:ext cx="23276863" cy="56261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69176-9C08-300E-C798-FE9657BBF3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" r="378" b="66042"/>
          <a:stretch/>
        </p:blipFill>
        <p:spPr>
          <a:xfrm>
            <a:off x="185701" y="10817818"/>
            <a:ext cx="24012600" cy="19945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1245</Words>
  <Application>Microsoft Office PowerPoint</Application>
  <PresentationFormat>Произвольный</PresentationFormat>
  <Paragraphs>183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Georgia</vt:lpstr>
      <vt:lpstr>SuisseIntl</vt:lpstr>
      <vt:lpstr>Georgia</vt:lpstr>
      <vt:lpstr>Offcina Sans Cerif regular</vt:lpstr>
      <vt:lpstr>Trebuchet MS</vt:lpstr>
      <vt:lpstr>Calibri</vt:lpstr>
      <vt:lpstr>Helvetica Neue</vt:lpstr>
      <vt:lpstr>ys text</vt:lpstr>
      <vt:lpstr>Arial</vt:lpstr>
      <vt:lpstr>Arial Black</vt:lpstr>
      <vt:lpstr>Cambria</vt:lpstr>
      <vt:lpstr>Bookman Old Style</vt:lpstr>
      <vt:lpstr>Тема Office</vt:lpstr>
      <vt:lpstr>Презентация PowerPoint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Презентация PowerPoint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Формирование и оценка функциональной грамотности.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Щербинина Ирина Михайловна</dc:creator>
  <cp:lastModifiedBy>Надежда</cp:lastModifiedBy>
  <cp:revision>5</cp:revision>
  <dcterms:modified xsi:type="dcterms:W3CDTF">2024-02-20T13:04:50Z</dcterms:modified>
</cp:coreProperties>
</file>