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20"/>
  </p:notesMasterIdLst>
  <p:sldIdLst>
    <p:sldId id="27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71" r:id="rId10"/>
    <p:sldId id="272" r:id="rId11"/>
    <p:sldId id="273" r:id="rId12"/>
    <p:sldId id="274" r:id="rId13"/>
    <p:sldId id="275" r:id="rId14"/>
    <p:sldId id="263" r:id="rId15"/>
    <p:sldId id="264" r:id="rId16"/>
    <p:sldId id="266" r:id="rId17"/>
    <p:sldId id="276" r:id="rId18"/>
    <p:sldId id="279" r:id="rId19"/>
  </p:sldIdLst>
  <p:sldSz cx="7556500" cy="10693400"/>
  <p:notesSz cx="7556500" cy="106934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34" autoAdjust="0"/>
    <p:restoredTop sz="94662" autoAdjust="0"/>
  </p:normalViewPr>
  <p:slideViewPr>
    <p:cSldViewPr>
      <p:cViewPr>
        <p:scale>
          <a:sx n="50" d="100"/>
          <a:sy n="50" d="100"/>
        </p:scale>
        <p:origin x="2563" y="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mentjevaNA\Desktop\&#1051;&#1077;&#1085;&#1072;\&#1063;&#1077;&#1088;&#1077;&#1087;&#1072;&#1085;&#1086;&#1074;\&#1090;&#1072;&#1073;&#1083;&#1080;&#1094;&#1099;%20&#1057;&#1040;&#1054;%20&#1073;&#1077;&#1079;%20&#1041;&#1052;\2.1%20&#1044;&#1080;&#1072;&#1075;&#1088;&#1072;&#1084;&#1084;&#1072;%20&#1088;&#1072;&#1089;&#1088;&#1077;&#1076;&#1077;&#1083;&#1077;&#1085;&#1080;&#1103;%20&#1090;&#1077;&#1089;&#1090;&#1086;&#1074;&#1099;&#1093;%20&#1073;&#1072;&#1083;&#1083;&#1086;&#1074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2;&#1083;&#1072;&#1076;&#1080;&#1084;&#1080;&#1088;\Desktop\&#1054;&#1058;&#1063;&#1025;&#1058;2022\&#1045;&#1043;&#1069;_22_&#1043;&#1056;&#1040;&#1060;\ege2023%20&#1089;&#1088;&#1077;&#1076;&#1085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Распределение баллов по группам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4451159230096242"/>
          <c:y val="0.17171296296296298"/>
          <c:w val="0.82493285214348233"/>
          <c:h val="0.62271617089530462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rgbClr val="5B9BD5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'03'!$F$6:$F$15</c:f>
              <c:strCache>
                <c:ptCount val="10"/>
                <c:pt idx="0">
                  <c:v>0-10</c:v>
                </c:pt>
                <c:pt idx="1">
                  <c:v>11-20</c:v>
                </c:pt>
                <c:pt idx="2">
                  <c:v>21-30</c:v>
                </c:pt>
                <c:pt idx="3">
                  <c:v>31-40</c:v>
                </c:pt>
                <c:pt idx="4">
                  <c:v>41-50</c:v>
                </c:pt>
                <c:pt idx="5">
                  <c:v>51-60</c:v>
                </c:pt>
                <c:pt idx="6">
                  <c:v>61-70</c:v>
                </c:pt>
                <c:pt idx="7">
                  <c:v>71-80</c:v>
                </c:pt>
                <c:pt idx="8">
                  <c:v>81-90</c:v>
                </c:pt>
                <c:pt idx="9">
                  <c:v>91-100</c:v>
                </c:pt>
              </c:strCache>
            </c:strRef>
          </c:cat>
          <c:val>
            <c:numRef>
              <c:f>'03'!$H$6:$H$15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18</c:v>
                </c:pt>
                <c:pt idx="3">
                  <c:v>102</c:v>
                </c:pt>
                <c:pt idx="4">
                  <c:v>339</c:v>
                </c:pt>
                <c:pt idx="5">
                  <c:v>445</c:v>
                </c:pt>
                <c:pt idx="6">
                  <c:v>189</c:v>
                </c:pt>
                <c:pt idx="7">
                  <c:v>103</c:v>
                </c:pt>
                <c:pt idx="8">
                  <c:v>78</c:v>
                </c:pt>
                <c:pt idx="9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89-455D-BF1C-C1C794A6E1F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1058944"/>
        <c:axId val="113743744"/>
      </c:barChart>
      <c:catAx>
        <c:axId val="111058944"/>
        <c:scaling>
          <c:orientation val="minMax"/>
        </c:scaling>
        <c:delete val="0"/>
        <c:axPos val="b"/>
        <c:title>
          <c:tx>
            <c:rich>
              <a:bodyPr anchor="b" anchorCtr="0"/>
              <a:lstStyle/>
              <a:p>
                <a:pPr algn="ctr">
                  <a:defRPr/>
                </a:pPr>
                <a:r>
                  <a:rPr lang="ru-RU" b="0"/>
                  <a:t>Тестовые баллы</a:t>
                </a:r>
              </a:p>
            </c:rich>
          </c:tx>
          <c:layout>
            <c:manualLayout>
              <c:xMode val="edge"/>
              <c:yMode val="edge"/>
              <c:x val="0.77003748794661941"/>
              <c:y val="0.84880274581061943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3743744"/>
        <c:crosses val="autoZero"/>
        <c:auto val="1"/>
        <c:lblAlgn val="ctr"/>
        <c:lblOffset val="100"/>
        <c:noMultiLvlLbl val="0"/>
      </c:catAx>
      <c:valAx>
        <c:axId val="113743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 b="0"/>
                  <a:t>Кол-во</a:t>
                </a:r>
              </a:p>
            </c:rich>
          </c:tx>
          <c:layout>
            <c:manualLayout>
              <c:xMode val="edge"/>
              <c:yMode val="edge"/>
              <c:x val="1.1111111111111117E-2"/>
              <c:y val="0.14231846019247599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ln w="6350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105894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Средний процент по линиям заданий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1367620876184248E-2"/>
          <c:y val="4.1234984902653184E-2"/>
          <c:w val="0.81129950195914224"/>
          <c:h val="0.79118841342603763"/>
        </c:manualLayout>
      </c:layout>
      <c:lineChart>
        <c:grouping val="standard"/>
        <c:varyColors val="0"/>
        <c:ser>
          <c:idx val="0"/>
          <c:order val="0"/>
          <c:tx>
            <c:v>Уровень освоения</c:v>
          </c:tx>
          <c:cat>
            <c:strRef>
              <c:f>Лист1!$C$2:$C$32</c:f>
              <c:strCach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30.K1</c:v>
                </c:pt>
                <c:pt idx="30">
                  <c:v>30.K2</c:v>
                </c:pt>
              </c:strCache>
            </c:strRef>
          </c:cat>
          <c:val>
            <c:numRef>
              <c:f>Лист1!$E$2:$E$32</c:f>
              <c:numCache>
                <c:formatCode>General</c:formatCode>
                <c:ptCount val="31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50</c:v>
                </c:pt>
                <c:pt idx="7">
                  <c:v>50</c:v>
                </c:pt>
                <c:pt idx="8">
                  <c:v>50</c:v>
                </c:pt>
                <c:pt idx="9">
                  <c:v>50</c:v>
                </c:pt>
                <c:pt idx="10">
                  <c:v>50</c:v>
                </c:pt>
                <c:pt idx="11">
                  <c:v>50</c:v>
                </c:pt>
                <c:pt idx="12">
                  <c:v>50</c:v>
                </c:pt>
                <c:pt idx="13">
                  <c:v>50</c:v>
                </c:pt>
                <c:pt idx="14">
                  <c:v>50</c:v>
                </c:pt>
                <c:pt idx="15">
                  <c:v>50</c:v>
                </c:pt>
                <c:pt idx="16">
                  <c:v>50</c:v>
                </c:pt>
                <c:pt idx="17">
                  <c:v>50</c:v>
                </c:pt>
                <c:pt idx="18">
                  <c:v>50</c:v>
                </c:pt>
                <c:pt idx="19">
                  <c:v>50</c:v>
                </c:pt>
                <c:pt idx="20">
                  <c:v>50</c:v>
                </c:pt>
                <c:pt idx="21">
                  <c:v>50</c:v>
                </c:pt>
                <c:pt idx="22">
                  <c:v>50</c:v>
                </c:pt>
                <c:pt idx="23">
                  <c:v>50</c:v>
                </c:pt>
                <c:pt idx="24">
                  <c:v>50</c:v>
                </c:pt>
                <c:pt idx="25">
                  <c:v>50</c:v>
                </c:pt>
                <c:pt idx="26">
                  <c:v>50</c:v>
                </c:pt>
                <c:pt idx="27">
                  <c:v>50</c:v>
                </c:pt>
                <c:pt idx="28">
                  <c:v>50</c:v>
                </c:pt>
                <c:pt idx="29">
                  <c:v>50</c:v>
                </c:pt>
                <c:pt idx="30">
                  <c:v>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5D0-4486-AB03-AEF9526D4758}"/>
            </c:ext>
          </c:extLst>
        </c:ser>
        <c:ser>
          <c:idx val="1"/>
          <c:order val="1"/>
          <c:tx>
            <c:v>Средний процент выполнения</c:v>
          </c:tx>
          <c:cat>
            <c:strRef>
              <c:f>Лист1!$C$2:$C$32</c:f>
              <c:strCach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30.K1</c:v>
                </c:pt>
                <c:pt idx="30">
                  <c:v>30.K2</c:v>
                </c:pt>
              </c:strCache>
            </c:strRef>
          </c:cat>
          <c:val>
            <c:numRef>
              <c:f>Лист1!$F$2:$F$32</c:f>
              <c:numCache>
                <c:formatCode>General</c:formatCode>
                <c:ptCount val="31"/>
                <c:pt idx="0">
                  <c:v>58.8</c:v>
                </c:pt>
                <c:pt idx="1">
                  <c:v>70.5</c:v>
                </c:pt>
                <c:pt idx="2">
                  <c:v>90.5</c:v>
                </c:pt>
                <c:pt idx="3">
                  <c:v>67.099999999999994</c:v>
                </c:pt>
                <c:pt idx="4">
                  <c:v>73.3</c:v>
                </c:pt>
                <c:pt idx="5">
                  <c:v>69.900000000000006</c:v>
                </c:pt>
                <c:pt idx="6">
                  <c:v>83</c:v>
                </c:pt>
                <c:pt idx="7">
                  <c:v>71.099999999999994</c:v>
                </c:pt>
                <c:pt idx="8">
                  <c:v>57.2</c:v>
                </c:pt>
                <c:pt idx="9">
                  <c:v>75.2</c:v>
                </c:pt>
                <c:pt idx="10">
                  <c:v>68.2</c:v>
                </c:pt>
                <c:pt idx="11">
                  <c:v>73.2</c:v>
                </c:pt>
                <c:pt idx="12">
                  <c:v>81.3</c:v>
                </c:pt>
                <c:pt idx="13">
                  <c:v>78.7</c:v>
                </c:pt>
                <c:pt idx="14">
                  <c:v>53</c:v>
                </c:pt>
                <c:pt idx="15">
                  <c:v>80</c:v>
                </c:pt>
                <c:pt idx="16">
                  <c:v>82.9</c:v>
                </c:pt>
                <c:pt idx="17">
                  <c:v>64.3</c:v>
                </c:pt>
                <c:pt idx="18">
                  <c:v>65.900000000000006</c:v>
                </c:pt>
                <c:pt idx="19">
                  <c:v>48.2</c:v>
                </c:pt>
                <c:pt idx="20">
                  <c:v>49.2</c:v>
                </c:pt>
                <c:pt idx="21">
                  <c:v>73.3</c:v>
                </c:pt>
                <c:pt idx="22">
                  <c:v>74.599999999999994</c:v>
                </c:pt>
                <c:pt idx="23">
                  <c:v>25</c:v>
                </c:pt>
                <c:pt idx="24">
                  <c:v>51.1</c:v>
                </c:pt>
                <c:pt idx="25">
                  <c:v>28.5</c:v>
                </c:pt>
                <c:pt idx="26">
                  <c:v>13.6</c:v>
                </c:pt>
                <c:pt idx="27">
                  <c:v>20.8</c:v>
                </c:pt>
                <c:pt idx="28">
                  <c:v>24.9</c:v>
                </c:pt>
                <c:pt idx="29">
                  <c:v>12.1</c:v>
                </c:pt>
                <c:pt idx="30">
                  <c:v>15.7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5D0-4486-AB03-AEF9526D47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632960"/>
        <c:axId val="114647424"/>
      </c:lineChart>
      <c:catAx>
        <c:axId val="1146329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 sz="1200"/>
                  <a:t>Номера заданий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low"/>
        <c:crossAx val="114647424"/>
        <c:crosses val="autoZero"/>
        <c:auto val="1"/>
        <c:lblAlgn val="ctr"/>
        <c:lblOffset val="100"/>
        <c:tickLblSkip val="2"/>
        <c:noMultiLvlLbl val="0"/>
      </c:catAx>
      <c:valAx>
        <c:axId val="1146474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4632960"/>
        <c:crossesAt val="1"/>
        <c:crossBetween val="midCat"/>
      </c:valAx>
    </c:plotArea>
    <c:legend>
      <c:legendPos val="r"/>
      <c:layout>
        <c:manualLayout>
          <c:xMode val="edge"/>
          <c:yMode val="edge"/>
          <c:x val="0.70600951145698232"/>
          <c:y val="0.14311789973621719"/>
          <c:w val="0.27669693039342846"/>
          <c:h val="0.16300057320421155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279900" y="0"/>
            <a:ext cx="3275013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9CD958-8CF6-43A4-9DF8-4754D3D7253F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801688"/>
            <a:ext cx="2835275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55650" y="5080000"/>
            <a:ext cx="6045200" cy="48117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5013" cy="5349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279900" y="10156825"/>
            <a:ext cx="3275013" cy="5349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6FF0E-30B0-411B-BEA2-5051F879D2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6434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6FF0E-30B0-411B-BEA2-5051F879D2B6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747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2673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519B0-92D1-46EF-A563-FF14BCB570B6}" type="datetimeFigureOut">
              <a:rPr lang="en-US"/>
              <a:pPr>
                <a:defRPr/>
              </a:pPr>
              <a:t>10/11/2023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D6538-01A6-444E-A22E-ED5A33D57C7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7170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FBDA7-2026-4B04-A2D2-CBFFE1BC15F0}" type="datetimeFigureOut">
              <a:rPr lang="en-US"/>
              <a:pPr>
                <a:defRPr/>
              </a:pPr>
              <a:t>10/11/2023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65E426-A43F-4C46-9B4E-98B37782F80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8862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EDA60-1DED-415B-8F87-A05C212E9533}" type="datetimeFigureOut">
              <a:rPr lang="en-US"/>
              <a:pPr>
                <a:defRPr/>
              </a:pPr>
              <a:t>10/11/2023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CB96CA-49F2-4954-9718-CF54C2E8F0C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55975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F0E14-90B0-4562-BC10-6ABD1A6CF379}" type="datetimeFigureOut">
              <a:rPr lang="en-US"/>
              <a:pPr>
                <a:defRPr/>
              </a:pPr>
              <a:t>10/11/2023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BD5E35-3450-4C78-96F2-6B8D6FA1A5D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22550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F9643-D551-4B68-BD6B-95A9CF32D72E}" type="datetimeFigureOut">
              <a:rPr lang="en-US"/>
              <a:pPr>
                <a:defRPr/>
              </a:pPr>
              <a:t>10/11/2023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77AB3E-546C-4EEE-B981-1FA08DED463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8266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Holder 2"/>
          <p:cNvSpPr>
            <a:spLocks noGrp="1"/>
          </p:cNvSpPr>
          <p:nvPr>
            <p:ph type="title"/>
          </p:nvPr>
        </p:nvSpPr>
        <p:spPr bwMode="auto">
          <a:xfrm>
            <a:off x="377825" y="427038"/>
            <a:ext cx="6807200" cy="171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ru-RU" altLang="ru-RU"/>
          </a:p>
        </p:txBody>
      </p:sp>
      <p:sp>
        <p:nvSpPr>
          <p:cNvPr id="1027" name="Holder 3"/>
          <p:cNvSpPr>
            <a:spLocks noGrp="1"/>
          </p:cNvSpPr>
          <p:nvPr>
            <p:ph type="body" idx="1"/>
          </p:nvPr>
        </p:nvSpPr>
        <p:spPr bwMode="auto">
          <a:xfrm>
            <a:off x="377825" y="2459038"/>
            <a:ext cx="6807200" cy="705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ru-RU" altLang="ru-RU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750" y="9944100"/>
            <a:ext cx="2419350" cy="5349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44100"/>
            <a:ext cx="1739900" cy="5349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688A99-8535-41D1-9CEE-711FD55EC2B4}" type="datetimeFigureOut">
              <a:rPr lang="en-US"/>
              <a:pPr>
                <a:defRPr/>
              </a:pPr>
              <a:t>10/11/2023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061200" y="10099675"/>
            <a:ext cx="165100" cy="1492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900"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2A9CA883-C03F-4659-B9C5-F99E8575EDE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9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events.webinar.ru/51207829/1809515132/record-new/164644785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73FEC8-1207-A548-02E4-86426A1A50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123658"/>
          </a:xfrm>
        </p:spPr>
        <p:txBody>
          <a:bodyPr/>
          <a:lstStyle/>
          <a:p>
            <a:r>
              <a:rPr lang="ru-RU" altLang="ru-RU" sz="4000" b="1" i="1" dirty="0">
                <a:latin typeface="Georgia" panose="02040502050405020303" pitchFamily="18" charset="0"/>
              </a:rPr>
              <a:t>А</a:t>
            </a:r>
            <a:r>
              <a:rPr lang="ru-RU" altLang="ru-RU" sz="4000" b="1" dirty="0">
                <a:latin typeface="Georgia" panose="02040502050405020303" pitchFamily="18" charset="0"/>
              </a:rPr>
              <a:t>нализ результатов ЕГЭ по физике 2023 года</a:t>
            </a:r>
            <a:br>
              <a:rPr lang="ru-RU" altLang="ru-RU" sz="1800" dirty="0">
                <a:latin typeface="Georgia" panose="02040502050405020303" pitchFamily="18" charset="0"/>
              </a:rPr>
            </a:br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31EA80D-5767-EF4F-8F39-8602ABD5EBD6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1163395"/>
          </a:xfrm>
        </p:spPr>
        <p:txBody>
          <a:bodyPr/>
          <a:lstStyle/>
          <a:p>
            <a:pPr algn="ctr"/>
            <a:r>
              <a:rPr lang="ru-RU" b="0" i="0" dirty="0">
                <a:solidFill>
                  <a:srgbClr val="212121"/>
                </a:solidFill>
                <a:effectLst/>
                <a:latin typeface="Georgia" panose="02040502050405020303" pitchFamily="18" charset="0"/>
              </a:rPr>
              <a:t>Мызников Владимир Митрофанович, доцент кафедры физики и технологии, кандидат физико-математических наук</a:t>
            </a:r>
          </a:p>
          <a:p>
            <a:endParaRPr lang="ru-RU" dirty="0"/>
          </a:p>
        </p:txBody>
      </p:sp>
      <p:pic>
        <p:nvPicPr>
          <p:cNvPr id="5" name="Рисунок 4" descr="Атом">
            <a:extLst>
              <a:ext uri="{FF2B5EF4-FFF2-40B4-BE49-F238E27FC236}">
                <a16:creationId xmlns:a16="http://schemas.microsoft.com/office/drawing/2014/main" id="{83FBD0FE-2FCB-4DBB-3362-80D02723C3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16250" y="1241262"/>
            <a:ext cx="152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881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564259"/>
              </p:ext>
            </p:extLst>
          </p:nvPr>
        </p:nvGraphicFramePr>
        <p:xfrm>
          <a:off x="654050" y="469900"/>
          <a:ext cx="6477000" cy="84766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16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6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44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25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14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14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230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41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Механика – квантовая физика. Использовать графическое представление из всего курса физики информации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П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49,2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7,7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32,8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79,2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94,9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10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Механика – квантовая физика. Определять показания измерительных приборов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Б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73,3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10,3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67,6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88,5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92,4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0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Механика – квантовая физика. Планировать эксперимент, отбирать оборудование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Б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74,6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51,3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69,2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84,1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92,4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2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Механика – квантовая физика. Решать качественные задачи,</a:t>
                      </a:r>
                      <a:b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использующие типовые учебные ситуации с явно заданными физическими</a:t>
                      </a:r>
                      <a:b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моделями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П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25,0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0,0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10,3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40,8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83,2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2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Механика, молекулярная физика. Решать расчётные задачи с явно заданной физической моделью с использованием</a:t>
                      </a:r>
                      <a:b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законов и формул из одного раздела курса физики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П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51,1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1,3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35,4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81,0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94,9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16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Электродинамика, квантовая физика. Решать расчётные задачи с явно заданной физической моделью с использованием законов и формул из одного раздела курса физики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П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28,5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0,0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5,2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66,8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93,6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62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Молекулярная физика. Решать расчётные задачи с неявно заданной физической моделью</a:t>
                      </a:r>
                      <a:b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с использованием законов и формул из одного-двух разделов курса физики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В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13,6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0,0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1,6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19,2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73,2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62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Электродинамика. Решать расчётные задачи с неявно заданной физической моделью</a:t>
                      </a:r>
                      <a:b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с использованием законов и формул из одного-двух разделов курса физики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В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20,8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0,0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4,5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41,4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78,3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62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Электродинамика. Решать расчётные задачи с неявно заданной физической моделью</a:t>
                      </a:r>
                      <a:b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с использованием законов и формул из одного-двух разделов курса физики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В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24,9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0,0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4,5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53,7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90,4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10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30К1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Механика, обоснование выбора физической модели для решения задачи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В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12,1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0,0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1,4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16,6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66,2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0367" marR="303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790464"/>
              </p:ext>
            </p:extLst>
          </p:nvPr>
        </p:nvGraphicFramePr>
        <p:xfrm>
          <a:off x="577851" y="9080500"/>
          <a:ext cx="6553200" cy="10404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6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9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6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90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28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97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97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291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30К2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Механика. Решать расчётные задачи с неявно заданной физической моделью</a:t>
                      </a:r>
                      <a:b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с использованием законов и формул из одного-двух разделов курса физики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15,7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0,0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2,2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22,7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81,5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9695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49250" y="370700"/>
            <a:ext cx="55065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12775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marL="0" marR="0" lvl="0" indent="6127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Результаты выполнения заданий можно представить в виде диаграммы.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4031916198"/>
              </p:ext>
            </p:extLst>
          </p:nvPr>
        </p:nvGraphicFramePr>
        <p:xfrm>
          <a:off x="701992" y="698500"/>
          <a:ext cx="6352858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269875" y="3771900"/>
            <a:ext cx="75565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12775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marL="0" marR="0" lvl="0" indent="6127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850" y="4672489"/>
            <a:ext cx="5840560" cy="360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01650" y="4319032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РФ</a:t>
            </a:r>
          </a:p>
        </p:txBody>
      </p:sp>
    </p:spTree>
    <p:extLst>
      <p:ext uri="{BB962C8B-B14F-4D97-AF65-F5344CB8AC3E}">
        <p14:creationId xmlns:p14="http://schemas.microsoft.com/office/powerpoint/2010/main" val="8295924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5450" y="1765300"/>
            <a:ext cx="6629400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 2023 году более половины выпускников справились с 22 из 31 задания (задача 30 содержит 2 задания) вариантов КИМ ЕГЭ (70,97% задач). Результаты экзамена свидетельствуют о том, что в основном учащиеся справились с заданиями, в которых необходимо применять при описании физических процессов и явлений величины и законы, анализировать физические процессы(явления), используя основные положения и законы изученные в курсе физики. Сравнение результатов выполнения заданий первой части по различным разделам курса физики показывает, что успешнее выпускники справились с заданиями по механике и молекулярной физике. Средние проценты выполнения 71.7% и 70.94% соответственно. Аналогичные показатели по квантовой физике 65.1%, по электродинамике 74,8%. Высокий процент выполнения по заданий по электродинамике обусловлен простотой заданий. С ними даже справлялись от трети до почти половины  экзаменующихся в группе от минимального порога до 60 баллов. По уровню сложности: средний процент выполнения заданий базового уровня  - 71,8%, повышенного – 49,9% (повышенного части 1 – 61,1%, повышенного части 2 – 34.8%), высокого – 17.4%. </a:t>
            </a:r>
          </a:p>
          <a:p>
            <a:r>
              <a:rPr lang="ru-RU" dirty="0"/>
              <a:t>Наибольшие затруднения вызвали в этом году задания интегрированного характера(№№20,21), вопросы и задачи по электродинамике. (см. задания №15 и 28), задачи по оптике (№24) и на тему влажность(№27).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6715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3050" y="774700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Задача №15 повышенного уровня вызвала затруднение в части1</a:t>
            </a:r>
            <a:r>
              <a:rPr lang="ru-RU" dirty="0"/>
              <a:t>.</a:t>
            </a:r>
          </a:p>
        </p:txBody>
      </p:sp>
      <p:pic>
        <p:nvPicPr>
          <p:cNvPr id="3" name="Рисунок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384300"/>
            <a:ext cx="5715000" cy="3657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7844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object 8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54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5BA5EC42-14AE-4F8B-9DB5-246AB263F3A3}" type="slidenum">
              <a:rPr lang="ru-RU" altLang="ru-RU">
                <a:latin typeface="Times New Roman" pitchFamily="18" charset="0"/>
                <a:cs typeface="Times New Roman" pitchFamily="18" charset="0"/>
              </a:rPr>
              <a:pPr/>
              <a:t>14</a:t>
            </a:fld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49944" y="122427"/>
            <a:ext cx="738285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9875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Как и в прошлые годы, самой «сложной» задачей молекулярной физики</a:t>
            </a:r>
          </a:p>
          <a:p>
            <a:pPr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 являются процессы, происходящие с влажным воздухом. </a:t>
            </a:r>
          </a:p>
          <a:p>
            <a:pPr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Чаще всего экзаменующиеся неправильно применяли закон Дальтона </a:t>
            </a:r>
          </a:p>
          <a:p>
            <a:pPr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для влажного воздуха – смеси водяного пара и сухого воздуха.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025" name="Рисунок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165" y="1841500"/>
            <a:ext cx="6858000" cy="3685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75846" y="5955277"/>
            <a:ext cx="706263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В задаче №28 основное затруднение было связано  с определением</a:t>
            </a: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направления силы Ампера и выбором оси </a:t>
            </a: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для проекции второго закона Ньютона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object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54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35848438-C0B6-4207-9B0C-F70D3B0A27CD}" type="slidenum">
              <a:rPr lang="ru-RU" altLang="ru-RU">
                <a:latin typeface="Times New Roman" pitchFamily="18" charset="0"/>
                <a:cs typeface="Times New Roman" pitchFamily="18" charset="0"/>
              </a:rPr>
              <a:pPr/>
              <a:t>15</a:t>
            </a:fld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7850" y="774700"/>
            <a:ext cx="64007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Необычной оказалась качественная задача№24, которая выявила непонимание учащихся того факта, что прямое изображение в линзе всегда мнимое. Из-за этого учащиеся не смогли правильно преобразовать школьную формулу линзы и получить правильный результат.</a:t>
            </a:r>
          </a:p>
        </p:txBody>
      </p:sp>
      <p:pic>
        <p:nvPicPr>
          <p:cNvPr id="6" name="Рисунок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050" y="2070100"/>
            <a:ext cx="4953000" cy="434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object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54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5D23B5DF-7DA3-4063-8F8E-7BC35D6FE10F}" type="slidenum">
              <a:rPr lang="ru-RU" altLang="ru-RU">
                <a:latin typeface="Times New Roman" pitchFamily="18" charset="0"/>
                <a:cs typeface="Times New Roman" pitchFamily="18" charset="0"/>
              </a:rPr>
              <a:pPr/>
              <a:t>16</a:t>
            </a:fld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73050" y="332307"/>
            <a:ext cx="714445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9875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Вызвала затруднение и задача №30 по теме «Статика». </a:t>
            </a:r>
          </a:p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Здесь типичной ошибкой было использование для покоящегося тела </a:t>
            </a:r>
          </a:p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выражения силы трения скольжения. Вообще этой теме уделяется </a:t>
            </a:r>
            <a:endParaRPr kumimoji="0" lang="en-US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</a:endParaRPr>
          </a:p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мало внимания, как в учебниках, так и</a:t>
            </a:r>
            <a:r>
              <a:rPr lang="ru-RU" altLang="ru-RU" sz="1600" dirty="0">
                <a:ea typeface="Calibri" pitchFamily="34" charset="0"/>
              </a:rPr>
              <a:t>,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</a:rPr>
              <a:t> похоже, на уроках физики.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2049" name="Рисунок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927" y="1835653"/>
            <a:ext cx="6666386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745964"/>
              </p:ext>
            </p:extLst>
          </p:nvPr>
        </p:nvGraphicFramePr>
        <p:xfrm>
          <a:off x="2101850" y="6184900"/>
          <a:ext cx="14478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723586" imgH="266584" progId="Equation.DSMT4">
                  <p:embed/>
                </p:oleObj>
              </mc:Choice>
              <mc:Fallback>
                <p:oleObj name="Equation" r:id="rId3" imgW="723586" imgH="266584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1850" y="6184900"/>
                        <a:ext cx="1447800" cy="533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723900"/>
            <a:ext cx="75565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990600"/>
            <a:ext cx="75565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4050" y="4737100"/>
            <a:ext cx="64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/>
              <a:t>№22 Груз массой 200 г подвешен на пружине жёсткостью 100 Н/м к потолку лифта. Лифт </a:t>
            </a:r>
            <a:r>
              <a:rPr lang="ru-RU" sz="1400" i="1" dirty="0" err="1"/>
              <a:t>равноускоренно</a:t>
            </a:r>
            <a:r>
              <a:rPr lang="ru-RU" sz="1400" i="1" dirty="0"/>
              <a:t> движется вниз, набирая скорость. Каково ускорение лифта, если удлинение пружины постоянно и равно 1,5 см?</a:t>
            </a:r>
            <a:endParaRPr lang="ru-RU" dirty="0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0"/>
            <a:ext cx="75565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152400" y="152400"/>
            <a:ext cx="7556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8027456"/>
              </p:ext>
            </p:extLst>
          </p:nvPr>
        </p:nvGraphicFramePr>
        <p:xfrm>
          <a:off x="1416050" y="5691206"/>
          <a:ext cx="2873999" cy="4936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548728" imgH="266584" progId="Equation.DSMT4">
                  <p:embed/>
                </p:oleObj>
              </mc:Choice>
              <mc:Fallback>
                <p:oleObj name="Equation" r:id="rId5" imgW="1548728" imgH="266584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6050" y="5691206"/>
                        <a:ext cx="2873999" cy="49369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152400" y="876300"/>
            <a:ext cx="75565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653969"/>
              </p:ext>
            </p:extLst>
          </p:nvPr>
        </p:nvGraphicFramePr>
        <p:xfrm>
          <a:off x="349250" y="393700"/>
          <a:ext cx="6935469" cy="42071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35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Изменения в КИМ ЕГЭ 2024 г. ФИЗИКА</a:t>
                      </a:r>
                    </a:p>
                    <a:p>
                      <a:pPr marL="342900" marR="0" lvl="0" indent="-34290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r>
                        <a:rPr lang="ru-RU" sz="1600" spc="3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2024</a:t>
                      </a:r>
                      <a:r>
                        <a:rPr lang="ru-RU" sz="1600" spc="4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г.</a:t>
                      </a:r>
                      <a:r>
                        <a:rPr lang="ru-RU" sz="1600" spc="4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изменена</a:t>
                      </a:r>
                      <a:r>
                        <a:rPr lang="ru-RU" sz="1600" spc="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структура</a:t>
                      </a:r>
                      <a:r>
                        <a:rPr lang="ru-RU" sz="1600" spc="4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КИМ</a:t>
                      </a:r>
                      <a:r>
                        <a:rPr lang="ru-RU" sz="1600" spc="6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ЕГЭ</a:t>
                      </a:r>
                      <a:r>
                        <a:rPr lang="ru-RU" sz="1600" spc="4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</a:t>
                      </a:r>
                      <a:r>
                        <a:rPr lang="ru-RU" sz="1600" spc="4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физике:</a:t>
                      </a:r>
                      <a:r>
                        <a:rPr lang="ru-RU" sz="1600" spc="4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число</a:t>
                      </a:r>
                      <a:r>
                        <a:rPr lang="ru-RU" sz="1600" spc="5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заданий</a:t>
                      </a:r>
                      <a:r>
                        <a:rPr lang="ru-RU" sz="1600" spc="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сокращено</a:t>
                      </a:r>
                      <a:r>
                        <a:rPr lang="ru-RU" sz="1600" spc="22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r>
                        <a:rPr lang="ru-RU" sz="1600" spc="17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r>
                        <a:rPr lang="ru-RU" sz="1600" spc="17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</a:t>
                      </a:r>
                      <a:r>
                        <a:rPr lang="ru-RU" sz="1600" spc="17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26.</a:t>
                      </a:r>
                      <a:r>
                        <a:rPr lang="ru-RU" sz="1600" spc="17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</a:t>
                      </a:r>
                      <a:r>
                        <a:rPr lang="ru-RU" sz="1600" spc="18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этом</a:t>
                      </a:r>
                      <a:r>
                        <a:rPr lang="ru-RU" sz="1600" spc="17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r>
                        <a:rPr lang="ru-RU" sz="1600" spc="17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первой</a:t>
                      </a:r>
                      <a:r>
                        <a:rPr lang="ru-RU" sz="1600" spc="18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части</a:t>
                      </a:r>
                      <a:r>
                        <a:rPr lang="ru-RU" sz="1600" spc="18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работы</a:t>
                      </a:r>
                      <a:r>
                        <a:rPr lang="ru-RU" sz="1600" spc="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удалены</a:t>
                      </a:r>
                      <a:r>
                        <a:rPr lang="ru-RU" sz="1600" spc="17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интегрированное</a:t>
                      </a:r>
                      <a:r>
                        <a:rPr lang="ru-RU" sz="1600" spc="17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задание</a:t>
                      </a:r>
                      <a:r>
                        <a:rPr lang="ru-RU" sz="1600" spc="16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</a:t>
                      </a:r>
                      <a:r>
                        <a:rPr lang="ru-RU" sz="1600" spc="17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распознавание</a:t>
                      </a:r>
                      <a:r>
                        <a:rPr lang="ru-RU" sz="1600" spc="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графических</a:t>
                      </a:r>
                      <a:r>
                        <a:rPr lang="ru-RU" sz="1600" spc="2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зависимостей</a:t>
                      </a:r>
                      <a:r>
                        <a:rPr lang="ru-RU" sz="1600" spc="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r>
                        <a:rPr lang="ru-RU" sz="1600" spc="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два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задания</a:t>
                      </a:r>
                      <a:r>
                        <a:rPr lang="ru-RU" sz="1600" spc="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</a:t>
                      </a:r>
                      <a:r>
                        <a:rPr lang="ru-RU" sz="1600" spc="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определение</a:t>
                      </a:r>
                      <a:r>
                        <a:rPr lang="ru-RU" sz="1600" spc="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соответствия</a:t>
                      </a:r>
                      <a:r>
                        <a:rPr lang="ru-RU" sz="1600" spc="2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формул</a:t>
                      </a:r>
                      <a:r>
                        <a:rPr lang="ru-RU" sz="1600" spc="27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r>
                        <a:rPr lang="ru-RU" sz="1600" spc="28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физических</a:t>
                      </a:r>
                      <a:r>
                        <a:rPr lang="ru-RU" sz="1600" spc="27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величин</a:t>
                      </a:r>
                      <a:r>
                        <a:rPr lang="ru-RU" sz="1600" spc="28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</a:t>
                      </a:r>
                      <a:r>
                        <a:rPr lang="ru-RU" sz="1600" spc="27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механике</a:t>
                      </a:r>
                      <a:r>
                        <a:rPr lang="ru-RU" sz="1600" spc="27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r>
                        <a:rPr lang="ru-RU" sz="1600" spc="28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электродинамике;</a:t>
                      </a:r>
                      <a:r>
                        <a:rPr lang="ru-RU" sz="1600" spc="27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</a:t>
                      </a:r>
                      <a:r>
                        <a:rPr lang="ru-RU" sz="1600" spc="28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второй</a:t>
                      </a:r>
                      <a:r>
                        <a:rPr lang="ru-RU" sz="1600" spc="28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части</a:t>
                      </a:r>
                      <a:r>
                        <a:rPr lang="ru-RU" sz="1600" spc="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работы</a:t>
                      </a:r>
                      <a:r>
                        <a:rPr lang="ru-RU" sz="1600" spc="2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удалено</a:t>
                      </a:r>
                      <a:r>
                        <a:rPr lang="ru-RU" sz="1600" spc="29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одно</a:t>
                      </a:r>
                      <a:r>
                        <a:rPr lang="ru-RU" sz="1600" spc="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из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заданий высокого</a:t>
                      </a:r>
                      <a:r>
                        <a:rPr lang="ru-RU" sz="1600" spc="2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уровня</a:t>
                      </a:r>
                      <a:r>
                        <a:rPr lang="ru-RU" sz="1600" spc="29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сложности (расчётная</a:t>
                      </a:r>
                      <a:r>
                        <a:rPr lang="ru-RU" sz="1600" spc="29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задача).</a:t>
                      </a:r>
                      <a:r>
                        <a:rPr lang="ru-RU" sz="1600" spc="37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Одно</a:t>
                      </a:r>
                      <a:r>
                        <a:rPr lang="ru-RU" sz="1600" spc="-2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из</a:t>
                      </a:r>
                      <a:r>
                        <a:rPr lang="ru-RU" sz="1600" spc="-2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заданий</a:t>
                      </a:r>
                      <a:r>
                        <a:rPr lang="ru-RU" sz="1600" spc="-2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r>
                        <a:rPr lang="ru-RU" sz="1600" spc="-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кратким</a:t>
                      </a:r>
                      <a:r>
                        <a:rPr lang="ru-RU" sz="1600" spc="-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ответом</a:t>
                      </a:r>
                      <a:r>
                        <a:rPr lang="ru-RU" sz="1600" spc="-2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r>
                        <a:rPr lang="ru-RU" sz="1600" spc="-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виде</a:t>
                      </a:r>
                      <a:r>
                        <a:rPr lang="ru-RU" sz="1600" spc="-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числа</a:t>
                      </a:r>
                      <a:r>
                        <a:rPr lang="ru-RU" sz="1600" spc="-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первой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части</a:t>
                      </a:r>
                      <a:r>
                        <a:rPr lang="ru-RU" sz="1600" spc="-2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работы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перенесено</a:t>
                      </a:r>
                      <a:r>
                        <a:rPr lang="ru-RU" sz="1600" spc="-2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из</a:t>
                      </a:r>
                      <a:r>
                        <a:rPr lang="ru-RU" sz="1600" spc="25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раздела</a:t>
                      </a:r>
                      <a:r>
                        <a:rPr lang="ru-RU" sz="1600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«МКТ</a:t>
                      </a:r>
                      <a:r>
                        <a:rPr lang="ru-RU" sz="1600" spc="-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r>
                        <a:rPr lang="ru-RU" sz="1600" spc="-2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термодинамика»</a:t>
                      </a:r>
                      <a:r>
                        <a:rPr lang="ru-RU" sz="1600" spc="-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r>
                        <a:rPr lang="ru-RU" sz="1600" spc="-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раздел</a:t>
                      </a:r>
                      <a:r>
                        <a:rPr lang="ru-RU" sz="1600" spc="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«Механика».</a:t>
                      </a:r>
                    </a:p>
                    <a:p>
                      <a:pPr marL="342900" marR="67945" lvl="0" indent="-342900" algn="just" eaLnBrk="0" hangingPunct="0">
                        <a:lnSpc>
                          <a:spcPct val="99000"/>
                        </a:lnSpc>
                        <a:spcAft>
                          <a:spcPts val="0"/>
                        </a:spcAft>
                        <a:buSzPts val="1200"/>
                        <a:buFont typeface="+mj-lt"/>
                        <a:buAutoNum type="arabicPeriod"/>
                        <a:tabLst>
                          <a:tab pos="518160" algn="l"/>
                        </a:tabLst>
                      </a:pP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Сокращён</a:t>
                      </a:r>
                      <a:r>
                        <a:rPr lang="ru-RU" sz="1600" spc="13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общий</a:t>
                      </a:r>
                      <a:r>
                        <a:rPr lang="ru-RU" sz="1600" spc="12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объём</a:t>
                      </a:r>
                      <a:r>
                        <a:rPr lang="ru-RU" sz="1600" spc="1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проверяемых</a:t>
                      </a:r>
                      <a:r>
                        <a:rPr lang="ru-RU" sz="1600" spc="1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элементов</a:t>
                      </a:r>
                      <a:r>
                        <a:rPr lang="ru-RU" sz="1600" spc="1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содержания,</a:t>
                      </a:r>
                      <a:r>
                        <a:rPr lang="ru-RU" sz="1600" spc="1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r>
                        <a:rPr lang="ru-RU" sz="1600" spc="1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также</a:t>
                      </a:r>
                      <a:r>
                        <a:rPr lang="ru-RU" sz="1600" spc="12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спектр</a:t>
                      </a:r>
                      <a:r>
                        <a:rPr lang="ru-RU" sz="1600" spc="37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проверяемых</a:t>
                      </a:r>
                      <a:r>
                        <a:rPr lang="ru-RU" sz="1600" spc="1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элементов</a:t>
                      </a:r>
                      <a:r>
                        <a:rPr lang="ru-RU" sz="1600" spc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содержания</a:t>
                      </a:r>
                      <a:r>
                        <a:rPr lang="ru-RU" sz="1600" spc="10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r>
                        <a:rPr lang="ru-RU" sz="1600" spc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заданиях</a:t>
                      </a:r>
                      <a:r>
                        <a:rPr lang="ru-RU" sz="1600" spc="1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базового</a:t>
                      </a:r>
                      <a:r>
                        <a:rPr lang="ru-RU" sz="1600" spc="1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уровня</a:t>
                      </a:r>
                      <a:r>
                        <a:rPr lang="ru-RU" sz="1600" spc="1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r>
                        <a:rPr lang="ru-RU" sz="1600" spc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кратким</a:t>
                      </a:r>
                      <a:r>
                        <a:rPr lang="ru-RU" sz="1600" spc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ответом,</a:t>
                      </a:r>
                      <a:r>
                        <a:rPr lang="ru-RU" sz="1600" spc="4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что</a:t>
                      </a:r>
                      <a:r>
                        <a:rPr lang="ru-RU" sz="1600" spc="10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отражено</a:t>
                      </a:r>
                      <a:r>
                        <a:rPr lang="ru-RU" sz="1600" spc="10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r>
                        <a:rPr lang="ru-RU" sz="1600" spc="1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кодификаторе</a:t>
                      </a:r>
                      <a:r>
                        <a:rPr lang="ru-RU" sz="1600" spc="1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элементов</a:t>
                      </a:r>
                      <a:r>
                        <a:rPr lang="ru-RU" sz="1600" spc="1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содержания</a:t>
                      </a:r>
                      <a:r>
                        <a:rPr lang="ru-RU" sz="1600" spc="10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</a:t>
                      </a:r>
                      <a:r>
                        <a:rPr lang="ru-RU" sz="1600" spc="1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обобщённом</a:t>
                      </a:r>
                      <a:r>
                        <a:rPr lang="ru-RU" sz="1600" spc="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плане</a:t>
                      </a:r>
                      <a:r>
                        <a:rPr lang="ru-RU" sz="1600" spc="1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варианта</a:t>
                      </a:r>
                      <a:r>
                        <a:rPr lang="ru-RU" sz="1600" spc="37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КИМ</a:t>
                      </a:r>
                      <a:r>
                        <a:rPr lang="ru-RU" sz="1600" spc="-2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ЕГЭ</a:t>
                      </a:r>
                      <a:r>
                        <a:rPr lang="ru-RU" sz="1600" spc="-2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</a:t>
                      </a:r>
                      <a:r>
                        <a:rPr lang="ru-RU" sz="1600" spc="-2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физике.</a:t>
                      </a:r>
                      <a:endParaRPr lang="ru-RU" sz="1600" spc="-15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 eaLnBrk="0" hangingPunct="0">
                        <a:spcAft>
                          <a:spcPts val="0"/>
                        </a:spcAft>
                        <a:buSzPts val="1200"/>
                        <a:buFont typeface="+mj-lt"/>
                        <a:buAutoNum type="arabicPeriod"/>
                        <a:tabLst>
                          <a:tab pos="518160" algn="l"/>
                        </a:tabLst>
                      </a:pP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Максимальный</a:t>
                      </a:r>
                      <a:r>
                        <a:rPr lang="ru-RU" sz="1600" spc="27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первичный</a:t>
                      </a:r>
                      <a:r>
                        <a:rPr lang="ru-RU" sz="1600" spc="-2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балл</a:t>
                      </a:r>
                      <a:r>
                        <a:rPr lang="ru-RU" sz="1600" spc="-2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изменён</a:t>
                      </a:r>
                      <a:r>
                        <a:rPr lang="ru-RU" sz="1600" spc="28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r>
                        <a:rPr lang="ru-RU" sz="1600" spc="-3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54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</a:t>
                      </a:r>
                      <a:r>
                        <a:rPr lang="ru-RU" sz="1600" spc="-2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r>
                        <a:rPr lang="ru-RU" sz="1600" spc="-2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баллов.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730250" y="4877555"/>
            <a:ext cx="5638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ru-RU" baseline="30000" dirty="0"/>
              <a:t>Определите   проекцию   </a:t>
            </a:r>
            <a:r>
              <a:rPr lang="ru-RU" i="1" baseline="30000" dirty="0" err="1"/>
              <a:t>a</a:t>
            </a:r>
            <a:r>
              <a:rPr lang="ru-RU" sz="800" i="1" baseline="30000" dirty="0" err="1"/>
              <a:t>x</a:t>
            </a:r>
            <a:r>
              <a:rPr lang="ru-RU" sz="800" i="1" baseline="30000" dirty="0"/>
              <a:t>     </a:t>
            </a:r>
            <a:r>
              <a:rPr lang="ru-RU" baseline="30000" dirty="0"/>
              <a:t>ускорения   этого   тела   в   интервале   времени от 8 до 10 с. Ответ запишите с учётом знака проекции.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49250" y="5339220"/>
            <a:ext cx="6858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Перечень элементов содержания, проверяемых на ЕГЭ по физике, должен соответствовать перечню дидактических единиц, входящих в новую программу по физике для 10–11 классов с углублённым изучением физики. Однако было решено новые дидактические единицы вводить постепенно и в следующем году не расширять спектр проверяемых элементов содержания. Напротив, отдельные элементы содержания были удалены из кодификатора, поскольку они не будут проверяться в следующем году в КИМ. Так, из раздела «Механика» удалены пункты «Первая космическая скорость», «Вторая космическая скорость»; полностью удалён раздел «Основы СТО»; из раздела «Квантовая физика» удалены пункты «Волновые свойства частиц. Волны де Бройля», «Дифракция электронов на кристаллах», «Лазер», «Энергия связи нуклонов в ядре. Ядерные силы», «Дефект масс ядра».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3966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0576995-81A6-0DCF-7D82-4C9877D2E548}"/>
              </a:ext>
            </a:extLst>
          </p:cNvPr>
          <p:cNvSpPr txBox="1"/>
          <p:nvPr/>
        </p:nvSpPr>
        <p:spPr>
          <a:xfrm>
            <a:off x="1035050" y="1079500"/>
            <a:ext cx="6096000" cy="233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latin typeface="Georgia" panose="02040502050405020303" pitchFamily="18" charset="0"/>
              </a:rPr>
              <a:t>Ссылка на запись вебинара: </a:t>
            </a:r>
            <a:r>
              <a:rPr lang="en-US" sz="32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  <a:hlinkClick r:id="rId2"/>
              </a:rPr>
              <a:t>https://events.webinar.ru/51207829/1809515132/record-new/164644785</a:t>
            </a:r>
            <a:endParaRPr lang="ru-RU" sz="3200" b="0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6414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0400" y="301625"/>
            <a:ext cx="6372225" cy="86518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2700" indent="7683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lnSpc>
                <a:spcPct val="127000"/>
              </a:lnSpc>
            </a:pPr>
            <a:r>
              <a:rPr lang="ru-RU" altLang="ru-RU" sz="1600" b="1">
                <a:latin typeface="Times New Roman" pitchFamily="18" charset="0"/>
                <a:cs typeface="Times New Roman" pitchFamily="18" charset="0"/>
              </a:rPr>
              <a:t>Методический анализ результатов ЕГЭпо ФИЗИКЕ РАЗДЕЛ 1. ХАРАКТЕРИСТИКА УЧАСТНИКОВ ЕГЭ ПО ФИЗИКЕ</a:t>
            </a:r>
            <a:endParaRPr lang="ru-RU" altLang="ru-RU" sz="16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1838"/>
              </a:lnSpc>
            </a:pPr>
            <a:r>
              <a:rPr lang="ru-RU" altLang="ru-RU" sz="1600" b="1">
                <a:latin typeface="Times New Roman" pitchFamily="18" charset="0"/>
                <a:cs typeface="Times New Roman" pitchFamily="18" charset="0"/>
              </a:rPr>
              <a:t>Количество участников ЕГЭ по физике (за 3 года)</a:t>
            </a:r>
            <a:endParaRPr lang="ru-RU" altLang="ru-RU" sz="1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0" name="object 1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54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D852697A-CCA0-4615-BD3A-05B585FE9CC8}" type="slidenum">
              <a:rPr lang="ru-RU" altLang="ru-RU">
                <a:latin typeface="Times New Roman" pitchFamily="18" charset="0"/>
                <a:cs typeface="Times New Roman" pitchFamily="18" charset="0"/>
              </a:rPr>
              <a:pPr/>
              <a:t>2</a:t>
            </a:fld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06450" y="2474913"/>
            <a:ext cx="5757863" cy="225425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400" b="1" spc="-10" dirty="0">
                <a:latin typeface="Times New Roman"/>
                <a:cs typeface="Times New Roman"/>
              </a:rPr>
              <a:t>1.1. </a:t>
            </a:r>
            <a:r>
              <a:rPr sz="1400" b="1" spc="3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Процентное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соотношение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15" dirty="0">
                <a:latin typeface="Times New Roman"/>
                <a:cs typeface="Times New Roman"/>
              </a:rPr>
              <a:t>юноше</a:t>
            </a:r>
            <a:r>
              <a:rPr sz="1400" b="1" spc="-10" dirty="0">
                <a:latin typeface="Times New Roman"/>
                <a:cs typeface="Times New Roman"/>
              </a:rPr>
              <a:t>й</a:t>
            </a:r>
            <a:r>
              <a:rPr sz="1400" b="1" spc="1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и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девуше</a:t>
            </a:r>
            <a:r>
              <a:rPr sz="1400" b="1" spc="-15" dirty="0">
                <a:latin typeface="Times New Roman"/>
                <a:cs typeface="Times New Roman"/>
              </a:rPr>
              <a:t>к</a:t>
            </a:r>
            <a:r>
              <a:rPr sz="1400" b="1" spc="-5" dirty="0">
                <a:latin typeface="Times New Roman"/>
                <a:cs typeface="Times New Roman"/>
              </a:rPr>
              <a:t>, </a:t>
            </a:r>
            <a:r>
              <a:rPr sz="1400" b="1" spc="-10" dirty="0">
                <a:latin typeface="Times New Roman"/>
                <a:cs typeface="Times New Roman"/>
              </a:rPr>
              <a:t>участвующих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в</a:t>
            </a:r>
            <a:r>
              <a:rPr sz="1400" b="1" spc="5" dirty="0">
                <a:latin typeface="Times New Roman"/>
                <a:cs typeface="Times New Roman"/>
              </a:rPr>
              <a:t> </a:t>
            </a:r>
            <a:r>
              <a:rPr sz="1400" b="1" spc="-15" dirty="0">
                <a:latin typeface="Times New Roman"/>
                <a:cs typeface="Times New Roman"/>
              </a:rPr>
              <a:t>ЕГЭ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69975" y="4187825"/>
            <a:ext cx="4756150" cy="225425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400" b="1" spc="-10" dirty="0">
                <a:latin typeface="Times New Roman"/>
                <a:cs typeface="Times New Roman"/>
              </a:rPr>
              <a:t>1.2. </a:t>
            </a:r>
            <a:r>
              <a:rPr sz="1400" b="1" spc="3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Количество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участников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ЕГЭ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в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регионе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15" dirty="0">
                <a:latin typeface="Times New Roman"/>
                <a:cs typeface="Times New Roman"/>
              </a:rPr>
              <a:t>п</a:t>
            </a:r>
            <a:r>
              <a:rPr sz="1400" b="1" spc="-10" dirty="0">
                <a:latin typeface="Times New Roman"/>
                <a:cs typeface="Times New Roman"/>
              </a:rPr>
              <a:t>о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категориям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38275" y="5549900"/>
            <a:ext cx="3816350" cy="225425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400" b="1" spc="-10" dirty="0">
                <a:latin typeface="Times New Roman"/>
                <a:cs typeface="Times New Roman"/>
              </a:rPr>
              <a:t>1.3. </a:t>
            </a:r>
            <a:r>
              <a:rPr sz="1400" b="1" spc="3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Количество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участников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ЕГЭ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spc="-15" dirty="0">
                <a:latin typeface="Times New Roman"/>
                <a:cs typeface="Times New Roman"/>
              </a:rPr>
              <a:t>п</a:t>
            </a:r>
            <a:r>
              <a:rPr sz="1400" b="1" spc="-10" dirty="0">
                <a:latin typeface="Times New Roman"/>
                <a:cs typeface="Times New Roman"/>
              </a:rPr>
              <a:t>о</a:t>
            </a:r>
            <a:r>
              <a:rPr sz="1400" b="1" spc="5" dirty="0">
                <a:latin typeface="Times New Roman"/>
                <a:cs typeface="Times New Roman"/>
              </a:rPr>
              <a:t> </a:t>
            </a:r>
            <a:r>
              <a:rPr sz="1400" b="1" spc="-15" dirty="0">
                <a:latin typeface="Times New Roman"/>
                <a:cs typeface="Times New Roman"/>
              </a:rPr>
              <a:t>ти</a:t>
            </a:r>
            <a:r>
              <a:rPr sz="1400" b="1" spc="-10" dirty="0">
                <a:latin typeface="Times New Roman"/>
                <a:cs typeface="Times New Roman"/>
              </a:rPr>
              <a:t>пам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20" dirty="0">
                <a:latin typeface="Times New Roman"/>
                <a:cs typeface="Times New Roman"/>
              </a:rPr>
              <a:t>ОО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39850" y="8318500"/>
            <a:ext cx="4908550" cy="212725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400" b="1" spc="-10" dirty="0">
                <a:latin typeface="Times New Roman"/>
                <a:cs typeface="Times New Roman"/>
              </a:rPr>
              <a:t>1.4. </a:t>
            </a:r>
            <a:r>
              <a:rPr sz="1400" b="1" spc="3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Количество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участников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ЕГЭ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spc="-15" dirty="0">
                <a:latin typeface="Times New Roman"/>
                <a:cs typeface="Times New Roman"/>
              </a:rPr>
              <a:t>п</a:t>
            </a:r>
            <a:r>
              <a:rPr sz="1400" b="1" spc="-10" dirty="0">
                <a:latin typeface="Times New Roman"/>
                <a:cs typeface="Times New Roman"/>
              </a:rPr>
              <a:t>о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15" dirty="0">
                <a:latin typeface="Times New Roman"/>
                <a:cs typeface="Times New Roman"/>
              </a:rPr>
              <a:t>фи</a:t>
            </a:r>
            <a:r>
              <a:rPr sz="1400" b="1" spc="-5" dirty="0">
                <a:latin typeface="Times New Roman"/>
                <a:cs typeface="Times New Roman"/>
              </a:rPr>
              <a:t>з</a:t>
            </a:r>
            <a:r>
              <a:rPr sz="1400" b="1" spc="-15" dirty="0">
                <a:latin typeface="Times New Roman"/>
                <a:cs typeface="Times New Roman"/>
              </a:rPr>
              <a:t>ик</a:t>
            </a:r>
            <a:r>
              <a:rPr sz="1400" b="1" spc="-10" dirty="0">
                <a:latin typeface="Times New Roman"/>
                <a:cs typeface="Times New Roman"/>
              </a:rPr>
              <a:t>е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15" dirty="0">
                <a:latin typeface="Times New Roman"/>
                <a:cs typeface="Times New Roman"/>
              </a:rPr>
              <a:t>п</a:t>
            </a:r>
            <a:r>
              <a:rPr sz="1400" b="1" spc="-10" dirty="0">
                <a:latin typeface="Times New Roman"/>
                <a:cs typeface="Times New Roman"/>
              </a:rPr>
              <a:t>о</a:t>
            </a:r>
            <a:r>
              <a:rPr sz="1400" b="1" spc="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АТЕ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региона</a:t>
            </a:r>
            <a:endParaRPr sz="1400" dirty="0">
              <a:latin typeface="Times New Roman"/>
              <a:cs typeface="Times New Roman"/>
            </a:endParaRPr>
          </a:p>
        </p:txBody>
      </p:sp>
      <p:graphicFrame>
        <p:nvGraphicFramePr>
          <p:cNvPr id="7175" name="object 13"/>
          <p:cNvGraphicFramePr>
            <a:graphicFrameLocks noGrp="1"/>
          </p:cNvGraphicFramePr>
          <p:nvPr/>
        </p:nvGraphicFramePr>
        <p:xfrm>
          <a:off x="577850" y="8623300"/>
          <a:ext cx="6392863" cy="1626870"/>
        </p:xfrm>
        <a:graphic>
          <a:graphicData uri="http://schemas.openxmlformats.org/drawingml/2006/table">
            <a:tbl>
              <a:tblPr/>
              <a:tblGrid>
                <a:gridCol w="360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7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3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1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11200">
                <a:tc>
                  <a:txBody>
                    <a:bodyPr/>
                    <a:lstStyle>
                      <a:lvl1pPr marL="73025" indent="30163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73025" marR="0" lvl="0" indent="30163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</a:p>
                  </a:txBody>
                  <a:tcPr marL="0" marR="0" marT="0" marB="0" horzOverflow="overflow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58775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587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АТЕ 1655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5250" indent="-698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95250" marR="0" lvl="0" indent="-6985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участников ЕГЭ по учебному предмету</a:t>
                      </a:r>
                    </a:p>
                  </a:txBody>
                  <a:tcPr marL="0" marR="0" marT="0" marB="0" horzOverflow="overflow">
                    <a:lnL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76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7620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от общего числа участников в регионе по учебному предмету</a:t>
                      </a:r>
                    </a:p>
                  </a:txBody>
                  <a:tcPr marL="0" marR="0" marT="0" marB="0" horzOverflow="overflow">
                    <a:lnL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>
                      <a:lvl1pPr marL="635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635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635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635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 Пермь</a:t>
                      </a:r>
                    </a:p>
                  </a:txBody>
                  <a:tcPr marL="0" marR="0" marT="0" marB="0" horzOverflow="overflow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608</a:t>
                      </a: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45,0</a:t>
                      </a:r>
                    </a:p>
                  </a:txBody>
                  <a:tcPr marL="0" marR="0" marT="0" marB="0" horzOverflow="overflow">
                    <a:lnL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>
                      <a:lvl1pPr marL="635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635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635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635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 федерального и краевого подчинения</a:t>
                      </a:r>
                    </a:p>
                  </a:txBody>
                  <a:tcPr marL="0" marR="0" marT="0" marB="0" horzOverflow="overflow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</a:t>
                      </a: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kumimoji="0" lang="en-US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150">
                <a:tc>
                  <a:txBody>
                    <a:bodyPr/>
                    <a:lstStyle>
                      <a:lvl1pPr marL="635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635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635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635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Муниципальное образование "Город Березники"</a:t>
                      </a:r>
                    </a:p>
                  </a:txBody>
                  <a:tcPr marL="0" marR="0" marT="0" marB="0" horzOverflow="overflow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</a:t>
                      </a:r>
                      <a:r>
                        <a:rPr kumimoji="0" lang="en-US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563">
                <a:tc>
                  <a:txBody>
                    <a:bodyPr/>
                    <a:lstStyle>
                      <a:lvl1pPr marL="635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635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635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635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Чайковский  городской округ</a:t>
                      </a:r>
                    </a:p>
                  </a:txBody>
                  <a:tcPr marL="0" marR="0" marT="0" marB="0" horzOverflow="overflow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</a:t>
                      </a:r>
                      <a:r>
                        <a:rPr kumimoji="0" lang="en-US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>
                      <a:lvl1pPr marL="635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635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altLang="ru-RU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635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635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Соликамский городской округ</a:t>
                      </a:r>
                    </a:p>
                  </a:txBody>
                  <a:tcPr marL="0" marR="0" marT="0" marB="0" horzOverflow="overflow">
                    <a:lnL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,0</a:t>
                      </a:r>
                    </a:p>
                  </a:txBody>
                  <a:tcPr marL="0" marR="0" marT="0" marB="0" horzOverflow="overflow">
                    <a:lnL w="736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3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484188" y="1189038"/>
          <a:ext cx="6764336" cy="110013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910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04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1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18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65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002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2021 г.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 г.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2023 г.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00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чел.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6" marR="6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% от общего числа участников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6" marR="6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чел.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6" marR="6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% от общего числа участников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6" marR="6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чел.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6" marR="6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% от общего числа участников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6" marR="6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0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2300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6" marR="685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20,5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6" marR="685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1655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6" marR="685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15,0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6" marR="685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1352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6" marR="685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13,1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6" marR="68576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31800" y="2832100"/>
          <a:ext cx="6672264" cy="1279853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836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62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08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03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5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84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92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8277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Пол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2021 г.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2022 г.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2023 г.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2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чел.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% от общего числа участников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чел.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% от общего числа участников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чел.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% от общего числа участников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7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Женский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586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9" marR="68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5,2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9" marR="68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411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9" marR="68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3,7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9" marR="68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323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9" marR="68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3,1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9" marR="68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7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Мужской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1714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9" marR="68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15,3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9" marR="68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1244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9" marR="68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553200" algn="l"/>
                        </a:tabLs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11,3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9" marR="68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1029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9" marR="68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79" marR="68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660400" y="4508500"/>
          <a:ext cx="5849938" cy="9699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303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9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3012"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Всего участников ЕГЭ по предмету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69" marR="685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1365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69" marR="685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024"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Из них: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ВТГ, обучающихся по программам СОО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1311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69" marR="685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464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ВТГ, обучающихся по программам СПО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69" marR="685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464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ВПЛ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9" marR="685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69" marR="6856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321" name="Group 153"/>
          <p:cNvGraphicFramePr>
            <a:graphicFrameLocks noGrp="1"/>
          </p:cNvGraphicFramePr>
          <p:nvPr/>
        </p:nvGraphicFramePr>
        <p:xfrm>
          <a:off x="806450" y="5880100"/>
          <a:ext cx="5849938" cy="1811974"/>
        </p:xfrm>
        <a:graphic>
          <a:graphicData uri="http://schemas.openxmlformats.org/drawingml/2006/table">
            <a:tbl>
              <a:tblPr/>
              <a:tblGrid>
                <a:gridCol w="4230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9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41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 ВТГ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1311</a:t>
                      </a:r>
                      <a:endParaRPr kumimoji="0" lang="ru-RU" alt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Из них: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"/>
                        <a:tabLst/>
                      </a:pPr>
                      <a:r>
                        <a:rPr kumimoji="0" lang="ru-RU" alt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СОШ</a:t>
                      </a:r>
                      <a:endParaRPr kumimoji="0" lang="ru-RU" altLang="ru-RU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772</a:t>
                      </a: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688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"/>
                        <a:tabLst/>
                      </a:pPr>
                      <a:r>
                        <a:rPr kumimoji="0" lang="ru-RU" alt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лицеи, гимназии, школы с углубленным изучением предметов</a:t>
                      </a:r>
                      <a:endParaRPr kumimoji="0" lang="ru-RU" altLang="ru-RU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456</a:t>
                      </a: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138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"/>
                        <a:tabLst/>
                      </a:pPr>
                      <a:r>
                        <a:rPr kumimoji="0" lang="ru-RU" alt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СОШ-интернат, специальная (коррекционная) ОШ</a:t>
                      </a:r>
                      <a:endParaRPr kumimoji="0" lang="ru-RU" altLang="ru-RU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100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"/>
                        <a:tabLst/>
                      </a:pPr>
                      <a:r>
                        <a:rPr kumimoji="0" lang="ru-RU" alt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кадетская школа, суворовское военное училище, Президентское кадетское училище</a:t>
                      </a:r>
                      <a:endParaRPr kumimoji="0" lang="ru-RU" altLang="ru-RU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77</a:t>
                      </a: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138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"/>
                        <a:tabLst/>
                      </a:pPr>
                      <a:r>
                        <a:rPr kumimoji="0" lang="ru-RU" alt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вечерняя (сменная) общеобразовательная школа</a:t>
                      </a:r>
                      <a:endParaRPr kumimoji="0" lang="ru-RU" altLang="ru-RU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object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54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1C9A6E76-0148-4024-8479-288F6BEFF267}" type="slidenum">
              <a:rPr lang="ru-RU" altLang="ru-RU">
                <a:latin typeface="Times New Roman" pitchFamily="18" charset="0"/>
                <a:cs typeface="Times New Roman" pitchFamily="18" charset="0"/>
              </a:rPr>
              <a:pPr/>
              <a:t>3</a:t>
            </a:fld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14363" y="438150"/>
            <a:ext cx="292100" cy="225425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400" b="1" spc="-10" dirty="0">
                <a:latin typeface="Times New Roman"/>
                <a:cs typeface="Times New Roman"/>
              </a:rPr>
              <a:t>1.5.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8388" y="438150"/>
            <a:ext cx="6145212" cy="204788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lnSpc>
                <a:spcPts val="1639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400" b="1" spc="-15" dirty="0">
                <a:latin typeface="Times New Roman"/>
                <a:cs typeface="Times New Roman"/>
              </a:rPr>
              <a:t>ВЫВОДЫ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о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характере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изменения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количества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участников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ЕГЭ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spc="-15" dirty="0">
                <a:latin typeface="Times New Roman"/>
                <a:cs typeface="Times New Roman"/>
              </a:rPr>
              <a:t>п</a:t>
            </a:r>
            <a:r>
              <a:rPr sz="1400" b="1" spc="-10" dirty="0">
                <a:latin typeface="Times New Roman"/>
                <a:cs typeface="Times New Roman"/>
              </a:rPr>
              <a:t>о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15" dirty="0" err="1">
                <a:latin typeface="Times New Roman"/>
                <a:cs typeface="Times New Roman"/>
              </a:rPr>
              <a:t>фи</a:t>
            </a:r>
            <a:r>
              <a:rPr sz="1400" b="1" spc="-5" dirty="0" err="1">
                <a:latin typeface="Times New Roman"/>
                <a:cs typeface="Times New Roman"/>
              </a:rPr>
              <a:t>з</a:t>
            </a:r>
            <a:r>
              <a:rPr sz="1400" b="1" spc="-15" dirty="0" err="1">
                <a:latin typeface="Times New Roman"/>
                <a:cs typeface="Times New Roman"/>
              </a:rPr>
              <a:t>ик</a:t>
            </a:r>
            <a:r>
              <a:rPr sz="1400" b="1" spc="-10" dirty="0" err="1">
                <a:latin typeface="Times New Roman"/>
                <a:cs typeface="Times New Roman"/>
              </a:rPr>
              <a:t>е</a:t>
            </a:r>
            <a:r>
              <a:rPr sz="1400" b="1" spc="-5" dirty="0">
                <a:latin typeface="Times New Roman"/>
                <a:cs typeface="Times New Roman"/>
              </a:rPr>
              <a:t>.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8196" name="Прямоугольник 8"/>
          <p:cNvSpPr>
            <a:spLocks noChangeArrowheads="1"/>
          </p:cNvSpPr>
          <p:nvPr/>
        </p:nvSpPr>
        <p:spPr bwMode="auto">
          <a:xfrm>
            <a:off x="517525" y="774700"/>
            <a:ext cx="6696075" cy="565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ru-RU" altLang="ru-RU"/>
              <a:t> </a:t>
            </a:r>
            <a:endParaRPr lang="ru-RU" altLang="ru-RU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  Количество участников ЕГЭ по физике в этом году заметно снизилось по сравнению с предыдущими годами, как в абсолютных числах, так и  в процентном отношении от общего числа участников  1352 (13,1%) в этом году, 1655 участников (15,0%) в 2022 году.</a:t>
            </a:r>
          </a:p>
          <a:p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Тенденция снижения количества участников ЕГЭ по физике отмечается с 2020 года, когда количество участников составило 2566 человек против 2829 человек годом ранее. С 2021 по 2023 год количество участников ЕГЭ по физике снизилось с 2300 человек до 1352 (снижение 41,2 %). </a:t>
            </a:r>
          </a:p>
          <a:p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Основную часть составляют выпускники текущего года (96,9 % всего состава участников).  Сократилось количество обучающихся по программам СПО и выпускников прошлых лет. В 2023 году выросло число выпускников суворовского и кадетского училищ, и кадетской школы сдававших ЕГЭ по физике.</a:t>
            </a:r>
          </a:p>
          <a:p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Большинство участников ЕГЭ по физике – выпускники средних общеобразовательных школ, включая школы с углубленным изучением предметов. Они составляют 93,7 % всех выпускников текущего года, участвовавших в ЕГЭ по физике. </a:t>
            </a:r>
          </a:p>
          <a:p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В 2023 году уменьшилось количество выпускников школ г. Перми 608 (</a:t>
            </a:r>
            <a:r>
              <a:rPr lang="en-US" altLang="ru-RU" sz="140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4,97%, принимавших участие в ЕГЭ по физике), хотя их доля осталась практически на том же уровне (ср. 745,  45,01% в 2022 году). Такая тенденция характерна для всех городов, городских округов и большинства муниципальных округов края.</a:t>
            </a:r>
          </a:p>
          <a:p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ЕГЭ по физике традиционно выбирают больше юноши 75,4% от общего количества участников экзамена, чем девушки. Не можем не отметить наметившееся в последние годы уменьшение доли абитуриенток, среди сдававших ЕГЭ по физике.</a:t>
            </a:r>
          </a:p>
          <a:p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altLang="ru-RU" sz="120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8150" y="436563"/>
            <a:ext cx="6172200" cy="950912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280988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ru-RU" altLang="ru-RU" sz="1600" b="1">
                <a:latin typeface="Times New Roman" pitchFamily="18" charset="0"/>
                <a:cs typeface="Times New Roman" pitchFamily="18" charset="0"/>
              </a:rPr>
              <a:t>РАЗДЕЛ 2.  ОСНОВНЫЕ РЕЗУЛЬТАТЫ ЕГЭ ПО ПРЕДМЕТУ</a:t>
            </a:r>
            <a:endParaRPr lang="ru-RU" altLang="ru-RU" sz="16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1613"/>
              </a:lnSpc>
              <a:spcBef>
                <a:spcPts val="925"/>
              </a:spcBef>
            </a:pPr>
            <a:r>
              <a:rPr lang="ru-RU" altLang="ru-RU" sz="1400" b="1">
                <a:latin typeface="Times New Roman" pitchFamily="18" charset="0"/>
                <a:cs typeface="Times New Roman" pitchFamily="18" charset="0"/>
              </a:rPr>
              <a:t>2.1.  Диаграмма распределения тестовых баллов участников ЕГЭ по физике в 2023 г.</a:t>
            </a:r>
            <a:endParaRPr lang="ru-RU" altLang="ru-RU" sz="14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1325"/>
              </a:lnSpc>
            </a:pPr>
            <a:r>
              <a:rPr lang="ru-RU" altLang="ru-RU" sz="1200" i="1">
                <a:latin typeface="Times New Roman" pitchFamily="18" charset="0"/>
                <a:cs typeface="Times New Roman" pitchFamily="18" charset="0"/>
              </a:rPr>
              <a:t>(количество участников, получивших тот или иной тестовый балл)</a:t>
            </a:r>
            <a:endParaRPr lang="ru-RU" altLang="ru-RU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55700" y="4362450"/>
            <a:ext cx="5143500" cy="225425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400" b="1" spc="-10" dirty="0">
                <a:latin typeface="Times New Roman"/>
                <a:cs typeface="Times New Roman"/>
              </a:rPr>
              <a:t>2.2. </a:t>
            </a:r>
            <a:r>
              <a:rPr sz="1400" b="1" spc="3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Динамика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результатов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spc="-15" dirty="0">
                <a:latin typeface="Times New Roman"/>
                <a:cs typeface="Times New Roman"/>
              </a:rPr>
              <a:t>Е</a:t>
            </a:r>
            <a:r>
              <a:rPr sz="1400" b="1" spc="-5" dirty="0">
                <a:latin typeface="Times New Roman"/>
                <a:cs typeface="Times New Roman"/>
              </a:rPr>
              <a:t>Г</a:t>
            </a:r>
            <a:r>
              <a:rPr sz="1400" b="1" spc="-10" dirty="0">
                <a:latin typeface="Times New Roman"/>
                <a:cs typeface="Times New Roman"/>
              </a:rPr>
              <a:t>Э</a:t>
            </a:r>
            <a:r>
              <a:rPr sz="1400" b="1" spc="5" dirty="0">
                <a:latin typeface="Times New Roman"/>
                <a:cs typeface="Times New Roman"/>
              </a:rPr>
              <a:t> </a:t>
            </a:r>
            <a:r>
              <a:rPr sz="1400" b="1" spc="-15" dirty="0">
                <a:latin typeface="Times New Roman"/>
                <a:cs typeface="Times New Roman"/>
              </a:rPr>
              <a:t>п</a:t>
            </a:r>
            <a:r>
              <a:rPr sz="1400" b="1" spc="-10" dirty="0">
                <a:latin typeface="Times New Roman"/>
                <a:cs typeface="Times New Roman"/>
              </a:rPr>
              <a:t>о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физике</a:t>
            </a:r>
            <a:r>
              <a:rPr sz="1400" b="1" dirty="0">
                <a:latin typeface="Times New Roman"/>
                <a:cs typeface="Times New Roman"/>
              </a:rPr>
              <a:t>  </a:t>
            </a:r>
            <a:r>
              <a:rPr sz="1400" b="1" spc="-10" dirty="0">
                <a:latin typeface="Times New Roman"/>
                <a:cs typeface="Times New Roman"/>
              </a:rPr>
              <a:t>за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последние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3</a:t>
            </a:r>
            <a:r>
              <a:rPr sz="1400" b="1" spc="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года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9219" name="object 8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54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3DBDD7E3-F7C3-459D-8C32-D8A329F5187B}" type="slidenum">
              <a:rPr lang="ru-RU" altLang="ru-RU">
                <a:latin typeface="Times New Roman" pitchFamily="18" charset="0"/>
                <a:cs typeface="Times New Roman" pitchFamily="18" charset="0"/>
              </a:rPr>
              <a:pPr/>
              <a:t>4</a:t>
            </a:fld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96925" y="6813550"/>
            <a:ext cx="5861050" cy="615950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342900" indent="-342900">
              <a:tabLst>
                <a:tab pos="3730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12700">
              <a:tabLst>
                <a:tab pos="3730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tabLst>
                <a:tab pos="3730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tabLst>
                <a:tab pos="3730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tabLst>
                <a:tab pos="3730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3730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3730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3730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3730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lvl="1">
              <a:lnSpc>
                <a:spcPts val="1613"/>
              </a:lnSpc>
            </a:pPr>
            <a:r>
              <a:rPr lang="ru-RU" altLang="ru-RU" sz="1400" b="1">
                <a:latin typeface="Times New Roman" pitchFamily="18" charset="0"/>
                <a:cs typeface="Times New Roman" pitchFamily="18" charset="0"/>
              </a:rPr>
              <a:t>2.3  Результаты по группам участников экзамена с различным уровнем подготовки:</a:t>
            </a:r>
          </a:p>
          <a:p>
            <a:pPr lvl="1">
              <a:lnSpc>
                <a:spcPts val="1613"/>
              </a:lnSpc>
            </a:pPr>
            <a:r>
              <a:rPr lang="ru-RU" altLang="ru-RU" sz="1400" b="1">
                <a:latin typeface="Times New Roman" pitchFamily="18" charset="0"/>
                <a:cs typeface="Times New Roman" pitchFamily="18" charset="0"/>
              </a:rPr>
              <a:t>                     1. </a:t>
            </a:r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в разрезе категорий участников ЕГЭ</a:t>
            </a: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700372" y="1196808"/>
          <a:ext cx="5335588" cy="3023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276" name="Group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630713"/>
              </p:ext>
            </p:extLst>
          </p:nvPr>
        </p:nvGraphicFramePr>
        <p:xfrm>
          <a:off x="809625" y="4737100"/>
          <a:ext cx="5943600" cy="1844677"/>
        </p:xfrm>
        <a:graphic>
          <a:graphicData uri="http://schemas.openxmlformats.org/drawingml/2006/table">
            <a:tbl>
              <a:tblPr/>
              <a:tblGrid>
                <a:gridCol w="987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8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60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60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6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4313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№ п/п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Участников, набравших балл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Пермский край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4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2021 г.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2022 г.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2023 г.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250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None/>
                        <a:tabLst/>
                      </a:pPr>
                      <a:r>
                        <a:rPr kumimoji="0" lang="en-US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1.</a:t>
                      </a: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ниже минимального балла, 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4,5</a:t>
                      </a: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2,4</a:t>
                      </a: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2,6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250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None/>
                        <a:tabLst/>
                      </a:pPr>
                      <a:r>
                        <a:rPr kumimoji="0" lang="en-US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от минимального балла до 60 баллов, 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64,4</a:t>
                      </a: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62,8</a:t>
                      </a: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64,3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425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None/>
                        <a:tabLst/>
                      </a:pPr>
                      <a:r>
                        <a:rPr kumimoji="0" lang="en-US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3.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от 61 до 80 баллов, 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21,6</a:t>
                      </a: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24,5</a:t>
                      </a: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21,6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313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None/>
                        <a:tabLst/>
                      </a:pPr>
                      <a:r>
                        <a:rPr kumimoji="0" lang="en-US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4.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от 81 до 99 баллов, 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9,3</a:t>
                      </a: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10,2</a:t>
                      </a: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10,9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313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None/>
                        <a:tabLst/>
                      </a:pPr>
                      <a:r>
                        <a:rPr kumimoji="0" lang="en-US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5.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100 баллов, чел.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3,0</a:t>
                      </a: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4313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Средний тестовый балл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56,0</a:t>
                      </a:r>
                      <a:endParaRPr kumimoji="0" lang="ru-RU" altLang="ru-RU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58,0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58,0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9274" name="Рисунок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0" y="7404100"/>
            <a:ext cx="6035675" cy="280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object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54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8C07D357-E298-4986-9F4D-11AA529DB099}" type="slidenum">
              <a:rPr lang="ru-RU" altLang="ru-RU">
                <a:latin typeface="Times New Roman" pitchFamily="18" charset="0"/>
                <a:cs typeface="Times New Roman" pitchFamily="18" charset="0"/>
              </a:rPr>
              <a:pPr/>
              <a:t>5</a:t>
            </a:fld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8025" y="265113"/>
            <a:ext cx="6145213" cy="2159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spc="-15" dirty="0">
                <a:latin typeface="Times New Roman"/>
                <a:cs typeface="Times New Roman"/>
              </a:rPr>
              <a:t>          </a:t>
            </a:r>
            <a:r>
              <a:rPr sz="1400" b="1" spc="-15" dirty="0">
                <a:latin typeface="Times New Roman"/>
                <a:cs typeface="Times New Roman"/>
              </a:rPr>
              <a:t>ВЫВОДЫ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о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характере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изменения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результатов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ЕГЭ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15" dirty="0" err="1">
                <a:latin typeface="Times New Roman"/>
                <a:cs typeface="Times New Roman"/>
              </a:rPr>
              <a:t>п</a:t>
            </a:r>
            <a:r>
              <a:rPr sz="1400" b="1" spc="-10" dirty="0" err="1">
                <a:latin typeface="Times New Roman"/>
                <a:cs typeface="Times New Roman"/>
              </a:rPr>
              <a:t>о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10" dirty="0" err="1">
                <a:latin typeface="Times New Roman"/>
                <a:cs typeface="Times New Roman"/>
              </a:rPr>
              <a:t>физике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10243" name="object 6"/>
          <p:cNvSpPr txBox="1">
            <a:spLocks noChangeArrowheads="1"/>
          </p:cNvSpPr>
          <p:nvPr/>
        </p:nvSpPr>
        <p:spPr bwMode="auto">
          <a:xfrm>
            <a:off x="577850" y="698500"/>
            <a:ext cx="6505575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ru-RU" altLang="ru-RU" sz="1000" dirty="0">
                <a:latin typeface="Times New Roman" pitchFamily="18" charset="0"/>
              </a:rPr>
              <a:t>Приведённые статистические данные свидетельствуют о том, что в Пермском крае средний тестовый балл по физике на протяжении последних лет был достаточно стабилен примерно 55-56 и колебался год от года на десятые доли. </a:t>
            </a:r>
          </a:p>
          <a:p>
            <a:r>
              <a:rPr lang="ru-RU" altLang="ru-RU" sz="1000" dirty="0">
                <a:latin typeface="Times New Roman" pitchFamily="18" charset="0"/>
              </a:rPr>
              <a:t>В 2022 году наметились положительные сдвиги в результатах ЕГЭ по физике, которые продолжились в 2023 году.. Средний балл составил 58,0. Это число соответствуют 30 первичных баллов. Это говорит о том, что большинство абитуриентов на экзамене справляется лишь с заданиями базового уровня Части </a:t>
            </a:r>
            <a:r>
              <a:rPr lang="en-US" altLang="ru-RU" sz="1000" dirty="0">
                <a:latin typeface="Times New Roman" pitchFamily="18" charset="0"/>
              </a:rPr>
              <a:t>I </a:t>
            </a:r>
            <a:r>
              <a:rPr lang="ru-RU" altLang="ru-RU" sz="1000" dirty="0" err="1">
                <a:latin typeface="Times New Roman" pitchFamily="18" charset="0"/>
              </a:rPr>
              <a:t>КИМов</a:t>
            </a:r>
            <a:r>
              <a:rPr lang="ru-RU" altLang="ru-RU" sz="1000" dirty="0">
                <a:latin typeface="Times New Roman" pitchFamily="18" charset="0"/>
              </a:rPr>
              <a:t>. </a:t>
            </a:r>
          </a:p>
          <a:p>
            <a:r>
              <a:rPr lang="ru-RU" altLang="ru-RU" sz="1000" dirty="0">
                <a:latin typeface="Times New Roman" pitchFamily="18" charset="0"/>
              </a:rPr>
              <a:t>Увеличилась незначительно доля участников, набравших балл ниже минимального. В 2022 году она составляла 2,40%., через год в 2023 увеличилась до 2,6%.. </a:t>
            </a:r>
            <a:r>
              <a:rPr lang="ru-RU" altLang="ru-RU" sz="1000" dirty="0" err="1">
                <a:latin typeface="Times New Roman" pitchFamily="18" charset="0"/>
              </a:rPr>
              <a:t>Бóльшая</a:t>
            </a:r>
            <a:r>
              <a:rPr lang="ru-RU" altLang="ru-RU" sz="1000" dirty="0">
                <a:latin typeface="Times New Roman" pitchFamily="18" charset="0"/>
              </a:rPr>
              <a:t> часть участников, не набравших минимальный балл – выпускники прошлых лет (8,6%), а среди выпускников этого года - обучающиеся по программам СПО (50%).</a:t>
            </a:r>
          </a:p>
          <a:p>
            <a:r>
              <a:rPr lang="ru-RU" altLang="ru-RU" sz="1000" dirty="0">
                <a:latin typeface="Times New Roman" pitchFamily="18" charset="0"/>
              </a:rPr>
              <a:t>Наряду с этим наблюдается аналогичная динамика среди выпускников, получивших 60 баллов и более. Доля выпускников, которые набрали в 2023 году на экзамене от 61 до 80 баллов, упала по сравнению с прошлым годом на 2,9%</a:t>
            </a:r>
            <a:r>
              <a:rPr lang="ru-RU" altLang="ru-RU" sz="1000" b="1" dirty="0">
                <a:latin typeface="Times New Roman" pitchFamily="18" charset="0"/>
              </a:rPr>
              <a:t> (</a:t>
            </a:r>
            <a:r>
              <a:rPr lang="ru-RU" altLang="ru-RU" sz="1000" dirty="0">
                <a:latin typeface="Times New Roman" pitchFamily="18" charset="0"/>
              </a:rPr>
              <a:t>в 2022 году – 24,5%, в 2023 году – 21,6%), а</a:t>
            </a:r>
            <a:r>
              <a:rPr lang="ru-RU" altLang="ru-RU" sz="1000" b="1" dirty="0">
                <a:latin typeface="Times New Roman" pitchFamily="18" charset="0"/>
              </a:rPr>
              <a:t> </a:t>
            </a:r>
            <a:r>
              <a:rPr lang="ru-RU" altLang="ru-RU" sz="1000" dirty="0">
                <a:latin typeface="Times New Roman" pitchFamily="18" charset="0"/>
              </a:rPr>
              <a:t>доля </a:t>
            </a:r>
            <a:r>
              <a:rPr lang="ru-RU" altLang="ru-RU" sz="1000" dirty="0" err="1">
                <a:latin typeface="Times New Roman" pitchFamily="18" charset="0"/>
              </a:rPr>
              <a:t>высокобальников</a:t>
            </a:r>
            <a:r>
              <a:rPr lang="ru-RU" altLang="ru-RU" sz="1000" dirty="0">
                <a:latin typeface="Times New Roman" pitchFamily="18" charset="0"/>
              </a:rPr>
              <a:t> увеличилась на 0,7% и составляет 10,9 % от общего числа сдававших</a:t>
            </a:r>
            <a:r>
              <a:rPr lang="ru-RU" altLang="ru-RU" sz="1000" b="1" dirty="0">
                <a:latin typeface="Times New Roman" pitchFamily="18" charset="0"/>
              </a:rPr>
              <a:t>.</a:t>
            </a:r>
            <a:r>
              <a:rPr lang="ru-RU" altLang="ru-RU" sz="1000" dirty="0">
                <a:latin typeface="Times New Roman" pitchFamily="18" charset="0"/>
              </a:rPr>
              <a:t> Среди этой категории участников в основном выпускники лицеев, гимназий и школ с углублённым изучением отдельных предметов. В 2023 году 8 выпускников получили 100 баллов на ЕГЭ по физике.</a:t>
            </a:r>
          </a:p>
          <a:p>
            <a:r>
              <a:rPr lang="ru-RU" altLang="ru-RU" sz="1000" dirty="0">
                <a:latin typeface="Times New Roman" pitchFamily="18" charset="0"/>
              </a:rPr>
              <a:t>Среди всех участников ЕГЭ по физике наиболее массовым, как и в прошлые годы, является диапазон тестовых баллов от минимального до 60 для всех типов ОО. </a:t>
            </a:r>
          </a:p>
          <a:p>
            <a:r>
              <a:rPr lang="ru-RU" altLang="ru-RU" sz="1000" dirty="0">
                <a:latin typeface="Times New Roman" pitchFamily="18" charset="0"/>
              </a:rPr>
              <a:t>По АТЕ региона необходимо указать, что в 2023 году сократилось число муниципальных образованиях региона, где есть участники экзамена, набравшие количество баллов ниже минимального (10 по сравнению с 14 в прошлом году). Наибольшая доля (10% и более) не выдержавших </a:t>
            </a:r>
            <a:r>
              <a:rPr lang="ru-RU" altLang="ru-RU" sz="1000" dirty="0" err="1">
                <a:latin typeface="Times New Roman" pitchFamily="18" charset="0"/>
              </a:rPr>
              <a:t>госэкзамен</a:t>
            </a:r>
            <a:r>
              <a:rPr lang="ru-RU" altLang="ru-RU" sz="1000" dirty="0">
                <a:latin typeface="Times New Roman" pitchFamily="18" charset="0"/>
              </a:rPr>
              <a:t> по физике в Гремячинском и Горнозаводском городских округах,  в </a:t>
            </a:r>
            <a:r>
              <a:rPr lang="ru-RU" altLang="ru-RU" sz="1000" dirty="0" err="1">
                <a:latin typeface="Times New Roman" pitchFamily="18" charset="0"/>
              </a:rPr>
              <a:t>Губахинском</a:t>
            </a:r>
            <a:r>
              <a:rPr lang="ru-RU" altLang="ru-RU" sz="1000" dirty="0">
                <a:latin typeface="Times New Roman" pitchFamily="18" charset="0"/>
              </a:rPr>
              <a:t>, Октябрьском, </a:t>
            </a:r>
            <a:r>
              <a:rPr lang="ru-RU" altLang="ru-RU" sz="1000" dirty="0" err="1">
                <a:latin typeface="Times New Roman" pitchFamily="18" charset="0"/>
              </a:rPr>
              <a:t>Сивинском</a:t>
            </a:r>
            <a:r>
              <a:rPr lang="ru-RU" altLang="ru-RU" sz="1000" dirty="0">
                <a:latin typeface="Times New Roman" pitchFamily="18" charset="0"/>
              </a:rPr>
              <a:t> и </a:t>
            </a:r>
            <a:r>
              <a:rPr lang="ru-RU" altLang="ru-RU" sz="1000" dirty="0" err="1">
                <a:latin typeface="Times New Roman" pitchFamily="18" charset="0"/>
              </a:rPr>
              <a:t>Юрлинском</a:t>
            </a:r>
            <a:r>
              <a:rPr lang="ru-RU" altLang="ru-RU" sz="1000" dirty="0">
                <a:latin typeface="Times New Roman" pitchFamily="18" charset="0"/>
              </a:rPr>
              <a:t> муниципальных округах.</a:t>
            </a:r>
          </a:p>
          <a:p>
            <a:r>
              <a:rPr lang="ru-RU" altLang="ru-RU" sz="1000" dirty="0">
                <a:latin typeface="Times New Roman" pitchFamily="18" charset="0"/>
              </a:rPr>
              <a:t>Среди образовательных организаций, продемонстрировавших наиболее высокие результаты ЕГЭ по физике, преобладают лицеи, гимназии, средние общеобразовательные школы из разных муниципальных образований края.</a:t>
            </a:r>
          </a:p>
          <a:p>
            <a:r>
              <a:rPr lang="ru-RU" altLang="ru-RU" sz="1000" dirty="0">
                <a:latin typeface="Times New Roman" pitchFamily="18" charset="0"/>
              </a:rPr>
              <a:t>	Изменения в структуре КИМ по физике, проведённое в 2022 году, не усложнило выполнение экзаменационной работы участниками ЕГЭ по физике в 2023 году в Пермском крае. </a:t>
            </a:r>
            <a:r>
              <a:rPr lang="ru-RU" altLang="ru-RU" sz="1000" dirty="0" err="1">
                <a:latin typeface="Times New Roman" pitchFamily="18" charset="0"/>
              </a:rPr>
              <a:t>Стабидьность</a:t>
            </a:r>
            <a:r>
              <a:rPr lang="ru-RU" altLang="ru-RU" sz="1000" dirty="0">
                <a:latin typeface="Times New Roman" pitchFamily="18" charset="0"/>
              </a:rPr>
              <a:t> среднего балла и описанные выше положительные тенденции в набранных оценках позволяют признать результаты ЕГЭ успешными. Однако, невысокий средний балл и сравнительно небольшая доля </a:t>
            </a:r>
            <a:r>
              <a:rPr lang="ru-RU" altLang="ru-RU" sz="1000" dirty="0" err="1">
                <a:latin typeface="Times New Roman" pitchFamily="18" charset="0"/>
              </a:rPr>
              <a:t>высокобальников</a:t>
            </a:r>
            <a:r>
              <a:rPr lang="ru-RU" altLang="ru-RU" sz="1000" dirty="0">
                <a:latin typeface="Times New Roman" pitchFamily="18" charset="0"/>
              </a:rPr>
              <a:t> говорят о необходимости постоянной работы по повышению качества образования по физике.</a:t>
            </a:r>
          </a:p>
          <a:p>
            <a:r>
              <a:rPr lang="ru-RU" altLang="ru-RU" sz="1000" dirty="0">
                <a:latin typeface="Times New Roman" pitchFamily="18" charset="0"/>
              </a:rPr>
              <a:t>Беспокоит и тот факт, что в последние три года появляются районы и школы, в которых выпускники только преодолевают минимальный порог и все их оценки лежат в интервале примыкающем к границе положительных оценок, что свидетельствует о нацеленности учащихся освоить и выполнить самые простые задания базового уровня. Это характерно в этом году для выпускников </a:t>
            </a:r>
            <a:r>
              <a:rPr lang="ru-RU" altLang="ru-RU" sz="1000" dirty="0" err="1">
                <a:latin typeface="Times New Roman" pitchFamily="18" charset="0"/>
              </a:rPr>
              <a:t>Красновишерского</a:t>
            </a:r>
            <a:r>
              <a:rPr lang="ru-RU" altLang="ru-RU" sz="1000" dirty="0">
                <a:latin typeface="Times New Roman" pitchFamily="18" charset="0"/>
              </a:rPr>
              <a:t> и </a:t>
            </a:r>
            <a:r>
              <a:rPr lang="ru-RU" altLang="ru-RU" sz="1000" dirty="0" err="1">
                <a:latin typeface="Times New Roman" pitchFamily="18" charset="0"/>
              </a:rPr>
              <a:t>Чердыского</a:t>
            </a:r>
            <a:r>
              <a:rPr lang="ru-RU" altLang="ru-RU" sz="1000" dirty="0">
                <a:latin typeface="Times New Roman" pitchFamily="18" charset="0"/>
              </a:rPr>
              <a:t> городских округов, Александровского, </a:t>
            </a:r>
            <a:r>
              <a:rPr lang="ru-RU" altLang="ru-RU" sz="1000" dirty="0" err="1">
                <a:latin typeface="Times New Roman" pitchFamily="18" charset="0"/>
              </a:rPr>
              <a:t>Бардымского</a:t>
            </a:r>
            <a:r>
              <a:rPr lang="ru-RU" altLang="ru-RU" sz="1000" dirty="0">
                <a:latin typeface="Times New Roman" pitchFamily="18" charset="0"/>
              </a:rPr>
              <a:t>, </a:t>
            </a:r>
            <a:r>
              <a:rPr lang="ru-RU" altLang="ru-RU" sz="1000" dirty="0" err="1">
                <a:latin typeface="Times New Roman" pitchFamily="18" charset="0"/>
              </a:rPr>
              <a:t>Еловского</a:t>
            </a:r>
            <a:r>
              <a:rPr lang="ru-RU" altLang="ru-RU" sz="1000" dirty="0">
                <a:latin typeface="Times New Roman" pitchFamily="18" charset="0"/>
              </a:rPr>
              <a:t>, </a:t>
            </a:r>
            <a:r>
              <a:rPr lang="ru-RU" altLang="ru-RU" sz="1000" dirty="0" err="1">
                <a:latin typeface="Times New Roman" pitchFamily="18" charset="0"/>
              </a:rPr>
              <a:t>Ординского</a:t>
            </a:r>
            <a:r>
              <a:rPr lang="ru-RU" altLang="ru-RU" sz="1000" dirty="0">
                <a:latin typeface="Times New Roman" pitchFamily="18" charset="0"/>
              </a:rPr>
              <a:t>, </a:t>
            </a:r>
            <a:r>
              <a:rPr lang="ru-RU" altLang="ru-RU" sz="1000" dirty="0" err="1">
                <a:latin typeface="Times New Roman" pitchFamily="18" charset="0"/>
              </a:rPr>
              <a:t>Гайнского</a:t>
            </a:r>
            <a:r>
              <a:rPr lang="ru-RU" altLang="ru-RU" sz="1000" dirty="0">
                <a:latin typeface="Times New Roman" pitchFamily="18" charset="0"/>
              </a:rPr>
              <a:t>, </a:t>
            </a:r>
            <a:r>
              <a:rPr lang="ru-RU" altLang="ru-RU" sz="1000" dirty="0" err="1">
                <a:latin typeface="Times New Roman" pitchFamily="18" charset="0"/>
              </a:rPr>
              <a:t>Кочёвского</a:t>
            </a:r>
            <a:r>
              <a:rPr lang="ru-RU" altLang="ru-RU" sz="1000" dirty="0">
                <a:latin typeface="Times New Roman" pitchFamily="18" charset="0"/>
              </a:rPr>
              <a:t> и </a:t>
            </a:r>
            <a:r>
              <a:rPr lang="ru-RU" altLang="ru-RU" sz="1000" dirty="0" err="1">
                <a:latin typeface="Times New Roman" pitchFamily="18" charset="0"/>
              </a:rPr>
              <a:t>Юрлинского</a:t>
            </a:r>
            <a:r>
              <a:rPr lang="ru-RU" altLang="ru-RU" sz="1000" dirty="0">
                <a:latin typeface="Times New Roman" pitchFamily="18" charset="0"/>
              </a:rPr>
              <a:t> муниципальных округов, ЗАТО «Звёздный»..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bject 4"/>
          <p:cNvSpPr txBox="1"/>
          <p:nvPr/>
        </p:nvSpPr>
        <p:spPr>
          <a:xfrm>
            <a:off x="760413" y="239713"/>
            <a:ext cx="293687" cy="225425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400" b="1" spc="-10" dirty="0">
                <a:latin typeface="Times New Roman"/>
                <a:cs typeface="Times New Roman"/>
              </a:rPr>
              <a:t>2.4.</a:t>
            </a:r>
            <a:endParaRPr sz="1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object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54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6835C83E-2D09-400A-B943-C59CE306EBCB}" type="slidenum">
              <a:rPr lang="ru-RU" altLang="ru-RU">
                <a:latin typeface="Times New Roman" pitchFamily="18" charset="0"/>
                <a:cs typeface="Times New Roman" pitchFamily="18" charset="0"/>
              </a:rPr>
              <a:pPr/>
              <a:t>6</a:t>
            </a:fld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14363" y="438150"/>
            <a:ext cx="6599237" cy="6578724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833438" indent="-3429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lnSpc>
                <a:spcPts val="1650"/>
              </a:lnSpc>
            </a:pPr>
            <a:r>
              <a:rPr lang="ru-RU" altLang="ru-RU" sz="1400" b="1" dirty="0">
                <a:latin typeface="Times New Roman" pitchFamily="18" charset="0"/>
                <a:cs typeface="Times New Roman" pitchFamily="18" charset="0"/>
              </a:rPr>
              <a:t>Раздел 3. АНАЛИЗ РЕЗУЛЬТАТОВ ВЫПОЛНЕНИЯ ЗАДАНИЙ КИМ</a:t>
            </a: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1600"/>
              </a:lnSpc>
            </a:pPr>
            <a:r>
              <a:rPr lang="ru-RU" altLang="ru-RU" sz="1400" b="1" dirty="0">
                <a:latin typeface="Times New Roman" pitchFamily="18" charset="0"/>
                <a:cs typeface="Times New Roman" pitchFamily="18" charset="0"/>
              </a:rPr>
              <a:t>3.1.	Краткая характеристика КИМ по физике</a:t>
            </a: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ru-RU" altLang="ru-RU" b="1" dirty="0">
              <a:latin typeface="Arial" charset="0"/>
            </a:endParaRPr>
          </a:p>
          <a:p>
            <a:pPr marL="266700" indent="223838"/>
            <a:r>
              <a:rPr lang="ru-RU" altLang="ru-RU" sz="1200" dirty="0">
                <a:latin typeface="Times New Roman" pitchFamily="18" charset="0"/>
              </a:rPr>
              <a:t>	</a:t>
            </a:r>
            <a:r>
              <a:rPr lang="ru-RU" altLang="ru-RU" sz="1000" dirty="0">
                <a:latin typeface="Times New Roman" pitchFamily="18" charset="0"/>
              </a:rPr>
              <a:t>КИМ ЕГЭ по физике в 2023 г. аналогичен контрольно-измерительным материалам 2022 года, когда они были существенно </a:t>
            </a:r>
            <a:r>
              <a:rPr lang="ru-RU" altLang="ru-RU" sz="1000" dirty="0" err="1">
                <a:latin typeface="Times New Roman" pitchFamily="18" charset="0"/>
              </a:rPr>
              <a:t>изменёны</a:t>
            </a:r>
            <a:r>
              <a:rPr lang="ru-RU" altLang="ru-RU" sz="1000" dirty="0">
                <a:latin typeface="Times New Roman" pitchFamily="18" charset="0"/>
              </a:rPr>
              <a:t> в связи с необходимостью перехода на экзаменационную модель, отвечающую требованиям федерального государственного образовательного стандарта среднего общего образования (далее – ФГОС). Изменение содержания оценки в условиях введения ФГОС связано с переходом на </a:t>
            </a:r>
            <a:r>
              <a:rPr lang="ru-RU" altLang="ru-RU" sz="1000" dirty="0" err="1">
                <a:latin typeface="Times New Roman" pitchFamily="18" charset="0"/>
              </a:rPr>
              <a:t>деятельностный</a:t>
            </a:r>
            <a:r>
              <a:rPr lang="ru-RU" altLang="ru-RU" sz="1000" dirty="0">
                <a:latin typeface="Times New Roman" pitchFamily="18" charset="0"/>
              </a:rPr>
              <a:t> подход, который характеризуется переориентацией КИМ ЕГЭ на проверку предметных результатов, выраженных в </a:t>
            </a:r>
            <a:r>
              <a:rPr lang="ru-RU" altLang="ru-RU" sz="1000" dirty="0" err="1">
                <a:latin typeface="Times New Roman" pitchFamily="18" charset="0"/>
              </a:rPr>
              <a:t>деятельностной</a:t>
            </a:r>
            <a:r>
              <a:rPr lang="ru-RU" altLang="ru-RU" sz="1000" dirty="0">
                <a:latin typeface="Times New Roman" pitchFamily="18" charset="0"/>
              </a:rPr>
              <a:t> форме. Следовательно, экзаменационная модель ЕГЭ по физике призвана обеспечивать </a:t>
            </a:r>
            <a:r>
              <a:rPr lang="ru-RU" altLang="ru-RU" sz="1000" dirty="0" err="1">
                <a:latin typeface="Times New Roman" pitchFamily="18" charset="0"/>
              </a:rPr>
              <a:t>валидность</a:t>
            </a:r>
            <a:r>
              <a:rPr lang="ru-RU" altLang="ru-RU" sz="1000" dirty="0">
                <a:latin typeface="Times New Roman" pitchFamily="18" charset="0"/>
              </a:rPr>
              <a:t> по отношению к оценке предметных результатов обучения в новых условиях. </a:t>
            </a:r>
          </a:p>
          <a:p>
            <a:pPr marL="266700" indent="223838"/>
            <a:r>
              <a:rPr lang="ru-RU" altLang="ru-RU" sz="1000" dirty="0">
                <a:latin typeface="Times New Roman" pitchFamily="18" charset="0"/>
              </a:rPr>
              <a:t>В КИМ включены задания, проверяющие следующие группы предметных результатов: </a:t>
            </a:r>
          </a:p>
          <a:p>
            <a:pPr marL="266700" indent="223838"/>
            <a:r>
              <a:rPr lang="ru-RU" altLang="ru-RU" sz="1000" dirty="0">
                <a:latin typeface="Times New Roman" pitchFamily="18" charset="0"/>
              </a:rPr>
              <a:t> применение изученных понятий, моделей, величин и законов для описания физических процессов; </a:t>
            </a:r>
          </a:p>
          <a:p>
            <a:pPr marL="266700" indent="223838"/>
            <a:r>
              <a:rPr lang="ru-RU" altLang="ru-RU" sz="1000" dirty="0">
                <a:latin typeface="Times New Roman" pitchFamily="18" charset="0"/>
              </a:rPr>
              <a:t> анализ физических процессов и явлений с использованием необходимых физических величин в рамках изученных теоретических положений, законов; </a:t>
            </a:r>
          </a:p>
          <a:p>
            <a:pPr marL="266700" indent="223838"/>
            <a:r>
              <a:rPr lang="ru-RU" altLang="ru-RU" sz="1000" dirty="0">
                <a:latin typeface="Times New Roman" pitchFamily="18" charset="0"/>
              </a:rPr>
              <a:t> методологические умения (проводить измерения и исследования зависимостей физических величин, ставить опыты по проверке предложенных гипотез, анализировать результаты исследований); </a:t>
            </a:r>
          </a:p>
          <a:p>
            <a:pPr marL="266700" indent="223838"/>
            <a:r>
              <a:rPr lang="ru-RU" altLang="ru-RU" sz="1000" dirty="0">
                <a:latin typeface="Times New Roman" pitchFamily="18" charset="0"/>
              </a:rPr>
              <a:t> умение решать качественные и расчетные задачи различных типов. </a:t>
            </a:r>
          </a:p>
          <a:p>
            <a:pPr marL="266700" indent="223838"/>
            <a:r>
              <a:rPr lang="ru-RU" altLang="ru-RU" sz="1000" dirty="0">
                <a:latin typeface="Times New Roman" pitchFamily="18" charset="0"/>
              </a:rPr>
              <a:t>	Большая группа заданий базового и повышенного уровней направлена на проверку освоения понятийного аппарата курса физики. При этом задания строятся преимущественно на применении понятий, моделей, величин или законов в различных ситуациях. Среди заданий базового уровня появились задания интегрированного характера, для выполнения которых необходимо привлечь знания из разных разделов курса физики.</a:t>
            </a:r>
          </a:p>
          <a:p>
            <a:pPr marL="266700" indent="223838"/>
            <a:r>
              <a:rPr lang="ru-RU" altLang="ru-RU" sz="1000" dirty="0">
                <a:latin typeface="Times New Roman" pitchFamily="18" charset="0"/>
              </a:rPr>
              <a:t>Расширен блок заданий, посвященных оценке умения решать качественные и расчетные задачи по физике. При этом изменились и формы заданий (во всех заданиях теперь требуется дать развернутый ответ), и требования к решению задач. В этом блоке предлагаются задания как с явно заданной физической моделью, так и более сложные с неявно заданной моделью.. </a:t>
            </a:r>
          </a:p>
          <a:p>
            <a:pPr marL="266700" indent="223838"/>
            <a:r>
              <a:rPr lang="ru-RU" altLang="ru-RU" sz="1000" dirty="0">
                <a:latin typeface="Times New Roman" pitchFamily="18" charset="0"/>
              </a:rPr>
              <a:t>  Содержание заданий охватывает все разделы курса физики средней школы, количество заданий по каждому из разделов примерно пропорционально учебному времени, отводимому на его изучение. </a:t>
            </a:r>
          </a:p>
          <a:p>
            <a:pPr marL="266700" indent="223838"/>
            <a:r>
              <a:rPr lang="ru-RU" altLang="ru-RU" sz="1000" dirty="0">
                <a:latin typeface="Times New Roman" pitchFamily="18" charset="0"/>
              </a:rPr>
              <a:t>В КИМ представлены задания разных уровней сложности: 19 заданий базового, 7 заданий повышенного и 4 задания высокого уровня. Задания базового уровня проверяют овладение предметными результатами на наиболее значимых элементах содержания курса физики, входящих в содержание как базового, так и углубленного курса физики. Все задания базового уровня сосредоточены в части 1 работы.</a:t>
            </a:r>
          </a:p>
          <a:p>
            <a:pPr marL="266700" indent="223838"/>
            <a:r>
              <a:rPr lang="ru-RU" altLang="ru-RU" sz="1000" dirty="0">
                <a:latin typeface="Times New Roman" pitchFamily="18" charset="0"/>
              </a:rPr>
              <a:t>Задания повышенного уровня сложности проверяют способность обучающихся действовать в ситуациях, в которых нет явного указания на способ выполнения, и необходимо выбрать этот способ из набора известных учащемуся или сочетать два-три известных способа действий. Задания повышенного уровня распределены между частями 1 и 2 работы. Задания высокого уровня сложности проверяют способность обучающихся решать задачи, в которых нет явного указания на способ выполнения и необходимо сконструировать способ решения, комбинируя известные обучающемуся способы. Максимальный балл за выполнение всех заданий базового уровня составляет 48% от максимального балла за всю работу, а заданий повышенного и высокого уровней – 52%. </a:t>
            </a:r>
          </a:p>
          <a:p>
            <a:pPr marL="266700" indent="223838"/>
            <a:r>
              <a:rPr lang="ru-RU" altLang="ru-RU" sz="1000" dirty="0">
                <a:latin typeface="Times New Roman" pitchFamily="18" charset="0"/>
              </a:rPr>
              <a:t>Максимальный первичный балл за выполнение всех заданий работы составляет 54.</a:t>
            </a:r>
          </a:p>
          <a:p>
            <a:pPr marL="266700" indent="223838"/>
            <a:r>
              <a:rPr lang="ru-RU" altLang="ru-RU" sz="1000" dirty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object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54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8FFFF6CE-CFE5-428B-92B5-B6030ECF5F8B}" type="slidenum">
              <a:rPr lang="ru-RU" altLang="ru-RU">
                <a:latin typeface="Times New Roman" pitchFamily="18" charset="0"/>
                <a:cs typeface="Times New Roman" pitchFamily="18" charset="0"/>
              </a:rPr>
              <a:pPr/>
              <a:t>7</a:t>
            </a:fld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object 3"/>
          <p:cNvSpPr txBox="1">
            <a:spLocks noChangeArrowheads="1"/>
          </p:cNvSpPr>
          <p:nvPr/>
        </p:nvSpPr>
        <p:spPr bwMode="auto">
          <a:xfrm>
            <a:off x="674007" y="165100"/>
            <a:ext cx="3683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ru-RU" altLang="ru-RU" sz="1400" b="1" dirty="0">
                <a:latin typeface="Times New Roman" pitchFamily="18" charset="0"/>
                <a:cs typeface="Times New Roman" pitchFamily="18" charset="0"/>
              </a:rPr>
              <a:t>3.2.</a:t>
            </a:r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11250" y="165100"/>
            <a:ext cx="5302250" cy="415925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lnSpc>
                <a:spcPts val="1638"/>
              </a:lnSpc>
            </a:pPr>
            <a:r>
              <a:rPr lang="ru-RU" altLang="ru-RU" sz="1400" b="1">
                <a:latin typeface="Times New Roman" pitchFamily="18" charset="0"/>
                <a:cs typeface="Times New Roman" pitchFamily="18" charset="0"/>
              </a:rPr>
              <a:t>Анализ выполнения заданий КИМ</a:t>
            </a:r>
            <a:endParaRPr lang="ru-RU" altLang="ru-RU" sz="14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1638"/>
              </a:lnSpc>
            </a:pPr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1400" b="1">
                <a:latin typeface="Times New Roman" pitchFamily="18" charset="0"/>
                <a:cs typeface="Times New Roman" pitchFamily="18" charset="0"/>
              </a:rPr>
              <a:t>Статистический анализ выполнения заданий КИМ в 2023 году</a:t>
            </a:r>
            <a:endParaRPr lang="ru-RU" altLang="ru-RU" sz="1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537021"/>
              </p:ext>
            </p:extLst>
          </p:nvPr>
        </p:nvGraphicFramePr>
        <p:xfrm>
          <a:off x="425450" y="774700"/>
          <a:ext cx="6705599" cy="86577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8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9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1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77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77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15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15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081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308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Номер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задания в КИМ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Проверяемые элементы</a:t>
                      </a:r>
                      <a:b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 содержания / умения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Уровень сложности задания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Процент выполнения задания </a:t>
                      </a:r>
                      <a:br>
                        <a:rPr lang="ru-RU" sz="800" dirty="0">
                          <a:effectLst/>
                        </a:rPr>
                      </a:br>
                      <a:r>
                        <a:rPr lang="ru-RU" sz="800" dirty="0">
                          <a:effectLst/>
                        </a:rPr>
                        <a:t>в Пермском крае, %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77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средний 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в группе не преодолевших минимальный балл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в группе от минимального до 60 т.б.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в группе от 61 до 80 т.б.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в группе от 81 до 100 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</a:rPr>
                        <a:t>т.б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54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Равномерное прямолинейное движение, равноускоренное прямолинейное движение, движение по окружности. Законы Ньютона, закон всемирного тяготения, закон Гука, сила трения.  Применять при описании физических</a:t>
                      </a:r>
                      <a:b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процессов и явлений величины и законы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Б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58,8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17,9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49,7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74,9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89,2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23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Закон сохранения импульса, кинетическая и потенциальные энергии, работа и мощность силы, закон сохранения</a:t>
                      </a:r>
                      <a:b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механической энергии. Применять при описании физических процессов и явлений величины и законы  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Б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70,5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10,3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61,4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91,2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97,5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923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Условие равновесия твёрдого тела, закон Паскаля, сила Архимеда, математический и пружинный маятники, механические волны, звук. Применять при описании физических процессов и явлений величины и законы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Б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90,5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23,1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88,8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99,3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100,0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77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Механика. Анализировать физические процессы</a:t>
                      </a:r>
                      <a:b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(явления), используя основные положения и законы, изученные в курсе физики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П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67,1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29,5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59,8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80,8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91,7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77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Механика. Анализировать физические процессы</a:t>
                      </a:r>
                      <a:b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(явления), используя основные положения и законы, изученные в курсе физики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Б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73,3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42,3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69,3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80,5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89,5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308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Механика. Анализировать физические процессы (явления), используя основные положения и законы, изученные в курсе физики. Применять при описании физических процессов и явлений величины и законы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Б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69,9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19,2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60,2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90,2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98,4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1092200" y="2459038"/>
            <a:ext cx="75565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object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54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E8565C50-6CBE-4681-ABD6-B20B39E612A1}" type="slidenum">
              <a:rPr lang="ru-RU" altLang="ru-RU">
                <a:latin typeface="Times New Roman" pitchFamily="18" charset="0"/>
                <a:cs typeface="Times New Roman" pitchFamily="18" charset="0"/>
              </a:rPr>
              <a:pPr/>
              <a:t>8</a:t>
            </a:fld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429076"/>
              </p:ext>
            </p:extLst>
          </p:nvPr>
        </p:nvGraphicFramePr>
        <p:xfrm>
          <a:off x="654050" y="927100"/>
          <a:ext cx="6553199" cy="8610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6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9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6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90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28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97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97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291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9775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Связь между давлением и средней кинетической энергией, абсолютная</a:t>
                      </a:r>
                      <a:b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температура, связь температуры со средней кинетической энергией,</a:t>
                      </a:r>
                      <a:b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уравнение Менделеева – Клапейрона, изопроцессы. Применять при описании физических процессов и явлений величины и законы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Б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83,0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35,9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77,9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95,6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99,4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26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Относительная влажность воздуха, количество теплоты. Применять при описании физических процессов и явлений величины и законы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Б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71,1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10,3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61,3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93,6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98,7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34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Работа в термодинамике, первый закон термодинамики, КПД тепловой машины. Применять при описании физических процессов и явлений величины и законы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Б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57,2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15,4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44,1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82,4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93,6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34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МКТ, термодинамика. Анализировать физические процессы (явления), используя основные положения</a:t>
                      </a:r>
                      <a:b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и законы, изученные в курсе физики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П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75,2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25,6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69,9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86,8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95,2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35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МКТ, термодинамика. Анализировать физические процессы (явления), используя основные положения и законы, изученные в курсе физики. Применять при описании</a:t>
                      </a:r>
                      <a:b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физических процессов и явлений величины и законы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Б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68,2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21,8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57,4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91,0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96,8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83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Закон сохранения электрического заряда, закон Кулона, принцип суперпозиции электрических полей, конденсатор, сила тока,</a:t>
                      </a:r>
                      <a:b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закон Ома для участка цепи, последовательное и параллельное соединение</a:t>
                      </a:r>
                      <a:b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проводников, работа и мощность тока, закон Джоуля – Ленца. Применять при описании физических процессов и явлений величины и законы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Б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73,2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5,1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63,3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98,0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98,7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33899" marR="338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496809"/>
              </p:ext>
            </p:extLst>
          </p:nvPr>
        </p:nvGraphicFramePr>
        <p:xfrm>
          <a:off x="654049" y="469901"/>
          <a:ext cx="6096000" cy="99314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5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7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7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12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12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02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02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22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1754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Магнитное поле проводника с током, сила Ампера, сила 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</a:rPr>
                        <a:t>Лоренца,поток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 вектора магнитной индукции,</a:t>
                      </a:r>
                      <a:b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закон электромагнитной индукции Фарадея, правило Ленца, индуктивность, энергия</a:t>
                      </a:r>
                      <a:b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магнитного поля катушки с током.</a:t>
                      </a:r>
                      <a:b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Применять при описании физических процессов и явлений величины и законы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Б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81,3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23,1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75,5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96,6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99,4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1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Колебательный контур, законы отражения и преломления света, ход лучей в линзе. Применять при описании физических процессов и явлений величины и законы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Б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78,7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33,3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73,5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90,2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97,5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9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Электродинамика. Анализировать физические процессы (явления), используя основные положения и законы, изученные в курсе физики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П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53,0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24,4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45,7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62,5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83,1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9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Электродинамика. Анализировать физические процессы (явления), используя основные положения и законы, изученные в курсе физики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Б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80,0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48,7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76,3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87,8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93,6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64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Электродинамика. Анализировать физические процессы (явления), используя основные положения и законы, изученные в курсе физики. Применять при описании</a:t>
                      </a:r>
                      <a:b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физических процессов и явлений величины и законы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Б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82,9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32,1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77,3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97,5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99,7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9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Основы СТО, квантовая физика. Применять при описании физических</a:t>
                      </a:r>
                      <a:b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процессов и явлений величины и законы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Б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64,3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5,1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51,9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91,2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97,5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464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Основы СТО, квантовая физика. Анализировать физические процессы (явления), используя основные положения и законы, изученные в курсе физики. Применять при описании</a:t>
                      </a:r>
                      <a:b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физических процессов и явлений величины и законы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Б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65,9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20,5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55,5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85,4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97,8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81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Механика – квантовая физика. Правильно трактовать физический смысл изученных физических величин, законов и закономерностей из всего курса физики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Б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48,2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10,3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40,2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60,2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79,6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29153" marR="2915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0649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63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612</TotalTime>
  <Words>3555</Words>
  <Application>Microsoft Office PowerPoint</Application>
  <PresentationFormat>Произвольный</PresentationFormat>
  <Paragraphs>481</Paragraphs>
  <Slides>18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Calibri</vt:lpstr>
      <vt:lpstr>Georgia</vt:lpstr>
      <vt:lpstr>Symbol</vt:lpstr>
      <vt:lpstr>Times New Roman</vt:lpstr>
      <vt:lpstr>Office Theme</vt:lpstr>
      <vt:lpstr>Equation</vt:lpstr>
      <vt:lpstr>Анализ результатов ЕГЭ по физике 2023 года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Методический анализ результатов ЕГЭ</dc:title>
  <dc:creator>Ирина Машкина</dc:creator>
  <cp:lastModifiedBy>Надежда</cp:lastModifiedBy>
  <cp:revision>32</cp:revision>
  <dcterms:created xsi:type="dcterms:W3CDTF">2022-09-26T20:16:45Z</dcterms:created>
  <dcterms:modified xsi:type="dcterms:W3CDTF">2023-10-11T15:06:04Z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2022-09-26T00:00:00Z</vt:filetime>
  </property>
  <property fmtid="{D5CDD505-2E9C-101B-9397-08002B2CF9AE}" pid="3" name="LastSaved">
    <vt:filetime>2022-09-26T00:00:00Z</vt:filetime>
  </property>
</Properties>
</file>