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69" r:id="rId3"/>
    <p:sldId id="263" r:id="rId4"/>
    <p:sldId id="257" r:id="rId5"/>
    <p:sldId id="264" r:id="rId6"/>
    <p:sldId id="268" r:id="rId7"/>
    <p:sldId id="265" r:id="rId8"/>
    <p:sldId id="270" r:id="rId9"/>
    <p:sldId id="271" r:id="rId10"/>
    <p:sldId id="272" r:id="rId11"/>
    <p:sldId id="273" r:id="rId12"/>
    <p:sldId id="258" r:id="rId13"/>
    <p:sldId id="259" r:id="rId14"/>
    <p:sldId id="260" r:id="rId15"/>
    <p:sldId id="266" r:id="rId16"/>
    <p:sldId id="27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4AA5872-C252-45FD-9979-226E09CC31D4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CD48177-3824-42CA-A5C9-D162D858908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40603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5872-C252-45FD-9979-226E09CC31D4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48177-3824-42CA-A5C9-D162D8589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15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5872-C252-45FD-9979-226E09CC31D4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48177-3824-42CA-A5C9-D162D8589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087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5872-C252-45FD-9979-226E09CC31D4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48177-3824-42CA-A5C9-D162D8589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01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4AA5872-C252-45FD-9979-226E09CC31D4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CD48177-3824-42CA-A5C9-D162D858908D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48718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5872-C252-45FD-9979-226E09CC31D4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48177-3824-42CA-A5C9-D162D8589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6580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5872-C252-45FD-9979-226E09CC31D4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48177-3824-42CA-A5C9-D162D8589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73549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5872-C252-45FD-9979-226E09CC31D4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48177-3824-42CA-A5C9-D162D8589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97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5872-C252-45FD-9979-226E09CC31D4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48177-3824-42CA-A5C9-D162D8589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321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C4AA5872-C252-45FD-9979-226E09CC31D4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4CD48177-3824-42CA-A5C9-D162D858908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09501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4AA5872-C252-45FD-9979-226E09CC31D4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4CD48177-3824-42CA-A5C9-D162D8589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779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AA5872-C252-45FD-9979-226E09CC31D4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CD48177-3824-42CA-A5C9-D162D858908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7079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fgosreestr.ru/registry/primernaya-adaptirovannaya-osnovnaya-orbazovatelnya-programma-doshkolnogo-obrazovaniya-detey-s-tyazhelymi-mnozhestvennymi-narusheniyami-razvitiya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fgosreestr.ru/registry/primernaya-adaptirovannaya-osnovnaya-obrazovatelnaya-programma-doshkolnogo-obrazovaniya-slaboslyshashhih-i-pozdnooglohshih-detej-2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udact.ru/law/pismo-minprosveshcheniia-rossii-ot-24112020-n-dg-221007/#YFzHZS6UeDbl" TargetMode="External"/><Relationship Id="rId2" Type="http://schemas.openxmlformats.org/officeDocument/2006/relationships/hyperlink" Target="https://sudact.ru/law/rasporiazhenie-minprosveshcheniia-rossii-ot-06082020-n-r-75/#leHk2X3y4yWZ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26533"/>
            <a:ext cx="9144000" cy="2883430"/>
          </a:xfrm>
        </p:spPr>
        <p:txBody>
          <a:bodyPr>
            <a:noAutofit/>
          </a:bodyPr>
          <a:lstStyle/>
          <a:p>
            <a:r>
              <a:rPr lang="ru-RU" sz="4800" dirty="0" smtClean="0"/>
              <a:t>Приоритетные направления в системе обучения и воспитания детей с ОВЗ, детей-инвалидов с учетом требований ФГОС ДО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39933" y="5173134"/>
            <a:ext cx="5569885" cy="1565275"/>
          </a:xfrm>
        </p:spPr>
        <p:txBody>
          <a:bodyPr/>
          <a:lstStyle/>
          <a:p>
            <a:r>
              <a:rPr lang="ru-RU" dirty="0" smtClean="0"/>
              <a:t>Перетягина </a:t>
            </a:r>
          </a:p>
          <a:p>
            <a:r>
              <a:rPr lang="ru-RU" dirty="0" smtClean="0"/>
              <a:t>Арина Геннадьевна, </a:t>
            </a:r>
          </a:p>
          <a:p>
            <a:r>
              <a:rPr lang="ru-RU" dirty="0" smtClean="0"/>
              <a:t>старший научный сотрудник ГАУ ДПО «ИРО ПК»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999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228601"/>
            <a:ext cx="10178322" cy="565099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Все локальные нормативные акты образовательной организации в части обучения детей с ОВЗ целесообразно утверждать через издание приказа, так как они имеют прямое или косвенное отношение к участникам образовательного процесса и требует обязательного ознакомления с ними.</a:t>
            </a:r>
          </a:p>
          <a:p>
            <a:pPr algn="just"/>
            <a:r>
              <a:rPr lang="ru-RU" dirty="0" smtClean="0"/>
              <a:t>Унифицированной формы для такого приказа не предусмотрено, поэтому руководитель образовательной организации вправе определить ее самостоятельно. </a:t>
            </a:r>
          </a:p>
          <a:p>
            <a:pPr algn="just"/>
            <a:r>
              <a:rPr lang="ru-RU" dirty="0" smtClean="0"/>
              <a:t>В приказе об утверждении локального акта необходимо отразить:</a:t>
            </a: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- дату введения локального нормативного акта в действие;</a:t>
            </a: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- указание об ознакомлении работников с локальным нормативным актом и сроки для этого; </a:t>
            </a: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- фамилии и должности лиц, ответственных за соблюдение локального нормативного акта.</a:t>
            </a:r>
          </a:p>
          <a:p>
            <a:pPr algn="just"/>
            <a:r>
              <a:rPr lang="ru-RU" dirty="0" smtClean="0"/>
              <a:t>Необходимо помнить, что новый закон об образовании не требует обязательной регистрации локальных нормативных актов в качестве дополнений к уставу в соответствующих органах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537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270933"/>
            <a:ext cx="10178322" cy="5608659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Вместе с тем, локальные акты образовательной организации не могут противоречить его уставу и действующему законодательству. </a:t>
            </a:r>
          </a:p>
          <a:p>
            <a:pPr algn="just"/>
            <a:r>
              <a:rPr lang="ru-RU" dirty="0" smtClean="0"/>
              <a:t>Закон требует указать в уставе перечень локальных актов, регламентирующих деятельность образовательного учреждения. В него как минимум должны входить должностные инструкции, определяющие обязанности работников образовательного учреждения, правила внутреннего распорядка, правила поведения обучающихся и положения, охватывающие все стороны деятельности образовательного учреждения (в том числе в части обучения детей с ОВЗ).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14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Перечень примерных программ: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371601"/>
            <a:ext cx="10178322" cy="4507992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000" dirty="0" smtClean="0"/>
              <a:t>ПРИМЕРНАЯ АДАПТИРОВАННАЯ ОСНОВНАЯ ОБРАЗОВАТЕЛЬНАЯ ПРОГРАММА ДОШКОЛЬНОГО ОБРАЗОВАНИЯ ДЕТЕЙ, ПЕРЕНЕСШИХ ОПЕРАЦИЮ ПО КОХЛЕАРНОЙ ИМПЛАНТАЦИИ одобрена решением от 02.06.2020. Протокол № 2/20</a:t>
            </a:r>
          </a:p>
          <a:p>
            <a:pPr algn="just"/>
            <a:r>
              <a:rPr lang="ru-RU" sz="2000" dirty="0" smtClean="0"/>
              <a:t>ПРИМЕРНАЯ АДАПТИРОВАННАЯ ОСНОВНАЯ ОБРАЗОВАТЕЛЬНАЯ ПРОГРАММА ДОШКОЛЬНОГО ОБРАЗОВАНИЯ ДЛЯ ДИАГНОСТИЧЕСКИХ ГРУПП ДЕТЕЙ РАННЕГО И ДОШКОЛЬНОГО ВОЗРАСТА одобрена решением от 02.06.2020. Протокол № 2/20одобрена решением от 02.06.2020. Протокол № 2/20</a:t>
            </a:r>
          </a:p>
          <a:p>
            <a:pPr algn="just"/>
            <a:r>
              <a:rPr lang="ru-RU" sz="2000" dirty="0" smtClean="0"/>
              <a:t>ПРИМЕРНАЯ АДАПТИРОВАННАЯ ОСНОВНАЯ ОБРАЗОВАТЕЛЬНАЯ ПРОГРАММА ДОШКОЛЬНОГО ОБРАЗОВАНИЯ ДЕТЕЙ С АМБЛИОПИЕЙ И КОСОГЛАЗИЕМ одобрена решением от 02.06.2020. Протокол № 2/20</a:t>
            </a:r>
          </a:p>
          <a:p>
            <a:pPr algn="just"/>
            <a:r>
              <a:rPr lang="ru-RU" sz="2000" u="sng" cap="all" dirty="0" smtClean="0">
                <a:hlinkClick r:id="rId2"/>
              </a:rPr>
              <a:t>ПРИМЕРНАЯ </a:t>
            </a:r>
            <a:r>
              <a:rPr lang="ru-RU" sz="2000" u="sng" cap="all" dirty="0">
                <a:hlinkClick r:id="rId2"/>
              </a:rPr>
              <a:t>АДАПТИРОВАННАЯ ОСНОВНАЯ ОБРАЗОВАТЕЛЬНАЯ ПРОГРАММА ДОШКОЛЬНОГО ОБРАЗОВАНИЯ ДЕТЕЙ С ТЯЖЕЛЫМИ МНОЖЕСТВЕННЫМИ НАРУШЕНИЯМИ </a:t>
            </a:r>
            <a:r>
              <a:rPr lang="ru-RU" sz="2000" u="sng" cap="all" dirty="0" smtClean="0">
                <a:hlinkClick r:id="rId2"/>
              </a:rPr>
              <a:t>РАЗВИТИЯ</a:t>
            </a:r>
            <a:r>
              <a:rPr lang="ru-RU" sz="2000" u="sng" cap="all" dirty="0" smtClean="0"/>
              <a:t>  одобрена решением от 02.06.2020. Протокол № 2/20</a:t>
            </a:r>
          </a:p>
          <a:p>
            <a:endParaRPr lang="ru-RU" sz="2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7419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381001"/>
            <a:ext cx="10178322" cy="5498592"/>
          </a:xfrm>
        </p:spPr>
        <p:txBody>
          <a:bodyPr>
            <a:normAutofit/>
          </a:bodyPr>
          <a:lstStyle/>
          <a:p>
            <a:pPr algn="just"/>
            <a:r>
              <a:rPr lang="ru-RU" u="sng" cap="all" dirty="0">
                <a:hlinkClick r:id="rId2"/>
              </a:rPr>
              <a:t>ПРИМЕРНАЯ АДАПТИРОВАННАЯ ОСНОВНАЯ ОБРАЗОВАТЕЛЬНАЯ ПРОГРАММА ДОШКОЛЬНОГО ОБРАЗОВАНИЯ СЛАБОСЛЫШАЩИХ И ПОЗДНООГЛОХШИХ </a:t>
            </a:r>
            <a:r>
              <a:rPr lang="ru-RU" u="sng" cap="all" dirty="0" smtClean="0">
                <a:hlinkClick r:id="rId2"/>
              </a:rPr>
              <a:t>ДЕТЕЙ</a:t>
            </a:r>
            <a:r>
              <a:rPr lang="ru-RU" u="sng" cap="all" dirty="0" smtClean="0"/>
              <a:t> Одобрена решением от 04.03.2019, Протокол №1/19</a:t>
            </a:r>
          </a:p>
          <a:p>
            <a:pPr algn="just"/>
            <a:r>
              <a:rPr lang="ru-RU" dirty="0" smtClean="0"/>
              <a:t>ПРИМЕРНАЯ АДАПТИРОВАННАЯ ОСНОВНАЯ ОБРАЗОВАТЕЛЬНАЯ ПРОГРАММА ДОШКОЛЬНОГО ОБРАЗОВАНИЯ ГЛУХИХ ДЕТЕЙ Одобрена решением от 04.03.2019, Протокол №1/19</a:t>
            </a:r>
          </a:p>
          <a:p>
            <a:pPr algn="just"/>
            <a:r>
              <a:rPr lang="ru-RU" dirty="0" smtClean="0"/>
              <a:t>ПРИМЕРНАЯ АДАПТИРОВАННАЯ ОСНОВНАЯ ОБРАЗОВАТЕЛЬНАЯ ПРОГРАММА ДОШКОЛЬНОГО ОБРАЗОВАНИЯ СЛАБОВИДЯЩИХ ДЕТЕЙ  Одобрена решением от 7.12 2017 г. Протокол № 6/17</a:t>
            </a:r>
          </a:p>
          <a:p>
            <a:pPr algn="just"/>
            <a:r>
              <a:rPr lang="ru-RU" dirty="0" smtClean="0"/>
              <a:t>ПРИМЕРНАЯ АДАПТИРОВАННАЯ ОСНОВНАЯ ОБРАЗОВАТЕЛЬНАЯ ПРОГРАММА ДОШКОЛЬНОГО ОБРАЗОВАНИЯ СЛЕПЫХ ДЕТЕЙ Одобрена решением от 7.12 2017 г. Протокол № 6/17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510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338667"/>
            <a:ext cx="10178322" cy="5540925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ПРИМЕРНАЯ АДАПТИРОВАННАЯ ОСНОВНАЯ ОБРАЗОВАТЕЛЬНАЯ ПРОГРАММА ДОШКОЛЬНОГО ОБРАЗОВАНИЯ ДЕТЕЙ С ЗАДЕРЖКОЙ ПСИХИЧЕСКОГО РАЗВИТИЯ</a:t>
            </a:r>
            <a:r>
              <a:rPr lang="ru-RU" dirty="0"/>
              <a:t> </a:t>
            </a:r>
            <a:r>
              <a:rPr lang="ru-RU" dirty="0" smtClean="0"/>
              <a:t>Одобрена решением от 7.12 2017 г. Протокол № 6/17</a:t>
            </a:r>
          </a:p>
          <a:p>
            <a:pPr algn="just"/>
            <a:r>
              <a:rPr lang="ru-RU" dirty="0" smtClean="0"/>
              <a:t>ПРИМЕРНАЯ АДАПТИРОВАННАЯ ОСНОВНАЯ ОБРАЗОВАТЕЛЬНАЯ ПРОГРАММА ДОШКОЛЬНОГО ОБРАЗОВАНИЯ ДЕТЕЙ С УМСТВЕННОЙ ОТСТАЛОСТЬЮ (ИНТЕЛЛЕКТУАЛЬНЫМИ НАРУШЕНИЯМИ)</a:t>
            </a:r>
            <a:r>
              <a:rPr lang="ru-RU" dirty="0"/>
              <a:t> </a:t>
            </a:r>
            <a:r>
              <a:rPr lang="ru-RU" dirty="0" smtClean="0"/>
              <a:t>Одобрена решением от 7.12 2017 г. Протокол № 6/17</a:t>
            </a:r>
          </a:p>
          <a:p>
            <a:pPr algn="just"/>
            <a:r>
              <a:rPr lang="ru-RU" dirty="0" smtClean="0"/>
              <a:t>ПРИМЕРНАЯ АДАПТИРОВАННАЯ ОСНОВНАЯ ОБРАЗОВАТЕЛЬНАЯ ПРОГРАММА ДОШКОЛЬНОГО ОБРАЗОВАНИЯ ДЕТЕЙ С НАРУШЕНИЯМИ ОПОРНО-ДВИГАТЕЛЬНОГО АППАРАТА	Одобрена решением от 7.12 2017 г. Протокол № 6/17</a:t>
            </a:r>
          </a:p>
          <a:p>
            <a:pPr algn="just"/>
            <a:r>
              <a:rPr lang="ru-RU" dirty="0" smtClean="0"/>
              <a:t>ПРИМЕРНАЯ АДАПТИРОВАННАЯ ОСНОВНАЯ ОБРАЗОВАТЕЛЬНАЯ ПРОГРАММА ДОШКОЛЬНОГО ОБРАЗОВАНИЯ ДЕТЕЙ С ТЯЖЁЛЫМИ НАРУШЕНИЯМИ РЕЧИ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214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Методические  рекомендации  по  работе  с  детьми  с ОВЗ  наши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Методические рекомендации разработаны в целях повышения эффективности психолого-педагогического сопровождения детей с особыми образовательными потребностями.</a:t>
            </a:r>
          </a:p>
          <a:p>
            <a:r>
              <a:rPr lang="ru-RU" dirty="0"/>
              <a:t>Методические рекомендации предназначены для административных команд, специалистов психолого-педагогических консилиумов, педагогов дошкольных образовательных организаций, реализующих инклюзивные практики работы в Пермском крае. Представленные методические материалы также могут быть использованы в практике работы субъектов системы сопровождения детей с ограниченными  возможностями здоровья, в том числе с инвалидностью. 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Памятка для педагогов ДОО Пермского  края  по работе с детьми  с особыми  образовательными  потребностями</a:t>
            </a:r>
            <a:endParaRPr lang="ru-RU" dirty="0"/>
          </a:p>
          <a:p>
            <a:r>
              <a:rPr lang="ru-RU" b="1" dirty="0"/>
              <a:t>Специальные условия  для  отдельных  нозологических групп  детей дошкольного возраста.</a:t>
            </a:r>
            <a:endParaRPr lang="ru-RU" dirty="0"/>
          </a:p>
          <a:p>
            <a:r>
              <a:rPr lang="ru-RU" sz="2100" b="1" dirty="0" smtClean="0"/>
              <a:t>ПРИКАЗ «О </a:t>
            </a:r>
            <a:r>
              <a:rPr lang="ru-RU" sz="2100" b="1" dirty="0"/>
              <a:t>комплектовании  </a:t>
            </a:r>
            <a:r>
              <a:rPr lang="ru-RU" sz="2100" b="1" dirty="0" smtClean="0"/>
              <a:t>групп на </a:t>
            </a:r>
            <a:r>
              <a:rPr lang="ru-RU" sz="2100" b="1" dirty="0"/>
              <a:t>20__/20__ учебный год»</a:t>
            </a:r>
          </a:p>
          <a:p>
            <a:r>
              <a:rPr lang="ru-RU" b="1" dirty="0"/>
              <a:t>Рекомендации  по составлению педагогической  характеристики на  обучающегося (воспитанника) ДОО.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580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683" y="0"/>
            <a:ext cx="8494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9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516467"/>
            <a:ext cx="10178322" cy="5363125"/>
          </a:xfrm>
        </p:spPr>
        <p:txBody>
          <a:bodyPr>
            <a:normAutofit/>
          </a:bodyPr>
          <a:lstStyle/>
          <a:p>
            <a:r>
              <a:rPr lang="ru-RU" dirty="0" smtClean="0"/>
              <a:t>Развитие системы ранней помощи.</a:t>
            </a:r>
            <a:endParaRPr lang="ru-RU" dirty="0"/>
          </a:p>
          <a:p>
            <a:r>
              <a:rPr lang="ru-RU" dirty="0" smtClean="0"/>
              <a:t>Система  комплексного психолого-педагогического  сопровождения, в том числе   детям  с </a:t>
            </a:r>
            <a:r>
              <a:rPr lang="ru-RU" dirty="0"/>
              <a:t>т</a:t>
            </a:r>
            <a:r>
              <a:rPr lang="ru-RU" dirty="0" smtClean="0"/>
              <a:t>яжелыми  множественными   нарушениями   развития.</a:t>
            </a:r>
          </a:p>
          <a:p>
            <a:r>
              <a:rPr lang="ru-RU" dirty="0" smtClean="0"/>
              <a:t>Предоставление  образовательных услуг   в  разных  формах   обучения  и воспитания. </a:t>
            </a:r>
            <a:r>
              <a:rPr lang="en-US" dirty="0" smtClean="0">
                <a:solidFill>
                  <a:srgbClr val="FF0000"/>
                </a:solidFill>
              </a:rPr>
              <a:t>N!B! </a:t>
            </a:r>
            <a:r>
              <a:rPr lang="ru-RU" dirty="0" smtClean="0"/>
              <a:t>( форма  индивидуального  обучения  на дому,  семейное образование). </a:t>
            </a:r>
          </a:p>
          <a:p>
            <a:r>
              <a:rPr lang="ru-RU" dirty="0" smtClean="0"/>
              <a:t>Организация   образовательного пространства  и среды ДОО,  в том числе   с применением  электронного   обучения  ,  дистанционных технологий. </a:t>
            </a:r>
          </a:p>
          <a:p>
            <a:r>
              <a:rPr lang="ru-RU" dirty="0" smtClean="0"/>
              <a:t>Качество   управления   образованием  обучающихся (воспитанников)  с ОВЗ.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507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0"/>
            <a:ext cx="10634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24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Arial Black" panose="020B0A04020102020204" pitchFamily="34" charset="0"/>
              </a:rPr>
              <a:t>Приказ </a:t>
            </a:r>
            <a:r>
              <a:rPr lang="ru-RU" sz="1600" dirty="0" err="1" smtClean="0">
                <a:latin typeface="Arial Black" panose="020B0A04020102020204" pitchFamily="34" charset="0"/>
              </a:rPr>
              <a:t>Минпросвещения</a:t>
            </a:r>
            <a:r>
              <a:rPr lang="ru-RU" sz="1600" dirty="0" smtClean="0">
                <a:latin typeface="Arial Black" panose="020B0A04020102020204" pitchFamily="34" charset="0"/>
              </a:rPr>
              <a:t> России от 31.07.2020 № 373 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образования» 31.07.2020 № 373</a:t>
            </a:r>
            <a:br>
              <a:rPr lang="ru-RU" sz="1600" dirty="0" smtClean="0">
                <a:latin typeface="Arial Black" panose="020B0A04020102020204" pitchFamily="34" charset="0"/>
              </a:rPr>
            </a:b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786467"/>
            <a:ext cx="10178322" cy="4614333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С 2021 года устанавливается новый Порядок организации и осуществления образовательной деятельности по образовательным программам дошкольного образования.</a:t>
            </a:r>
          </a:p>
          <a:p>
            <a:pPr algn="just"/>
            <a:r>
              <a:rPr lang="ru-RU" sz="2400" dirty="0" smtClean="0"/>
              <a:t>Образовательная деятельность в организации осуществляется в группах. Группы могут иметь общеразвивающую, компенсирующую (для детей с ОВЗ), оздоровительную, комбинированную (инклюзивное обучение детей с ОВЗ) направленность. </a:t>
            </a:r>
          </a:p>
          <a:p>
            <a:pPr algn="just"/>
            <a:r>
              <a:rPr lang="ru-RU" sz="2400" dirty="0" smtClean="0"/>
              <a:t>Приведены особенности организации образовательной деятельности для детей с ограниченными возможностями здоровья.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68328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Распоряжение </a:t>
            </a:r>
            <a:r>
              <a:rPr lang="ru-RU" sz="2000" dirty="0" err="1" smtClean="0">
                <a:latin typeface="Arial Black" panose="020B0A04020102020204" pitchFamily="34" charset="0"/>
              </a:rPr>
              <a:t>Минпросвещения</a:t>
            </a:r>
            <a:r>
              <a:rPr lang="ru-RU" sz="2000" dirty="0" smtClean="0">
                <a:latin typeface="Arial Black" panose="020B0A04020102020204" pitchFamily="34" charset="0"/>
              </a:rPr>
              <a:t> РФ от 06.08.2020 N Р-75 (ред. от 06.04.2021) "Об утверждении примерного Положения об оказании логопедической помощи в организациях, осуществляющих образовательную деятельность"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794933"/>
            <a:ext cx="10178322" cy="4842934"/>
          </a:xfrm>
        </p:spPr>
        <p:txBody>
          <a:bodyPr>
            <a:normAutofit/>
          </a:bodyPr>
          <a:lstStyle/>
          <a:p>
            <a:pPr algn="just"/>
            <a:r>
              <a:rPr lang="ru-RU" sz="1200" dirty="0" smtClean="0"/>
              <a:t>Направления  работы: содержание и формы деятельности учителя-логопеда (учителей-логопедов) по оказанию помощи детям, испытывающим трудности в освоении образовательных программ дошкольного образования определяются с учетом локальных нормативных актов Организации.</a:t>
            </a:r>
          </a:p>
          <a:p>
            <a:pPr algn="just"/>
            <a:r>
              <a:rPr lang="ru-RU" sz="1200" dirty="0" smtClean="0"/>
              <a:t>Организация  комплектования  групп  детей  для  проведения  групповой,  подгрупповой  и индивидуальной работы .На  логопедическое  сопровождение зачисляются воспитанники групп любой направленности, групп по присмотру и уходу без реализации образовательной программы, разновозрастных групп, дети, не посещающие дошкольную образовательную организацию, и дети, осваивающие образовательные программы дошкольного образования (в том числе адаптированные) и нуждающиеся в длительном лечении, а также дети-инвалиды, которые по состоянию здоровья не могут посещать Организации, получающие образование на дому, в медицинских организациях или в форме семейного образования, имеющие нарушения в развитии устной речи.</a:t>
            </a:r>
          </a:p>
          <a:p>
            <a:pPr algn="just"/>
            <a:r>
              <a:rPr lang="ru-RU" sz="1200" dirty="0" smtClean="0"/>
              <a:t>Контингент  обучающихся( воспитанников):</a:t>
            </a:r>
          </a:p>
          <a:p>
            <a:pPr marL="0" indent="0" algn="just">
              <a:buNone/>
            </a:pPr>
            <a:r>
              <a:rPr lang="ru-RU" sz="1200" dirty="0" smtClean="0"/>
              <a:t>1.Количество обучающихся, имеющих заключение психолого-медико-педагогической комиссии (далее - ПМПК) с рекомендациями об обучении по адаптированной основной образовательной программе  ДО для детей с ограниченными возможностями здоровья(далее - ОВЗ) из рекомендуемого расчета 1 штатная единица учителя-логопеда на 6 - 12 указанных обучающихся; </a:t>
            </a:r>
          </a:p>
          <a:p>
            <a:pPr marL="0" indent="0" algn="just">
              <a:buNone/>
            </a:pPr>
            <a:r>
              <a:rPr lang="ru-RU" sz="1200" dirty="0" smtClean="0"/>
              <a:t>2.Количество обучающихся, имеющих заключение психолого-педагогического консилиума (далее - </a:t>
            </a:r>
            <a:r>
              <a:rPr lang="ru-RU" sz="1200" dirty="0" err="1" smtClean="0"/>
              <a:t>ППк</a:t>
            </a:r>
            <a:r>
              <a:rPr lang="ru-RU" sz="1200" dirty="0" smtClean="0"/>
              <a:t>) и (или) ПМПК с рекомендациями об оказании психолого-педагогической помощи обучающимся, испытывающим трудности в освоении основных общеобразовательных программ, развитии и социальной адаптации, (проведении коррекционных занятий с учителем-логопедом) из рекомендуемого расчета 1 штатная единица учителя-логопеда на 25 таких обучающихся;</a:t>
            </a:r>
          </a:p>
          <a:p>
            <a:pPr marL="0" indent="0" algn="just">
              <a:buNone/>
            </a:pPr>
            <a:r>
              <a:rPr lang="ru-RU" sz="1200" dirty="0" smtClean="0"/>
              <a:t>3.Количества обучающихся, имеющих высокий риск возникновения нарушений речи, выявленный по итогам логопедической диагностики, проведенной учителем-логопедом Организации, из рекомендуемого расчета 1 штатная единица учителя-логопеда на 25 таких обучающихся;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2835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270933"/>
            <a:ext cx="10178322" cy="5608659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Для детей, получающих образование вне Организации (в форме семейного образования), а также для детей, не посещающих Организацию, также необходимо предоставление медицинской справки по форме 026/у-2000 "Медицинская карта ребенка для образовательных учреждений дошкольного, начального общего, основного общего, среднего (полного) общего образования, учреждений начального и среднего профессионального образования, детских домов и школ-интернатов";</a:t>
            </a:r>
          </a:p>
          <a:p>
            <a:pPr marL="0" indent="0" algn="just">
              <a:buNone/>
            </a:pPr>
            <a:r>
              <a:rPr lang="ru-RU" dirty="0" smtClean="0"/>
              <a:t>--------------------------------</a:t>
            </a:r>
          </a:p>
          <a:p>
            <a:pPr algn="just"/>
            <a:r>
              <a:rPr lang="ru-RU" dirty="0" smtClean="0"/>
              <a:t>&lt;6&gt; Приказ Министерства здравоохранения Российской Федерации от 3 июля 2000 г. N 241 "Об утверждении "Медицинской карты ребенка для образовательных учреждений".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450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Разъяснения 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515533" y="3015195"/>
            <a:ext cx="9914467" cy="20774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МИНИСТЕРСТВО ПРОСВЕЩЕНИЯ РОССИЙСКОЙ ФЕДЕРАЦИИ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ПИСЬМО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 24 ноября 2020 г. N ДГ-2210/07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НАПРАВЛЕНИИ РАЗЪЯСНЕНИЙ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Минпросвещения России взамен письма от 14 сентября 2020 г. N ДГ-1484/07 в связи с утверждением примерного 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3C5F8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Положения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об оказании логопедической помощи в организациях, осуществляющих образовательную деятельность (распоряжение Министерства просвещения Российской Федерации от 6 августа 2020 г. N Р-75) направляет 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3C5F8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разъяснения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по вопросу регулирования рабочего времени учителей-логопедов организаций, осуществляющих образовательную деятельность, при выполнении ими должностных обязанностей, разработанные совместно с Профсоюзом работников народного образования и науки Российской Федерации, для использования в работе.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657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МИНИСТЕРСТВО ПРОСВЕЩЕНИЯ РОССИЙСКОЙ ФЕДЕРАЦИИ</a:t>
            </a:r>
            <a:r>
              <a:rPr lang="ru-RU" sz="1600" dirty="0"/>
              <a:t> </a:t>
            </a:r>
            <a:r>
              <a:rPr lang="ru-RU" sz="1600" dirty="0" smtClean="0"/>
              <a:t> ДЕПАРТАМЕНТ ГОСУДАРСТВЕННОЙ ПОЛИТИКИ И УПРАВЛЕНИЯ В СФЕРЕ</a:t>
            </a:r>
            <a:r>
              <a:rPr lang="ru-RU" sz="1600" dirty="0"/>
              <a:t> </a:t>
            </a:r>
            <a:r>
              <a:rPr lang="ru-RU" sz="1600" dirty="0" smtClean="0"/>
              <a:t> ОБЩЕГО ОБРАЗОВАНИЯ</a:t>
            </a:r>
            <a:r>
              <a:rPr lang="ru-RU" sz="1600" dirty="0"/>
              <a:t> </a:t>
            </a:r>
            <a:r>
              <a:rPr lang="ru-RU" sz="1600" dirty="0" smtClean="0"/>
              <a:t> ПИСЬМО  от 21 июня 2021 г. N 03-925</a:t>
            </a:r>
            <a:r>
              <a:rPr lang="ru-RU" sz="1600" dirty="0"/>
              <a:t> </a:t>
            </a:r>
            <a:r>
              <a:rPr lang="ru-RU" sz="1600" dirty="0" smtClean="0"/>
              <a:t> «О НАПРАВЛЕНИИ МЕТОДИЧЕСКИХ РЕКОМЕНДАЦИЙ»</a:t>
            </a:r>
            <a:br>
              <a:rPr lang="ru-RU" sz="1600" dirty="0" smtClean="0"/>
            </a:br>
            <a:r>
              <a:rPr lang="ru-RU" sz="1600" dirty="0" smtClean="0"/>
              <a:t>МЕТОДИЧЕСКИЕ РЕКОМЕНДАЦИИ   ПО РЕАЛИЗАЦИИ ОБРАЗОВАТЕЛЬНЫХ ПРОГРАММ ДОШКОЛЬНОГО ОБРАЗОВАНИЯ С ПРИМЕНЕНИЕМ ЭЛЕКТРОННОГО ОБУЧЕНИЯ, ДИСТАНЦИОННЫХ ОБРАЗОВАТЕЛЬНЫХ ТЕХНОЛОГИЙ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Нормативные правовые основы реализации ООП ДО с применением  ЭО, ДОТ;</a:t>
            </a:r>
          </a:p>
          <a:p>
            <a:r>
              <a:rPr lang="ru-RU" dirty="0" smtClean="0"/>
              <a:t>Модели реализации ООП ДО с применением ЭО, ДОТ;</a:t>
            </a:r>
          </a:p>
          <a:p>
            <a:r>
              <a:rPr lang="ru-RU" dirty="0" smtClean="0"/>
              <a:t>Готовность педагогических работников;</a:t>
            </a:r>
          </a:p>
          <a:p>
            <a:r>
              <a:rPr lang="ru-RU" dirty="0" smtClean="0"/>
              <a:t>Особенности образовательной среды ДОО при реализации</a:t>
            </a:r>
          </a:p>
          <a:p>
            <a:pPr marL="0" indent="0">
              <a:buNone/>
            </a:pPr>
            <a:r>
              <a:rPr lang="ru-RU" dirty="0" smtClean="0"/>
              <a:t>ООП ДО с применением ЭО и ДОТ;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Продолжительность непрерывного использования экрана ЭСО и общая продолжительность использования ЭСО должна соответствовать требованиям СП 2.4.3648-20, СанПиН 1.2.3685-21.</a:t>
            </a:r>
          </a:p>
          <a:p>
            <a:pPr marL="0" indent="0">
              <a:buNone/>
            </a:pPr>
            <a:endParaRPr lang="ru-RU" sz="20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854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Письмо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 от 01.04.2013 № ИР-170/17.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419599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Положение о реализации инклюзивной практики в образовательном учреждении (об особенностях организации обучения и воспитания детей с ОВЗ</a:t>
            </a:r>
          </a:p>
          <a:p>
            <a:pPr algn="just"/>
            <a:r>
              <a:rPr lang="ru-RU" sz="1600" dirty="0" smtClean="0"/>
              <a:t>Положение о психолого-медико-педагогическом консилиуме</a:t>
            </a:r>
            <a:r>
              <a:rPr lang="ru-RU" sz="1600" dirty="0"/>
              <a:t> </a:t>
            </a:r>
            <a:r>
              <a:rPr lang="ru-RU" sz="1600" dirty="0" smtClean="0"/>
              <a:t>(</a:t>
            </a:r>
            <a:r>
              <a:rPr lang="ru-RU" sz="1600" dirty="0" err="1" smtClean="0"/>
              <a:t>ППк</a:t>
            </a:r>
            <a:r>
              <a:rPr lang="ru-RU" sz="1600" dirty="0" smtClean="0"/>
              <a:t>) с приложением (приказ о создании </a:t>
            </a:r>
            <a:r>
              <a:rPr lang="ru-RU" sz="1600" dirty="0" err="1" smtClean="0"/>
              <a:t>ППк</a:t>
            </a:r>
            <a:r>
              <a:rPr lang="ru-RU" sz="1600" dirty="0" smtClean="0"/>
              <a:t>, приказ о составе </a:t>
            </a:r>
            <a:r>
              <a:rPr lang="ru-RU" sz="1600" dirty="0" err="1" smtClean="0"/>
              <a:t>ППк</a:t>
            </a:r>
            <a:r>
              <a:rPr lang="ru-RU" sz="1600" dirty="0" smtClean="0"/>
              <a:t> </a:t>
            </a:r>
            <a:r>
              <a:rPr lang="ru-RU" sz="1600" dirty="0" err="1" smtClean="0"/>
              <a:t>наначало</a:t>
            </a:r>
            <a:r>
              <a:rPr lang="ru-RU" sz="1600" dirty="0" smtClean="0"/>
              <a:t> нового учебного года, должностные обязанности членов </a:t>
            </a:r>
            <a:r>
              <a:rPr lang="ru-RU" sz="1600" dirty="0" err="1" smtClean="0"/>
              <a:t>ПМПк</a:t>
            </a:r>
            <a:r>
              <a:rPr lang="ru-RU" sz="1600" dirty="0" smtClean="0"/>
              <a:t> и др.);</a:t>
            </a:r>
          </a:p>
          <a:p>
            <a:pPr algn="just"/>
            <a:r>
              <a:rPr lang="ru-RU" sz="1600" dirty="0" smtClean="0"/>
              <a:t>Положение об организация психолого-педагогического сопровождения ребенка с ОВЗ и ребенка с инвалидностью в учебном процессе, в </a:t>
            </a:r>
            <a:r>
              <a:rPr lang="ru-RU" sz="1600" dirty="0" err="1" smtClean="0"/>
              <a:t>т.ч</a:t>
            </a:r>
            <a:r>
              <a:rPr lang="ru-RU" sz="1600" dirty="0" smtClean="0"/>
              <a:t>. через договор о сетевом взаимодействии с центром </a:t>
            </a:r>
            <a:r>
              <a:rPr lang="ru-RU" sz="1600" dirty="0" err="1" smtClean="0"/>
              <a:t>психолого</a:t>
            </a:r>
            <a:r>
              <a:rPr lang="ru-RU" sz="1600" dirty="0" smtClean="0"/>
              <a:t> педагогической, медицинской и социальной помощи или со специальными (коррекционными) образовательными учреждениями, </a:t>
            </a:r>
            <a:r>
              <a:rPr lang="ru-RU" sz="1600" dirty="0" err="1" smtClean="0"/>
              <a:t>лечебно</a:t>
            </a:r>
            <a:r>
              <a:rPr lang="ru-RU" sz="1600" dirty="0" smtClean="0"/>
              <a:t> -профилактическими учреждениями, учреждениями здравоохранения, учреждениями социального обслуживания;</a:t>
            </a:r>
          </a:p>
          <a:p>
            <a:pPr algn="just"/>
            <a:r>
              <a:rPr lang="ru-RU" sz="1600" dirty="0" smtClean="0"/>
              <a:t>Договор с родителями детей с ОВЗ;</a:t>
            </a:r>
          </a:p>
          <a:p>
            <a:pPr algn="just"/>
            <a:r>
              <a:rPr lang="ru-RU" sz="1600" dirty="0" smtClean="0"/>
              <a:t>Положение о разработке и реализации индивидуального учебного плана, который обеспечивает освоение образовательной программы на основе индивидуализации ее содержания с учетом особенностей и образовательных потребностей конкретного обучающегося;</a:t>
            </a:r>
          </a:p>
          <a:p>
            <a:pPr algn="just"/>
            <a:r>
              <a:rPr lang="ru-RU" sz="1600" dirty="0" smtClean="0"/>
              <a:t>Положение о разработке и реализации адаптированной образовательной программы и др.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47497964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902</TotalTime>
  <Words>1407</Words>
  <Application>Microsoft Office PowerPoint</Application>
  <PresentationFormat>Широкоэкранный</PresentationFormat>
  <Paragraphs>73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Corbel</vt:lpstr>
      <vt:lpstr>Gill Sans MT</vt:lpstr>
      <vt:lpstr>Impact</vt:lpstr>
      <vt:lpstr>Badge</vt:lpstr>
      <vt:lpstr>Приоритетные направления в системе обучения и воспитания детей с ОВЗ, детей-инвалидов с учетом требований ФГОС ДО</vt:lpstr>
      <vt:lpstr>Презентация PowerPoint</vt:lpstr>
      <vt:lpstr>Презентация PowerPoint</vt:lpstr>
      <vt:lpstr>Приказ Минпросвещения России от 31.07.2020 № 373 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образования» 31.07.2020 № 373 </vt:lpstr>
      <vt:lpstr>Распоряжение Минпросвещения РФ от 06.08.2020 N Р-75 (ред. от 06.04.2021) "Об утверждении примерного Положения об оказании логопедической помощи в организациях, осуществляющих образовательную деятельность"</vt:lpstr>
      <vt:lpstr>Презентация PowerPoint</vt:lpstr>
      <vt:lpstr>Разъяснения </vt:lpstr>
      <vt:lpstr>МИНИСТЕРСТВО ПРОСВЕЩЕНИЯ РОССИЙСКОЙ ФЕДЕРАЦИИ  ДЕПАРТАМЕНТ ГОСУДАРСТВЕННОЙ ПОЛИТИКИ И УПРАВЛЕНИЯ В СФЕРЕ  ОБЩЕГО ОБРАЗОВАНИЯ  ПИСЬМО  от 21 июня 2021 г. N 03-925  «О НАПРАВЛЕНИИ МЕТОДИЧЕСКИХ РЕКОМЕНДАЦИЙ» МЕТОДИЧЕСКИЕ РЕКОМЕНДАЦИИ   ПО РЕАЛИЗАЦИИ ОБРАЗОВАТЕЛЬНЫХ ПРОГРАММ ДОШКОЛЬНОГО ОБРАЗОВАНИЯ С ПРИМЕНЕНИЕМ ЭЛЕКТРОННОГО ОБУЧЕНИЯ, ДИСТАНЦИОННЫХ ОБРАЗОВАТЕЛЬНЫХ ТЕХНОЛОГИЙ</vt:lpstr>
      <vt:lpstr>Письмо Минобрнауки России от 01.04.2013 № ИР-170/17.</vt:lpstr>
      <vt:lpstr>Презентация PowerPoint</vt:lpstr>
      <vt:lpstr>Презентация PowerPoint</vt:lpstr>
      <vt:lpstr>Перечень примерных программ:</vt:lpstr>
      <vt:lpstr>Презентация PowerPoint</vt:lpstr>
      <vt:lpstr>Презентация PowerPoint</vt:lpstr>
      <vt:lpstr>Методические  рекомендации  по  работе  с  детьми  с ОВЗ  наши</vt:lpstr>
      <vt:lpstr>Презентация PowerPoint</vt:lpstr>
    </vt:vector>
  </TitlesOfParts>
  <Company>ИРО ПК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Каткова Ирина Геннадьевна</dc:creator>
  <cp:lastModifiedBy>Каткова Ирина Геннадьевна</cp:lastModifiedBy>
  <cp:revision>16</cp:revision>
  <dcterms:created xsi:type="dcterms:W3CDTF">2021-09-09T12:30:30Z</dcterms:created>
  <dcterms:modified xsi:type="dcterms:W3CDTF">2021-09-15T09:18:46Z</dcterms:modified>
</cp:coreProperties>
</file>