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embeddedFontLs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Maven Pro" charset="0"/>
      <p:regular r:id="rId37"/>
      <p:bold r:id="rId38"/>
    </p:embeddedFont>
    <p:embeddedFont>
      <p:font typeface="Georgia" pitchFamily="18" charset="0"/>
      <p:regular r:id="rId39"/>
      <p:bold r:id="rId40"/>
      <p:italic r:id="rId41"/>
      <p:boldItalic r:id="rId42"/>
    </p:embeddedFont>
    <p:embeddedFont>
      <p:font typeface="Questrial" charset="0"/>
      <p:regular r:id="rId43"/>
    </p:embeddedFont>
    <p:embeddedFont>
      <p:font typeface="Nunito" charset="-52"/>
      <p:regular r:id="rId44"/>
      <p:bold r:id="rId45"/>
      <p:italic r:id="rId46"/>
      <p:boldItalic r:id="rId47"/>
    </p:embeddedFont>
    <p:embeddedFont>
      <p:font typeface="Source Sans Pro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1" d="100"/>
          <a:sy n="61" d="100"/>
        </p:scale>
        <p:origin x="-1626" y="-5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font" Target="fonts/font19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154669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7f8b1c53ef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7f8b1c53ef_0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7f8b1c53ef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7f8b1c53ef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7f8b1c53ef_0_3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7f8b1c53ef_0_3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7f8b1c53ef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7f8b1c53ef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7f8b1c53ef_0_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7f8b1c53ef_0_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7f8b1c53ef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7f8b1c53ef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7f8b1c53ef_0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7f8b1c53ef_0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7f8b1c53ef_0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7f8b1c53ef_0_4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7f8b1c53ef_0_4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7f8b1c53ef_0_4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7f8b1c53ef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7f8b1c53ef_0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7f8b1c53ef_0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7f8b1c53ef_0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7f8b1c53ef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7f8b1c53ef_0_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7f8b1c53ef_0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7f8b1c53ef_0_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7f8b1c53ef_0_4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7f8b1c53ef_0_4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7f8b1c53ef_0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7f8b1c53ef_0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7f8b1c53ef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7f8b1c53ef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7f8b1c53ef_0_5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7f8b1c53ef_0_5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7f8b1c53ef_0_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7f8b1c53ef_0_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7f8b1c53ef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7f8b1c53ef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7f8b1c53ef_0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7f8b1c53ef_0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7f8b1c53ef_0_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7f8b1c53ef_0_5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7f8b1c53ef_0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7f8b1c53ef_0_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g7f8b1c53ef_0_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6" name="Google Shape;476;g7f8b1c53ef_0_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7f8b1c53ef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7f8b1c53ef_0_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7f8b1c53ef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7f8b1c53ef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7f8b1c53ef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7f8b1c53ef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7f8b1c53ef_0_3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7f8b1c53ef_0_3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7f8b1c53e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7f8b1c53e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7f8b1c53ef_0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7f8b1c53ef_0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school.r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book.alpina.ru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torytel.com/ru/ru/" TargetMode="External"/><Relationship Id="rId5" Type="http://schemas.openxmlformats.org/officeDocument/2006/relationships/hyperlink" Target="https://mybook.ru/l/stayhome/?invite=STAYHOME" TargetMode="External"/><Relationship Id="rId4" Type="http://schemas.openxmlformats.org/officeDocument/2006/relationships/hyperlink" Target="https://ebook.alpina.ru/category/2116/bestseller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creatoracademy.youtube.com/page/course/livestream?hl=ru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youtu.be/KpY-xSUCOhY" TargetMode="External"/><Relationship Id="rId5" Type="http://schemas.openxmlformats.org/officeDocument/2006/relationships/hyperlink" Target="https://youtu.be/H2AwHY58S2Y" TargetMode="External"/><Relationship Id="rId4" Type="http://schemas.openxmlformats.org/officeDocument/2006/relationships/hyperlink" Target="https://support.skype.com/ru/faq/FA34926/chto-takoe-funktsiya-sobranie-i-kak-eyu-pol-zovat-sya-v-skaype" TargetMode="External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novator.tea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murmansk-nordika.blogspot.com/" TargetMode="External"/><Relationship Id="rId4" Type="http://schemas.openxmlformats.org/officeDocument/2006/relationships/hyperlink" Target="https://www.geekteachers.r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feedly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preview.mailerlite.com/s8w8o6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ikt.ipk74.ru/upload/iblock/821/821418e2ce334939d7d399b1ed7db23e.pdf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youtu.be/wHE-CnU1G24?t=384" TargetMode="External"/><Relationship Id="rId5" Type="http://schemas.openxmlformats.org/officeDocument/2006/relationships/hyperlink" Target="https://drive.google.com/file/d/0B8PGXgkizf2raVBXOTRMbGJNRG8/view" TargetMode="External"/><Relationship Id="rId10" Type="http://schemas.openxmlformats.org/officeDocument/2006/relationships/image" Target="../media/image20.png"/><Relationship Id="rId4" Type="http://schemas.openxmlformats.org/officeDocument/2006/relationships/hyperlink" Target="https://teachbase.ru/learning/servisy/kak-sozdavat-zadaniya-v-servise-learningapps/" TargetMode="External"/><Relationship Id="rId9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marinakurvits.com/%D0%BE%D0%B1%D0%BB%D0%B0%D0%BA%D0%B0-%D1%81%D0%BB%D0%BE%D0%B2-%D0%B2-%D1%83%D1%87%D0%B5%D0%B1%D0%BD%D0%BE%D0%B9-%D1%80%D0%B0%D0%B1%D0%BE%D1%82%D0%B5/" TargetMode="External"/><Relationship Id="rId7" Type="http://schemas.openxmlformats.org/officeDocument/2006/relationships/hyperlink" Target="http://murmansk-nordika.blogspot.com/2017/07/genially.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reatoracademy.youtube.com/page/course/bootcamp-foundations?hl=ru" TargetMode="External"/><Relationship Id="rId5" Type="http://schemas.openxmlformats.org/officeDocument/2006/relationships/hyperlink" Target="https://novator.team/post/616" TargetMode="External"/><Relationship Id="rId4" Type="http://schemas.openxmlformats.org/officeDocument/2006/relationships/hyperlink" Target="https://youtu.be/lnNc7ujZKEY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ltant.ru/document/cons_doc_LAW_140174/9ab9b85e5291f25d6986b5301ab79c23f0055ca4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lib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rch.rgdb.ru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uchebnik.mos.ru/catalogue" TargetMode="External"/><Relationship Id="rId3" Type="http://schemas.openxmlformats.org/officeDocument/2006/relationships/hyperlink" Target="https://media.prosv.ru/" TargetMode="External"/><Relationship Id="rId7" Type="http://schemas.openxmlformats.org/officeDocument/2006/relationships/hyperlink" Target="https://xn----dtbhthpdbkkaet.xn--p1ai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forms.yandex.ru/u/5e6f667c2f089d0b3be3ed6a/" TargetMode="External"/><Relationship Id="rId5" Type="http://schemas.openxmlformats.org/officeDocument/2006/relationships/hyperlink" Target="https://xn----dtbhthpdbkkaet.xn--p1ai/El_uchebniki/Elektronnie_resursi/Elektronnay-obrazovatelnay-sreda/index.php" TargetMode="External"/><Relationship Id="rId4" Type="http://schemas.openxmlformats.org/officeDocument/2006/relationships/hyperlink" Target="https://lecta.rosuchebnik.r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chebnik.mos.ru/catalogu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it.to/or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>
            <a:spLocks noGrp="1"/>
          </p:cNvSpPr>
          <p:nvPr>
            <p:ph type="ctrTitle"/>
          </p:nvPr>
        </p:nvSpPr>
        <p:spPr>
          <a:xfrm>
            <a:off x="716550" y="1304950"/>
            <a:ext cx="7582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150" b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Трансформация деятельности библиотеки при переходе школы на дистант</a:t>
            </a:r>
            <a:endParaRPr sz="4150" b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subTitle" idx="1"/>
          </p:nvPr>
        </p:nvSpPr>
        <p:spPr>
          <a:xfrm>
            <a:off x="5052447" y="3770900"/>
            <a:ext cx="3881428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/>
              <a:t>Кубрак Н.В. , зав.библиотекой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/>
              <a:t>ГБОУ “Школа 1540”, г.Москва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/>
              <a:t>Московская Технологическая школа ОРТ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/>
              <a:t>Аспирант МПГУ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2"/>
          <p:cNvSpPr txBox="1">
            <a:spLocks noGrp="1"/>
          </p:cNvSpPr>
          <p:nvPr>
            <p:ph type="title"/>
          </p:nvPr>
        </p:nvSpPr>
        <p:spPr>
          <a:xfrm>
            <a:off x="311700" y="341200"/>
            <a:ext cx="50199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3"/>
              </a:rPr>
              <a:t>Библиошкола</a:t>
            </a:r>
            <a:r>
              <a:rPr lang="ru"/>
              <a:t>  </a:t>
            </a:r>
            <a:r>
              <a:rPr lang="ru" sz="1800" b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https://biblioschool.ru/</a:t>
            </a:r>
            <a:endParaRPr sz="1800"/>
          </a:p>
        </p:txBody>
      </p:sp>
      <p:sp>
        <p:nvSpPr>
          <p:cNvPr id="336" name="Google Shape;336;p22"/>
          <p:cNvSpPr txBox="1">
            <a:spLocks noGrp="1"/>
          </p:cNvSpPr>
          <p:nvPr>
            <p:ph type="body" idx="1"/>
          </p:nvPr>
        </p:nvSpPr>
        <p:spPr>
          <a:xfrm>
            <a:off x="311700" y="1743375"/>
            <a:ext cx="4820700" cy="20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r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Книги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r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Тренажеры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r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Интерактивный контент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r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Аудиокниги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Char char="●"/>
            </a:pPr>
            <a:r>
              <a:rPr lang="ru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Артпортал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id="337" name="Google Shape;337;p22"/>
          <p:cNvPicPr preferRelativeResize="0"/>
          <p:nvPr/>
        </p:nvPicPr>
        <p:blipFill rotWithShape="1">
          <a:blip r:embed="rId4">
            <a:alphaModFix/>
          </a:blip>
          <a:srcRect t="4361"/>
          <a:stretch/>
        </p:blipFill>
        <p:spPr>
          <a:xfrm>
            <a:off x="5995575" y="86063"/>
            <a:ext cx="2927500" cy="497137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2"/>
          <p:cNvSpPr txBox="1"/>
          <p:nvPr/>
        </p:nvSpPr>
        <p:spPr>
          <a:xfrm>
            <a:off x="402875" y="4257150"/>
            <a:ext cx="4820700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>
                <a:latin typeface="Nunito"/>
                <a:ea typeface="Nunito"/>
                <a:cs typeface="Nunito"/>
                <a:sym typeface="Nunito"/>
              </a:rPr>
              <a:t>Бесплатный доступ до 1 июня</a:t>
            </a:r>
            <a:endParaRPr sz="1600" b="1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Библиотеки по подписке</a:t>
            </a:r>
            <a:endParaRPr/>
          </a:p>
        </p:txBody>
      </p:sp>
      <p:sp>
        <p:nvSpPr>
          <p:cNvPr id="344" name="Google Shape;344;p23"/>
          <p:cNvSpPr txBox="1">
            <a:spLocks noGrp="1"/>
          </p:cNvSpPr>
          <p:nvPr>
            <p:ph type="body" idx="1"/>
          </p:nvPr>
        </p:nvSpPr>
        <p:spPr>
          <a:xfrm>
            <a:off x="604325" y="1377375"/>
            <a:ext cx="7730100" cy="27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6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rgbClr val="000000"/>
                </a:solidFill>
                <a:highlight>
                  <a:srgbClr val="FFFFFF"/>
                </a:highlight>
              </a:rPr>
              <a:t>1. </a:t>
            </a:r>
            <a:r>
              <a:rPr lang="ru" sz="1600" u="sng">
                <a:solidFill>
                  <a:srgbClr val="000000"/>
                </a:solidFill>
                <a:highlight>
                  <a:srgbClr val="FFFFFF"/>
                </a:highlight>
                <a:hlinkClick r:id="rId3"/>
              </a:rPr>
              <a:t>Альпина. </a:t>
            </a:r>
            <a:r>
              <a:rPr lang="ru" sz="1600">
                <a:solidFill>
                  <a:srgbClr val="000000"/>
                </a:solidFill>
                <a:highlight>
                  <a:srgbClr val="FFFFFF"/>
                </a:highlight>
              </a:rPr>
              <a:t>Нон-фикшн, саморазвитие, нет детского контента в рамках этой подписки. Доступно </a:t>
            </a:r>
            <a:r>
              <a:rPr lang="ru" sz="1600" u="sng">
                <a:solidFill>
                  <a:srgbClr val="000000"/>
                </a:solidFill>
                <a:highlight>
                  <a:srgbClr val="FFFFFF"/>
                </a:highlight>
                <a:hlinkClick r:id="rId4"/>
              </a:rPr>
              <a:t>70 книг</a:t>
            </a:r>
            <a:r>
              <a:rPr lang="ru" sz="1600">
                <a:solidFill>
                  <a:srgbClr val="000000"/>
                </a:solidFill>
                <a:highlight>
                  <a:srgbClr val="FFFFFF"/>
                </a:highlight>
              </a:rPr>
              <a:t> по промокоду GIFT_STAYHOME Мобильное приложение.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6875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rgbClr val="000000"/>
                </a:solidFill>
                <a:highlight>
                  <a:srgbClr val="FFFFFF"/>
                </a:highlight>
              </a:rPr>
              <a:t>2. </a:t>
            </a:r>
            <a:r>
              <a:rPr lang="ru" sz="1600" u="sng">
                <a:solidFill>
                  <a:srgbClr val="000000"/>
                </a:solidFill>
                <a:highlight>
                  <a:srgbClr val="FFFFFF"/>
                </a:highlight>
                <a:hlinkClick r:id="rId5"/>
              </a:rPr>
              <a:t>MyBook. </a:t>
            </a:r>
            <a:r>
              <a:rPr lang="ru" sz="1600">
                <a:solidFill>
                  <a:srgbClr val="000000"/>
                </a:solidFill>
                <a:highlight>
                  <a:srgbClr val="FFFFFF"/>
                </a:highlight>
              </a:rPr>
              <a:t>Художественная литература, в т.ч. детская. Доступ до 21 апреля 2020 по промокоду STAYHOME. Можно работать как с браузера, так и с мобильного приложения 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6875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600">
                <a:solidFill>
                  <a:srgbClr val="000000"/>
                </a:solidFill>
                <a:highlight>
                  <a:srgbClr val="FFFFFF"/>
                </a:highlight>
              </a:rPr>
              <a:t>3. </a:t>
            </a:r>
            <a:r>
              <a:rPr lang="ru" sz="1600" u="sng">
                <a:solidFill>
                  <a:srgbClr val="000000"/>
                </a:solidFill>
                <a:highlight>
                  <a:srgbClr val="FFFFFF"/>
                </a:highlight>
                <a:hlinkClick r:id="rId6"/>
              </a:rPr>
              <a:t>Сторителл. </a:t>
            </a:r>
            <a:r>
              <a:rPr lang="ru" sz="1600">
                <a:solidFill>
                  <a:srgbClr val="000000"/>
                </a:solidFill>
                <a:highlight>
                  <a:srgbClr val="FFFFFF"/>
                </a:highlight>
              </a:rPr>
              <a:t>Художественная литература и нонфикшн. Аудиокниги, в т.ч. и для детей. Бесплатная подписка на 30 дней.</a:t>
            </a:r>
            <a:endParaRPr sz="16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800"/>
              </a:spcBef>
              <a:spcAft>
                <a:spcPts val="1600"/>
              </a:spcAft>
              <a:buNone/>
            </a:pPr>
            <a:endParaRPr sz="1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4"/>
          <p:cNvSpPr txBox="1">
            <a:spLocks noGrp="1"/>
          </p:cNvSpPr>
          <p:nvPr>
            <p:ph type="title"/>
          </p:nvPr>
        </p:nvSpPr>
        <p:spPr>
          <a:xfrm>
            <a:off x="311700" y="183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Выводы</a:t>
            </a:r>
            <a:endParaRPr/>
          </a:p>
        </p:txBody>
      </p:sp>
      <p:sp>
        <p:nvSpPr>
          <p:cNvPr id="350" name="Google Shape;350;p24"/>
          <p:cNvSpPr txBox="1">
            <a:spLocks noGrp="1"/>
          </p:cNvSpPr>
          <p:nvPr>
            <p:ph type="body" idx="1"/>
          </p:nvPr>
        </p:nvSpPr>
        <p:spPr>
          <a:xfrm>
            <a:off x="311700" y="854450"/>
            <a:ext cx="8520600" cy="371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ru" sz="1800">
                <a:solidFill>
                  <a:srgbClr val="000000"/>
                </a:solidFill>
              </a:rPr>
              <a:t>Электронная библиотека не только хранилище электронных ресурсов. Важны </a:t>
            </a:r>
            <a:r>
              <a:rPr lang="ru" sz="1800" b="1">
                <a:solidFill>
                  <a:srgbClr val="FF0000"/>
                </a:solidFill>
              </a:rPr>
              <a:t>обеспечение доступа и каналы коммуникации</a:t>
            </a:r>
            <a:endParaRPr sz="18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None/>
            </a:pP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ru" sz="1800">
                <a:solidFill>
                  <a:srgbClr val="000000"/>
                </a:solidFill>
              </a:rPr>
              <a:t>Библиотека в школе - технологическая служба заботы. </a:t>
            </a:r>
            <a:endParaRPr sz="18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000000"/>
                </a:solidFill>
              </a:rPr>
              <a:t>Необходимо </a:t>
            </a:r>
            <a:r>
              <a:rPr lang="ru" sz="1800" b="1">
                <a:solidFill>
                  <a:srgbClr val="FF0000"/>
                </a:solidFill>
              </a:rPr>
              <a:t>постоянное техническое сопровождение</a:t>
            </a:r>
            <a:r>
              <a:rPr lang="ru" sz="1800">
                <a:solidFill>
                  <a:srgbClr val="000000"/>
                </a:solidFill>
              </a:rPr>
              <a:t> пользователей</a:t>
            </a:r>
            <a:endParaRPr sz="18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ru" sz="1800">
                <a:solidFill>
                  <a:srgbClr val="000000"/>
                </a:solidFill>
              </a:rPr>
              <a:t>Нужно </a:t>
            </a:r>
            <a:r>
              <a:rPr lang="ru" sz="1800" b="1">
                <a:solidFill>
                  <a:srgbClr val="FF0000"/>
                </a:solidFill>
              </a:rPr>
              <a:t>постоянно продвигать</a:t>
            </a:r>
            <a:r>
              <a:rPr lang="ru" sz="1800">
                <a:solidFill>
                  <a:srgbClr val="000000"/>
                </a:solidFill>
              </a:rPr>
              <a:t> электронную библиотеку в школе. </a:t>
            </a:r>
            <a:endParaRPr sz="18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ru" sz="1800">
                <a:solidFill>
                  <a:srgbClr val="000000"/>
                </a:solidFill>
              </a:rPr>
              <a:t>Электронное чтение не подменяет бумажное. </a:t>
            </a:r>
            <a:endParaRPr sz="18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000000"/>
                </a:solidFill>
              </a:rPr>
              <a:t>Это </a:t>
            </a:r>
            <a:r>
              <a:rPr lang="ru" sz="1800" b="1">
                <a:solidFill>
                  <a:srgbClr val="FF0000"/>
                </a:solidFill>
              </a:rPr>
              <a:t>сервис доставки контента</a:t>
            </a:r>
            <a:endParaRPr sz="18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b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Информационная поддержка педагогов в условиях перехода на ДО</a:t>
            </a:r>
            <a:endParaRPr b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5"/>
          <p:cNvSpPr txBox="1">
            <a:spLocks noGrp="1"/>
          </p:cNvSpPr>
          <p:nvPr>
            <p:ph type="body" idx="1"/>
          </p:nvPr>
        </p:nvSpPr>
        <p:spPr>
          <a:xfrm>
            <a:off x="1236650" y="2356875"/>
            <a:ext cx="7030500" cy="13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" sz="2400"/>
              <a:t>Консультирование коллег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" sz="2400"/>
              <a:t>Курирование информации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Консультирование по работе с цифровыми инструментами</a:t>
            </a:r>
            <a:endParaRPr/>
          </a:p>
        </p:txBody>
      </p:sp>
      <p:sp>
        <p:nvSpPr>
          <p:cNvPr id="362" name="Google Shape;362;p26"/>
          <p:cNvSpPr txBox="1">
            <a:spLocks noGrp="1"/>
          </p:cNvSpPr>
          <p:nvPr>
            <p:ph type="body" idx="1"/>
          </p:nvPr>
        </p:nvSpPr>
        <p:spPr>
          <a:xfrm>
            <a:off x="311700" y="1598100"/>
            <a:ext cx="8520600" cy="32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Встречи, семинары</a:t>
            </a:r>
            <a:endParaRPr sz="24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400"/>
              <a:t>Видеоконференции</a:t>
            </a:r>
            <a:endParaRPr sz="240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ru" sz="1800" u="sng">
                <a:solidFill>
                  <a:srgbClr val="000000"/>
                </a:solidFill>
                <a:highlight>
                  <a:srgbClr val="FFFFFF"/>
                </a:highlight>
                <a:hlinkClick r:id="rId3"/>
              </a:rPr>
              <a:t>Ютуб-трансляция</a:t>
            </a:r>
            <a:endParaRPr sz="1800" u="sng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ru" sz="1800" u="sng">
                <a:solidFill>
                  <a:srgbClr val="000000"/>
                </a:solidFill>
                <a:highlight>
                  <a:srgbClr val="FFFFFF"/>
                </a:highlight>
                <a:hlinkClick r:id="rId4"/>
              </a:rPr>
              <a:t>Собрание</a:t>
            </a:r>
            <a:r>
              <a:rPr lang="ru" sz="1800">
                <a:solidFill>
                  <a:srgbClr val="000000"/>
                </a:solidFill>
                <a:highlight>
                  <a:srgbClr val="FFFFFF"/>
                </a:highlight>
              </a:rPr>
              <a:t> в Скайпе</a:t>
            </a:r>
            <a:endParaRPr sz="1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ru" sz="1800">
                <a:solidFill>
                  <a:srgbClr val="000000"/>
                </a:solidFill>
                <a:highlight>
                  <a:srgbClr val="FFFFFF"/>
                </a:highlight>
              </a:rPr>
              <a:t>Инструкция </a:t>
            </a:r>
            <a:r>
              <a:rPr lang="ru" sz="1800" u="sng">
                <a:solidFill>
                  <a:srgbClr val="000000"/>
                </a:solidFill>
                <a:highlight>
                  <a:srgbClr val="FFFFFF"/>
                </a:highlight>
                <a:hlinkClick r:id="rId5"/>
              </a:rPr>
              <a:t>Zoom</a:t>
            </a:r>
            <a:endParaRPr sz="1800" u="sng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ru" sz="1800">
                <a:solidFill>
                  <a:srgbClr val="000000"/>
                </a:solidFill>
                <a:highlight>
                  <a:srgbClr val="FFFFFF"/>
                </a:highlight>
              </a:rPr>
              <a:t>Инструкция </a:t>
            </a:r>
            <a:r>
              <a:rPr lang="ru" sz="1800" u="sng">
                <a:solidFill>
                  <a:srgbClr val="000000"/>
                </a:solidFill>
                <a:highlight>
                  <a:srgbClr val="FFFFFF"/>
                </a:highlight>
                <a:hlinkClick r:id="rId6"/>
              </a:rPr>
              <a:t>Discord</a:t>
            </a:r>
            <a:endParaRPr sz="1800" u="sng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63" name="Google Shape;363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55975" y="1089438"/>
            <a:ext cx="2821925" cy="20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16400" y="3162150"/>
            <a:ext cx="2501075" cy="140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621325" y="2308300"/>
            <a:ext cx="2043850" cy="127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7"/>
          <p:cNvSpPr txBox="1">
            <a:spLocks noGrp="1"/>
          </p:cNvSpPr>
          <p:nvPr>
            <p:ph type="body" idx="1"/>
          </p:nvPr>
        </p:nvSpPr>
        <p:spPr>
          <a:xfrm>
            <a:off x="1345775" y="656500"/>
            <a:ext cx="6215100" cy="63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6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b="1">
                <a:solidFill>
                  <a:srgbClr val="000000"/>
                </a:solidFill>
                <a:highlight>
                  <a:srgbClr val="FFFFFF"/>
                </a:highlight>
              </a:rPr>
              <a:t>Создание видеоинструкций и мануалов</a:t>
            </a:r>
            <a:endParaRPr sz="2400" b="1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8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71" name="Google Shape;37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3825" y="2281225"/>
            <a:ext cx="2521649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4125" y="3171338"/>
            <a:ext cx="2552700" cy="58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475" y="1388588"/>
            <a:ext cx="2612358" cy="108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01425" y="4113325"/>
            <a:ext cx="1581150" cy="63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Курирование информации</a:t>
            </a:r>
            <a:endParaRPr/>
          </a:p>
        </p:txBody>
      </p:sp>
      <p:sp>
        <p:nvSpPr>
          <p:cNvPr id="380" name="Google Shape;380;p28"/>
          <p:cNvSpPr txBox="1">
            <a:spLocks noGrp="1"/>
          </p:cNvSpPr>
          <p:nvPr>
            <p:ph type="body" idx="1"/>
          </p:nvPr>
        </p:nvSpPr>
        <p:spPr>
          <a:xfrm>
            <a:off x="1303800" y="1597875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/>
              <a:t>Определение круга источников актуальной информации</a:t>
            </a:r>
            <a:endParaRPr sz="2400" b="1"/>
          </a:p>
          <a:p>
            <a:pPr marL="457200" lvl="0" indent="-3810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ru" sz="2400" u="sng">
                <a:solidFill>
                  <a:srgbClr val="C0392B"/>
                </a:solidFill>
                <a:highlight>
                  <a:srgbClr val="FFFFFF"/>
                </a:highlight>
                <a:hlinkClick r:id="rId3"/>
              </a:rPr>
              <a:t>Новатор</a:t>
            </a:r>
            <a:endParaRPr sz="2400" u="sng">
              <a:solidFill>
                <a:srgbClr val="C0392B"/>
              </a:solidFill>
              <a:highlight>
                <a:srgbClr val="FFFFFF"/>
              </a:highlight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ru" sz="2400" u="sng">
                <a:solidFill>
                  <a:srgbClr val="C0392B"/>
                </a:solidFill>
                <a:highlight>
                  <a:srgbClr val="FFFFFF"/>
                </a:highlight>
                <a:hlinkClick r:id="rId4"/>
              </a:rPr>
              <a:t>GeekTeachers </a:t>
            </a:r>
            <a:endParaRPr sz="2400" u="sng">
              <a:solidFill>
                <a:srgbClr val="C0392B"/>
              </a:solidFill>
              <a:highlight>
                <a:srgbClr val="FFFFFF"/>
              </a:highlight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ru" sz="2400" u="sng">
                <a:solidFill>
                  <a:srgbClr val="C0392B"/>
                </a:solidFill>
                <a:highlight>
                  <a:srgbClr val="FFFFFF"/>
                </a:highlight>
                <a:hlinkClick r:id="rId5"/>
              </a:rPr>
              <a:t>Роза ветров:Севе</a:t>
            </a:r>
            <a:r>
              <a:rPr lang="ru" sz="2400" b="1"/>
              <a:t>р</a:t>
            </a:r>
            <a:endParaRPr sz="2400"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●"/>
            </a:pPr>
            <a:r>
              <a:rPr lang="ru" sz="2400" b="1"/>
              <a:t>Профессиональные сообщества в соцсетях</a:t>
            </a:r>
            <a:endParaRPr sz="2400"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eorgia"/>
              <a:buChar char="●"/>
            </a:pPr>
            <a:r>
              <a:rPr lang="ru" sz="2400" b="1"/>
              <a:t>Лидеры мнений</a:t>
            </a:r>
            <a:endParaRPr sz="2400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9"/>
          <p:cNvSpPr txBox="1">
            <a:spLocks noGrp="1"/>
          </p:cNvSpPr>
          <p:nvPr>
            <p:ph type="title"/>
          </p:nvPr>
        </p:nvSpPr>
        <p:spPr>
          <a:xfrm>
            <a:off x="311700" y="95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Инструменты сбора информации</a:t>
            </a:r>
            <a:endParaRPr/>
          </a:p>
        </p:txBody>
      </p:sp>
      <p:pic>
        <p:nvPicPr>
          <p:cNvPr id="386" name="Google Shape;38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450" y="1024625"/>
            <a:ext cx="6765650" cy="3990875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29"/>
          <p:cNvSpPr txBox="1"/>
          <p:nvPr/>
        </p:nvSpPr>
        <p:spPr>
          <a:xfrm>
            <a:off x="5103200" y="765475"/>
            <a:ext cx="2779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u="sng">
                <a:solidFill>
                  <a:schemeClr val="hlink"/>
                </a:solidFill>
                <a:hlinkClick r:id="rId4"/>
              </a:rPr>
              <a:t>Feedly</a:t>
            </a:r>
            <a:endParaRPr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0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Инструменты организации контента</a:t>
            </a:r>
            <a:endParaRPr/>
          </a:p>
        </p:txBody>
      </p:sp>
      <p:sp>
        <p:nvSpPr>
          <p:cNvPr id="393" name="Google Shape;393;p30"/>
          <p:cNvSpPr txBox="1">
            <a:spLocks noGrp="1"/>
          </p:cNvSpPr>
          <p:nvPr>
            <p:ph type="body" idx="1"/>
          </p:nvPr>
        </p:nvSpPr>
        <p:spPr>
          <a:xfrm>
            <a:off x="4928625" y="1152475"/>
            <a:ext cx="3903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400"/>
              <a:t>Pocket </a:t>
            </a:r>
            <a:r>
              <a:rPr lang="ru" sz="2400">
                <a:solidFill>
                  <a:srgbClr val="434342"/>
                </a:solidFill>
                <a:latin typeface="Questrial"/>
                <a:ea typeface="Questrial"/>
                <a:cs typeface="Questrial"/>
                <a:sym typeface="Questrial"/>
              </a:rPr>
              <a:t>https://getpocket.com/</a:t>
            </a:r>
            <a:endParaRPr sz="2400"/>
          </a:p>
        </p:txBody>
      </p:sp>
      <p:pic>
        <p:nvPicPr>
          <p:cNvPr id="394" name="Google Shape;394;p30" descr="C:\Users\Наталья\YandexDisk\Скриншоты\2015-11-11 06-44-50 Скриншот экрана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101" y="762384"/>
            <a:ext cx="4398900" cy="394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1"/>
          <p:cNvSpPr txBox="1">
            <a:spLocks noGrp="1"/>
          </p:cNvSpPr>
          <p:nvPr>
            <p:ph type="title"/>
          </p:nvPr>
        </p:nvSpPr>
        <p:spPr>
          <a:xfrm>
            <a:off x="311700" y="1092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Закладки в Padlet</a:t>
            </a:r>
            <a:endParaRPr/>
          </a:p>
        </p:txBody>
      </p:sp>
      <p:pic>
        <p:nvPicPr>
          <p:cNvPr id="400" name="Google Shape;40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448" y="735698"/>
            <a:ext cx="6333776" cy="408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Деятельность школьной библиотеки</a:t>
            </a:r>
            <a:endParaRPr/>
          </a:p>
        </p:txBody>
      </p:sp>
      <p:sp>
        <p:nvSpPr>
          <p:cNvPr id="284" name="Google Shape;284;p14"/>
          <p:cNvSpPr txBox="1">
            <a:spLocks noGrp="1"/>
          </p:cNvSpPr>
          <p:nvPr>
            <p:ph type="body" idx="1"/>
          </p:nvPr>
        </p:nvSpPr>
        <p:spPr>
          <a:xfrm>
            <a:off x="832650" y="1780250"/>
            <a:ext cx="7708500" cy="30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ru" sz="2400" b="1"/>
              <a:t>Выдача электронных книг</a:t>
            </a:r>
            <a:endParaRPr sz="2400" b="1"/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AutoNum type="arabicPeriod"/>
            </a:pPr>
            <a:r>
              <a:rPr lang="ru" sz="2400" b="1">
                <a:solidFill>
                  <a:srgbClr val="FF0000"/>
                </a:solidFill>
              </a:rPr>
              <a:t>Информационно-методическая поддержка педагогов, учеников, родителей</a:t>
            </a:r>
            <a:endParaRPr sz="2400" b="1">
              <a:solidFill>
                <a:srgbClr val="FF0000"/>
              </a:solidFill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ru" sz="2400" b="1"/>
              <a:t>Культурный досуг</a:t>
            </a:r>
            <a:endParaRPr sz="2400"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Представление информации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(аккумуляция самого нужного)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32"/>
          <p:cNvSpPr txBox="1">
            <a:spLocks noGrp="1"/>
          </p:cNvSpPr>
          <p:nvPr>
            <p:ph type="body" idx="1"/>
          </p:nvPr>
        </p:nvSpPr>
        <p:spPr>
          <a:xfrm>
            <a:off x="311700" y="2374575"/>
            <a:ext cx="8520600" cy="18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" sz="2400"/>
              <a:t>Гугл-документы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" sz="2400"/>
              <a:t>Гугл-сайт 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" sz="2400" u="sng">
                <a:solidFill>
                  <a:schemeClr val="hlink"/>
                </a:solidFill>
                <a:hlinkClick r:id="rId3"/>
              </a:rPr>
              <a:t>Почтовая рассылка</a:t>
            </a:r>
            <a:endParaRPr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Выводы</a:t>
            </a:r>
            <a:endParaRPr/>
          </a:p>
        </p:txBody>
      </p:sp>
      <p:sp>
        <p:nvSpPr>
          <p:cNvPr id="412" name="Google Shape;412;p33"/>
          <p:cNvSpPr txBox="1">
            <a:spLocks noGrp="1"/>
          </p:cNvSpPr>
          <p:nvPr>
            <p:ph type="body" idx="1"/>
          </p:nvPr>
        </p:nvSpPr>
        <p:spPr>
          <a:xfrm>
            <a:off x="188025" y="1152475"/>
            <a:ext cx="8644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ru" sz="2400"/>
              <a:t>Цифровые инструменты - это лишь </a:t>
            </a:r>
            <a:r>
              <a:rPr lang="ru" sz="2400">
                <a:solidFill>
                  <a:srgbClr val="FF0000"/>
                </a:solidFill>
              </a:rPr>
              <a:t>средство</a:t>
            </a:r>
            <a:endParaRPr sz="2400">
              <a:solidFill>
                <a:srgbClr val="FF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ru" sz="2400"/>
              <a:t>Необходимо знать круг </a:t>
            </a:r>
            <a:r>
              <a:rPr lang="ru" sz="2400">
                <a:solidFill>
                  <a:srgbClr val="FF0000"/>
                </a:solidFill>
              </a:rPr>
              <a:t>минимально необходимых </a:t>
            </a:r>
            <a:r>
              <a:rPr lang="ru" sz="2400"/>
              <a:t>инструментов</a:t>
            </a: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ru" sz="2400"/>
              <a:t>Нужно понимать, как они могут быть </a:t>
            </a:r>
            <a:r>
              <a:rPr lang="ru" sz="2400">
                <a:solidFill>
                  <a:srgbClr val="FF0000"/>
                </a:solidFill>
              </a:rPr>
              <a:t>полезны</a:t>
            </a:r>
            <a:r>
              <a:rPr lang="ru" sz="2400"/>
              <a:t> педагогу </a:t>
            </a:r>
            <a:endParaRPr sz="24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2200" b="1">
                <a:solidFill>
                  <a:srgbClr val="000000"/>
                </a:solidFill>
              </a:rPr>
              <a:t>Открытость, обратная связь и самосовершенствование</a:t>
            </a:r>
            <a:endParaRPr sz="22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Культурный досуг</a:t>
            </a:r>
            <a:endParaRPr/>
          </a:p>
        </p:txBody>
      </p:sp>
      <p:sp>
        <p:nvSpPr>
          <p:cNvPr id="418" name="Google Shape;418;p34"/>
          <p:cNvSpPr txBox="1">
            <a:spLocks noGrp="1"/>
          </p:cNvSpPr>
          <p:nvPr>
            <p:ph type="body" idx="1"/>
          </p:nvPr>
        </p:nvSpPr>
        <p:spPr>
          <a:xfrm>
            <a:off x="365425" y="1635925"/>
            <a:ext cx="8520600" cy="24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sz="1800">
                <a:solidFill>
                  <a:srgbClr val="000000"/>
                </a:solidFill>
              </a:rPr>
              <a:t>Встречи с писателями и др. замечательными людьми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sz="1800">
                <a:solidFill>
                  <a:srgbClr val="000000"/>
                </a:solidFill>
              </a:rPr>
              <a:t>Виртуальные громкие чтения (РГДБ)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sz="1800">
                <a:solidFill>
                  <a:srgbClr val="000000"/>
                </a:solidFill>
              </a:rPr>
              <a:t>Онлайн-спектакли (Яндекс Эфир, театры)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sz="1800">
                <a:solidFill>
                  <a:srgbClr val="000000"/>
                </a:solidFill>
              </a:rPr>
              <a:t>Виртуальные экскурсии по библиотекам, музеям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sz="1800">
                <a:solidFill>
                  <a:srgbClr val="000000"/>
                </a:solidFill>
              </a:rPr>
              <a:t>Онлайн-лекции 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sz="1800">
                <a:solidFill>
                  <a:srgbClr val="000000"/>
                </a:solidFill>
              </a:rPr>
              <a:t>Онлайн-курсы по литературе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  <p:pic>
        <p:nvPicPr>
          <p:cNvPr id="419" name="Google Shape;419;p34"/>
          <p:cNvPicPr preferRelativeResize="0"/>
          <p:nvPr/>
        </p:nvPicPr>
        <p:blipFill rotWithShape="1">
          <a:blip r:embed="rId3">
            <a:alphaModFix/>
          </a:blip>
          <a:srcRect t="6419"/>
          <a:stretch/>
        </p:blipFill>
        <p:spPr>
          <a:xfrm>
            <a:off x="5839775" y="181500"/>
            <a:ext cx="3215125" cy="14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8875" y="3056500"/>
            <a:ext cx="3036925" cy="2002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5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Конкурсы, игры, викторины</a:t>
            </a:r>
            <a:endParaRPr/>
          </a:p>
        </p:txBody>
      </p:sp>
      <p:sp>
        <p:nvSpPr>
          <p:cNvPr id="426" name="Google Shape;426;p35"/>
          <p:cNvSpPr txBox="1">
            <a:spLocks noGrp="1"/>
          </p:cNvSpPr>
          <p:nvPr>
            <p:ph type="body" idx="1"/>
          </p:nvPr>
        </p:nvSpPr>
        <p:spPr>
          <a:xfrm>
            <a:off x="1258225" y="1381379"/>
            <a:ext cx="3375768" cy="15566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ru" sz="1600" b="1" dirty="0">
                <a:solidFill>
                  <a:schemeClr val="bg2"/>
                </a:solidFill>
                <a:highlight>
                  <a:srgbClr val="FFFFFF"/>
                </a:highlight>
              </a:rPr>
              <a:t>Инструкция </a:t>
            </a:r>
            <a:r>
              <a:rPr lang="ru" sz="1600" b="1" u="sng" dirty="0">
                <a:solidFill>
                  <a:schemeClr val="bg2"/>
                </a:solidFill>
                <a:highlight>
                  <a:srgbClr val="FFFFFF"/>
                </a:highlight>
                <a:hlinkClick r:id="rId3"/>
              </a:rPr>
              <a:t>Google Form</a:t>
            </a:r>
            <a:r>
              <a:rPr lang="ru" sz="1600" b="1" dirty="0">
                <a:solidFill>
                  <a:schemeClr val="bg2"/>
                </a:solidFill>
                <a:highlight>
                  <a:srgbClr val="FFFFFF"/>
                </a:highlight>
              </a:rPr>
              <a:t>,</a:t>
            </a:r>
            <a:endParaRPr sz="1600" b="1" dirty="0">
              <a:solidFill>
                <a:schemeClr val="bg2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ru" sz="1600" b="1" dirty="0">
                <a:solidFill>
                  <a:schemeClr val="bg2"/>
                </a:solidFill>
                <a:highlight>
                  <a:srgbClr val="FFFFFF"/>
                </a:highlight>
              </a:rPr>
              <a:t>Инструкция </a:t>
            </a:r>
            <a:r>
              <a:rPr lang="ru" sz="1600" b="1" u="sng" dirty="0">
                <a:solidFill>
                  <a:schemeClr val="bg2"/>
                </a:solidFill>
                <a:highlight>
                  <a:srgbClr val="FFFFFF"/>
                </a:highlight>
                <a:hlinkClick r:id="rId4"/>
              </a:rPr>
              <a:t>LearningApps</a:t>
            </a:r>
            <a:r>
              <a:rPr lang="ru" sz="1600" b="1" dirty="0">
                <a:solidFill>
                  <a:schemeClr val="bg2"/>
                </a:solidFill>
                <a:highlight>
                  <a:srgbClr val="FFFFFF"/>
                </a:highlight>
              </a:rPr>
              <a:t>,</a:t>
            </a:r>
            <a:endParaRPr sz="1600" b="1" dirty="0">
              <a:solidFill>
                <a:schemeClr val="bg2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ru" sz="1600" b="1" dirty="0">
                <a:solidFill>
                  <a:schemeClr val="bg2"/>
                </a:solidFill>
                <a:highlight>
                  <a:srgbClr val="FFFFFF"/>
                </a:highlight>
              </a:rPr>
              <a:t>Инструкция </a:t>
            </a:r>
            <a:r>
              <a:rPr lang="ru" sz="1600" b="1" u="sng" dirty="0">
                <a:solidFill>
                  <a:schemeClr val="bg2"/>
                </a:solidFill>
                <a:highlight>
                  <a:srgbClr val="FFFFFF"/>
                </a:highlight>
                <a:hlinkClick r:id="rId5"/>
              </a:rPr>
              <a:t>H5P</a:t>
            </a:r>
            <a:r>
              <a:rPr lang="ru" sz="1600" b="1" dirty="0">
                <a:solidFill>
                  <a:schemeClr val="bg2"/>
                </a:solidFill>
                <a:highlight>
                  <a:srgbClr val="FFFFFF"/>
                </a:highlight>
              </a:rPr>
              <a:t>,</a:t>
            </a:r>
            <a:endParaRPr sz="1600" b="1" dirty="0">
              <a:solidFill>
                <a:schemeClr val="bg2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</a:pPr>
            <a:r>
              <a:rPr lang="ru" sz="1600" b="1" dirty="0">
                <a:solidFill>
                  <a:schemeClr val="bg2"/>
                </a:solidFill>
                <a:highlight>
                  <a:srgbClr val="FFFFFF"/>
                </a:highlight>
              </a:rPr>
              <a:t>Инструкция </a:t>
            </a:r>
            <a:r>
              <a:rPr lang="ru" sz="1600" b="1" u="sng" dirty="0">
                <a:solidFill>
                  <a:schemeClr val="bg2"/>
                </a:solidFill>
                <a:highlight>
                  <a:srgbClr val="FFFFFF"/>
                </a:highlight>
                <a:hlinkClick r:id="rId6"/>
              </a:rPr>
              <a:t>Learnis</a:t>
            </a:r>
            <a:endParaRPr sz="1600" b="1" u="sng" dirty="0">
              <a:solidFill>
                <a:schemeClr val="bg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8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427" name="Google Shape;427;p3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927300" y="941925"/>
            <a:ext cx="1905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3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28461" y="1224365"/>
            <a:ext cx="1750014" cy="1698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720950" y="3192225"/>
            <a:ext cx="3029501" cy="130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3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66548" y="2938000"/>
            <a:ext cx="5050046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36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37" name="Google Shape;43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1176" y="56101"/>
            <a:ext cx="5616325" cy="503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Сетевые акции, марафоны</a:t>
            </a:r>
            <a:endParaRPr/>
          </a:p>
        </p:txBody>
      </p:sp>
      <p:sp>
        <p:nvSpPr>
          <p:cNvPr id="443" name="Google Shape;443;p37"/>
          <p:cNvSpPr txBox="1">
            <a:spLocks noGrp="1"/>
          </p:cNvSpPr>
          <p:nvPr>
            <p:ph type="body" idx="1"/>
          </p:nvPr>
        </p:nvSpPr>
        <p:spPr>
          <a:xfrm>
            <a:off x="1342875" y="1428525"/>
            <a:ext cx="3376688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Флешмобы в соцсетях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800"/>
              <a:t>Миниконкурсы 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800"/>
              <a:t>Мессенджер-марафоны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800"/>
              <a:t>Челлендж</a:t>
            </a:r>
            <a:endParaRPr sz="1800"/>
          </a:p>
        </p:txBody>
      </p:sp>
      <p:pic>
        <p:nvPicPr>
          <p:cNvPr id="444" name="Google Shape;44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4909" y="429524"/>
            <a:ext cx="2889865" cy="2142225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37"/>
          <p:cNvSpPr txBox="1"/>
          <p:nvPr/>
        </p:nvSpPr>
        <p:spPr>
          <a:xfrm>
            <a:off x="443175" y="4243725"/>
            <a:ext cx="1799400" cy="5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Nunito"/>
                <a:ea typeface="Nunito"/>
                <a:cs typeface="Nunito"/>
                <a:sym typeface="Nunito"/>
              </a:rPr>
              <a:t>#bookface</a:t>
            </a:r>
            <a:endParaRPr sz="1800" b="1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446" name="Google Shape;44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7199" y="2699325"/>
            <a:ext cx="2389701" cy="2326076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37"/>
          <p:cNvSpPr txBox="1"/>
          <p:nvPr/>
        </p:nvSpPr>
        <p:spPr>
          <a:xfrm>
            <a:off x="2242575" y="4398225"/>
            <a:ext cx="2162100" cy="2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Nunito"/>
                <a:ea typeface="Nunito"/>
                <a:cs typeface="Nunito"/>
                <a:sym typeface="Nunito"/>
              </a:rPr>
              <a:t>#эрмитаждома</a:t>
            </a:r>
            <a:endParaRPr sz="1800" b="1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3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Электронный читательский дневник</a:t>
            </a:r>
            <a:endParaRPr/>
          </a:p>
        </p:txBody>
      </p:sp>
      <p:sp>
        <p:nvSpPr>
          <p:cNvPr id="453" name="Google Shape;453;p38"/>
          <p:cNvSpPr txBox="1">
            <a:spLocks noGrp="1"/>
          </p:cNvSpPr>
          <p:nvPr>
            <p:ph type="body" idx="1"/>
          </p:nvPr>
        </p:nvSpPr>
        <p:spPr>
          <a:xfrm>
            <a:off x="1250075" y="1718725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ru" sz="1800">
                <a:solidFill>
                  <a:srgbClr val="000000"/>
                </a:solidFill>
                <a:highlight>
                  <a:srgbClr val="FFFFFF"/>
                </a:highlight>
              </a:rPr>
              <a:t>Виртуальные доски для коллективной работы</a:t>
            </a:r>
            <a:endParaRPr sz="18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ru" sz="1800">
                <a:solidFill>
                  <a:srgbClr val="000000"/>
                </a:solidFill>
                <a:highlight>
                  <a:srgbClr val="FFFFFF"/>
                </a:highlight>
              </a:rPr>
              <a:t>Облако слов - Инструкция </a:t>
            </a:r>
            <a:r>
              <a:rPr lang="ru" sz="1800" u="sng">
                <a:solidFill>
                  <a:srgbClr val="000000"/>
                </a:solidFill>
                <a:highlight>
                  <a:srgbClr val="FFFFFF"/>
                </a:highlight>
                <a:hlinkClick r:id="rId3"/>
              </a:rPr>
              <a:t>WordArt</a:t>
            </a:r>
            <a:endParaRPr sz="1800" u="sng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ru" sz="1800">
                <a:solidFill>
                  <a:srgbClr val="000000"/>
                </a:solidFill>
                <a:highlight>
                  <a:srgbClr val="FFFFFF"/>
                </a:highlight>
              </a:rPr>
              <a:t>Ментальная карта - Инструкция </a:t>
            </a:r>
            <a:r>
              <a:rPr lang="ru" sz="1800" u="sng">
                <a:solidFill>
                  <a:srgbClr val="000000"/>
                </a:solidFill>
                <a:highlight>
                  <a:srgbClr val="FFFFFF"/>
                </a:highlight>
                <a:hlinkClick r:id="rId4"/>
              </a:rPr>
              <a:t>Coogle</a:t>
            </a:r>
            <a:endParaRPr sz="1800" u="sng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ru" sz="1800">
                <a:solidFill>
                  <a:srgbClr val="000000"/>
                </a:solidFill>
                <a:highlight>
                  <a:srgbClr val="FFFFFF"/>
                </a:highlight>
              </a:rPr>
              <a:t>Монтаж видео - Инструкция </a:t>
            </a:r>
            <a:r>
              <a:rPr lang="ru" sz="1800" u="sng">
                <a:solidFill>
                  <a:srgbClr val="000000"/>
                </a:solidFill>
                <a:highlight>
                  <a:srgbClr val="FFFFFF"/>
                </a:highlight>
                <a:hlinkClick r:id="rId5"/>
              </a:rPr>
              <a:t>Movavi</a:t>
            </a:r>
            <a:endParaRPr sz="1800" u="sng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ru" sz="1800">
                <a:solidFill>
                  <a:srgbClr val="000000"/>
                </a:solidFill>
                <a:highlight>
                  <a:srgbClr val="FFFFFF"/>
                </a:highlight>
              </a:rPr>
              <a:t>Загрузка в Ютуб - Инструкция </a:t>
            </a:r>
            <a:r>
              <a:rPr lang="ru" sz="1800" u="sng">
                <a:solidFill>
                  <a:srgbClr val="000000"/>
                </a:solidFill>
                <a:highlight>
                  <a:srgbClr val="FFFFFF"/>
                </a:highlight>
                <a:hlinkClick r:id="rId6"/>
              </a:rPr>
              <a:t>Youtube</a:t>
            </a:r>
            <a:endParaRPr sz="1800" u="sng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●"/>
            </a:pPr>
            <a:r>
              <a:rPr lang="ru" sz="1800">
                <a:solidFill>
                  <a:srgbClr val="000000"/>
                </a:solidFill>
                <a:highlight>
                  <a:srgbClr val="FFFFFF"/>
                </a:highlight>
              </a:rPr>
              <a:t>Интерактивный плакат - Инструкция </a:t>
            </a:r>
            <a:r>
              <a:rPr lang="ru" sz="1800" u="sng">
                <a:solidFill>
                  <a:srgbClr val="000000"/>
                </a:solidFill>
                <a:highlight>
                  <a:srgbClr val="FFFFFF"/>
                </a:highlight>
                <a:hlinkClick r:id="rId7"/>
              </a:rPr>
              <a:t>Genially</a:t>
            </a:r>
            <a:r>
              <a:rPr lang="ru" sz="1800" u="sng">
                <a:solidFill>
                  <a:srgbClr val="000000"/>
                </a:solidFill>
                <a:highlight>
                  <a:srgbClr val="FFFFFF"/>
                </a:highlight>
              </a:rPr>
              <a:t>   </a:t>
            </a:r>
            <a:endParaRPr sz="1800" u="sng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u="sng">
              <a:solidFill>
                <a:srgbClr val="C0392B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8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3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Дистанционные (сетевые) проекты</a:t>
            </a:r>
            <a:endParaRPr/>
          </a:p>
        </p:txBody>
      </p:sp>
      <p:sp>
        <p:nvSpPr>
          <p:cNvPr id="459" name="Google Shape;459;p39"/>
          <p:cNvSpPr txBox="1">
            <a:spLocks noGrp="1"/>
          </p:cNvSpPr>
          <p:nvPr>
            <p:ph type="body" idx="1"/>
          </p:nvPr>
        </p:nvSpPr>
        <p:spPr>
          <a:xfrm>
            <a:off x="1303800" y="1439425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</a:rPr>
              <a:t>Межпредметность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</a:rPr>
              <a:t>Коллективная работа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</a:rPr>
              <a:t>Медиа-информационная грамотность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sz="1800">
                <a:solidFill>
                  <a:srgbClr val="000000"/>
                </a:solidFill>
              </a:rPr>
              <a:t>Цель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sz="1800">
                <a:solidFill>
                  <a:srgbClr val="000000"/>
                </a:solidFill>
              </a:rPr>
              <a:t>Этапы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sz="1800">
                <a:solidFill>
                  <a:srgbClr val="000000"/>
                </a:solidFill>
              </a:rPr>
              <a:t>Сроки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sz="1800">
                <a:solidFill>
                  <a:srgbClr val="000000"/>
                </a:solidFill>
              </a:rPr>
              <a:t>Критерии оценивания</a:t>
            </a:r>
            <a:endParaRPr sz="1800"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ru" sz="1800">
                <a:solidFill>
                  <a:srgbClr val="000000"/>
                </a:solidFill>
              </a:rPr>
              <a:t>Результаты работы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40"/>
          <p:cNvSpPr txBox="1">
            <a:spLocks noGrp="1"/>
          </p:cNvSpPr>
          <p:nvPr>
            <p:ph type="body" idx="1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66" name="Google Shape;46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9472"/>
            <a:ext cx="9144000" cy="4384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1"/>
          <p:cNvSpPr txBox="1">
            <a:spLocks noGrp="1"/>
          </p:cNvSpPr>
          <p:nvPr>
            <p:ph type="title"/>
          </p:nvPr>
        </p:nvSpPr>
        <p:spPr>
          <a:xfrm>
            <a:off x="311700" y="310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Поучиться</a:t>
            </a:r>
            <a:endParaRPr/>
          </a:p>
        </p:txBody>
      </p:sp>
      <p:pic>
        <p:nvPicPr>
          <p:cNvPr id="472" name="Google Shape;47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725" y="994100"/>
            <a:ext cx="2683075" cy="400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5014" y="953950"/>
            <a:ext cx="3038112" cy="4082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5"/>
          <p:cNvSpPr txBox="1">
            <a:spLocks noGrp="1"/>
          </p:cNvSpPr>
          <p:nvPr>
            <p:ph type="title"/>
          </p:nvPr>
        </p:nvSpPr>
        <p:spPr>
          <a:xfrm>
            <a:off x="1290375" y="195700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Электронная информационно-образовательная среда (ЭИОС)</a:t>
            </a:r>
            <a:endParaRPr/>
          </a:p>
        </p:txBody>
      </p:sp>
      <p:sp>
        <p:nvSpPr>
          <p:cNvPr id="290" name="Google Shape;290;p15"/>
          <p:cNvSpPr txBox="1">
            <a:spLocks noGrp="1"/>
          </p:cNvSpPr>
          <p:nvPr>
            <p:ph type="body" idx="1"/>
          </p:nvPr>
        </p:nvSpPr>
        <p:spPr>
          <a:xfrm>
            <a:off x="311700" y="1719275"/>
            <a:ext cx="8520600" cy="284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>
                <a:solidFill>
                  <a:srgbClr val="FF0000"/>
                </a:solidFill>
                <a:highlight>
                  <a:schemeClr val="lt1"/>
                </a:highlight>
              </a:rPr>
              <a:t>Совокупность электронных образовательных ресурсов, </a:t>
            </a:r>
            <a:endParaRPr sz="2200">
              <a:solidFill>
                <a:srgbClr val="FF0000"/>
              </a:solidFill>
              <a:highlight>
                <a:schemeClr val="lt1"/>
              </a:highlight>
            </a:endParaRPr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>
                <a:solidFill>
                  <a:srgbClr val="FF0000"/>
                </a:solidFill>
                <a:highlight>
                  <a:schemeClr val="lt1"/>
                </a:highlight>
              </a:rPr>
              <a:t>средств информационно-коммуникационных технологий и автоматизированных систем</a:t>
            </a:r>
            <a:r>
              <a:rPr lang="ru" sz="2200">
                <a:solidFill>
                  <a:srgbClr val="2D2D2D"/>
                </a:solidFill>
                <a:highlight>
                  <a:schemeClr val="lt1"/>
                </a:highlight>
              </a:rPr>
              <a:t>, </a:t>
            </a:r>
            <a:endParaRPr sz="2200">
              <a:solidFill>
                <a:srgbClr val="2D2D2D"/>
              </a:solidFill>
              <a:highlight>
                <a:schemeClr val="lt1"/>
              </a:highlight>
            </a:endParaRPr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rgbClr val="2D2D2D"/>
              </a:solidFill>
              <a:highlight>
                <a:schemeClr val="lt1"/>
              </a:highlight>
            </a:endParaRPr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200">
                <a:solidFill>
                  <a:srgbClr val="2D2D2D"/>
                </a:solidFill>
                <a:highlight>
                  <a:schemeClr val="lt1"/>
                </a:highlight>
              </a:rPr>
              <a:t>необходимых для обеспечения освоения обучающимися образовательных программ в полном объеме независимо от их местонахождения</a:t>
            </a:r>
            <a:endParaRPr sz="2200"/>
          </a:p>
        </p:txBody>
      </p:sp>
      <p:sp>
        <p:nvSpPr>
          <p:cNvPr id="291" name="Google Shape;291;p15"/>
          <p:cNvSpPr txBox="1"/>
          <p:nvPr/>
        </p:nvSpPr>
        <p:spPr>
          <a:xfrm>
            <a:off x="5234850" y="4568975"/>
            <a:ext cx="3664200" cy="2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3"/>
              </a:rPr>
              <a:t>п. 3. ст.16 ФЗ “Об образовании”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42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Выводы</a:t>
            </a:r>
            <a:endParaRPr/>
          </a:p>
        </p:txBody>
      </p:sp>
      <p:sp>
        <p:nvSpPr>
          <p:cNvPr id="479" name="Google Shape;479;p42"/>
          <p:cNvSpPr txBox="1">
            <a:spLocks noGrp="1"/>
          </p:cNvSpPr>
          <p:nvPr>
            <p:ph type="body" idx="1"/>
          </p:nvPr>
        </p:nvSpPr>
        <p:spPr>
          <a:xfrm>
            <a:off x="1303800" y="1439425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" sz="2400" b="1"/>
              <a:t>Переход в дистант - время </a:t>
            </a:r>
            <a:r>
              <a:rPr lang="ru" sz="2400" b="1">
                <a:solidFill>
                  <a:srgbClr val="FF0000"/>
                </a:solidFill>
              </a:rPr>
              <a:t>других возможностей</a:t>
            </a:r>
            <a:endParaRPr sz="2400" b="1">
              <a:solidFill>
                <a:srgbClr val="FF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" sz="2400" b="1"/>
              <a:t>Открытость </a:t>
            </a:r>
            <a:r>
              <a:rPr lang="ru" sz="2400" b="1">
                <a:solidFill>
                  <a:srgbClr val="FF0000"/>
                </a:solidFill>
              </a:rPr>
              <a:t>к изменениям</a:t>
            </a:r>
            <a:endParaRPr sz="2400" b="1">
              <a:solidFill>
                <a:srgbClr val="FF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" sz="2400" b="1">
                <a:solidFill>
                  <a:srgbClr val="FF0000"/>
                </a:solidFill>
              </a:rPr>
              <a:t>Медиакомпетенции </a:t>
            </a:r>
            <a:r>
              <a:rPr lang="ru" sz="2400" b="1"/>
              <a:t>выходят на первый план</a:t>
            </a:r>
            <a:endParaRPr sz="2400"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" sz="2400" b="1"/>
              <a:t>Непрерывное </a:t>
            </a:r>
            <a:r>
              <a:rPr lang="ru" sz="2400" b="1">
                <a:solidFill>
                  <a:srgbClr val="FF0000"/>
                </a:solidFill>
              </a:rPr>
              <a:t>самообразование</a:t>
            </a:r>
            <a:endParaRPr sz="2400" b="1">
              <a:solidFill>
                <a:srgbClr val="FF0000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" sz="2400" b="1"/>
              <a:t>Цифровые инструменты - лишь </a:t>
            </a:r>
            <a:r>
              <a:rPr lang="ru" sz="2400" b="1">
                <a:solidFill>
                  <a:srgbClr val="FF0000"/>
                </a:solidFill>
              </a:rPr>
              <a:t>средства достижения цели</a:t>
            </a:r>
            <a:endParaRPr sz="2400" b="1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6"/>
          <p:cNvSpPr txBox="1">
            <a:spLocks noGrp="1"/>
          </p:cNvSpPr>
          <p:nvPr>
            <p:ph type="title"/>
          </p:nvPr>
        </p:nvSpPr>
        <p:spPr>
          <a:xfrm>
            <a:off x="311700" y="467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Требования к работе ЭБС</a:t>
            </a:r>
            <a:endParaRPr/>
          </a:p>
        </p:txBody>
      </p:sp>
      <p:sp>
        <p:nvSpPr>
          <p:cNvPr id="297" name="Google Shape;297;p16"/>
          <p:cNvSpPr txBox="1">
            <a:spLocks noGrp="1"/>
          </p:cNvSpPr>
          <p:nvPr>
            <p:ph type="body" idx="1"/>
          </p:nvPr>
        </p:nvSpPr>
        <p:spPr>
          <a:xfrm>
            <a:off x="311700" y="619450"/>
            <a:ext cx="8520600" cy="394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191B0E"/>
              </a:buClr>
              <a:buSzPts val="1800"/>
              <a:buAutoNum type="arabicPeriod"/>
            </a:pPr>
            <a:r>
              <a:rPr lang="ru" sz="1800">
                <a:solidFill>
                  <a:srgbClr val="191B0E"/>
                </a:solidFill>
              </a:rPr>
              <a:t>Наличие </a:t>
            </a:r>
            <a:r>
              <a:rPr lang="ru" sz="1800">
                <a:solidFill>
                  <a:srgbClr val="FF0000"/>
                </a:solidFill>
              </a:rPr>
              <a:t>личного кабинета</a:t>
            </a:r>
            <a:r>
              <a:rPr lang="ru" sz="1800">
                <a:solidFill>
                  <a:srgbClr val="191B0E"/>
                </a:solidFill>
              </a:rPr>
              <a:t> у каждого пользователя</a:t>
            </a:r>
            <a:endParaRPr sz="1800">
              <a:solidFill>
                <a:srgbClr val="191B0E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AutoNum type="arabicPeriod"/>
            </a:pPr>
            <a:r>
              <a:rPr lang="ru" sz="1800">
                <a:solidFill>
                  <a:srgbClr val="191B0E"/>
                </a:solidFill>
              </a:rPr>
              <a:t>Возможность сохранения индивидуализированной информации</a:t>
            </a:r>
            <a:endParaRPr sz="1800">
              <a:solidFill>
                <a:srgbClr val="191B0E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AutoNum type="arabicPeriod"/>
            </a:pPr>
            <a:r>
              <a:rPr lang="ru" sz="1800">
                <a:solidFill>
                  <a:srgbClr val="FF0000"/>
                </a:solidFill>
              </a:rPr>
              <a:t>Полнотекстовый поиск</a:t>
            </a:r>
            <a:r>
              <a:rPr lang="ru" sz="1800">
                <a:solidFill>
                  <a:srgbClr val="191B0E"/>
                </a:solidFill>
              </a:rPr>
              <a:t> по базе данных ЭБС</a:t>
            </a:r>
            <a:endParaRPr sz="1800">
              <a:solidFill>
                <a:srgbClr val="191B0E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AutoNum type="arabicPeriod"/>
            </a:pPr>
            <a:r>
              <a:rPr lang="ru" sz="1800">
                <a:solidFill>
                  <a:srgbClr val="191B0E"/>
                </a:solidFill>
              </a:rPr>
              <a:t>Установка </a:t>
            </a:r>
            <a:r>
              <a:rPr lang="ru" sz="1800">
                <a:solidFill>
                  <a:srgbClr val="FF0000"/>
                </a:solidFill>
              </a:rPr>
              <a:t>закладок</a:t>
            </a:r>
            <a:r>
              <a:rPr lang="ru" sz="1800">
                <a:solidFill>
                  <a:srgbClr val="191B0E"/>
                </a:solidFill>
              </a:rPr>
              <a:t> и ведение конспектов</a:t>
            </a:r>
            <a:endParaRPr sz="1800">
              <a:solidFill>
                <a:srgbClr val="191B0E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AutoNum type="arabicPeriod"/>
            </a:pPr>
            <a:r>
              <a:rPr lang="ru" sz="1800">
                <a:solidFill>
                  <a:srgbClr val="FF0000"/>
                </a:solidFill>
              </a:rPr>
              <a:t>Сохранение</a:t>
            </a:r>
            <a:r>
              <a:rPr lang="ru" sz="1800">
                <a:solidFill>
                  <a:srgbClr val="191B0E"/>
                </a:solidFill>
              </a:rPr>
              <a:t> информации о прочтении книги;</a:t>
            </a:r>
            <a:endParaRPr sz="1800">
              <a:solidFill>
                <a:srgbClr val="191B0E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AutoNum type="arabicPeriod"/>
            </a:pPr>
            <a:r>
              <a:rPr lang="ru" sz="1800">
                <a:solidFill>
                  <a:srgbClr val="191B0E"/>
                </a:solidFill>
              </a:rPr>
              <a:t>Выделение, копирование, сохранение фрагмента текста, </a:t>
            </a:r>
            <a:r>
              <a:rPr lang="ru" sz="1800">
                <a:solidFill>
                  <a:srgbClr val="FF0000"/>
                </a:solidFill>
              </a:rPr>
              <a:t>использование для цитирования</a:t>
            </a:r>
            <a:endParaRPr sz="1800">
              <a:solidFill>
                <a:srgbClr val="FF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AutoNum type="arabicPeriod"/>
            </a:pPr>
            <a:r>
              <a:rPr lang="ru" sz="1800">
                <a:solidFill>
                  <a:srgbClr val="FF0000"/>
                </a:solidFill>
              </a:rPr>
              <a:t>Оценка произведения</a:t>
            </a:r>
            <a:r>
              <a:rPr lang="ru" sz="1800">
                <a:solidFill>
                  <a:srgbClr val="191B0E"/>
                </a:solidFill>
              </a:rPr>
              <a:t>, создание собственных отзывов или комментариев </a:t>
            </a:r>
            <a:endParaRPr sz="1800">
              <a:solidFill>
                <a:srgbClr val="191B0E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AutoNum type="arabicPeriod"/>
            </a:pPr>
            <a:r>
              <a:rPr lang="ru" sz="1800">
                <a:solidFill>
                  <a:srgbClr val="FF0000"/>
                </a:solidFill>
              </a:rPr>
              <a:t>Выборка</a:t>
            </a:r>
            <a:r>
              <a:rPr lang="ru" sz="1800">
                <a:solidFill>
                  <a:srgbClr val="191B0E"/>
                </a:solidFill>
              </a:rPr>
              <a:t> отдельных книг, создание собственных книжных коллекций</a:t>
            </a:r>
            <a:endParaRPr sz="1800">
              <a:solidFill>
                <a:srgbClr val="191B0E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AutoNum type="arabicPeriod"/>
            </a:pPr>
            <a:r>
              <a:rPr lang="ru" sz="1800">
                <a:solidFill>
                  <a:srgbClr val="191B0E"/>
                </a:solidFill>
              </a:rPr>
              <a:t>Возможность чтения текста </a:t>
            </a:r>
            <a:r>
              <a:rPr lang="ru" sz="1800">
                <a:solidFill>
                  <a:srgbClr val="FF0000"/>
                </a:solidFill>
              </a:rPr>
              <a:t>на мобильных устройствах</a:t>
            </a:r>
            <a:endParaRPr sz="1800">
              <a:solidFill>
                <a:srgbClr val="FF0000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1800"/>
              <a:buAutoNum type="arabicPeriod"/>
            </a:pPr>
            <a:r>
              <a:rPr lang="ru" sz="1800">
                <a:solidFill>
                  <a:srgbClr val="191B0E"/>
                </a:solidFill>
              </a:rPr>
              <a:t>Возможность чтения в режиме </a:t>
            </a:r>
            <a:r>
              <a:rPr lang="ru" sz="1800">
                <a:solidFill>
                  <a:srgbClr val="FF0000"/>
                </a:solidFill>
              </a:rPr>
              <a:t>«онлайн»</a:t>
            </a:r>
            <a:r>
              <a:rPr lang="ru" sz="1800">
                <a:solidFill>
                  <a:srgbClr val="191B0E"/>
                </a:solidFill>
              </a:rPr>
              <a:t> с использованием технологий потокового получения данных (постраничный просмотр и т. д.) и чтение в режиме </a:t>
            </a:r>
            <a:r>
              <a:rPr lang="ru" sz="1800">
                <a:solidFill>
                  <a:srgbClr val="FF0000"/>
                </a:solidFill>
              </a:rPr>
              <a:t>«оффлайн»</a:t>
            </a:r>
            <a:endParaRPr sz="18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7"/>
          <p:cNvSpPr txBox="1">
            <a:spLocks noGrp="1"/>
          </p:cNvSpPr>
          <p:nvPr>
            <p:ph type="title"/>
          </p:nvPr>
        </p:nvSpPr>
        <p:spPr>
          <a:xfrm>
            <a:off x="311700" y="1491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Преимущества</a:t>
            </a:r>
            <a:endParaRPr/>
          </a:p>
        </p:txBody>
      </p:sp>
      <p:sp>
        <p:nvSpPr>
          <p:cNvPr id="303" name="Google Shape;303;p17"/>
          <p:cNvSpPr txBox="1">
            <a:spLocks noGrp="1"/>
          </p:cNvSpPr>
          <p:nvPr>
            <p:ph type="body" idx="1"/>
          </p:nvPr>
        </p:nvSpPr>
        <p:spPr>
          <a:xfrm>
            <a:off x="311700" y="721850"/>
            <a:ext cx="8520600" cy="38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84048" lvl="0" indent="-38404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ts val="2000"/>
              <a:buFont typeface="Source Sans Pro"/>
              <a:buChar char="■"/>
            </a:pPr>
            <a:r>
              <a:rPr lang="ru" sz="2000" b="1">
                <a:solidFill>
                  <a:srgbClr val="191B0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Администрации</a:t>
            </a:r>
            <a:r>
              <a:rPr lang="ru" sz="2000">
                <a:solidFill>
                  <a:srgbClr val="191B0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- эффективное использование средств, обеспечение необходимой художественной литературой в рамках учебного процесса, использование информационных технологий в обучении</a:t>
            </a:r>
            <a:endParaRPr sz="2000">
              <a:solidFill>
                <a:srgbClr val="191B0E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rgbClr val="191B0E"/>
              </a:buClr>
              <a:buSzPts val="2000"/>
              <a:buFont typeface="Source Sans Pro"/>
              <a:buChar char="■"/>
            </a:pPr>
            <a:r>
              <a:rPr lang="ru" sz="2000" b="1">
                <a:solidFill>
                  <a:srgbClr val="191B0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Учителя</a:t>
            </a:r>
            <a:r>
              <a:rPr lang="ru" sz="2000">
                <a:solidFill>
                  <a:srgbClr val="191B0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- на уроке всегда под рукой литературный источник, можно читать с доски, дети могут работать с источниками на своих гаджетах</a:t>
            </a:r>
            <a:endParaRPr sz="2000">
              <a:solidFill>
                <a:srgbClr val="191B0E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rgbClr val="191B0E"/>
              </a:buClr>
              <a:buSzPts val="2000"/>
              <a:buFont typeface="Source Sans Pro"/>
              <a:buChar char="■"/>
            </a:pPr>
            <a:r>
              <a:rPr lang="ru" sz="2000" b="1">
                <a:solidFill>
                  <a:srgbClr val="191B0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Библиотекаря </a:t>
            </a:r>
            <a:r>
              <a:rPr lang="ru" sz="2000">
                <a:solidFill>
                  <a:srgbClr val="191B0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  ЭБС восполняет пробелы в комплектовании литературой (современная детская проза и др.), может обслуживать 24/7, в каникулы и выходные, статистические данные учитываются в общей отчетности</a:t>
            </a:r>
            <a:endParaRPr sz="2000">
              <a:solidFill>
                <a:srgbClr val="191B0E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84048" lvl="0" indent="-3840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rgbClr val="191B0E"/>
              </a:buClr>
              <a:buSzPts val="2000"/>
              <a:buFont typeface="Source Sans Pro"/>
              <a:buChar char="■"/>
            </a:pPr>
            <a:r>
              <a:rPr lang="ru" sz="2000" b="1">
                <a:solidFill>
                  <a:srgbClr val="191B0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Ученика</a:t>
            </a:r>
            <a:r>
              <a:rPr lang="ru" sz="2000">
                <a:solidFill>
                  <a:srgbClr val="191B0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- может получить книгу, находясь в любом месте, в любое время, есть книги, которых нет в бумажном виде в библиотеке, можно работать с текстом, составляя конспекты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Национальные библиотеки</a:t>
            </a:r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body" idx="1"/>
          </p:nvPr>
        </p:nvSpPr>
        <p:spPr>
          <a:xfrm>
            <a:off x="349175" y="1302650"/>
            <a:ext cx="8648700" cy="32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/>
              <a:t>Президентская библиотека  </a:t>
            </a:r>
            <a:r>
              <a:rPr lang="ru" sz="18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https://www.prlib.ru/</a:t>
            </a:r>
            <a:endParaRPr sz="18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800" b="1"/>
              <a:t>Национальная электронная детская библиотека (РГДБ) </a:t>
            </a:r>
            <a:r>
              <a:rPr lang="ru" sz="1800" b="1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https://arch.rgdb.ru/</a:t>
            </a:r>
            <a:endParaRPr sz="1800"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800"/>
              <a:t>Оцифрованная литература (редкие источники)</a:t>
            </a:r>
            <a:endParaRPr sz="18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800"/>
              <a:t>Частичный доступ к документам</a:t>
            </a:r>
            <a:endParaRPr sz="18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800"/>
              <a:t>Библиотека может подключиться в режиме удаленного читального зала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Библиотеки учебной литературы</a:t>
            </a:r>
            <a:endParaRPr/>
          </a:p>
        </p:txBody>
      </p:sp>
      <p:sp>
        <p:nvSpPr>
          <p:cNvPr id="315" name="Google Shape;315;p19"/>
          <p:cNvSpPr txBox="1">
            <a:spLocks noGrp="1"/>
          </p:cNvSpPr>
          <p:nvPr>
            <p:ph type="body" idx="1"/>
          </p:nvPr>
        </p:nvSpPr>
        <p:spPr>
          <a:xfrm>
            <a:off x="537175" y="1396675"/>
            <a:ext cx="8218800" cy="3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6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rgbClr val="000000"/>
                </a:solidFill>
                <a:highlight>
                  <a:schemeClr val="lt1"/>
                </a:highlight>
              </a:rPr>
              <a:t>1.</a:t>
            </a:r>
            <a:r>
              <a:rPr lang="ru" sz="1800" u="sng">
                <a:solidFill>
                  <a:srgbClr val="000000"/>
                </a:solidFill>
                <a:highlight>
                  <a:schemeClr val="lt1"/>
                </a:highlight>
                <a:hlinkClick r:id="rId3"/>
              </a:rPr>
              <a:t> Просвещение.  </a:t>
            </a:r>
            <a:r>
              <a:rPr lang="ru" sz="1800">
                <a:solidFill>
                  <a:srgbClr val="000000"/>
                </a:solidFill>
                <a:highlight>
                  <a:schemeClr val="lt1"/>
                </a:highlight>
              </a:rPr>
              <a:t>Бесплатный доступ на 3 месяца. </a:t>
            </a:r>
            <a:r>
              <a:rPr lang="ru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https://media.prosv.ru/</a:t>
            </a:r>
            <a:endParaRPr sz="1800" u="sng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6875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highlight>
                  <a:schemeClr val="lt1"/>
                </a:highlight>
              </a:rPr>
              <a:t>2. </a:t>
            </a:r>
            <a:r>
              <a:rPr lang="ru" sz="1800" u="sng">
                <a:solidFill>
                  <a:srgbClr val="000000"/>
                </a:solidFill>
                <a:highlight>
                  <a:schemeClr val="lt1"/>
                </a:highlight>
                <a:hlinkClick r:id="rId4"/>
              </a:rPr>
              <a:t>Российский учебник. </a:t>
            </a:r>
            <a:r>
              <a:rPr lang="ru" sz="1800">
                <a:solidFill>
                  <a:srgbClr val="000000"/>
                </a:solidFill>
                <a:highlight>
                  <a:schemeClr val="lt1"/>
                </a:highlight>
              </a:rPr>
              <a:t> Доступно 1500 пособий по промокоду УчимсяДома. </a:t>
            </a:r>
            <a:r>
              <a:rPr lang="ru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https://lecta.rosuchebnik.ru/</a:t>
            </a:r>
            <a:endParaRPr sz="180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6875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highlight>
                  <a:schemeClr val="lt1"/>
                </a:highlight>
              </a:rPr>
              <a:t>3.  </a:t>
            </a:r>
            <a:r>
              <a:rPr lang="ru" sz="1800" u="sng">
                <a:solidFill>
                  <a:srgbClr val="000000"/>
                </a:solidFill>
                <a:highlight>
                  <a:schemeClr val="lt1"/>
                </a:highlight>
                <a:hlinkClick r:id="rId5"/>
              </a:rPr>
              <a:t>Русское слово</a:t>
            </a:r>
            <a:r>
              <a:rPr lang="ru" sz="1800">
                <a:solidFill>
                  <a:srgbClr val="000000"/>
                </a:solidFill>
                <a:highlight>
                  <a:schemeClr val="lt1"/>
                </a:highlight>
              </a:rPr>
              <a:t> Подключение к сервису после </a:t>
            </a:r>
            <a:r>
              <a:rPr lang="ru" sz="1800" u="sng">
                <a:solidFill>
                  <a:srgbClr val="000000"/>
                </a:solidFill>
                <a:highlight>
                  <a:schemeClr val="lt1"/>
                </a:highlight>
                <a:hlinkClick r:id="rId6"/>
              </a:rPr>
              <a:t>оформления заявки</a:t>
            </a:r>
            <a:r>
              <a:rPr lang="ru" sz="1800">
                <a:solidFill>
                  <a:srgbClr val="000000"/>
                </a:solidFill>
                <a:highlight>
                  <a:schemeClr val="lt1"/>
                </a:highlight>
              </a:rPr>
              <a:t>. Бесплатный доступ до 20 апреля. </a:t>
            </a:r>
            <a:r>
              <a:rPr lang="ru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https:русское-слово.рф</a:t>
            </a:r>
            <a:r>
              <a:rPr lang="ru" sz="1800">
                <a:solidFill>
                  <a:srgbClr val="000000"/>
                </a:solidFill>
                <a:highlight>
                  <a:schemeClr val="lt1"/>
                </a:highlight>
              </a:rPr>
              <a:t> </a:t>
            </a:r>
            <a:endParaRPr sz="1800">
              <a:solidFill>
                <a:srgbClr val="000000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6875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highlight>
                  <a:schemeClr val="lt1"/>
                </a:highlight>
              </a:rPr>
              <a:t>4.</a:t>
            </a:r>
            <a:r>
              <a:rPr lang="ru" sz="1800" u="sng">
                <a:solidFill>
                  <a:schemeClr val="hlink"/>
                </a:solidFill>
                <a:hlinkClick r:id="rId8"/>
              </a:rPr>
              <a:t>Московская электронная школа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6875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800">
              <a:solidFill>
                <a:srgbClr val="000000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0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3"/>
              </a:rPr>
              <a:t>Московская электронная школа</a:t>
            </a:r>
            <a:endParaRPr/>
          </a:p>
        </p:txBody>
      </p:sp>
      <p:grpSp>
        <p:nvGrpSpPr>
          <p:cNvPr id="321" name="Google Shape;321;p20"/>
          <p:cNvGrpSpPr/>
          <p:nvPr/>
        </p:nvGrpSpPr>
        <p:grpSpPr>
          <a:xfrm>
            <a:off x="375850" y="1255700"/>
            <a:ext cx="8148410" cy="3467880"/>
            <a:chOff x="-12" y="1403598"/>
            <a:chExt cx="8820535" cy="4387499"/>
          </a:xfrm>
        </p:grpSpPr>
        <p:pic>
          <p:nvPicPr>
            <p:cNvPr id="322" name="Google Shape;322;p2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12" y="1473275"/>
              <a:ext cx="2505075" cy="4248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3" name="Google Shape;323;p2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586515" y="1403598"/>
              <a:ext cx="6234008" cy="438749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510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3"/>
              </a:rPr>
              <a:t>Литрес</a:t>
            </a:r>
            <a:endParaRPr/>
          </a:p>
        </p:txBody>
      </p:sp>
      <p:sp>
        <p:nvSpPr>
          <p:cNvPr id="329" name="Google Shape;329;p21"/>
          <p:cNvSpPr txBox="1">
            <a:spLocks noGrp="1"/>
          </p:cNvSpPr>
          <p:nvPr>
            <p:ph type="body" idx="1"/>
          </p:nvPr>
        </p:nvSpPr>
        <p:spPr>
          <a:xfrm>
            <a:off x="960325" y="1459700"/>
            <a:ext cx="3000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b="1">
                <a:solidFill>
                  <a:srgbClr val="191B0E"/>
                </a:solidFill>
              </a:rPr>
              <a:t>Литрес: </a:t>
            </a:r>
            <a:r>
              <a:rPr lang="ru" sz="2400" b="1">
                <a:solidFill>
                  <a:srgbClr val="FF0000"/>
                </a:solidFill>
              </a:rPr>
              <a:t>Библиотека</a:t>
            </a:r>
            <a:endParaRPr sz="2400">
              <a:solidFill>
                <a:srgbClr val="191B0E"/>
              </a:solidFill>
            </a:endParaRPr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i="1">
                <a:solidFill>
                  <a:srgbClr val="191B0E"/>
                </a:solidFill>
              </a:rPr>
              <a:t>Чтение педагогов и родителей</a:t>
            </a:r>
            <a:endParaRPr sz="2400">
              <a:solidFill>
                <a:srgbClr val="191B0E"/>
              </a:solidFill>
            </a:endParaRPr>
          </a:p>
          <a:p>
            <a:pPr marL="0" lvl="0" indent="0" algn="r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191B0E"/>
              </a:solidFill>
            </a:endParaRPr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b="1">
                <a:solidFill>
                  <a:srgbClr val="191B0E"/>
                </a:solidFill>
              </a:rPr>
              <a:t>Литрес: </a:t>
            </a:r>
            <a:r>
              <a:rPr lang="ru" sz="2400" b="1">
                <a:solidFill>
                  <a:srgbClr val="FF0000"/>
                </a:solidFill>
              </a:rPr>
              <a:t>Школа</a:t>
            </a:r>
            <a:endParaRPr sz="2400">
              <a:solidFill>
                <a:srgbClr val="191B0E"/>
              </a:solidFill>
            </a:endParaRPr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i="1">
                <a:solidFill>
                  <a:srgbClr val="191B0E"/>
                </a:solidFill>
              </a:rPr>
              <a:t>Чтение школьников</a:t>
            </a:r>
            <a:endParaRPr sz="2400" i="1">
              <a:solidFill>
                <a:srgbClr val="191B0E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30" name="Google Shape;330;p21"/>
          <p:cNvPicPr preferRelativeResize="0"/>
          <p:nvPr/>
        </p:nvPicPr>
        <p:blipFill rotWithShape="1">
          <a:blip r:embed="rId4">
            <a:alphaModFix/>
          </a:blip>
          <a:srcRect t="4242"/>
          <a:stretch/>
        </p:blipFill>
        <p:spPr>
          <a:xfrm>
            <a:off x="5984526" y="216140"/>
            <a:ext cx="2767474" cy="471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719</Words>
  <Application>Microsoft Office PowerPoint</Application>
  <PresentationFormat>Экран (16:9)</PresentationFormat>
  <Paragraphs>150</Paragraphs>
  <Slides>30</Slides>
  <Notes>30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Calibri</vt:lpstr>
      <vt:lpstr>Maven Pro</vt:lpstr>
      <vt:lpstr>Georgia</vt:lpstr>
      <vt:lpstr>Questrial</vt:lpstr>
      <vt:lpstr>Nunito</vt:lpstr>
      <vt:lpstr>Source Sans Pro</vt:lpstr>
      <vt:lpstr>Momentum</vt:lpstr>
      <vt:lpstr>Трансформация деятельности библиотеки при переходе школы на дистант </vt:lpstr>
      <vt:lpstr>Деятельность школьной библиотеки</vt:lpstr>
      <vt:lpstr>Электронная информационно-образовательная среда (ЭИОС)</vt:lpstr>
      <vt:lpstr>Требования к работе ЭБС</vt:lpstr>
      <vt:lpstr>Преимущества</vt:lpstr>
      <vt:lpstr>Национальные библиотеки</vt:lpstr>
      <vt:lpstr>Библиотеки учебной литературы</vt:lpstr>
      <vt:lpstr>Московская электронная школа</vt:lpstr>
      <vt:lpstr>Литрес</vt:lpstr>
      <vt:lpstr>Библиошкола  https://biblioschool.ru/</vt:lpstr>
      <vt:lpstr>Библиотеки по подписке</vt:lpstr>
      <vt:lpstr>Выводы</vt:lpstr>
      <vt:lpstr>Информационная поддержка педагогов в условиях перехода на ДО </vt:lpstr>
      <vt:lpstr>Консультирование по работе с цифровыми инструментами</vt:lpstr>
      <vt:lpstr>Презентация PowerPoint</vt:lpstr>
      <vt:lpstr>Курирование информации</vt:lpstr>
      <vt:lpstr>Инструменты сбора информации</vt:lpstr>
      <vt:lpstr>Инструменты организации контента</vt:lpstr>
      <vt:lpstr>Закладки в Padlet</vt:lpstr>
      <vt:lpstr>Представление информации (аккумуляция самого нужного) </vt:lpstr>
      <vt:lpstr>Выводы</vt:lpstr>
      <vt:lpstr>Культурный досуг</vt:lpstr>
      <vt:lpstr>Конкурсы, игры, викторины</vt:lpstr>
      <vt:lpstr>Презентация PowerPoint</vt:lpstr>
      <vt:lpstr>Сетевые акции, марафоны</vt:lpstr>
      <vt:lpstr>Электронный читательский дневник</vt:lpstr>
      <vt:lpstr>Дистанционные (сетевые) проекты</vt:lpstr>
      <vt:lpstr>Презентация PowerPoint</vt:lpstr>
      <vt:lpstr>Поучиться</vt:lpstr>
      <vt:lpstr>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Трансформация деятельности библиотеки при переходе школы на дистант </dc:title>
  <cp:lastModifiedBy>Пользователь Windows</cp:lastModifiedBy>
  <cp:revision>1</cp:revision>
  <dcterms:modified xsi:type="dcterms:W3CDTF">2020-04-06T09:27:49Z</dcterms:modified>
</cp:coreProperties>
</file>