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587" r:id="rId3"/>
    <p:sldId id="586" r:id="rId4"/>
    <p:sldId id="575" r:id="rId5"/>
    <p:sldId id="585" r:id="rId6"/>
    <p:sldId id="583" r:id="rId7"/>
    <p:sldId id="588" r:id="rId8"/>
    <p:sldId id="589" r:id="rId9"/>
    <p:sldId id="590" r:id="rId10"/>
    <p:sldId id="59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линова Александра Юрьевна" initials="БАЮ" lastIdx="1" clrIdx="0">
    <p:extLst>
      <p:ext uri="{19B8F6BF-5375-455C-9EA6-DF929625EA0E}">
        <p15:presenceInfo xmlns:p15="http://schemas.microsoft.com/office/powerpoint/2012/main" userId="S-1-5-21-873868826-1121876851-2869906792-254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9CE"/>
    <a:srgbClr val="FFFFFF"/>
    <a:srgbClr val="599AD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7A0F5-7E41-4D83-B4C4-A9248B7C2AF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5F2D0-4E96-46C9-B432-9F5C13134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9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2407-3407-4823-9AD2-FA16D4D9371B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C388-04A5-4C19-8C93-1BA3618C4613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7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93A4-AB4F-47D8-ABA6-D1D1808F8950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2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79655" y="356207"/>
            <a:ext cx="10414001" cy="503869"/>
          </a:xfrm>
          <a:prstGeom prst="rect">
            <a:avLst/>
          </a:prstGeom>
        </p:spPr>
        <p:txBody>
          <a:bodyPr/>
          <a:lstStyle>
            <a:lvl1pPr algn="l">
              <a:defRPr sz="2750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72530" y="6549656"/>
            <a:ext cx="626655" cy="238222"/>
          </a:xfrm>
          <a:prstGeom prst="rect">
            <a:avLst/>
          </a:prstGeom>
        </p:spPr>
        <p:txBody>
          <a:bodyPr/>
          <a:lstStyle>
            <a:lvl1pPr>
              <a:defRPr sz="125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079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AE5E-1A94-496F-8690-EEFA44D6EF29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5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35B4-6C29-4602-845F-BD06C4261543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31AC-DFB1-4A20-8668-1CC8918BE957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3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560A-25E0-4C23-8E86-DBF52901EA2C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4CE-DC71-4351-A42D-44AA92470583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6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43C9-9E63-49F9-9210-2A83DDFEB99A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1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76BA-BD72-4FC7-A085-8215C54B2E38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4598-3C9D-4349-AFDB-A32EF337750A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4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90918"/>
            <a:ext cx="10515600" cy="488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8303-06F6-47AE-9593-D43CA34EA3CF}" type="datetime1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9224" y="5326212"/>
            <a:ext cx="9144000" cy="7422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аведующий сектором по работе с детьми с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ВЗ </a:t>
            </a:r>
          </a:p>
          <a:p>
            <a:pPr algn="l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Ирина Геннадьевна Каткова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9ED1AC-AEB0-4ACB-B44D-35AFE34C83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9" y="305542"/>
            <a:ext cx="537391" cy="9680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C36E97-3197-4EF8-89AE-7105C0C6BC98}"/>
              </a:ext>
            </a:extLst>
          </p:cNvPr>
          <p:cNvSpPr/>
          <p:nvPr/>
        </p:nvSpPr>
        <p:spPr>
          <a:xfrm>
            <a:off x="9950836" y="5545158"/>
            <a:ext cx="123828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2021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25463" y="1628775"/>
            <a:ext cx="10491725" cy="2808288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400" dirty="0" smtClean="0">
                <a:solidFill>
                  <a:schemeClr val="bg1">
                    <a:lumMod val="50000"/>
                  </a:schemeClr>
                </a:solidFill>
                <a:ea typeface="PT Serif" pitchFamily="18" charset="-52"/>
                <a:cs typeface="PT Serif" pitchFamily="18" charset="-52"/>
              </a:rPr>
              <a:t>Образование детей с ОВЗ </a:t>
            </a:r>
            <a:br>
              <a:rPr lang="ru-RU" altLang="ru-RU" sz="4400" dirty="0" smtClean="0">
                <a:solidFill>
                  <a:schemeClr val="bg1">
                    <a:lumMod val="50000"/>
                  </a:schemeClr>
                </a:solidFill>
                <a:ea typeface="PT Serif" pitchFamily="18" charset="-52"/>
                <a:cs typeface="PT Serif" pitchFamily="18" charset="-52"/>
              </a:rPr>
            </a:br>
            <a:r>
              <a:rPr lang="ru-RU" altLang="ru-RU" sz="4400" dirty="0" smtClean="0">
                <a:solidFill>
                  <a:schemeClr val="bg1">
                    <a:lumMod val="50000"/>
                  </a:schemeClr>
                </a:solidFill>
                <a:ea typeface="PT Serif" pitchFamily="18" charset="-52"/>
                <a:cs typeface="PT Serif" pitchFamily="18" charset="-52"/>
              </a:rPr>
              <a:t>и инвалидностью в Пермском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57938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/>
              <a:t>Необходимость в швейных и столярных мастерских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2. Работа в ЭПОС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6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72139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E89CE"/>
                </a:solidFill>
              </a:rPr>
              <a:t>Новые 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На утверждении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Приказ </a:t>
            </a:r>
            <a:r>
              <a:rPr lang="ru-RU" dirty="0" err="1"/>
              <a:t>МОиН</a:t>
            </a:r>
            <a:r>
              <a:rPr lang="ru-RU" dirty="0"/>
              <a:t> ПК «Об утверждении Порядка определения объема и условий предоставления субсидии из бюджета Пермского края на иные цели для приобретения оборудования для реализации федерального государственного образовательного стандарта начального общего образования обучающихся с ограниченными возможностями здоровья и федерального государственного образовательного стандарта образования обучающихся с умственной отсталостью (интеллектуальными нарушениями)»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Приказ </a:t>
            </a:r>
            <a:r>
              <a:rPr lang="ru-RU" dirty="0" err="1"/>
              <a:t>МОиН</a:t>
            </a:r>
            <a:r>
              <a:rPr lang="ru-RU" dirty="0"/>
              <a:t> ПК «Об утверждении Порядка определения объема и условий предоставления субсидии из бюджета Пермского края </a:t>
            </a:r>
            <a:r>
              <a:rPr lang="ru-RU" dirty="0" smtClean="0"/>
              <a:t>на </a:t>
            </a:r>
            <a:r>
              <a:rPr lang="ru-RU" dirty="0"/>
              <a:t>иные цели для организации материально-технического и информационного сопровождения дистанционного образования детей-инвалидов на дому»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Приказ </a:t>
            </a:r>
            <a:r>
              <a:rPr lang="ru-RU" dirty="0" err="1"/>
              <a:t>МОиН</a:t>
            </a:r>
            <a:r>
              <a:rPr lang="ru-RU" dirty="0"/>
              <a:t> ПК «Об утверждении Порядка организации дистанционного обучения детей-инвалидов, являющихся обучающимися государственных или муниципальных общеобразовательных организаций, обучение которых по образовательным программам начального общего, основного общего и среднего общего образования осуществляется на дому»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План 10-летие Детства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738"/>
            <a:ext cx="10515600" cy="7213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3E89CE"/>
                </a:solidFill>
              </a:rPr>
              <a:t>Новые нормативные документы</a:t>
            </a:r>
            <a:endParaRPr lang="ru-RU" b="1" dirty="0">
              <a:solidFill>
                <a:srgbClr val="3E89C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6522"/>
            <a:ext cx="10868696" cy="5269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Федеральный уровень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Постановление Главного государственного санитарного врача РФ от 28 сентября 2020 г.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Приказ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от 28.08.2020 №</a:t>
            </a:r>
            <a:r>
              <a:rPr lang="ru-RU" sz="1800" dirty="0" smtClean="0"/>
              <a:t> 442</a:t>
            </a:r>
            <a:r>
              <a:rPr lang="ru-RU" sz="1800" dirty="0"/>
              <a:t> </a:t>
            </a:r>
            <a:r>
              <a:rPr lang="ru-RU" sz="1800" dirty="0" smtClean="0"/>
              <a:t>«Об </a:t>
            </a:r>
            <a:r>
              <a:rPr lang="ru-RU" sz="1800" dirty="0"/>
              <a:t>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</a:t>
            </a:r>
            <a:r>
              <a:rPr lang="ru-RU" sz="1800" dirty="0" smtClean="0"/>
              <a:t>образования»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(Зарегистрировано в Минюсте России 06.10.2020 </a:t>
            </a:r>
            <a:r>
              <a:rPr lang="ru-RU" sz="1800" dirty="0" smtClean="0"/>
              <a:t>№ </a:t>
            </a:r>
            <a:r>
              <a:rPr lang="ru-RU" sz="1800" dirty="0"/>
              <a:t>60252)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Региональный уровень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Приказ Министерства образования и науки Пермского края от 21 декабря 2020г. № 26-01-06-664 «О внесении изменений в приказ </a:t>
            </a:r>
            <a:r>
              <a:rPr lang="ru-RU" sz="1800" dirty="0" err="1" smtClean="0"/>
              <a:t>МОиН</a:t>
            </a:r>
            <a:r>
              <a:rPr lang="ru-RU" sz="1800" dirty="0" smtClean="0"/>
              <a:t> ПК от 30 сентября 2019 г. «О реализации мероприятия по обновлению МТБ и содержания образования в организациях, осуществляющих образовательную деятельность исключительно по АООП регионального проекта «Современная школа», реализуемого в ПК в рамках федерального проекта «СШ»  национального проекта «Образование» в 2020-2024 годах»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Постановление Правительства ПК «О внесении изменений в сводную бюджетную роспись ПК на 2021-2023 </a:t>
            </a:r>
            <a:r>
              <a:rPr lang="ru-RU" sz="1800" dirty="0" err="1" smtClean="0"/>
              <a:t>г.г</a:t>
            </a:r>
            <a:r>
              <a:rPr lang="ru-RU" sz="1800" dirty="0" smtClean="0"/>
              <a:t>., распределение </a:t>
            </a:r>
            <a:r>
              <a:rPr lang="ru-RU" sz="1800" dirty="0" err="1" smtClean="0"/>
              <a:t>субсидй</a:t>
            </a:r>
            <a:r>
              <a:rPr lang="ru-RU" sz="1800" dirty="0" smtClean="0"/>
              <a:t>, передаваемых в 2021 году и в плановом периоде 2022 и 2023 годов бюджетам муниципальных образований на обновление МТБ в организациях, осуществляющих образовательную деятельность исключительно по АООП»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/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800" dirty="0"/>
          </a:p>
          <a:p>
            <a:pPr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0" indent="0">
              <a:buNone/>
            </a:pPr>
            <a:endParaRPr lang="ru-RU" sz="18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59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99" y="3530762"/>
            <a:ext cx="2869240" cy="12743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359608" y="4181158"/>
            <a:ext cx="257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Комната сенсорной интеграции</a:t>
            </a:r>
            <a:endParaRPr lang="ru-RU" sz="3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4" y="2172885"/>
            <a:ext cx="2989429" cy="13051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302233" y="2715692"/>
            <a:ext cx="2826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Учебный кабинет «Технология» для слепых обучающихся (модуль «Массажное дело»)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56" y="4906100"/>
            <a:ext cx="3001787" cy="151494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3421567" y="5392436"/>
            <a:ext cx="2769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/>
              <a:t>Зал для занятий адаптированной физической культуры для обучающихся сенсорными нарушениями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87742" y="1315649"/>
            <a:ext cx="6067650" cy="904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/>
              <a:t>2020 год: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/>
              <a:t>Общеобразовательная школа-интернат Пермского края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/>
              <a:t>Школа № 7для обучающихся с ОВЗ г. Березники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540677" y="1345777"/>
            <a:ext cx="5472987" cy="843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/>
              <a:t>2021 год: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/>
              <a:t>Школа для детей с ограниченными возможностями здоровья г. Лысьва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999" y="2189570"/>
            <a:ext cx="2059669" cy="1293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33865" y="2240707"/>
            <a:ext cx="19179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Оборудование </a:t>
            </a:r>
            <a:r>
              <a:rPr lang="ru-RU" sz="1400" dirty="0"/>
              <a:t>для </a:t>
            </a:r>
            <a:r>
              <a:rPr lang="ru-RU" sz="1400" dirty="0" smtClean="0"/>
              <a:t>швейной и </a:t>
            </a:r>
            <a:r>
              <a:rPr lang="ru-RU" sz="1600" dirty="0" smtClean="0"/>
              <a:t>картонажно-переплетной</a:t>
            </a:r>
            <a:r>
              <a:rPr lang="ru-RU" sz="1400" dirty="0" smtClean="0"/>
              <a:t>  </a:t>
            </a:r>
            <a:r>
              <a:rPr lang="ru-RU" sz="1400" dirty="0"/>
              <a:t>мастерских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1A19EF61-5EEC-42FC-851F-2E1A0D9AEF17}"/>
              </a:ext>
            </a:extLst>
          </p:cNvPr>
          <p:cNvSpPr txBox="1">
            <a:spLocks/>
          </p:cNvSpPr>
          <p:nvPr/>
        </p:nvSpPr>
        <p:spPr bwMode="auto">
          <a:xfrm>
            <a:off x="259136" y="155173"/>
            <a:ext cx="11591488" cy="99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Поставка оборудования в коррекционные школы</a:t>
            </a:r>
            <a:r>
              <a:rPr lang="ru-RU" altLang="ru-RU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altLang="ru-RU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 2020-2021г. Федерального проекта «Современная школа»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4B11655-C9E7-4091-A163-5CA3F94345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83074" y="6364990"/>
            <a:ext cx="742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/>
              <a:t>Запланировано </a:t>
            </a:r>
            <a:r>
              <a:rPr lang="ru-RU" altLang="ru-RU" dirty="0" smtClean="0"/>
              <a:t>оснащение </a:t>
            </a:r>
            <a:r>
              <a:rPr lang="ru-RU" altLang="ru-RU" dirty="0"/>
              <a:t>в </a:t>
            </a:r>
            <a:r>
              <a:rPr lang="ru-RU" altLang="ru-RU" dirty="0" smtClean="0"/>
              <a:t>2021-2024 </a:t>
            </a:r>
            <a:r>
              <a:rPr lang="ru-RU" altLang="ru-RU" dirty="0"/>
              <a:t>годах </a:t>
            </a:r>
            <a:r>
              <a:rPr lang="ru-RU" altLang="ru-RU" b="1" dirty="0" smtClean="0">
                <a:solidFill>
                  <a:srgbClr val="C00000"/>
                </a:solidFill>
              </a:rPr>
              <a:t>15</a:t>
            </a:r>
            <a:r>
              <a:rPr lang="ru-RU" altLang="ru-RU" dirty="0" smtClean="0"/>
              <a:t> коррекционных школ</a:t>
            </a:r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81525" y="4788075"/>
            <a:ext cx="1673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Сенсорная комната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671476" y="4788075"/>
            <a:ext cx="2381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Оборудование для зала ЛФК</a:t>
            </a:r>
            <a:endParaRPr lang="ru-RU" sz="1400" dirty="0"/>
          </a:p>
        </p:txBody>
      </p:sp>
      <p:pic>
        <p:nvPicPr>
          <p:cNvPr id="1026" name="Picture 2" descr="https://static.tildacdn.com/tild3566-3361-4266-b862-626238633465/DSC_87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90" y="2168340"/>
            <a:ext cx="1945475" cy="132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0711" y="3604687"/>
            <a:ext cx="2317573" cy="1200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73942" y="3599773"/>
            <a:ext cx="2379533" cy="12133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3508" y="5221307"/>
            <a:ext cx="2248649" cy="10901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5509" y="5034886"/>
            <a:ext cx="2046434" cy="119334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067765" y="5192059"/>
            <a:ext cx="1932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Оборудование для кабинетов дефектолога, логопеда, психолога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97205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32" y="696176"/>
            <a:ext cx="11524025" cy="503869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3E89CE"/>
                </a:solidFill>
              </a:rPr>
              <a:t>Обновление материально-технической </a:t>
            </a:r>
            <a:r>
              <a:rPr lang="ru-RU" b="1" dirty="0" smtClean="0">
                <a:solidFill>
                  <a:srgbClr val="3E89CE"/>
                </a:solidFill>
              </a:rPr>
              <a:t>базы коррекционных школ </a:t>
            </a:r>
            <a:br>
              <a:rPr lang="ru-RU" b="1" dirty="0" smtClean="0">
                <a:solidFill>
                  <a:srgbClr val="3E89CE"/>
                </a:solidFill>
              </a:rPr>
            </a:br>
            <a:r>
              <a:rPr lang="ru-RU" b="1" dirty="0" smtClean="0">
                <a:solidFill>
                  <a:srgbClr val="3E89CE"/>
                </a:solidFill>
              </a:rPr>
              <a:t>2020 – 2024 годы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31182"/>
              </p:ext>
            </p:extLst>
          </p:nvPr>
        </p:nvGraphicFramePr>
        <p:xfrm>
          <a:off x="387394" y="1200045"/>
          <a:ext cx="5708606" cy="5460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30"/>
                <a:gridCol w="5007076"/>
              </a:tblGrid>
              <a:tr h="183363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37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Общеобразовательная школа-интернат Пермского края</a:t>
                      </a:r>
                      <a:endParaRPr lang="ru-RU" sz="1400" dirty="0"/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727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№ 7 для обучающихся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ОВЗ г. Березники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880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6880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для детей с ОВЗ г. Лысьва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880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880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Школа-интернат № 4 для обучающихся с ОВЗ г. Перми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880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Специальная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(коррекционная) школа-интернат г. Оса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880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880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Специальная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общеобразовательная школа-интернат г.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Кизел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880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№ 18 для обучающихся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ОВЗ г. Перми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363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№ 4 для обучающихся с ОВЗ  г. Березники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363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6727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Специальная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(коррекционная) общеобразовательная школа для обучающихся с ОВЗ г. Кунгур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727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Школа-интернат № 113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для обучающихся с ОВЗ («Ступени»)          г. Перми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727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Специальная (коррекционная)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общеобразовательная школа для обучающихся с ОВЗ г. Нытва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575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№ 154 для обучающихся с ОВЗ г. Перми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363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Киселевская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школа-интернат для обучающихся с ОВЗ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Суксунского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504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Краснокамская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адаптивная школа-интернат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363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Специальная (коррекционная школа-интернат для учащихся с ОВЗ Октябрьского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363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Специальная (коррекционная) школа-интернат г. Чусовой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363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Специальная (общеобразовательная) школа-интернат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г.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Губаха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://echoperm.ru/upload/files/2020/11/9/%D0%BF%D0%B5%D1%80%D0%BC%D1%81%D0%BA%D0%B8%D0%B9_%D0%BA%D1%80%D0%B0%D0%B9.YFWG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92" y="658931"/>
            <a:ext cx="4880965" cy="61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9602711" y="4592915"/>
            <a:ext cx="187569" cy="1641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253" y="3163801"/>
            <a:ext cx="201185" cy="176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404" y="4525584"/>
            <a:ext cx="201185" cy="176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480" y="4572951"/>
            <a:ext cx="201185" cy="1767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28" y="5545492"/>
            <a:ext cx="201185" cy="1767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227" y="5280293"/>
            <a:ext cx="201185" cy="1767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848" y="3472911"/>
            <a:ext cx="201185" cy="1767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742" y="5368693"/>
            <a:ext cx="201185" cy="1767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792" y="4667214"/>
            <a:ext cx="207282" cy="1767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686" y="6276174"/>
            <a:ext cx="207282" cy="1767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948" y="4348785"/>
            <a:ext cx="207282" cy="1767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848" y="3746547"/>
            <a:ext cx="207282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17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E89CE"/>
                </a:solidFill>
              </a:rPr>
              <a:t>В 2020г - 2 ресурсных центра </a:t>
            </a:r>
            <a:endParaRPr lang="ru-RU" b="1" dirty="0">
              <a:solidFill>
                <a:srgbClr val="3E89C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fontAlgn="t"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Общеобразовательная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школа-интернат Пермского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края</a:t>
            </a:r>
            <a:endParaRPr lang="ru-RU" sz="36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ru-RU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Школа № 7 для обучающихся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ОВЗ г. Березники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Содержательные линии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Реализация образовательной области «Технология» для разных категорий обучающихся с ограниченными возможностями здоровья в соответствии с требованиями ФГОС ОВЗ и ФГОС УО.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Организация коррекционно-реабилитационной деятельности образовательных организаций разных типов в соответствии с особыми образовательными потребностями разных категорий обучающихся с ограниченными возможностями здоровья в соответствии с требованиями ФГОС ОВЗ и ФГОС УО.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Организация деятельности по сопровождению обучающихся, находящихся на длительном лечении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2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3E89CE"/>
                </a:solidFill>
              </a:rPr>
              <a:t>Приобретение  </a:t>
            </a:r>
            <a:r>
              <a:rPr lang="ru-RU" sz="1800" b="1" dirty="0">
                <a:solidFill>
                  <a:srgbClr val="3E89CE"/>
                </a:solidFill>
              </a:rPr>
              <a:t>оборудования  для  реализации  федерального  государственного  образовательного  стандарта  начального  общего   образования обучающихся   с  ограниченными  возможностями  здоровья и федерального  государственного  образовательного  стандарта  образования  обучающихся  с умственной  отсталостью(интеллектуальными нарушениями)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24444"/>
              </p:ext>
            </p:extLst>
          </p:nvPr>
        </p:nvGraphicFramePr>
        <p:xfrm>
          <a:off x="979868" y="1648497"/>
          <a:ext cx="105156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4132"/>
                <a:gridCol w="2351468"/>
              </a:tblGrid>
              <a:tr h="1775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2021г.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505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МБОУ«Белоевская</a:t>
                      </a:r>
                      <a:r>
                        <a:rPr lang="ru-RU" sz="1400" dirty="0" smtClean="0"/>
                        <a:t>   общеобразовательная  школа-  интернат  для  обучающихся  с  ограниченными   возможностями 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Столярная мастерская</a:t>
                      </a:r>
                      <a:endParaRPr lang="ru-RU" sz="1400" dirty="0"/>
                    </a:p>
                  </a:txBody>
                  <a:tcPr/>
                </a:tc>
              </a:tr>
              <a:tr h="250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МБОУ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«Специальная(коррекционная)  школа-  интернат» </a:t>
                      </a:r>
                      <a:r>
                        <a:rPr lang="ru-RU" sz="1400" dirty="0" err="1" smtClean="0"/>
                        <a:t>г.Красновишерск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Столярная мастерская</a:t>
                      </a:r>
                    </a:p>
                  </a:txBody>
                  <a:tcPr/>
                </a:tc>
              </a:tr>
              <a:tr h="25053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МБОУ«Специальная</a:t>
                      </a:r>
                      <a:r>
                        <a:rPr lang="ru-RU" sz="1400" dirty="0" smtClean="0"/>
                        <a:t>(коррекционная)  общеобразовательная  школа-интернат для </a:t>
                      </a:r>
                      <a:r>
                        <a:rPr lang="ru-RU" sz="1400" dirty="0" err="1" smtClean="0"/>
                        <a:t>учающихся</a:t>
                      </a:r>
                      <a:r>
                        <a:rPr lang="ru-RU" sz="1400" dirty="0" smtClean="0"/>
                        <a:t>, воспитанников с ограниченными  возможностями  здоровья Чайковского  городского  округа»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</a:p>
                  </a:txBody>
                  <a:tcPr/>
                </a:tc>
              </a:tr>
              <a:tr h="250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МКОУ «Специальная(коррекционная)  общеобразовательная  школа-интернат №8»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</a:p>
                  </a:txBody>
                  <a:tcPr/>
                </a:tc>
              </a:tr>
              <a:tr h="250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МКОУ «Специальная (коррекционная) общеобразовательная школа для обучающихся, воспитанников с ограниченными возможностями здоровья» г. Оханска.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  <a:tr h="250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МБОУ «</a:t>
                      </a:r>
                      <a:r>
                        <a:rPr lang="ru-RU" sz="1400" dirty="0" err="1" smtClean="0"/>
                        <a:t>Ножовская</a:t>
                      </a:r>
                      <a:r>
                        <a:rPr lang="ru-RU" sz="1400" dirty="0" smtClean="0"/>
                        <a:t>   школа-  интернат  для  обучающихся  с  ограниченными   возможностями 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</a:p>
                  </a:txBody>
                  <a:tcPr/>
                </a:tc>
              </a:tr>
              <a:tr h="250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Муниципальное  бюджетное   образовательное  учреждение «</a:t>
                      </a:r>
                      <a:r>
                        <a:rPr lang="ru-RU" sz="1400" dirty="0" err="1" smtClean="0"/>
                        <a:t>Майкорская</a:t>
                      </a:r>
                      <a:r>
                        <a:rPr lang="ru-RU" sz="1400" dirty="0" smtClean="0"/>
                        <a:t>  общеобразовательная  школа-  интернат  для  обучающихся  с  ограниченными   возможностями 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</a:p>
                  </a:txBody>
                  <a:tcPr/>
                </a:tc>
              </a:tr>
              <a:tr h="250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Муниципальное  бюджетное   образовательное  учреждение «</a:t>
                      </a:r>
                      <a:r>
                        <a:rPr lang="ru-RU" sz="1400" dirty="0" err="1" smtClean="0"/>
                        <a:t>Большеусинская</a:t>
                      </a:r>
                      <a:r>
                        <a:rPr lang="ru-RU" sz="1400" dirty="0" smtClean="0"/>
                        <a:t> специальная                     (коррекционная)    общеобразовательная  школа-  интернат  для учащихся  с  ограниченными   возможностями 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68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381158"/>
              </p:ext>
            </p:extLst>
          </p:nvPr>
        </p:nvGraphicFramePr>
        <p:xfrm>
          <a:off x="954109" y="917151"/>
          <a:ext cx="10515600" cy="4483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5649"/>
                <a:gridCol w="2299951"/>
              </a:tblGrid>
              <a:tr h="2776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2022г.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779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МБОУ «Посадская   общеобразовательная  школа-  интернат  для  обучающихся  с  ограниченными   возможностями 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Столярное дело</a:t>
                      </a:r>
                      <a:endParaRPr lang="ru-RU" sz="1400" dirty="0"/>
                    </a:p>
                  </a:txBody>
                  <a:tcPr/>
                </a:tc>
              </a:tr>
              <a:tr h="33779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МБОУ «</a:t>
                      </a:r>
                      <a:r>
                        <a:rPr lang="ru-RU" sz="1400" dirty="0" err="1" smtClean="0"/>
                        <a:t>Кувинская</a:t>
                      </a:r>
                      <a:r>
                        <a:rPr lang="ru-RU" sz="1400" dirty="0" smtClean="0"/>
                        <a:t>  общеобразовательная  школа-  интернат  для  обучающихся  с  ограниченными   возможностями 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Столярная мастерская 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</a:tr>
              <a:tr h="33779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МБОУ «</a:t>
                      </a:r>
                      <a:r>
                        <a:rPr lang="ru-RU" sz="1400" dirty="0" err="1" smtClean="0"/>
                        <a:t>Брюховская</a:t>
                      </a:r>
                      <a:r>
                        <a:rPr lang="ru-RU" sz="1400" dirty="0" smtClean="0"/>
                        <a:t> специальная     (коррекционная)    общеобразовательная  школа-  интернат  для </a:t>
                      </a:r>
                      <a:r>
                        <a:rPr lang="ru-RU" sz="1400" dirty="0" err="1" smtClean="0"/>
                        <a:t>обучащихся</a:t>
                      </a:r>
                      <a:r>
                        <a:rPr lang="ru-RU" sz="1400" dirty="0" smtClean="0"/>
                        <a:t>  с  ограниченными   возможностями 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mtClean="0"/>
                        <a:t>Швейная мастерская</a:t>
                      </a:r>
                      <a:endParaRPr lang="ru-RU" sz="1400" dirty="0" smtClean="0"/>
                    </a:p>
                  </a:txBody>
                  <a:tcPr/>
                </a:tc>
              </a:tr>
              <a:tr h="33779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/>
                        <a:t>МБОУ«Бардымская</a:t>
                      </a:r>
                      <a:r>
                        <a:rPr lang="ru-RU" sz="1400" dirty="0" smtClean="0"/>
                        <a:t>  специальная  (коррекционная)    общеобразовательная  школа-  интернат  для </a:t>
                      </a:r>
                      <a:r>
                        <a:rPr lang="ru-RU" sz="1400" dirty="0" err="1" smtClean="0"/>
                        <a:t>обучащихся</a:t>
                      </a:r>
                      <a:r>
                        <a:rPr lang="ru-RU" sz="1400" dirty="0" smtClean="0"/>
                        <a:t>  с  ограниченными   возможностями  </a:t>
                      </a:r>
                      <a:r>
                        <a:rPr lang="ru-RU" sz="1400" dirty="0" err="1" smtClean="0"/>
                        <a:t>здоровья»с.Барда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Бардымского</a:t>
                      </a:r>
                      <a:r>
                        <a:rPr lang="ru-RU" sz="1400" dirty="0" smtClean="0"/>
                        <a:t> района Пермского края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mtClean="0"/>
                        <a:t>Швейная мастерская</a:t>
                      </a:r>
                      <a:endParaRPr lang="ru-RU" sz="1400" dirty="0" smtClean="0"/>
                    </a:p>
                  </a:txBody>
                  <a:tcPr/>
                </a:tc>
              </a:tr>
              <a:tr h="33779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МБОУ «</a:t>
                      </a:r>
                      <a:r>
                        <a:rPr lang="ru-RU" sz="1400" dirty="0" err="1" smtClean="0"/>
                        <a:t>Белоевская</a:t>
                      </a:r>
                      <a:r>
                        <a:rPr lang="ru-RU" sz="1400" dirty="0" smtClean="0"/>
                        <a:t>   общеобразовательная  школа-  интернат  для  обучающихся  с  ограниченными   возможностями 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mtClean="0"/>
                        <a:t>Швейная мастерская</a:t>
                      </a:r>
                      <a:endParaRPr lang="ru-RU" sz="1400" dirty="0" smtClean="0"/>
                    </a:p>
                  </a:txBody>
                  <a:tcPr/>
                </a:tc>
              </a:tr>
              <a:tr h="33779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МКОУ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Ашапская</a:t>
                      </a:r>
                      <a:r>
                        <a:rPr lang="ru-RU" sz="1400" dirty="0" smtClean="0"/>
                        <a:t> общеобразовательная школа-интернат для обучающихся с ограниченными возможностями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mtClean="0"/>
                        <a:t>Швейная мастерская</a:t>
                      </a:r>
                      <a:endParaRPr lang="ru-RU" sz="1400" dirty="0" smtClean="0"/>
                    </a:p>
                  </a:txBody>
                  <a:tcPr/>
                </a:tc>
              </a:tr>
              <a:tr h="33779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МБОУ "Специальная (коррекционная) школа для обучающихся с ограниченными возможностями здоровья« г. Соликамск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mtClean="0"/>
                        <a:t>Швейная мастерская</a:t>
                      </a:r>
                      <a:endParaRPr lang="ru-RU" sz="1400" dirty="0" smtClean="0"/>
                    </a:p>
                  </a:txBody>
                  <a:tcPr/>
                </a:tc>
              </a:tr>
              <a:tr h="33779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МБОУ «</a:t>
                      </a:r>
                      <a:r>
                        <a:rPr lang="ru-RU" sz="1400" dirty="0" err="1" smtClean="0"/>
                        <a:t>Очёрская</a:t>
                      </a:r>
                      <a:r>
                        <a:rPr lang="ru-RU" sz="1400" dirty="0" smtClean="0"/>
                        <a:t> коррекционная школа-интернат»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Швейная мастерская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0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024108"/>
              </p:ext>
            </p:extLst>
          </p:nvPr>
        </p:nvGraphicFramePr>
        <p:xfrm>
          <a:off x="838200" y="607884"/>
          <a:ext cx="1051560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4887"/>
                <a:gridCol w="2750713"/>
              </a:tblGrid>
              <a:tr h="2580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27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МКОУ "</a:t>
                      </a:r>
                      <a:r>
                        <a:rPr lang="ru-RU" sz="1400" dirty="0" err="1" smtClean="0"/>
                        <a:t>Обвинская</a:t>
                      </a:r>
                      <a:r>
                        <a:rPr lang="ru-RU" sz="1400" dirty="0" smtClean="0"/>
                        <a:t> коррекционная школа- интернат"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  <a:endParaRPr lang="ru-RU" sz="1400" dirty="0"/>
                    </a:p>
                  </a:txBody>
                  <a:tcPr/>
                </a:tc>
              </a:tr>
              <a:tr h="227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МКОУ "</a:t>
                      </a:r>
                      <a:r>
                        <a:rPr lang="ru-RU" sz="1400" dirty="0" err="1" smtClean="0"/>
                        <a:t>Яйвинская</a:t>
                      </a:r>
                      <a:r>
                        <a:rPr lang="ru-RU" sz="1400" dirty="0" smtClean="0"/>
                        <a:t> специальная общеобразовательная школа - интернат"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</a:p>
                  </a:txBody>
                  <a:tcPr/>
                </a:tc>
              </a:tr>
              <a:tr h="227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МКОУ «Посадская общеобразовательная школа-интернат для обучающихся с ограниченными возможностями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  <a:tr h="227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МБОУ «</a:t>
                      </a:r>
                      <a:r>
                        <a:rPr lang="ru-RU" sz="1400" dirty="0" err="1" smtClean="0"/>
                        <a:t>Добрянская</a:t>
                      </a:r>
                      <a:r>
                        <a:rPr lang="ru-RU" sz="1400" dirty="0" smtClean="0"/>
                        <a:t> средняя общеобразовательная школа №5»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Швейная мастерская</a:t>
                      </a:r>
                      <a:endParaRPr lang="ru-RU" sz="1400" dirty="0" smtClean="0"/>
                    </a:p>
                  </a:txBody>
                  <a:tcPr/>
                </a:tc>
              </a:tr>
              <a:tr h="227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МБОУ «Березовская средняя общеобразовательная школа №2» структурное подразделение «</a:t>
                      </a:r>
                      <a:r>
                        <a:rPr lang="ru-RU" sz="1400" dirty="0" err="1" smtClean="0"/>
                        <a:t>Заборьинская</a:t>
                      </a:r>
                      <a:r>
                        <a:rPr lang="ru-RU" sz="1400" dirty="0" smtClean="0"/>
                        <a:t> основная общеобразовательная школа»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Швейная мастерская</a:t>
                      </a:r>
                      <a:endParaRPr lang="ru-RU" sz="1400" dirty="0" smtClean="0"/>
                    </a:p>
                  </a:txBody>
                  <a:tcPr/>
                </a:tc>
              </a:tr>
              <a:tr h="227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МБОУ «Майская средняя общеобразовательная школа»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Швейная мастерская</a:t>
                      </a:r>
                      <a:endParaRPr lang="ru-RU" sz="1400" dirty="0" smtClean="0"/>
                    </a:p>
                  </a:txBody>
                  <a:tcPr/>
                </a:tc>
              </a:tr>
              <a:tr h="227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МАОУ «</a:t>
                      </a:r>
                      <a:r>
                        <a:rPr lang="ru-RU" sz="1400" dirty="0" err="1" smtClean="0"/>
                        <a:t>Ныробская</a:t>
                      </a:r>
                      <a:r>
                        <a:rPr lang="ru-RU" sz="1400" dirty="0" smtClean="0"/>
                        <a:t> средняя общеобразовательная школа имени Героя Советского Союза А.В. </a:t>
                      </a:r>
                      <a:r>
                        <a:rPr lang="ru-RU" sz="1400" dirty="0" err="1" smtClean="0"/>
                        <a:t>Флоренко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Швейная мастерская</a:t>
                      </a:r>
                      <a:endParaRPr lang="ru-RU" sz="1400" dirty="0" smtClean="0"/>
                    </a:p>
                  </a:txBody>
                  <a:tcPr/>
                </a:tc>
              </a:tr>
              <a:tr h="227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МАОУ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"Средняя общеобразовательная школа № 1" г. Горнозаводска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Швейная мастерская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0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1010</Words>
  <Application>Microsoft Office PowerPoint</Application>
  <PresentationFormat>Широкоэкранный</PresentationFormat>
  <Paragraphs>157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Bebas Neue Regular</vt:lpstr>
      <vt:lpstr>Calibri</vt:lpstr>
      <vt:lpstr>PT Serif</vt:lpstr>
      <vt:lpstr>SF UI Text Semibold</vt:lpstr>
      <vt:lpstr>Times New Roman</vt:lpstr>
      <vt:lpstr>Wingdings</vt:lpstr>
      <vt:lpstr>Тема Office</vt:lpstr>
      <vt:lpstr>Образование детей с ОВЗ  и инвалидностью в Пермском крае</vt:lpstr>
      <vt:lpstr>Новые нормативные документы</vt:lpstr>
      <vt:lpstr>Новые нормативные документы</vt:lpstr>
      <vt:lpstr>Презентация PowerPoint</vt:lpstr>
      <vt:lpstr>Обновление материально-технической базы коррекционных школ  2020 – 2024 годы  </vt:lpstr>
      <vt:lpstr>В 2020г - 2 ресурсных центра </vt:lpstr>
      <vt:lpstr>Приобретение  оборудования  для  реализации  федерального  государственного  образовательного  стандарта  начального  общего   образования обучающихся   с  ограниченными  возможностями  здоровья и федерального  государственного  образовательного  стандарта  образования  обучающихся  с умственной  отсталостью(интеллектуальными нарушениями)</vt:lpstr>
      <vt:lpstr>Презентация PowerPoint</vt:lpstr>
      <vt:lpstr>Презентация PowerPoint</vt:lpstr>
      <vt:lpstr>Вопросы для обсуждения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образования в Пермском крае</dc:title>
  <dc:creator>Коворкинг Минобр</dc:creator>
  <cp:lastModifiedBy>Каткова Ирина Геннадьевна</cp:lastModifiedBy>
  <cp:revision>117</cp:revision>
  <dcterms:created xsi:type="dcterms:W3CDTF">2020-12-04T06:10:21Z</dcterms:created>
  <dcterms:modified xsi:type="dcterms:W3CDTF">2021-03-17T06:26:59Z</dcterms:modified>
</cp:coreProperties>
</file>