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C7527D-F6EB-4D31-8059-64FDAAAE0B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29EC63-BCF1-4842-B20A-20CE74A31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8980823-4A07-4621-8E83-FEC14473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DAB8E0-CCF1-409C-B35A-CB37DDD7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F86BA45-7881-474F-9A15-679E728F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210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B13D0F-C751-45D3-93F0-7B1FE84E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83B305B-4FED-422D-826B-BFB4114CF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1B4EEE-80C1-435D-9898-27956CEC2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1AC6DB-21A2-41BC-811B-CB1538A02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19BE4F-EE91-41A6-B9FA-0D3A564D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47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812DFF4-EE84-48FA-9628-6E9D4A278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220AE30-AFB0-4E9F-93A1-F9F8204CFD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4F57696-4FD7-4DC1-B46F-9E5505362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11380E-0D1C-49F0-8758-FA9D703AA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A599E4-B754-495E-9F5C-65523991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758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291875-4D0A-4682-BC2B-2AABBEF9E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CEB72C-F6CE-4E5E-A264-25B78ABD0B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F4200E-7E30-49B4-B54D-C29190166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8EAF2A-922F-4FF2-8567-1B57A7E65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252F79-1AEA-4C9D-8E53-4A97339F1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98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F6E65A-39C3-4D51-AAAB-BD95AF767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72A569E-7E3F-4E6F-9B79-EC72D4B57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2E7346D-5F6E-4F59-BC24-34E621AC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C7C40D-B738-40EC-A6C5-14D6F9982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A01776-6879-4145-8411-C6609ADBD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297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AC4776-9F25-443A-A962-AF151D7F3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97014C-B1F1-4147-BE44-5EBFEC8C52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C975B00-A3D9-4A08-8533-8EB0A97D2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7D430DE-2F08-4D72-9E54-B8DF1D55C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E88252-4FFC-4DF1-9C53-510BC59DD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4CAE324-E879-455E-B932-3017A692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897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A1A577-713D-4BB8-BA4B-88948C571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9C1963A-B02D-4F20-AD0E-CDEA863F2D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FC93D62-69D9-40AC-B5B1-A88AC1E926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D0E2BF2-555D-44BD-B935-F8D43695B9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34A0B86-9369-490F-A495-D0F017F625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DEA615D-9926-4346-9C8A-81B13DFFA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CF0DA7B-93EE-4B32-9AF2-47707690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31439DE-93BB-4FA2-986E-39AE558CE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70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79513-67AD-4B6D-AD14-7603D66F2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9F4E44-2613-4528-972C-2FEA04AE9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0DA3688-4988-4833-9C56-D63B243E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74B5683-A12E-40AF-8E31-3DC7A5E2C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515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CF23FB8-2C15-40B3-BEDD-E21FF783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E7BD50B-201D-4632-930C-4503B109D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88F9CA-1C7E-49C4-BB22-D5B2E0F11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52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F00474-6D2F-4402-9C1B-032728040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58A2F-46E6-47D3-974D-2965BCF62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A9EBA6-C64C-4281-A218-64CA8D6227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052969B-BF53-4F0E-9273-724550691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0C55B1-5B5C-4E4F-9A23-59F7A299B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DB0ACD-79D1-4B20-9370-3A3E5C65B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16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1EE75B-5EA6-4F2F-8BCC-BF5A68CBB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3E5416F-B112-43A3-B740-39EFFCC4B2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61FDD8-ED84-49C0-8B27-BB3D45660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C3FFF9-572A-45A5-A77D-229BBCCD2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7C39932-0121-4D9E-AD7C-54A1C8CC5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AF4694-128E-4D1D-9661-A9401C8C2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9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3E4363-9CAF-47D0-BE19-55D354121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87F017F-EA82-44BB-B20F-B2720DCD0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9AEFA8-7FC0-446A-BE62-E05C80A11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6043E-8647-4997-A3A1-1E94FFB56E28}" type="datetimeFigureOut">
              <a:rPr lang="ru-RU" smtClean="0"/>
              <a:t>25.06.2021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4C20A3-729D-4082-A57C-E0113F7981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6AFE17-FA7C-44AB-A462-0EE569EC91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E6413-405A-41D3-8CF4-6445257B54A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868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pos.permkrai.ru/wp-content/uploads/2020/12/oformlenie_v_ezhd_uchenikov_pereshedshih_na_semejnoe_obrazovanie-2.pdf" TargetMode="External"/><Relationship Id="rId2" Type="http://schemas.openxmlformats.org/officeDocument/2006/relationships/hyperlink" Target="https://epos.permkrai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https://epos.permkrai.ru/webinars/vebinary/tekushhij-status-raboty-epos-shkola-rabota-v-razdele-spravochnik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DF4AC5-5724-406E-9012-85FC9578AD2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8166"/>
          <a:stretch/>
        </p:blipFill>
        <p:spPr>
          <a:xfrm>
            <a:off x="0" y="131037"/>
            <a:ext cx="12192000" cy="6057327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FAC7321-FE07-4071-B77E-5E93DFC1489A}"/>
              </a:ext>
            </a:extLst>
          </p:cNvPr>
          <p:cNvSpPr/>
          <p:nvPr/>
        </p:nvSpPr>
        <p:spPr>
          <a:xfrm>
            <a:off x="267855" y="2048163"/>
            <a:ext cx="9023927" cy="2761673"/>
          </a:xfrm>
          <a:prstGeom prst="rect">
            <a:avLst/>
          </a:prstGeom>
          <a:solidFill>
            <a:schemeClr val="bg1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dirty="0">
                <a:solidFill>
                  <a:srgbClr val="C00000"/>
                </a:solidFill>
              </a:rPr>
              <a:t>Особенности создания учебного плана в ЭПОС.Школа </a:t>
            </a:r>
            <a:br>
              <a:rPr lang="ru-RU" sz="4800" dirty="0">
                <a:solidFill>
                  <a:srgbClr val="C00000"/>
                </a:solidFill>
              </a:rPr>
            </a:br>
            <a:r>
              <a:rPr lang="ru-RU" sz="4800" dirty="0">
                <a:solidFill>
                  <a:srgbClr val="C00000"/>
                </a:solidFill>
              </a:rPr>
              <a:t>при формировании АООП</a:t>
            </a:r>
            <a:endParaRPr lang="ru-RU" sz="4800" dirty="0">
              <a:solidFill>
                <a:schemeClr val="accent1"/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13D556C-8C76-4864-82D0-CF22004A8A2D}"/>
              </a:ext>
            </a:extLst>
          </p:cNvPr>
          <p:cNvSpPr/>
          <p:nvPr/>
        </p:nvSpPr>
        <p:spPr>
          <a:xfrm flipH="1">
            <a:off x="340822" y="6123708"/>
            <a:ext cx="10428777" cy="5357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>
                <a:solidFill>
                  <a:schemeClr val="tx1"/>
                </a:solidFill>
              </a:rPr>
              <a:t>Главный аналитик 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отдела цифровых решений в социально-экономической сфере управления разработки и развития информационных систем</a:t>
            </a:r>
            <a:r>
              <a:rPr lang="ru-RU" sz="1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ru-RU" sz="1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ГБУ ПК «Центр информационного развития Пермского края»</a:t>
            </a:r>
            <a:r>
              <a:rPr lang="ru-RU" sz="1400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313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FCD65-A8E3-4E44-815B-54D3B6BA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Особенности создания учебного плана в ЭПОС.Школа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при формировании АООП для НОО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D842-5DCE-4194-A546-D0957491B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432" y="1367878"/>
            <a:ext cx="7274295" cy="5147293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НОО</a:t>
            </a:r>
          </a:p>
          <a:p>
            <a:pPr marL="2687638" indent="-2687638">
              <a:buNone/>
            </a:pPr>
            <a:r>
              <a:rPr lang="ru-RU" b="1" dirty="0"/>
              <a:t>«Вариант 1 ОВЗ» </a:t>
            </a:r>
            <a:r>
              <a:rPr lang="ru-RU" dirty="0"/>
              <a:t>- в УП можно выбрать предметы </a:t>
            </a:r>
            <a:r>
              <a:rPr lang="ru-RU" u="sng" dirty="0"/>
              <a:t>без</a:t>
            </a:r>
            <a:r>
              <a:rPr lang="ru-RU" dirty="0"/>
              <a:t> иконки «А»</a:t>
            </a:r>
          </a:p>
          <a:p>
            <a:pPr marL="2687638" indent="-2687638">
              <a:buNone/>
            </a:pPr>
            <a:r>
              <a:rPr lang="ru-RU" b="1" dirty="0"/>
              <a:t>«Вариант 2 ОВЗ» </a:t>
            </a:r>
            <a:r>
              <a:rPr lang="ru-RU" dirty="0"/>
              <a:t>- в УП можно выбрать предметы </a:t>
            </a:r>
            <a:r>
              <a:rPr lang="ru-RU" u="sng" dirty="0"/>
              <a:t>с/без </a:t>
            </a:r>
            <a:r>
              <a:rPr lang="ru-RU" dirty="0"/>
              <a:t>иконкой(и) «А»</a:t>
            </a:r>
          </a:p>
          <a:p>
            <a:pPr marL="2687638" indent="-2687638">
              <a:buNone/>
            </a:pPr>
            <a:r>
              <a:rPr lang="ru-RU" b="1" dirty="0"/>
              <a:t>«Вариант 3 ОВЗ» </a:t>
            </a:r>
            <a:r>
              <a:rPr lang="ru-RU" dirty="0"/>
              <a:t>- в УП можно выбрать предметы </a:t>
            </a:r>
            <a:r>
              <a:rPr lang="ru-RU" u="sng" dirty="0"/>
              <a:t>с</a:t>
            </a:r>
            <a:r>
              <a:rPr lang="ru-RU" dirty="0"/>
              <a:t> иконкой «А»</a:t>
            </a:r>
          </a:p>
          <a:p>
            <a:pPr marL="2687638" indent="-2687638">
              <a:buNone/>
            </a:pPr>
            <a:r>
              <a:rPr lang="ru-RU" b="1" dirty="0"/>
              <a:t>«Вариант 4 ОВЗ</a:t>
            </a:r>
            <a:r>
              <a:rPr lang="ru-RU" dirty="0"/>
              <a:t>» - в УП можно выбрать предметы </a:t>
            </a:r>
            <a:r>
              <a:rPr lang="ru-RU" u="sng" dirty="0"/>
              <a:t>с</a:t>
            </a:r>
            <a:r>
              <a:rPr lang="ru-RU" dirty="0"/>
              <a:t> иконкой «А»</a:t>
            </a:r>
          </a:p>
          <a:p>
            <a:pPr marL="2687638" indent="-2687638">
              <a:buNone/>
            </a:pPr>
            <a:r>
              <a:rPr lang="ru-RU" b="1" dirty="0"/>
              <a:t>«Вариант 1 УО» </a:t>
            </a:r>
            <a:r>
              <a:rPr lang="ru-RU" dirty="0"/>
              <a:t>- в УП можно выбрать предметы </a:t>
            </a:r>
            <a:r>
              <a:rPr lang="ru-RU" u="sng" dirty="0"/>
              <a:t>с</a:t>
            </a:r>
            <a:r>
              <a:rPr lang="ru-RU" dirty="0"/>
              <a:t> иконкой «А»</a:t>
            </a:r>
          </a:p>
          <a:p>
            <a:pPr marL="2687638" indent="-2687638">
              <a:buNone/>
            </a:pPr>
            <a:r>
              <a:rPr lang="ru-RU" b="1" dirty="0"/>
              <a:t>«Вариант 2 УО» </a:t>
            </a:r>
            <a:r>
              <a:rPr lang="ru-RU" dirty="0"/>
              <a:t>- в УП можно выбрать предметы </a:t>
            </a:r>
            <a:r>
              <a:rPr lang="ru-RU" u="sng" dirty="0"/>
              <a:t>с</a:t>
            </a:r>
            <a:r>
              <a:rPr lang="ru-RU" dirty="0"/>
              <a:t> иконкой «А»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0CE01C-875F-4D30-95CD-E3C97D1024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5779" y="1737849"/>
            <a:ext cx="3154807" cy="4407353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7521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FCD65-A8E3-4E44-815B-54D3B6BA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1999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Особенности создания учебного плана в ЭПОС.Школа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при формировании АООП для НОО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D842-5DCE-4194-A546-D0957491B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686" y="1465943"/>
            <a:ext cx="11872685" cy="497180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НОО</a:t>
            </a:r>
          </a:p>
          <a:p>
            <a:pPr marL="2147888" indent="-2147888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1 ОВЗ»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учащийся с ОВЗ, но с полной сохранностью интеллекта (содержание будет, как у здорового ребёнка, но программа адаптированная)</a:t>
            </a:r>
          </a:p>
          <a:p>
            <a:pPr marL="2147888" indent="-2147888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2 ОВЗ»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учащегося есть склонность к выпадению из уровня развития по возрасту; наблюдается положительная динамика, может осваивать основные предметы наряду с предметами с пометкой «адаптированный»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3 ОВЗ»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учащегося динамика отрицательная, не может осваивать основные предметы</a:t>
            </a:r>
          </a:p>
          <a:p>
            <a:pPr marL="2147888" indent="-2147888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4 ОВЗ»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учащегося серьёзные поражения коры головного мозга (похож на «Вариант 1ОУ»)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1 УО»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 учащегося интеллект не сохранен, но он социально адаптирован </a:t>
            </a:r>
            <a:endParaRPr lang="ru-RU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u-RU" sz="1900" b="1" dirty="0">
                <a:latin typeface="Arial" panose="020B0604020202020204" pitchFamily="34" charset="0"/>
                <a:cs typeface="Arial" panose="020B0604020202020204" pitchFamily="34" charset="0"/>
              </a:rPr>
              <a:t>«Вариант 2 УО» </a:t>
            </a:r>
            <a:r>
              <a:rPr lang="ru-RU" sz="19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9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интеллект не сохранён, социально не адаптирован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3710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EFCD65-A8E3-4E44-815B-54D3B6BAD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6"/>
            <a:ext cx="12191999" cy="1099962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</a:rPr>
              <a:t>Особенности создания учебного плана в ЭПОС.Школа </a:t>
            </a:r>
            <a:br>
              <a:rPr lang="ru-RU" sz="3600" b="1" dirty="0">
                <a:solidFill>
                  <a:srgbClr val="C00000"/>
                </a:solidFill>
              </a:rPr>
            </a:br>
            <a:r>
              <a:rPr lang="ru-RU" sz="3600" b="1" dirty="0">
                <a:solidFill>
                  <a:srgbClr val="C00000"/>
                </a:solidFill>
              </a:rPr>
              <a:t>при формировании АООП для ООО и СОО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56D842-5DCE-4194-A546-D0957491B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258" y="1142061"/>
            <a:ext cx="8808853" cy="3091543"/>
          </a:xfrm>
          <a:ln>
            <a:solidFill>
              <a:schemeClr val="accent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ООО</a:t>
            </a:r>
          </a:p>
          <a:p>
            <a:pPr marL="0" indent="0">
              <a:buNone/>
            </a:pPr>
            <a:r>
              <a:rPr lang="ru-RU" b="1" dirty="0"/>
              <a:t>«Увеличение срока освоения ООП для ОВЗ» </a:t>
            </a:r>
            <a:r>
              <a:rPr lang="ru-RU" dirty="0"/>
              <a:t>- </a:t>
            </a:r>
          </a:p>
          <a:p>
            <a:pPr marL="0" indent="0">
              <a:buNone/>
            </a:pPr>
            <a:r>
              <a:rPr lang="ru-RU" dirty="0"/>
              <a:t>в УП можно выбрать предметы </a:t>
            </a:r>
            <a:r>
              <a:rPr lang="ru-RU" u="sng" dirty="0"/>
              <a:t>без</a:t>
            </a:r>
            <a:r>
              <a:rPr lang="ru-RU" dirty="0"/>
              <a:t> иконки «А»</a:t>
            </a:r>
          </a:p>
          <a:p>
            <a:pPr marL="0" indent="0">
              <a:buNone/>
            </a:pPr>
            <a:r>
              <a:rPr lang="ru-RU" b="1" dirty="0"/>
              <a:t>«Без увеличения срока освоения ООП для ОВЗ» </a:t>
            </a:r>
            <a:r>
              <a:rPr lang="ru-RU" dirty="0"/>
              <a:t>-</a:t>
            </a:r>
          </a:p>
          <a:p>
            <a:pPr marL="0" indent="0">
              <a:buNone/>
            </a:pPr>
            <a:r>
              <a:rPr lang="ru-RU" dirty="0"/>
              <a:t> в УП можно выбрать предметы </a:t>
            </a:r>
            <a:r>
              <a:rPr lang="ru-RU" u="sng" dirty="0"/>
              <a:t>без </a:t>
            </a:r>
            <a:r>
              <a:rPr lang="ru-RU" dirty="0"/>
              <a:t>иконки «А»</a:t>
            </a:r>
          </a:p>
          <a:p>
            <a:pPr marL="0" indent="0">
              <a:buNone/>
            </a:pPr>
            <a:r>
              <a:rPr lang="ru-RU" b="1" dirty="0"/>
              <a:t>«Нецензовое образование» </a:t>
            </a:r>
            <a:r>
              <a:rPr lang="ru-RU" dirty="0"/>
              <a:t>- в УП можно выбрать предметы только </a:t>
            </a:r>
            <a:r>
              <a:rPr lang="ru-RU" u="sng" dirty="0"/>
              <a:t>с</a:t>
            </a:r>
            <a:r>
              <a:rPr lang="ru-RU" dirty="0"/>
              <a:t> иконкой «А»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248FE252-1A25-41E9-BDC4-9526CCC7FFE4}"/>
              </a:ext>
            </a:extLst>
          </p:cNvPr>
          <p:cNvSpPr txBox="1">
            <a:spLocks/>
          </p:cNvSpPr>
          <p:nvPr/>
        </p:nvSpPr>
        <p:spPr>
          <a:xfrm>
            <a:off x="266258" y="4257448"/>
            <a:ext cx="8808854" cy="238034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b="1" dirty="0">
                <a:solidFill>
                  <a:srgbClr val="0070C0"/>
                </a:solidFill>
              </a:rPr>
              <a:t>СОО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/>
              <a:t>«Увеличение срока освоения ООП для ОВЗ» </a:t>
            </a:r>
            <a:r>
              <a:rPr lang="ru-RU" dirty="0"/>
              <a:t>-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в УП можно выбрать предметы </a:t>
            </a:r>
            <a:r>
              <a:rPr lang="ru-RU" u="sng" dirty="0"/>
              <a:t>без</a:t>
            </a:r>
            <a:r>
              <a:rPr lang="ru-RU" dirty="0"/>
              <a:t> иконки «А»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b="1" dirty="0"/>
              <a:t>«Без увеличения срока освоения ООП для ОВЗ» </a:t>
            </a:r>
            <a:r>
              <a:rPr lang="ru-RU" dirty="0"/>
              <a:t>-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/>
              <a:t>в УП можно выбрать предметы </a:t>
            </a:r>
            <a:r>
              <a:rPr lang="ru-RU" u="sng" dirty="0"/>
              <a:t>без </a:t>
            </a:r>
            <a:r>
              <a:rPr lang="ru-RU" dirty="0"/>
              <a:t>иконки «А»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CC428D2-06E6-4A63-9629-139418383E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9197"/>
          <a:stretch/>
        </p:blipFill>
        <p:spPr>
          <a:xfrm>
            <a:off x="9234768" y="1190171"/>
            <a:ext cx="2540289" cy="2995324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EA00883-D81A-4580-8E3B-3D18DE594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4768" y="4257448"/>
            <a:ext cx="2540289" cy="2410452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5821458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41740A-E0BF-4F65-9EF3-F61E93385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436" y="56164"/>
            <a:ext cx="10633364" cy="599617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Информационный портал «ЭПОС» - </a:t>
            </a:r>
            <a:r>
              <a:rPr lang="en-US" sz="3200" b="1" dirty="0">
                <a:solidFill>
                  <a:srgbClr val="C00000"/>
                </a:solidFill>
                <a:hlinkClick r:id="rId2"/>
              </a:rPr>
              <a:t>https://epos.permkrai.ru/</a:t>
            </a:r>
            <a:r>
              <a:rPr lang="ru-RU" sz="3200" b="1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66C68E-FA70-411C-B731-504824E05C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05" y="1123662"/>
            <a:ext cx="6842686" cy="491692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Оформление в электронном журнале ЭПОС.Школа данных по детям, перешедшим на семейное образование </a:t>
            </a:r>
            <a:r>
              <a:rPr lang="en-US" dirty="0">
                <a:hlinkClick r:id="rId3"/>
              </a:rPr>
              <a:t>https://epos.permkrai.ru/wp-content/uploads/2020/12/oformlenie_v_ezhd_uchenikov_pereshedshih_na_semejnoe_obrazovanie-2.pdf</a:t>
            </a:r>
            <a:r>
              <a:rPr lang="ru-RU" dirty="0"/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/>
              <a:t> </a:t>
            </a:r>
            <a:r>
              <a:rPr lang="ru-RU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Вебинары от 3 и 10 декабря «О семейном образовании» -   </a:t>
            </a:r>
            <a:r>
              <a:rPr lang="en-US" b="1" dirty="0">
                <a:solidFill>
                  <a:srgbClr val="002060"/>
                </a:solidFill>
                <a:latin typeface="+mj-lt"/>
                <a:ea typeface="+mj-ea"/>
                <a:cs typeface="+mj-cs"/>
                <a:hlinkClick r:id="rId4"/>
              </a:rPr>
              <a:t>https://epos.permkrai.ru/webinars/vebinary/tekushhij-status-raboty-epos-shkola-rabota-v-razdele-spravochniki/</a:t>
            </a:r>
            <a:r>
              <a:rPr lang="ru-RU" b="1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C2EEF53-FDF5-4306-B463-33F9C5C520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4291" y="1581728"/>
            <a:ext cx="4916056" cy="331929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027410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494</Words>
  <Application>Microsoft Office PowerPoint</Application>
  <PresentationFormat>Широкоэкранный</PresentationFormat>
  <Paragraphs>33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Особенности создания учебного плана в ЭПОС.Школа  при формировании АООП для НОО</vt:lpstr>
      <vt:lpstr>Особенности создания учебного плана в ЭПОС.Школа  при формировании АООП для НОО</vt:lpstr>
      <vt:lpstr>Особенности создания учебного плана в ЭПОС.Школа  при формировании АООП для ООО и СОО</vt:lpstr>
      <vt:lpstr>Информационный портал «ЭПОС» - https://epos.permkrai.ru/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Оформление учебного плана в ЭПОС.Школа  при создании АООП</dc:title>
  <dc:creator>Половникова Екатерина Юрьевна</dc:creator>
  <cp:lastModifiedBy>Половникова Екатерина Юрьевна</cp:lastModifiedBy>
  <cp:revision>11</cp:revision>
  <dcterms:created xsi:type="dcterms:W3CDTF">2021-06-24T10:28:46Z</dcterms:created>
  <dcterms:modified xsi:type="dcterms:W3CDTF">2021-06-25T04:32:02Z</dcterms:modified>
</cp:coreProperties>
</file>