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6"/>
  </p:notesMasterIdLst>
  <p:sldIdLst>
    <p:sldId id="256" r:id="rId2"/>
    <p:sldId id="301" r:id="rId3"/>
    <p:sldId id="302" r:id="rId4"/>
    <p:sldId id="303" r:id="rId5"/>
  </p:sldIdLst>
  <p:sldSz cx="12192000" cy="6858000"/>
  <p:notesSz cx="9926638" cy="6797675"/>
  <p:embeddedFontLst>
    <p:embeddedFont>
      <p:font typeface="Cambria" pitchFamily="18" charset="0"/>
      <p:regular r:id="rId7"/>
      <p:bold r:id="rId8"/>
      <p:italic r:id="rId9"/>
      <p:boldItalic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49">
          <p15:clr>
            <a:srgbClr val="A4A3A4"/>
          </p15:clr>
        </p15:guide>
        <p15:guide id="2" pos="370" userDrawn="1">
          <p15:clr>
            <a:srgbClr val="A4A3A4"/>
          </p15:clr>
        </p15:guide>
        <p15:guide id="3" orient="horz" pos="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-354" y="-96"/>
      </p:cViewPr>
      <p:guideLst>
        <p:guide orient="horz" pos="3249"/>
        <p:guide orient="horz" pos="96"/>
        <p:guide pos="3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7923450" cy="479234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4F325-7630-436A-A055-B8ED60D827C4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72433-2EAA-4046-BEFE-A4A5BBDB30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47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араллелограмм 6"/>
          <p:cNvSpPr/>
          <p:nvPr userDrawn="1"/>
        </p:nvSpPr>
        <p:spPr bwMode="auto">
          <a:xfrm>
            <a:off x="4902967" y="1819656"/>
            <a:ext cx="9393989" cy="7003332"/>
          </a:xfrm>
          <a:prstGeom prst="parallelogram">
            <a:avLst>
              <a:gd name="adj" fmla="val 98998"/>
            </a:avLst>
          </a:prstGeom>
          <a:gradFill>
            <a:gsLst>
              <a:gs pos="35000">
                <a:srgbClr val="1A7DD6"/>
              </a:gs>
              <a:gs pos="55000">
                <a:srgbClr val="5857CF"/>
              </a:gs>
              <a:gs pos="75000">
                <a:srgbClr val="7225C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Arial"/>
            </a:endParaRPr>
          </a:p>
        </p:txBody>
      </p:sp>
      <p:sp>
        <p:nvSpPr>
          <p:cNvPr id="8" name="Параллелограмм 7"/>
          <p:cNvSpPr/>
          <p:nvPr userDrawn="1"/>
        </p:nvSpPr>
        <p:spPr bwMode="auto">
          <a:xfrm flipH="1">
            <a:off x="6096000" y="-2255647"/>
            <a:ext cx="8902700" cy="6353771"/>
          </a:xfrm>
          <a:prstGeom prst="parallelogram">
            <a:avLst>
              <a:gd name="adj" fmla="val 98998"/>
            </a:avLst>
          </a:prstGeom>
          <a:gradFill>
            <a:gsLst>
              <a:gs pos="37000">
                <a:srgbClr val="B90EC6"/>
              </a:gs>
              <a:gs pos="48000">
                <a:srgbClr val="8236CA"/>
              </a:gs>
              <a:gs pos="82000">
                <a:srgbClr val="4D5ED0"/>
              </a:gs>
            </a:gsLst>
            <a:lin ang="0" scaled="1"/>
          </a:gradFill>
          <a:ln>
            <a:noFill/>
          </a:ln>
          <a:effectLst>
            <a:outerShdw blurRad="2159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Arial"/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 userDrawn="1"/>
        </p:nvCxnSpPr>
        <p:spPr bwMode="auto">
          <a:xfrm flipH="1">
            <a:off x="2387600" y="5545055"/>
            <a:ext cx="2159000" cy="2189515"/>
          </a:xfrm>
          <a:prstGeom prst="line">
            <a:avLst/>
          </a:prstGeom>
          <a:ln w="25400">
            <a:gradFill>
              <a:gsLst>
                <a:gs pos="15000">
                  <a:srgbClr val="0D8FD7"/>
                </a:gs>
                <a:gs pos="30000">
                  <a:srgbClr val="8E21B5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cxnSpLocks/>
          </p:cNvCxnSpPr>
          <p:nvPr userDrawn="1"/>
        </p:nvCxnSpPr>
        <p:spPr bwMode="auto">
          <a:xfrm flipH="1">
            <a:off x="-536112" y="2214034"/>
            <a:ext cx="1198033" cy="1214966"/>
          </a:xfrm>
          <a:prstGeom prst="line">
            <a:avLst/>
          </a:prstGeom>
          <a:ln w="25400">
            <a:gradFill>
              <a:gsLst>
                <a:gs pos="15000">
                  <a:srgbClr val="0D8FD7"/>
                </a:gs>
                <a:gs pos="30000">
                  <a:srgbClr val="8E21B5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cxnSpLocks/>
          </p:cNvCxnSpPr>
          <p:nvPr userDrawn="1"/>
        </p:nvCxnSpPr>
        <p:spPr bwMode="auto">
          <a:xfrm flipH="1">
            <a:off x="10272562" y="5071139"/>
            <a:ext cx="1198033" cy="1214966"/>
          </a:xfrm>
          <a:prstGeom prst="line">
            <a:avLst/>
          </a:prstGeom>
          <a:ln w="12700">
            <a:gradFill>
              <a:gsLst>
                <a:gs pos="15000">
                  <a:srgbClr val="0D8FD7"/>
                </a:gs>
                <a:gs pos="30000">
                  <a:srgbClr val="8E21B5"/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 bwMode="auto">
          <a:xfrm>
            <a:off x="708613" y="333311"/>
            <a:ext cx="10093158" cy="1442720"/>
          </a:xfrm>
          <a:prstGeom prst="rect">
            <a:avLst/>
          </a:prstGeom>
          <a:gradFill>
            <a:gsLst>
              <a:gs pos="0">
                <a:srgbClr val="0199DA"/>
              </a:gs>
              <a:gs pos="46000">
                <a:srgbClr val="3B6CD3"/>
              </a:gs>
              <a:gs pos="64000">
                <a:srgbClr val="644FD0"/>
              </a:gs>
              <a:gs pos="93000">
                <a:srgbClr val="A61CC8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7" name="Параллелограмм 6"/>
          <p:cNvSpPr/>
          <p:nvPr userDrawn="1"/>
        </p:nvSpPr>
        <p:spPr bwMode="auto">
          <a:xfrm>
            <a:off x="-2233033" y="333929"/>
            <a:ext cx="4703304" cy="2585103"/>
          </a:xfrm>
          <a:prstGeom prst="parallelogram">
            <a:avLst>
              <a:gd name="adj" fmla="val 98998"/>
            </a:avLst>
          </a:prstGeom>
          <a:gradFill>
            <a:gsLst>
              <a:gs pos="37000">
                <a:srgbClr val="408ADC"/>
              </a:gs>
              <a:gs pos="54000">
                <a:srgbClr val="4563D1"/>
              </a:gs>
            </a:gsLst>
            <a:lin ang="2700000" scaled="1"/>
          </a:gradFill>
          <a:ln>
            <a:noFill/>
          </a:ln>
          <a:effectLst>
            <a:outerShdw blurRad="177800" dist="38100" dir="9480000" algn="b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7" name="Параллелограмм 16"/>
          <p:cNvSpPr/>
          <p:nvPr userDrawn="1"/>
        </p:nvSpPr>
        <p:spPr bwMode="auto">
          <a:xfrm>
            <a:off x="9008108" y="-2009511"/>
            <a:ext cx="5914479" cy="3785542"/>
          </a:xfrm>
          <a:prstGeom prst="parallelogram">
            <a:avLst>
              <a:gd name="adj" fmla="val 98998"/>
            </a:avLst>
          </a:prstGeom>
          <a:gradFill>
            <a:gsLst>
              <a:gs pos="26000">
                <a:srgbClr val="8A20B1"/>
              </a:gs>
              <a:gs pos="44000">
                <a:srgbClr val="6C2DA8"/>
              </a:gs>
              <a:gs pos="68000">
                <a:srgbClr val="6231A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11277599" y="1395647"/>
            <a:ext cx="789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fld id="{66CBA965-582B-40F8-A653-4281B1ECBD15}" type="slidenum">
              <a:rPr lang="ru-RU" sz="2400" b="1">
                <a:solidFill>
                  <a:schemeClr val="bg1">
                    <a:lumMod val="75000"/>
                  </a:schemeClr>
                </a:solidFill>
                <a:latin typeface="Arial"/>
                <a:ea typeface="Arial"/>
                <a:cs typeface="Arial"/>
              </a:rPr>
              <a:pPr algn="r">
                <a:defRPr/>
              </a:pPr>
              <a:t>‹#›</a:t>
            </a:fld>
            <a:endParaRPr lang="ru-RU" sz="2400" b="1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 userDrawn="1"/>
        </p:nvSpPr>
        <p:spPr bwMode="auto">
          <a:xfrm>
            <a:off x="5030325" y="-23149"/>
            <a:ext cx="7192541" cy="7037407"/>
          </a:xfrm>
          <a:custGeom>
            <a:avLst/>
            <a:gdLst>
              <a:gd name="connsiteX0" fmla="*/ 2476983 w 7662441"/>
              <a:gd name="connsiteY0" fmla="*/ 11574 h 7037407"/>
              <a:gd name="connsiteX1" fmla="*/ 2395960 w 7662441"/>
              <a:gd name="connsiteY1" fmla="*/ 11574 h 7037407"/>
              <a:gd name="connsiteX2" fmla="*/ 7662441 w 7662441"/>
              <a:gd name="connsiteY2" fmla="*/ 0 h 7037407"/>
              <a:gd name="connsiteX3" fmla="*/ 7650866 w 7662441"/>
              <a:gd name="connsiteY3" fmla="*/ 7037407 h 7037407"/>
              <a:gd name="connsiteX4" fmla="*/ 0 w 7662441"/>
              <a:gd name="connsiteY4" fmla="*/ 6933235 h 7037407"/>
              <a:gd name="connsiteX5" fmla="*/ 2476983 w 7662441"/>
              <a:gd name="connsiteY5" fmla="*/ 11574 h 7037407"/>
              <a:gd name="connsiteX0" fmla="*/ 2108683 w 7662441"/>
              <a:gd name="connsiteY0" fmla="*/ 36974 h 7037407"/>
              <a:gd name="connsiteX1" fmla="*/ 2395960 w 7662441"/>
              <a:gd name="connsiteY1" fmla="*/ 11574 h 7037407"/>
              <a:gd name="connsiteX2" fmla="*/ 7662441 w 7662441"/>
              <a:gd name="connsiteY2" fmla="*/ 0 h 7037407"/>
              <a:gd name="connsiteX3" fmla="*/ 7650866 w 7662441"/>
              <a:gd name="connsiteY3" fmla="*/ 7037407 h 7037407"/>
              <a:gd name="connsiteX4" fmla="*/ 0 w 7662441"/>
              <a:gd name="connsiteY4" fmla="*/ 6933235 h 7037407"/>
              <a:gd name="connsiteX5" fmla="*/ 2108683 w 7662441"/>
              <a:gd name="connsiteY5" fmla="*/ 36974 h 7037407"/>
              <a:gd name="connsiteX0" fmla="*/ 1638783 w 7192541"/>
              <a:gd name="connsiteY0" fmla="*/ 36974 h 7037407"/>
              <a:gd name="connsiteX1" fmla="*/ 1926060 w 7192541"/>
              <a:gd name="connsiteY1" fmla="*/ 11574 h 7037407"/>
              <a:gd name="connsiteX2" fmla="*/ 7192541 w 7192541"/>
              <a:gd name="connsiteY2" fmla="*/ 0 h 7037407"/>
              <a:gd name="connsiteX3" fmla="*/ 7180966 w 7192541"/>
              <a:gd name="connsiteY3" fmla="*/ 7037407 h 7037407"/>
              <a:gd name="connsiteX4" fmla="*/ 0 w 7192541"/>
              <a:gd name="connsiteY4" fmla="*/ 6933235 h 7037407"/>
              <a:gd name="connsiteX5" fmla="*/ 1638783 w 7192541"/>
              <a:gd name="connsiteY5" fmla="*/ 36974 h 7037407"/>
              <a:gd name="connsiteX0" fmla="*/ 1600683 w 7192541"/>
              <a:gd name="connsiteY0" fmla="*/ 0 h 7038533"/>
              <a:gd name="connsiteX1" fmla="*/ 1926060 w 7192541"/>
              <a:gd name="connsiteY1" fmla="*/ 12700 h 7038533"/>
              <a:gd name="connsiteX2" fmla="*/ 7192541 w 7192541"/>
              <a:gd name="connsiteY2" fmla="*/ 1126 h 7038533"/>
              <a:gd name="connsiteX3" fmla="*/ 7180966 w 7192541"/>
              <a:gd name="connsiteY3" fmla="*/ 7038533 h 7038533"/>
              <a:gd name="connsiteX4" fmla="*/ 0 w 7192541"/>
              <a:gd name="connsiteY4" fmla="*/ 6934361 h 7038533"/>
              <a:gd name="connsiteX5" fmla="*/ 1600683 w 7192541"/>
              <a:gd name="connsiteY5" fmla="*/ 0 h 7038533"/>
              <a:gd name="connsiteX0" fmla="*/ 1562583 w 7192541"/>
              <a:gd name="connsiteY0" fmla="*/ 30624 h 7037407"/>
              <a:gd name="connsiteX1" fmla="*/ 1926060 w 7192541"/>
              <a:gd name="connsiteY1" fmla="*/ 11574 h 7037407"/>
              <a:gd name="connsiteX2" fmla="*/ 7192541 w 7192541"/>
              <a:gd name="connsiteY2" fmla="*/ 0 h 7037407"/>
              <a:gd name="connsiteX3" fmla="*/ 7180966 w 7192541"/>
              <a:gd name="connsiteY3" fmla="*/ 7037407 h 7037407"/>
              <a:gd name="connsiteX4" fmla="*/ 0 w 7192541"/>
              <a:gd name="connsiteY4" fmla="*/ 6933235 h 7037407"/>
              <a:gd name="connsiteX5" fmla="*/ 1562583 w 7192541"/>
              <a:gd name="connsiteY5" fmla="*/ 30624 h 7037407"/>
              <a:gd name="connsiteX0" fmla="*/ 1575283 w 7192541"/>
              <a:gd name="connsiteY0" fmla="*/ 17924 h 7037407"/>
              <a:gd name="connsiteX1" fmla="*/ 1926060 w 7192541"/>
              <a:gd name="connsiteY1" fmla="*/ 11574 h 7037407"/>
              <a:gd name="connsiteX2" fmla="*/ 7192541 w 7192541"/>
              <a:gd name="connsiteY2" fmla="*/ 0 h 7037407"/>
              <a:gd name="connsiteX3" fmla="*/ 7180966 w 7192541"/>
              <a:gd name="connsiteY3" fmla="*/ 7037407 h 7037407"/>
              <a:gd name="connsiteX4" fmla="*/ 0 w 7192541"/>
              <a:gd name="connsiteY4" fmla="*/ 6933235 h 7037407"/>
              <a:gd name="connsiteX5" fmla="*/ 1575283 w 7192541"/>
              <a:gd name="connsiteY5" fmla="*/ 17924 h 7037407"/>
              <a:gd name="connsiteX0" fmla="*/ 1575283 w 7192541"/>
              <a:gd name="connsiteY0" fmla="*/ 10667 h 7037407"/>
              <a:gd name="connsiteX1" fmla="*/ 1926060 w 7192541"/>
              <a:gd name="connsiteY1" fmla="*/ 11574 h 7037407"/>
              <a:gd name="connsiteX2" fmla="*/ 7192541 w 7192541"/>
              <a:gd name="connsiteY2" fmla="*/ 0 h 7037407"/>
              <a:gd name="connsiteX3" fmla="*/ 7180966 w 7192541"/>
              <a:gd name="connsiteY3" fmla="*/ 7037407 h 7037407"/>
              <a:gd name="connsiteX4" fmla="*/ 0 w 7192541"/>
              <a:gd name="connsiteY4" fmla="*/ 6933235 h 7037407"/>
              <a:gd name="connsiteX5" fmla="*/ 1575283 w 7192541"/>
              <a:gd name="connsiteY5" fmla="*/ 10667 h 70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92541" h="7037407" extrusionOk="0">
                <a:moveTo>
                  <a:pt x="1575283" y="10667"/>
                </a:moveTo>
                <a:lnTo>
                  <a:pt x="1926060" y="11574"/>
                </a:lnTo>
                <a:lnTo>
                  <a:pt x="7192541" y="0"/>
                </a:lnTo>
                <a:cubicBezTo>
                  <a:pt x="7188683" y="2345802"/>
                  <a:pt x="7184824" y="4691605"/>
                  <a:pt x="7180966" y="7037407"/>
                </a:cubicBezTo>
                <a:lnTo>
                  <a:pt x="0" y="6933235"/>
                </a:lnTo>
                <a:lnTo>
                  <a:pt x="1575283" y="10667"/>
                </a:lnTo>
                <a:close/>
              </a:path>
            </a:pathLst>
          </a:custGeom>
          <a:gradFill>
            <a:gsLst>
              <a:gs pos="8000">
                <a:srgbClr val="0199DA"/>
              </a:gs>
              <a:gs pos="24000">
                <a:srgbClr val="3B6CD3"/>
              </a:gs>
              <a:gs pos="40000">
                <a:srgbClr val="644FD0"/>
              </a:gs>
              <a:gs pos="65000">
                <a:srgbClr val="A61CC8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 userDrawn="1"/>
        </p:nvSpPr>
        <p:spPr bwMode="auto">
          <a:xfrm>
            <a:off x="11277599" y="1395647"/>
            <a:ext cx="789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fld id="{66CBA965-582B-40F8-A653-4281B1ECBD15}" type="slidenum">
              <a:rPr lang="ru-RU" sz="2400" b="1">
                <a:solidFill>
                  <a:schemeClr val="bg1">
                    <a:lumMod val="75000"/>
                  </a:schemeClr>
                </a:solidFill>
                <a:latin typeface="Arial"/>
                <a:ea typeface="Arial"/>
                <a:cs typeface="Arial"/>
              </a:rPr>
              <a:pPr algn="r">
                <a:defRPr/>
              </a:pPr>
              <a:t>‹#›</a:t>
            </a:fld>
            <a:endParaRPr lang="ru-RU" sz="2400" b="1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 flipH="1">
            <a:off x="6138332" y="1341438"/>
            <a:ext cx="6053667" cy="5516562"/>
          </a:xfrm>
          <a:prstGeom prst="rect">
            <a:avLst/>
          </a:prstGeom>
          <a:gradFill>
            <a:gsLst>
              <a:gs pos="17000">
                <a:srgbClr val="B710C6"/>
              </a:gs>
              <a:gs pos="63000">
                <a:srgbClr val="7225CB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Arial"/>
            </a:endParaRPr>
          </a:p>
        </p:txBody>
      </p:sp>
      <p:sp>
        <p:nvSpPr>
          <p:cNvPr id="4" name="Прямоугольник 3"/>
          <p:cNvSpPr/>
          <p:nvPr userDrawn="1"/>
        </p:nvSpPr>
        <p:spPr bwMode="auto">
          <a:xfrm>
            <a:off x="0" y="1341438"/>
            <a:ext cx="6062133" cy="5516562"/>
          </a:xfrm>
          <a:prstGeom prst="rect">
            <a:avLst/>
          </a:prstGeom>
          <a:gradFill>
            <a:gsLst>
              <a:gs pos="49000">
                <a:srgbClr val="4366D2"/>
              </a:gs>
              <a:gs pos="74000">
                <a:srgbClr val="0296D8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Arial"/>
            </a:endParaRPr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11277599" y="879773"/>
            <a:ext cx="789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fld id="{66CBA965-582B-40F8-A653-4281B1ECBD15}" type="slidenum">
              <a:rPr lang="ru-RU" sz="2400" b="1">
                <a:solidFill>
                  <a:schemeClr val="bg1">
                    <a:lumMod val="75000"/>
                  </a:schemeClr>
                </a:solidFill>
                <a:latin typeface="Arial"/>
                <a:ea typeface="Arial"/>
                <a:cs typeface="Arial"/>
              </a:rPr>
              <a:pPr algn="r">
                <a:defRPr/>
              </a:pPr>
              <a:t>‹#›</a:t>
            </a:fld>
            <a:endParaRPr lang="ru-RU" sz="2400" b="1">
              <a:solidFill>
                <a:schemeClr val="bg1">
                  <a:lumMod val="75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>
              <a:defRPr/>
            </a:pPr>
            <a:fld id="{B5EC2203-2624-47C1-8C34-6DA3303912B5}" type="datetime1">
              <a:rPr lang="ru-RU"/>
              <a:pPr>
                <a:defRPr/>
              </a:pPr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>
              <a:defRPr/>
            </a:pPr>
            <a:fld id="{7A7D0BFA-31FF-4593-97A9-6BE861E8B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Arial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36000">
              <a:srgbClr val="FAFBFD">
                <a:alpha val="76000"/>
              </a:srgbClr>
            </a:gs>
            <a:gs pos="63000">
              <a:srgbClr val="EEF3F7">
                <a:alpha val="76000"/>
              </a:srgb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 bwMode="auto">
          <a:xfrm>
            <a:off x="587375" y="1890046"/>
            <a:ext cx="889709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/>
              </a:defRPr>
            </a:lvl1pPr>
          </a:lstStyle>
          <a:p>
            <a:pPr algn="just">
              <a:defRPr/>
            </a:pPr>
            <a:r>
              <a:rPr lang="ru-RU" b="1" dirty="0" smtClean="0">
                <a:solidFill>
                  <a:srgbClr val="4364D1"/>
                </a:solidFill>
                <a:latin typeface="Arial"/>
              </a:rPr>
              <a:t>Магистральные направления в системе дошкольного образования Пермского края и РФ</a:t>
            </a:r>
            <a:endParaRPr lang="ru-RU" sz="2800" b="1" dirty="0" smtClean="0">
              <a:solidFill>
                <a:srgbClr val="4364D1"/>
              </a:solidFill>
              <a:latin typeface="Arial"/>
            </a:endParaRPr>
          </a:p>
          <a:p>
            <a:pPr algn="r">
              <a:defRPr/>
            </a:pPr>
            <a:endParaRPr lang="ru-RU" sz="2800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sz="2800" dirty="0" smtClean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sz="2800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Фадеев Сергей Борисович</a:t>
            </a:r>
            <a:r>
              <a:rPr lang="ru-RU" sz="2800" dirty="0" smtClean="0">
                <a:solidFill>
                  <a:srgbClr val="4364D1"/>
                </a:solidFill>
                <a:latin typeface="Arial"/>
              </a:rPr>
              <a:t>,</a:t>
            </a:r>
            <a:endParaRPr dirty="0"/>
          </a:p>
          <a:p>
            <a:pPr>
              <a:defRPr/>
            </a:pPr>
            <a:r>
              <a:rPr lang="ru-RU" sz="2400" dirty="0" smtClean="0">
                <a:solidFill>
                  <a:srgbClr val="4364D1"/>
                </a:solidFill>
                <a:latin typeface="Arial"/>
              </a:rPr>
              <a:t>К.п.н., ведущий научный сотрудник</a:t>
            </a:r>
          </a:p>
          <a:p>
            <a:pPr>
              <a:defRPr/>
            </a:pPr>
            <a:r>
              <a:rPr lang="ru-RU" sz="2400" dirty="0" smtClean="0">
                <a:solidFill>
                  <a:srgbClr val="4364D1"/>
                </a:solidFill>
                <a:latin typeface="Arial"/>
              </a:rPr>
              <a:t>ГАУ ДПО «ИРО ПК»</a:t>
            </a:r>
            <a:endParaRPr sz="2400" dirty="0"/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 algn="r">
              <a:defRPr/>
            </a:pPr>
            <a:endParaRPr lang="ru-RU" sz="2800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</p:txBody>
      </p:sp>
      <p:pic>
        <p:nvPicPr>
          <p:cNvPr id="8" name="Рисунок 10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850779" y="315105"/>
            <a:ext cx="754087" cy="11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 bwMode="auto">
          <a:xfrm>
            <a:off x="10164417" y="6202017"/>
            <a:ext cx="2027583" cy="655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>
                <a:solidFill>
                  <a:srgbClr val="4364D1"/>
                </a:solidFill>
                <a:latin typeface="Arial"/>
                <a:cs typeface="Arial"/>
              </a:rPr>
              <a:t>Пермь, </a:t>
            </a:r>
            <a:r>
              <a:rPr lang="ru-RU" dirty="0" smtClean="0">
                <a:solidFill>
                  <a:srgbClr val="4364D1"/>
                </a:solidFill>
                <a:latin typeface="Arial"/>
                <a:cs typeface="Arial"/>
              </a:rPr>
              <a:t>29.08.2025</a:t>
            </a:r>
            <a:endParaRPr lang="ru-RU" dirty="0">
              <a:solidFill>
                <a:srgbClr val="4364D1"/>
              </a:solidFill>
              <a:latin typeface="Arial"/>
              <a:cs typeface="Arial"/>
            </a:endParaRPr>
          </a:p>
        </p:txBody>
      </p:sp>
      <p:pic>
        <p:nvPicPr>
          <p:cNvPr id="9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698" y="472006"/>
            <a:ext cx="1226481" cy="100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2607013" y="614216"/>
            <a:ext cx="5486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400" dirty="0" smtClean="0">
                <a:solidFill>
                  <a:prstClr val="white"/>
                </a:solidFill>
                <a:latin typeface="Arial"/>
              </a:rPr>
              <a:t>ПРОБЛЕМЫ И ВЫЗОВЫ:</a:t>
            </a:r>
            <a:endParaRPr lang="ru-RU" sz="3400" b="0" i="0" u="none" strike="noStrike" cap="none" spc="0" dirty="0">
              <a:ln>
                <a:noFill/>
              </a:ln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953309" y="1653703"/>
            <a:ext cx="875489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/>
              </a:defRPr>
            </a:lvl1pPr>
          </a:lstStyle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Качество дошкольного образования 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 Демографическая яма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 Дефицит кадров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Родительское просвещение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Технологическое развитие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Здоровье детей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Дети с ОВЗ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 Воспитательный потенциал (Орлята, разговоры о важном и т.д.)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 …………………</a:t>
            </a:r>
          </a:p>
          <a:p>
            <a:pPr>
              <a:buFontTx/>
              <a:buChar char="-"/>
              <a:defRPr/>
            </a:pPr>
            <a:endParaRPr sz="2400" dirty="0"/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 algn="r">
              <a:defRPr/>
            </a:pPr>
            <a:endParaRPr lang="ru-RU" sz="2800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57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3103123" y="614216"/>
            <a:ext cx="5486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400" dirty="0" smtClean="0">
                <a:solidFill>
                  <a:prstClr val="white"/>
                </a:solidFill>
                <a:latin typeface="Arial"/>
              </a:rPr>
              <a:t>«От слов к делу»:</a:t>
            </a:r>
            <a:endParaRPr lang="ru-RU" sz="3400" b="0" i="0" u="none" strike="noStrike" cap="none" spc="0" dirty="0">
              <a:ln>
                <a:noFill/>
              </a:ln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729573" y="2042810"/>
            <a:ext cx="11303541" cy="6961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/>
              </a:defRPr>
            </a:lvl1pPr>
          </a:lstStyle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Национальная система оценки и совершенствования качества ДО</a:t>
            </a:r>
          </a:p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Федеральный оператор образовательной экосистемы «Дошкольное образование РФ»</a:t>
            </a:r>
          </a:p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Федеральная база данный дефицита кадров и вакансий</a:t>
            </a:r>
          </a:p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Система НПА, обеспечивающих бесшовность образования детей с ОП</a:t>
            </a:r>
          </a:p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Государственная программа «Детский сад и семья 2040»</a:t>
            </a:r>
          </a:p>
          <a:p>
            <a:pPr algn="just">
              <a:lnSpc>
                <a:spcPct val="120000"/>
              </a:lnSpc>
              <a:buFontTx/>
              <a:buChar char="-"/>
              <a:defRPr/>
            </a:pPr>
            <a:r>
              <a:rPr lang="ru-RU" sz="2800" b="1" dirty="0" smtClean="0">
                <a:solidFill>
                  <a:srgbClr val="4364D1"/>
                </a:solidFill>
                <a:latin typeface="Arial"/>
              </a:rPr>
              <a:t>…………………</a:t>
            </a:r>
          </a:p>
          <a:p>
            <a:pPr algn="just">
              <a:buFontTx/>
              <a:buChar char="-"/>
              <a:defRPr/>
            </a:pPr>
            <a:endParaRPr sz="2400" dirty="0"/>
          </a:p>
          <a:p>
            <a:pPr algn="just"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 algn="r">
              <a:defRPr/>
            </a:pPr>
            <a:endParaRPr lang="ru-RU" sz="2800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srgbClr val="4364D1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57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ГАУ ДПО «Институт развития образования Пермского края»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18745" y="1942357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Фадеев Сергей Борисович</a:t>
            </a: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К.п.н, ведущий научный сотрудник</a:t>
            </a: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Отдел воспитания и социализации</a:t>
            </a: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Ул. Екатерининская 210, каб.3</a:t>
            </a: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236-87-75, 8-9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82-248-03-97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Slai_86@mail.ru</a:t>
            </a:r>
            <a:endParaRPr kumimoji="0" lang="ru-RU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228600" marR="0" lvl="0" indent="-228600" algn="ctr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 descr="d:\Users\Fadeev-SB\Desktop\Slide 4_3 - 1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15704"/>
            <a:ext cx="3190671" cy="254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</TotalTime>
  <Words>144</Words>
  <Application>Microsoft Office PowerPoint</Application>
  <DocSecurity>0</DocSecurity>
  <PresentationFormat>Произвольный</PresentationFormat>
  <Paragraphs>43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Montserrat Medium</vt:lpstr>
      <vt:lpstr>Cambria</vt:lpstr>
      <vt:lpstr>Calibri</vt:lpstr>
      <vt:lpstr>Тема Office</vt:lpstr>
      <vt:lpstr>Слайд 1</vt:lpstr>
      <vt:lpstr>Слайд 2</vt:lpstr>
      <vt:lpstr>Слайд 3</vt:lpstr>
      <vt:lpstr>Слайд 4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cp:keywords/>
  <dc:description/>
  <cp:lastModifiedBy>Fadeev-SB</cp:lastModifiedBy>
  <cp:revision>182</cp:revision>
  <cp:lastPrinted>2025-06-19T03:27:28Z</cp:lastPrinted>
  <dcterms:created xsi:type="dcterms:W3CDTF">2023-01-17T13:35:31Z</dcterms:created>
  <dcterms:modified xsi:type="dcterms:W3CDTF">2025-08-29T02:33:20Z</dcterms:modified>
  <cp:category/>
  <dc:identifier/>
  <cp:contentStatus/>
  <dc:language/>
  <cp:version/>
</cp:coreProperties>
</file>