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00" r:id="rId2"/>
    <p:sldId id="1144" r:id="rId3"/>
    <p:sldId id="1137" r:id="rId4"/>
    <p:sldId id="1149" r:id="rId5"/>
    <p:sldId id="1146" r:id="rId6"/>
    <p:sldId id="1148" r:id="rId7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F8CBAD"/>
    <a:srgbClr val="FFE699"/>
    <a:srgbClr val="FFCCFF"/>
    <a:srgbClr val="E7E6E6"/>
    <a:srgbClr val="DEEBF7"/>
    <a:srgbClr val="92D050"/>
    <a:srgbClr val="E5E8EC"/>
    <a:srgbClr val="F4B183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5394" autoAdjust="0"/>
  </p:normalViewPr>
  <p:slideViewPr>
    <p:cSldViewPr snapToGrid="0">
      <p:cViewPr varScale="1">
        <p:scale>
          <a:sx n="116" d="100"/>
          <a:sy n="116" d="100"/>
        </p:scale>
        <p:origin x="58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408"/>
    </p:cViewPr>
  </p:sorterViewPr>
  <p:notesViewPr>
    <p:cSldViewPr snapToGrid="0">
      <p:cViewPr varScale="1">
        <p:scale>
          <a:sx n="78" d="100"/>
          <a:sy n="78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65237-A364-4D0D-8AE7-08A7BBCBE4D2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83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483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BE31B-20F6-490F-AD67-4026E7D5D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41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8853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8853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/>
            </a:lvl1pPr>
          </a:lstStyle>
          <a:p>
            <a:fld id="{28E3E57B-6744-470A-85EC-2BDA5E9EC6D6}" type="datetimeFigureOut">
              <a:rPr lang="ru-RU" smtClean="0"/>
              <a:t>29.08.2025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1241425"/>
            <a:ext cx="596741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6"/>
            <a:ext cx="5408930" cy="3914864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29837" cy="498852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8852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/>
            </a:lvl1pPr>
          </a:lstStyle>
          <a:p>
            <a:fld id="{F16D8300-D51D-44DE-AD55-14A3DA07E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5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D8300-D51D-44DE-AD55-14A3DA07E53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563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565B-ED0C-465E-9259-A9DF9EF9926F}" type="datetimeFigureOut">
              <a:rPr lang="ru-RU" smtClean="0"/>
              <a:t>29.08.2025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CA93-7FA9-419A-8841-1BB1533B67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957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лайд с нумерацией текст без гради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подложка верх">
            <a:extLst>
              <a:ext uri="{FF2B5EF4-FFF2-40B4-BE49-F238E27FC236}">
                <a16:creationId xmlns:a16="http://schemas.microsoft.com/office/drawing/2014/main" xmlns="" id="{AEA7EE9A-F38D-40E1-A632-822664EEE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25500"/>
          </a:xfrm>
          <a:prstGeom prst="rect">
            <a:avLst/>
          </a:prstGeom>
        </p:spPr>
      </p:pic>
      <p:pic>
        <p:nvPicPr>
          <p:cNvPr id="4" name="подложка низ">
            <a:extLst>
              <a:ext uri="{FF2B5EF4-FFF2-40B4-BE49-F238E27FC236}">
                <a16:creationId xmlns:a16="http://schemas.microsoft.com/office/drawing/2014/main" xmlns="" id="{5C4C3DBD-D134-48F9-B307-5F358F5C5A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2640"/>
            <a:ext cx="12192000" cy="431800"/>
          </a:xfrm>
          <a:prstGeom prst="rect">
            <a:avLst/>
          </a:prstGeom>
        </p:spPr>
      </p:pic>
      <p:sp>
        <p:nvSpPr>
          <p:cNvPr id="15" name="номер слайда">
            <a:extLst>
              <a:ext uri="{FF2B5EF4-FFF2-40B4-BE49-F238E27FC236}">
                <a16:creationId xmlns:a16="http://schemas.microsoft.com/office/drawing/2014/main" xmlns="" id="{B0192E9C-0587-46D7-B640-5DB8DCFDD1C2}"/>
              </a:ext>
            </a:extLst>
          </p:cNvPr>
          <p:cNvSpPr txBox="1"/>
          <p:nvPr userDrawn="1"/>
        </p:nvSpPr>
        <p:spPr>
          <a:xfrm>
            <a:off x="11569955" y="6538913"/>
            <a:ext cx="5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79A4F07-433A-49CF-9D7D-A63F9F1FBCD5}" type="slidenum">
              <a:rPr lang="ru-RU" sz="1200" smtClean="0">
                <a:solidFill>
                  <a:srgbClr val="1C2D38"/>
                </a:solidFill>
                <a:latin typeface="PermianSlabSerifTypeface" panose="02000000000000000000" pitchFamily="50" charset="0"/>
              </a:rPr>
              <a:t>‹#›</a:t>
            </a:fld>
            <a:endParaRPr lang="ru-RU" sz="1200" dirty="0">
              <a:solidFill>
                <a:srgbClr val="1C2D38"/>
              </a:solidFill>
              <a:latin typeface="PermianSlabSerifTypeface" panose="02000000000000000000" pitchFamily="50" charset="0"/>
            </a:endParaRPr>
          </a:p>
        </p:txBody>
      </p:sp>
      <p:sp>
        <p:nvSpPr>
          <p:cNvPr id="21" name="ОГВ">
            <a:extLst>
              <a:ext uri="{FF2B5EF4-FFF2-40B4-BE49-F238E27FC236}">
                <a16:creationId xmlns:a16="http://schemas.microsoft.com/office/drawing/2014/main" xmlns="" id="{AD1D463F-DBEB-45E4-97C4-FFE547832A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4558" y="6494443"/>
            <a:ext cx="2520950" cy="338137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800" baseline="0">
                <a:solidFill>
                  <a:srgbClr val="1C2D38"/>
                </a:solidFill>
                <a:latin typeface="PermianSlabSerifTypeface" panose="02000000000000000000" pitchFamily="50" charset="0"/>
              </a:defRPr>
            </a:lvl1pPr>
            <a:lvl2pPr>
              <a:defRPr sz="800">
                <a:solidFill>
                  <a:schemeClr val="bg1"/>
                </a:solidFill>
              </a:defRPr>
            </a:lvl2pPr>
            <a:lvl3pPr>
              <a:defRPr sz="800">
                <a:solidFill>
                  <a:schemeClr val="bg1"/>
                </a:solidFill>
              </a:defRPr>
            </a:lvl3pPr>
            <a:lvl4pPr>
              <a:defRPr sz="800">
                <a:solidFill>
                  <a:schemeClr val="bg1"/>
                </a:solidFill>
              </a:defRPr>
            </a:lvl4pPr>
            <a:lvl5pPr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МИНИСТЕРСТВО ОБРАЗОВАНИЯ И НАУКИ</a:t>
            </a:r>
            <a:br>
              <a:rPr lang="ru-RU" dirty="0"/>
            </a:br>
            <a:r>
              <a:rPr lang="ru-RU" dirty="0"/>
              <a:t>ПЕРМСКОГО КРАЯ</a:t>
            </a:r>
          </a:p>
        </p:txBody>
      </p:sp>
      <p:sp>
        <p:nvSpPr>
          <p:cNvPr id="24" name="Заголовок слайда" descr="заголовок слайда">
            <a:extLst>
              <a:ext uri="{FF2B5EF4-FFF2-40B4-BE49-F238E27FC236}">
                <a16:creationId xmlns:a16="http://schemas.microsoft.com/office/drawing/2014/main" xmlns="" id="{D5FED76D-EFC9-4B34-9A58-87FF8189E21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5360" y="49213"/>
            <a:ext cx="11521280" cy="715962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1C2D38"/>
                </a:solidFill>
                <a:latin typeface="PermianSlabSerifTypeface" panose="02000000000000000000" pitchFamily="50" charset="0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Заголовок слайда</a:t>
            </a:r>
          </a:p>
        </p:txBody>
      </p:sp>
      <p:sp>
        <p:nvSpPr>
          <p:cNvPr id="26" name="Область контента" descr="область контента">
            <a:extLst>
              <a:ext uri="{FF2B5EF4-FFF2-40B4-BE49-F238E27FC236}">
                <a16:creationId xmlns:a16="http://schemas.microsoft.com/office/drawing/2014/main" xmlns="" id="{623B89AF-1D16-46F5-8A69-E8DD306D616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35360" y="1700808"/>
            <a:ext cx="11521280" cy="4536504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C2D38"/>
                </a:solidFill>
                <a:latin typeface="Montserrat" panose="00000500000000000000" pitchFamily="2" charset="-52"/>
              </a:defRPr>
            </a:lvl1pPr>
            <a:lvl2pPr marL="457200" indent="0">
              <a:buNone/>
              <a:defRPr sz="1400">
                <a:solidFill>
                  <a:srgbClr val="1C2D38"/>
                </a:solidFill>
                <a:latin typeface="Montserrat" panose="00000500000000000000" pitchFamily="2" charset="-52"/>
              </a:defRPr>
            </a:lvl2pPr>
            <a:lvl3pPr marL="914400" indent="0">
              <a:buNone/>
              <a:defRPr sz="1400">
                <a:solidFill>
                  <a:srgbClr val="1C2D38"/>
                </a:solidFill>
                <a:latin typeface="Montserrat" panose="00000500000000000000" pitchFamily="2" charset="-52"/>
              </a:defRPr>
            </a:lvl3pPr>
            <a:lvl4pPr marL="1371600" indent="0">
              <a:buNone/>
              <a:defRPr sz="1400">
                <a:solidFill>
                  <a:srgbClr val="1C2D38"/>
                </a:solidFill>
                <a:latin typeface="Montserrat" panose="00000500000000000000" pitchFamily="2" charset="-52"/>
              </a:defRPr>
            </a:lvl4pPr>
            <a:lvl5pPr marL="1828800" indent="0">
              <a:buNone/>
              <a:defRPr sz="1400">
                <a:solidFill>
                  <a:srgbClr val="1C2D38"/>
                </a:solidFill>
                <a:latin typeface="Montserrat" panose="00000500000000000000" pitchFamily="2" charset="-52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7" name="Подзаголовок" descr="Подзаголовок">
            <a:extLst>
              <a:ext uri="{FF2B5EF4-FFF2-40B4-BE49-F238E27FC236}">
                <a16:creationId xmlns:a16="http://schemas.microsoft.com/office/drawing/2014/main" xmlns="" id="{D1F13F0F-6E92-474B-B9DC-AC03A2036CB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35360" y="1053108"/>
            <a:ext cx="11521280" cy="431800"/>
          </a:xfrm>
        </p:spPr>
        <p:txBody>
          <a:bodyPr anchor="ctr">
            <a:noAutofit/>
          </a:bodyPr>
          <a:lstStyle>
            <a:lvl1pPr marL="0" indent="0">
              <a:buNone/>
              <a:defRPr sz="1800" b="1">
                <a:solidFill>
                  <a:srgbClr val="1C2D38"/>
                </a:solidFill>
                <a:latin typeface="Montserrat" panose="00000500000000000000" pitchFamily="2" charset="-52"/>
              </a:defRPr>
            </a:lvl1pPr>
            <a:lvl2pPr>
              <a:defRPr sz="2000">
                <a:solidFill>
                  <a:srgbClr val="1C2D38"/>
                </a:solidFill>
              </a:defRPr>
            </a:lvl2pPr>
            <a:lvl3pPr>
              <a:defRPr sz="2000">
                <a:solidFill>
                  <a:srgbClr val="1C2D38"/>
                </a:solidFill>
              </a:defRPr>
            </a:lvl3pPr>
            <a:lvl4pPr>
              <a:defRPr sz="2000">
                <a:solidFill>
                  <a:srgbClr val="1C2D38"/>
                </a:solidFill>
              </a:defRPr>
            </a:lvl4pPr>
            <a:lvl5pPr>
              <a:defRPr sz="2000">
                <a:solidFill>
                  <a:srgbClr val="1C2D38"/>
                </a:solidFill>
              </a:defRPr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9" name="Название презентации" descr="название презентации">
            <a:extLst>
              <a:ext uri="{FF2B5EF4-FFF2-40B4-BE49-F238E27FC236}">
                <a16:creationId xmlns:a16="http://schemas.microsoft.com/office/drawing/2014/main" xmlns="" id="{15544E8E-278C-4479-90A6-7CCF23A882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8350" y="6438293"/>
            <a:ext cx="5675300" cy="404788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rgbClr val="1C2D38"/>
                </a:solidFill>
                <a:latin typeface="PermianSlabSerifTypeface" panose="02000000000000000000" pitchFamily="50" charset="0"/>
              </a:defRPr>
            </a:lvl1pPr>
            <a:lvl2pPr>
              <a:defRPr sz="1000">
                <a:solidFill>
                  <a:srgbClr val="FFFFFF"/>
                </a:solidFill>
                <a:latin typeface="PermianSerifTypeface" panose="02000000000000000000" pitchFamily="50" charset="0"/>
              </a:defRPr>
            </a:lvl2pPr>
            <a:lvl3pPr>
              <a:defRPr sz="1000">
                <a:solidFill>
                  <a:srgbClr val="FFFFFF"/>
                </a:solidFill>
                <a:latin typeface="PermianSerifTypeface" panose="02000000000000000000" pitchFamily="50" charset="0"/>
              </a:defRPr>
            </a:lvl3pPr>
            <a:lvl4pPr>
              <a:defRPr sz="1000">
                <a:solidFill>
                  <a:srgbClr val="FFFFFF"/>
                </a:solidFill>
                <a:latin typeface="PermianSerifTypeface" panose="02000000000000000000" pitchFamily="50" charset="0"/>
              </a:defRPr>
            </a:lvl4pPr>
            <a:lvl5pPr>
              <a:defRPr sz="1000">
                <a:solidFill>
                  <a:srgbClr val="FFFFFF"/>
                </a:solidFill>
                <a:latin typeface="PermianSerifTypeface" panose="02000000000000000000" pitchFamily="50" charset="0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Montserrat" panose="00000500000000000000" pitchFamily="2" charset="-52"/>
              <a:buNone/>
              <a:tabLst/>
              <a:defRPr/>
            </a:pPr>
            <a:r>
              <a:rPr lang="ru-RU" sz="1000" dirty="0">
                <a:solidFill>
                  <a:schemeClr val="tx1"/>
                </a:solidFill>
              </a:rPr>
              <a:t>Название презентации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6F748E1-F5FF-494D-B1C0-2197C02E21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0" y="6490800"/>
            <a:ext cx="180000" cy="33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29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7565B-ED0C-465E-9259-A9DF9EF9926F}" type="datetimeFigureOut">
              <a:rPr lang="ru-RU" smtClean="0"/>
              <a:t>29.08.2025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6CA93-7FA9-419A-8841-1BB1533B67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54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Montserrat" panose="00000500000000000000" pitchFamily="2" charset="-52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2" charset="-5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eb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763207A4-54BA-93B6-FCD9-3EB92E2A5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683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9DCDD1C-5DDD-FDBD-E263-2E01FC9412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258763"/>
            <a:ext cx="447675" cy="833438"/>
          </a:xfrm>
          <a:prstGeom prst="rect">
            <a:avLst/>
          </a:prstGeom>
        </p:spPr>
      </p:pic>
      <p:sp>
        <p:nvSpPr>
          <p:cNvPr id="10" name="Текст 12" descr="текстовый блок с названием презентации на титуле" title="Название презентации — Титул">
            <a:extLst>
              <a:ext uri="{FF2B5EF4-FFF2-40B4-BE49-F238E27FC236}">
                <a16:creationId xmlns:a16="http://schemas.microsoft.com/office/drawing/2014/main" xmlns="" id="{4BBB347F-9713-6F48-E1B3-C51641014AF0}"/>
              </a:ext>
            </a:extLst>
          </p:cNvPr>
          <p:cNvSpPr txBox="1">
            <a:spLocks/>
          </p:cNvSpPr>
          <p:nvPr/>
        </p:nvSpPr>
        <p:spPr>
          <a:xfrm>
            <a:off x="346075" y="1268413"/>
            <a:ext cx="11509375" cy="3779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indent="0" algn="l" defTabSz="914400" rtl="0" eaLnBrk="1" latinLnBrk="0" hangingPunct="1"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PermianSlabSerifTypeface" panose="02000000000000000000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solidFill>
                  <a:schemeClr val="tx1"/>
                </a:solidFill>
              </a:rPr>
              <a:t>Дошкольное образование.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</a:rPr>
              <a:t>Кадровое обеспечение: компетентность 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и профессионализм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70572" y="5469923"/>
            <a:ext cx="428487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Казанкина Лариса Викторовна</a:t>
            </a:r>
          </a:p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з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аведующий сектором дошкольного образования</a:t>
            </a:r>
          </a:p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у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правления общего, дополнительного образования и воспитания Министерства образования и науки Пермского края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18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МИНИСТЕРСТВО ОБРАЗОВАНИЯ И НАУКИ ПЕРМСКОГО КРАЯ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324768" y="61629"/>
            <a:ext cx="11521280" cy="71596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Статистика - вещь </a:t>
            </a:r>
            <a:r>
              <a:rPr lang="ru-RU" sz="3600" dirty="0" smtClean="0">
                <a:solidFill>
                  <a:schemeClr val="tx1"/>
                </a:solidFill>
              </a:rPr>
              <a:t>упрямая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3258350" y="6438293"/>
            <a:ext cx="8319092" cy="40478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Дошкольное образование. Кадровое обеспечение: компетентность и профессионализм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5031" y="2611544"/>
            <a:ext cx="51390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>
              <a:solidFill>
                <a:prstClr val="black"/>
              </a:solidFill>
            </a:endParaRPr>
          </a:p>
          <a:p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48206" y="1686345"/>
            <a:ext cx="424193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ru-RU" sz="2000" b="1" dirty="0">
                <a:solidFill>
                  <a:srgbClr val="203864"/>
                </a:solidFill>
                <a:latin typeface="Montserrat" panose="00000500000000000000" pitchFamily="2" charset="-52"/>
              </a:rPr>
              <a:t>204</a:t>
            </a:r>
            <a:r>
              <a:rPr lang="ru-RU" sz="1400" b="1" dirty="0">
                <a:latin typeface="Montserrat" panose="00000500000000000000" pitchFamily="2" charset="-52"/>
              </a:rPr>
              <a:t> </a:t>
            </a:r>
            <a:r>
              <a:rPr lang="ru-RU" dirty="0">
                <a:latin typeface="Montserrat" panose="00000500000000000000" pitchFamily="2" charset="-52"/>
              </a:rPr>
              <a:t>юридических лица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266</a:t>
            </a:r>
            <a:r>
              <a:rPr lang="ru-RU" sz="1400" b="1" dirty="0" smtClean="0">
                <a:latin typeface="Montserrat" panose="00000500000000000000" pitchFamily="2" charset="-52"/>
              </a:rPr>
              <a:t> </a:t>
            </a:r>
            <a:r>
              <a:rPr lang="ru-RU" dirty="0">
                <a:latin typeface="Montserrat" panose="00000500000000000000" pitchFamily="2" charset="-52"/>
              </a:rPr>
              <a:t>структурных подразделений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9BC2928-8DB3-311A-CE2C-642E5B8D3622}"/>
              </a:ext>
            </a:extLst>
          </p:cNvPr>
          <p:cNvSpPr txBox="1"/>
          <p:nvPr/>
        </p:nvSpPr>
        <p:spPr>
          <a:xfrm>
            <a:off x="7819827" y="1370209"/>
            <a:ext cx="416187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203864"/>
                </a:solidFill>
                <a:latin typeface="Montserrat" panose="00000500000000000000" pitchFamily="2" charset="-52"/>
              </a:rPr>
              <a:t>12 035 </a:t>
            </a:r>
            <a:r>
              <a:rPr lang="ru-RU" sz="2000" dirty="0">
                <a:solidFill>
                  <a:srgbClr val="203864"/>
                </a:solidFill>
                <a:latin typeface="Montserrat" panose="00000500000000000000" pitchFamily="2" charset="-52"/>
              </a:rPr>
              <a:t> </a:t>
            </a:r>
            <a:r>
              <a:rPr lang="ru-RU" dirty="0">
                <a:latin typeface="Montserrat" panose="00000500000000000000" pitchFamily="2" charset="-52"/>
              </a:rPr>
              <a:t>педагогов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203864"/>
                </a:solidFill>
                <a:latin typeface="Montserrat" panose="00000500000000000000" pitchFamily="2" charset="-52"/>
              </a:rPr>
              <a:t>9 068 </a:t>
            </a:r>
            <a:r>
              <a:rPr lang="ru-RU" dirty="0">
                <a:latin typeface="Montserrat" panose="00000500000000000000" pitchFamily="2" charset="-52"/>
              </a:rPr>
              <a:t>воспитателей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(</a:t>
            </a: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7006 </a:t>
            </a:r>
            <a:r>
              <a:rPr lang="ru-RU" dirty="0" smtClean="0">
                <a:latin typeface="Montserrat" panose="00000500000000000000" pitchFamily="2" charset="-52"/>
              </a:rPr>
              <a:t>-</a:t>
            </a: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 </a:t>
            </a:r>
            <a:r>
              <a:rPr lang="ru-RU" dirty="0" smtClean="0">
                <a:latin typeface="Montserrat" panose="00000500000000000000" pitchFamily="2" charset="-52"/>
              </a:rPr>
              <a:t>город</a:t>
            </a:r>
            <a:r>
              <a:rPr lang="ru-RU" b="1" dirty="0" smtClean="0">
                <a:latin typeface="Montserrat" panose="00000500000000000000" pitchFamily="2" charset="-52"/>
              </a:rPr>
              <a:t>,</a:t>
            </a: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 2062 </a:t>
            </a:r>
            <a:r>
              <a:rPr lang="ru-RU" dirty="0" smtClean="0">
                <a:latin typeface="Montserrat" panose="00000500000000000000" pitchFamily="2" charset="-52"/>
              </a:rPr>
              <a:t>-</a:t>
            </a: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 </a:t>
            </a:r>
            <a:r>
              <a:rPr lang="ru-RU" dirty="0" smtClean="0">
                <a:latin typeface="Montserrat" panose="00000500000000000000" pitchFamily="2" charset="-52"/>
              </a:rPr>
              <a:t>село )</a:t>
            </a:r>
            <a:endParaRPr lang="ru-RU" dirty="0">
              <a:latin typeface="Montserrat" panose="00000500000000000000" pitchFamily="2" charset="-52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2 </a:t>
            </a:r>
            <a:r>
              <a:rPr lang="ru-RU" sz="2000" b="1" dirty="0">
                <a:solidFill>
                  <a:srgbClr val="203864"/>
                </a:solidFill>
                <a:latin typeface="Montserrat" panose="00000500000000000000" pitchFamily="2" charset="-52"/>
              </a:rPr>
              <a:t>967 </a:t>
            </a:r>
            <a:r>
              <a:rPr lang="ru-RU" dirty="0">
                <a:latin typeface="Montserrat" panose="00000500000000000000" pitchFamily="2" charset="-52"/>
              </a:rPr>
              <a:t>специалистов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5,2</a:t>
            </a:r>
            <a:r>
              <a:rPr lang="ru-RU" sz="2000" b="1" dirty="0">
                <a:solidFill>
                  <a:srgbClr val="203864"/>
                </a:solidFill>
                <a:latin typeface="Montserrat" panose="00000500000000000000" pitchFamily="2" charset="-52"/>
              </a:rPr>
              <a:t>% </a:t>
            </a:r>
            <a:r>
              <a:rPr lang="ru-RU" dirty="0" smtClean="0">
                <a:latin typeface="Montserrat" panose="00000500000000000000" pitchFamily="2" charset="-52"/>
              </a:rPr>
              <a:t>молодые педагоги</a:t>
            </a:r>
          </a:p>
          <a:p>
            <a:pPr>
              <a:lnSpc>
                <a:spcPct val="150000"/>
              </a:lnSpc>
            </a:pPr>
            <a:endParaRPr lang="ru-RU" sz="2000" b="1" dirty="0" smtClean="0">
              <a:solidFill>
                <a:srgbClr val="203864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>
              <a:latin typeface="Montserrat" panose="00000500000000000000" pitchFamily="2" charset="-52"/>
            </a:endParaRPr>
          </a:p>
        </p:txBody>
      </p:sp>
      <p:pic>
        <p:nvPicPr>
          <p:cNvPr id="2050" name="Picture 2" descr="Детский сад – Бесплатные иконки: здания">
            <a:extLst>
              <a:ext uri="{FF2B5EF4-FFF2-40B4-BE49-F238E27FC236}">
                <a16:creationId xmlns:a16="http://schemas.microsoft.com/office/drawing/2014/main" xmlns="" id="{70F820E6-C543-DE37-DC67-0D3208A06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88" y="1370209"/>
            <a:ext cx="1250576" cy="125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Учитель – Бесплатные иконки: пользователь">
            <a:extLst>
              <a:ext uri="{FF2B5EF4-FFF2-40B4-BE49-F238E27FC236}">
                <a16:creationId xmlns:a16="http://schemas.microsoft.com/office/drawing/2014/main" xmlns="" id="{D7B5FF06-9F7C-EE5D-75AE-E9A0A52CE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625" y="1409194"/>
            <a:ext cx="1282715" cy="125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Дети – Бесплатные иконки: люди">
            <a:extLst>
              <a:ext uri="{FF2B5EF4-FFF2-40B4-BE49-F238E27FC236}">
                <a16:creationId xmlns:a16="http://schemas.microsoft.com/office/drawing/2014/main" xmlns="" id="{F0915412-E9DE-3B22-7AE3-DFF08FB07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88" y="3291373"/>
            <a:ext cx="1282715" cy="128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000F857-E0B9-4235-9563-8E6A6BFF7B89}"/>
              </a:ext>
            </a:extLst>
          </p:cNvPr>
          <p:cNvSpPr txBox="1"/>
          <p:nvPr/>
        </p:nvSpPr>
        <p:spPr>
          <a:xfrm>
            <a:off x="1774217" y="3627794"/>
            <a:ext cx="189389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rgbClr val="203864"/>
                </a:solidFill>
                <a:latin typeface="Montserrat" panose="00000500000000000000" pitchFamily="2" charset="-52"/>
              </a:rPr>
              <a:t>132 100 </a:t>
            </a:r>
            <a:r>
              <a:rPr lang="ru-RU" dirty="0">
                <a:latin typeface="Montserrat" panose="00000500000000000000" pitchFamily="2" charset="-52"/>
              </a:rPr>
              <a:t>детей </a:t>
            </a:r>
          </a:p>
        </p:txBody>
      </p:sp>
      <p:sp>
        <p:nvSpPr>
          <p:cNvPr id="4" name="AutoShape 2" descr="https://pochta.permkrai.ru/Session/95894-hufycEbgVlwr6f0HzPHe-jizpryz/MIME/INBOX-MM-1/6755-02-01-R/6319c79f2879aba1c852c817c6a6cf450859aa4d_jpg@175644754314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pochta.permkrai.ru/Session/95894-hufycEbgVlwr6f0HzPHe-jizpryz/MIME/INBOX-MM-1/6755-02-01-R/6319c79f2879aba1c852c817c6a6cf450859aa4d_jpg@175644754314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813708" y="3817033"/>
            <a:ext cx="3451654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203864"/>
                </a:solidFill>
              </a:rPr>
              <a:t>1,13 </a:t>
            </a:r>
            <a:r>
              <a:rPr lang="ru-RU" dirty="0"/>
              <a:t>средняя нагрузка на 1 педагога, 2025 год</a:t>
            </a:r>
          </a:p>
        </p:txBody>
      </p:sp>
      <p:pic>
        <p:nvPicPr>
          <p:cNvPr id="2058" name="Picture 10" descr="https://avatars.mds.yandex.net/i?id=b7c211de6177c63e85f49915ab5877ddbb6a63e1-7215189-images-thumbs&amp;n=1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9" t="17615" r="11261" b="24547"/>
          <a:stretch/>
        </p:blipFill>
        <p:spPr bwMode="auto">
          <a:xfrm>
            <a:off x="5922857" y="3187930"/>
            <a:ext cx="1754108" cy="14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002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МИНИСТЕРСТВО ОБРАЗОВАНИЯ И НАУКИ ПЕРМСКОГО КРАЯ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324768" y="61629"/>
            <a:ext cx="11521280" cy="715962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Обсуждение на высоком уровне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Дошкольное образование. Кадровое обеспечение: компетентность и профессионализм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1798" y="1339351"/>
            <a:ext cx="526224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440"/>
              </a:lnSpc>
            </a:pPr>
            <a:endParaRPr lang="ru-RU" sz="1200" b="1" dirty="0">
              <a:solidFill>
                <a:prstClr val="black"/>
              </a:solidFill>
              <a:latin typeface="Montserrat" panose="00000500000000000000" pitchFamily="2" charset="-52"/>
            </a:endParaRPr>
          </a:p>
          <a:p>
            <a:pPr lvl="0">
              <a:lnSpc>
                <a:spcPts val="1440"/>
              </a:lnSpc>
            </a:pPr>
            <a:endParaRPr lang="ru-RU" sz="1400" b="1" dirty="0">
              <a:solidFill>
                <a:prstClr val="black"/>
              </a:solidFill>
              <a:latin typeface="Montserrat" panose="00000500000000000000" pitchFamily="2" charset="-52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2"/>
          </p:nvPr>
        </p:nvSpPr>
        <p:spPr>
          <a:xfrm>
            <a:off x="5879214" y="987657"/>
            <a:ext cx="5846515" cy="26350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00" dirty="0"/>
              <a:t>- профессиональное развитие педагогов </a:t>
            </a:r>
            <a:br>
              <a:rPr lang="ru-RU" sz="1600" dirty="0"/>
            </a:br>
            <a:r>
              <a:rPr lang="ru-RU" sz="1600" dirty="0"/>
              <a:t>- повышение престижа профессии педагога</a:t>
            </a:r>
            <a:br>
              <a:rPr lang="ru-RU" sz="1600" dirty="0"/>
            </a:br>
            <a:r>
              <a:rPr lang="ru-RU" sz="1600" dirty="0"/>
              <a:t>- комфортная среды для труда воспитателя </a:t>
            </a:r>
            <a:br>
              <a:rPr lang="ru-RU" sz="1600" dirty="0"/>
            </a:br>
            <a:r>
              <a:rPr lang="ru-RU" sz="1600" dirty="0"/>
              <a:t>- взаимодействие смежных уровней образования;</a:t>
            </a:r>
          </a:p>
          <a:p>
            <a:r>
              <a:rPr lang="ru-RU" sz="1600" b="1" dirty="0"/>
              <a:t>Резолюция: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1600" dirty="0"/>
              <a:t>молодые педагоги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1600" dirty="0"/>
              <a:t>н</a:t>
            </a:r>
            <a:r>
              <a:rPr lang="ru-RU" sz="1600" dirty="0" smtClean="0"/>
              <a:t>аставничество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1600" dirty="0"/>
              <a:t>у</a:t>
            </a:r>
            <a:r>
              <a:rPr lang="ru-RU" sz="1600" dirty="0" smtClean="0"/>
              <a:t>величение штата специалистов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79215" y="4009714"/>
            <a:ext cx="5846515" cy="1897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/>
              <a:t>- подготовка квалифицированных специалистов дошкольного образовании (места для приема, учебники для профиля ДО, повышение квалификации педагогов СПО и ВУЗов)  </a:t>
            </a:r>
            <a:br>
              <a:rPr lang="ru-RU" sz="1600" dirty="0"/>
            </a:br>
            <a:r>
              <a:rPr lang="ru-RU" sz="1600" dirty="0"/>
              <a:t>- повышение престижа профессии «воспитатель»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B51488E-FED1-6E7B-CA41-2A5D213394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45" y="3622669"/>
            <a:ext cx="3972352" cy="267140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7CABAA02-118F-67A3-D47E-B5B4D5C16C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03" y="1095940"/>
            <a:ext cx="3926010" cy="220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73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ru-RU" sz="3600" dirty="0"/>
              <a:t>Новый учебный год – новые </a:t>
            </a:r>
            <a:r>
              <a:rPr lang="ru-RU" sz="3600" dirty="0" smtClean="0"/>
              <a:t>ориентиры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409501" y="1305407"/>
            <a:ext cx="7622391" cy="4536504"/>
          </a:xfrm>
        </p:spPr>
        <p:txBody>
          <a:bodyPr/>
          <a:lstStyle/>
          <a:p>
            <a:r>
              <a:rPr lang="ru-RU" b="1" dirty="0"/>
              <a:t>Применять профессиональный стандарт </a:t>
            </a:r>
            <a:r>
              <a:rPr lang="ru-RU" dirty="0"/>
              <a:t>«Руководитель образовательной организацией (управление дошкольной образовательной организацией и общеобразовательной организацией)» (после утверждения)</a:t>
            </a:r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Применять </a:t>
            </a:r>
            <a:r>
              <a:rPr lang="ru-RU" b="1" dirty="0"/>
              <a:t>процедуру аттестации  </a:t>
            </a:r>
            <a:r>
              <a:rPr lang="ru-RU" dirty="0"/>
              <a:t>педагогов  на квалификационные категории </a:t>
            </a:r>
            <a:r>
              <a:rPr lang="ru-RU" b="1" dirty="0"/>
              <a:t>через </a:t>
            </a:r>
            <a:r>
              <a:rPr lang="ru-RU" b="1" dirty="0" err="1"/>
              <a:t>Госуслуги</a:t>
            </a:r>
            <a:r>
              <a:rPr lang="ru-RU" b="1" dirty="0"/>
              <a:t> </a:t>
            </a:r>
            <a:r>
              <a:rPr lang="ru-RU" dirty="0"/>
              <a:t>(в части подачи заявления).  В апробации до конца  2025 г. -  Пермский МО, </a:t>
            </a:r>
            <a:r>
              <a:rPr lang="ru-RU" dirty="0" err="1"/>
              <a:t>Краснокамский</a:t>
            </a:r>
            <a:r>
              <a:rPr lang="ru-RU" dirty="0"/>
              <a:t> МО </a:t>
            </a:r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Проводить </a:t>
            </a:r>
            <a:r>
              <a:rPr lang="ru-RU" b="1" dirty="0"/>
              <a:t>переподготовку и повышение квалификации</a:t>
            </a:r>
            <a:r>
              <a:rPr lang="ru-RU" dirty="0"/>
              <a:t> ТОЛЬКО в государственных и муниципальных организациях, либо в организациях </a:t>
            </a:r>
            <a:br>
              <a:rPr lang="ru-RU" dirty="0"/>
            </a:br>
            <a:r>
              <a:rPr lang="ru-RU" dirty="0"/>
              <a:t>с гос. участием (ст. 47 ФЗ № 273</a:t>
            </a:r>
            <a:r>
              <a:rPr lang="ru-RU" dirty="0" smtClean="0"/>
              <a:t>). </a:t>
            </a:r>
            <a:r>
              <a:rPr lang="ru-RU" dirty="0"/>
              <a:t>Федеральный реестр дополнительных профессиональных программ </a:t>
            </a:r>
            <a:r>
              <a:rPr lang="ru-RU" dirty="0" smtClean="0"/>
              <a:t>(</a:t>
            </a:r>
            <a:r>
              <a:rPr lang="ru-RU" dirty="0"/>
              <a:t>дошкольное образование – </a:t>
            </a:r>
            <a:r>
              <a:rPr lang="ru-RU" b="1" dirty="0">
                <a:solidFill>
                  <a:srgbClr val="203864"/>
                </a:solidFill>
              </a:rPr>
              <a:t>212</a:t>
            </a:r>
            <a:r>
              <a:rPr lang="ru-RU" dirty="0"/>
              <a:t>);</a:t>
            </a:r>
          </a:p>
          <a:p>
            <a:pPr fontAlgn="base"/>
            <a:endParaRPr lang="ru-RU" b="1" dirty="0" smtClean="0"/>
          </a:p>
          <a:p>
            <a:pPr fontAlgn="base"/>
            <a:r>
              <a:rPr lang="ru-RU" b="1" dirty="0" smtClean="0"/>
              <a:t>Привлекать </a:t>
            </a:r>
            <a:r>
              <a:rPr lang="ru-RU" b="1" dirty="0"/>
              <a:t>студентов на работу </a:t>
            </a:r>
            <a:r>
              <a:rPr lang="ru-RU" b="1" dirty="0" smtClean="0"/>
              <a:t>в детские сады </a:t>
            </a:r>
            <a:r>
              <a:rPr lang="ru-RU" dirty="0"/>
              <a:t>  </a:t>
            </a:r>
            <a:r>
              <a:rPr lang="ru-RU" dirty="0" smtClean="0"/>
              <a:t>(п. 3.1 ст.46 </a:t>
            </a:r>
            <a:r>
              <a:rPr lang="ru-RU" dirty="0"/>
              <a:t>ФЗ № 273</a:t>
            </a:r>
            <a:r>
              <a:rPr lang="ru-RU" dirty="0" smtClean="0"/>
              <a:t>)</a:t>
            </a:r>
          </a:p>
          <a:p>
            <a:pPr fontAlgn="base"/>
            <a:endParaRPr lang="ru-RU" dirty="0"/>
          </a:p>
          <a:p>
            <a:r>
              <a:rPr lang="ru-RU" b="1" dirty="0" smtClean="0"/>
              <a:t>Соблюдать</a:t>
            </a:r>
            <a:r>
              <a:rPr lang="ru-RU" dirty="0" smtClean="0"/>
              <a:t> примерные </a:t>
            </a:r>
            <a:r>
              <a:rPr lang="ru-RU" dirty="0"/>
              <a:t>штатные нормативы численности работников дошкольных организаций</a:t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973210" y="3244334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73210" y="3244334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https://lh7-rt.googleusercontent.com/slides/AAmGeS1xzFGuWvylMmkQuguw0IoFO2jbxk7nxQ1pArHGHAgVajNnU5cFctdZb-5RF0EXwJFgcWhbP4UqdkwXNpuVtuwhnoVE4YZH9Yn4wHLU9rfV5Q5GkQgYoAZYdmBM7d-dgcl74Hq76CAbbGmBKnzH0wO2DoeZAQ=s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60" y="1305407"/>
            <a:ext cx="2764053" cy="143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7-rt.googleusercontent.com/slides/AAmGeS1Jsd2TtfZfvjgXVd1XqhK59uZ6hDe9kDbDfC4A53i3hc16lfZUhn5ftboVWj81UK9ESExVBu8sfqL9HreucuE9x0SWAZDggh8L-IcsUTSxLJjTkeHaEob-YRcKyoZ3a1i5QvIEQqZ0RlJ4nQJeFBKysIAjuQ=s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59" y="2912191"/>
            <a:ext cx="2764053" cy="154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h7-rt.googleusercontent.com/slides/AAmGeS3Uua-FAgFzBBSgqsgNfnMvcNOGzCBsMK4apL0MAaUxCuQD7mAgbrVLhrJASXkfBZLl3HrqRIz61I_wvVacAvj-fWP8ycszaAE-oNPa4KFwEPSLFA32xWg_Jd9cm1pXpwIipGfEBs1J2dAptEoAnoF3H9vFxCyp=s20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58" y="4653901"/>
            <a:ext cx="2764053" cy="14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12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3600" dirty="0" smtClean="0">
                <a:ea typeface="SimSun" panose="02010600030101010101" pitchFamily="2" charset="-122"/>
                <a:cs typeface="Times New Roman" panose="02020603050405020304" pitchFamily="18" charset="0"/>
              </a:rPr>
              <a:t>Кадры НАШЕ все</a:t>
            </a:r>
            <a:endParaRPr lang="ru-RU" sz="3600" dirty="0"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335360" y="2188386"/>
            <a:ext cx="11521280" cy="2481227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800" dirty="0"/>
              <a:t>повышение мотивации выпускников к поступлению на педагогические специальности;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800" dirty="0"/>
              <a:t>увеличение </a:t>
            </a:r>
            <a:r>
              <a:rPr lang="ru-RU" sz="1800" dirty="0" smtClean="0"/>
              <a:t>государственного задания </a:t>
            </a:r>
            <a:r>
              <a:rPr lang="ru-RU" sz="1800" dirty="0"/>
              <a:t>в профессиональных организациях;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800" dirty="0"/>
              <a:t>психолого-педагогические классы (2025 г. - </a:t>
            </a:r>
            <a:r>
              <a:rPr lang="ru-RU" sz="1800" b="1" dirty="0">
                <a:solidFill>
                  <a:srgbClr val="203864"/>
                </a:solidFill>
              </a:rPr>
              <a:t>84</a:t>
            </a:r>
            <a:r>
              <a:rPr lang="ru-RU" sz="1800" dirty="0"/>
              <a:t>).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-   профильные школы при ВУЗах (2025 г. + 1 </a:t>
            </a:r>
            <a:r>
              <a:rPr lang="ru-RU" sz="1800" b="1" dirty="0" smtClean="0">
                <a:solidFill>
                  <a:srgbClr val="203864"/>
                </a:solidFill>
              </a:rPr>
              <a:t>ПГГПУ </a:t>
            </a:r>
            <a:r>
              <a:rPr lang="ru-RU" sz="1800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35360" y="1088146"/>
            <a:ext cx="11521280" cy="565842"/>
          </a:xfrm>
        </p:spPr>
        <p:txBody>
          <a:bodyPr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Программа перспективного развития образования </a:t>
            </a: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  <a:t>Пермского края до 2030 года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Дошкольное образование. Кадровое обеспечение: компетентность и профессионализм</a:t>
            </a:r>
          </a:p>
        </p:txBody>
      </p:sp>
    </p:spTree>
    <p:extLst>
      <p:ext uri="{BB962C8B-B14F-4D97-AF65-F5344CB8AC3E}">
        <p14:creationId xmlns:p14="http://schemas.microsoft.com/office/powerpoint/2010/main" val="160574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509F35DD-7C26-771E-7B01-D49FD83EF8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3EB01288-7E4B-D96C-AE4B-A8BF8109A3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358" y="62797"/>
            <a:ext cx="11521280" cy="715962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Для результата это </a:t>
            </a:r>
            <a:r>
              <a:rPr lang="ru-RU" sz="3600" dirty="0" smtClean="0"/>
              <a:t>важно</a:t>
            </a:r>
            <a:endParaRPr lang="ru-RU" sz="3600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xmlns="" id="{F6585DCB-0B56-C69B-CE05-AED3F6EC3F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73253" y="1769794"/>
            <a:ext cx="10045491" cy="652038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Переподготовка педагогических работников за счет высвобождения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в связи с демографической обстановкой 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F09C8E13-1BF8-5C2D-CC5A-F90094A10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Дошкольное образование. Кадровое обеспечение: компетентность и профессионализм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27AFBE8-6FF4-332C-C1CC-ECAF7D8EDB06}"/>
              </a:ext>
            </a:extLst>
          </p:cNvPr>
          <p:cNvSpPr txBox="1"/>
          <p:nvPr/>
        </p:nvSpPr>
        <p:spPr>
          <a:xfrm>
            <a:off x="6952736" y="5383280"/>
            <a:ext cx="249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Группы ОВЗ (РАС)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F15709F-3F16-4C39-9B74-6E410DE14620}"/>
              </a:ext>
            </a:extLst>
          </p:cNvPr>
          <p:cNvPicPr>
            <a:picLocks noGrp="1" noChangeAspect="1" noChangeArrowheads="1"/>
          </p:cNvPicPr>
          <p:nvPr>
            <p:ph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" t="3976" r="2830" b="7076"/>
          <a:stretch>
            <a:fillRect/>
          </a:stretch>
        </p:blipFill>
        <p:spPr bwMode="auto">
          <a:xfrm>
            <a:off x="474514" y="3003669"/>
            <a:ext cx="2520950" cy="219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5E1F4A8-204A-3C87-1A0E-E8A7AC638C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4" r="17422"/>
          <a:stretch>
            <a:fillRect/>
          </a:stretch>
        </p:blipFill>
        <p:spPr bwMode="auto">
          <a:xfrm>
            <a:off x="6788653" y="2958163"/>
            <a:ext cx="2537811" cy="227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A6CA843-9D88-E17A-0D9D-EAA08C1EC573}"/>
              </a:ext>
            </a:extLst>
          </p:cNvPr>
          <p:cNvSpPr txBox="1"/>
          <p:nvPr/>
        </p:nvSpPr>
        <p:spPr>
          <a:xfrm>
            <a:off x="395417" y="5383280"/>
            <a:ext cx="2862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Доп образование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22DE310-1E8F-4981-995F-554082F0B8AD}"/>
              </a:ext>
            </a:extLst>
          </p:cNvPr>
          <p:cNvSpPr txBox="1"/>
          <p:nvPr/>
        </p:nvSpPr>
        <p:spPr>
          <a:xfrm>
            <a:off x="3484606" y="5383280"/>
            <a:ext cx="3304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Группы продленного дня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21C5DA63-542D-A89D-F0EF-A560874D9E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3" b="6266"/>
          <a:stretch>
            <a:fillRect/>
          </a:stretch>
        </p:blipFill>
        <p:spPr bwMode="auto">
          <a:xfrm>
            <a:off x="3484606" y="2958163"/>
            <a:ext cx="2681499" cy="229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43496C5-3A14-905C-F879-CFBD2D085451}"/>
              </a:ext>
            </a:extLst>
          </p:cNvPr>
          <p:cNvSpPr txBox="1"/>
          <p:nvPr/>
        </p:nvSpPr>
        <p:spPr>
          <a:xfrm>
            <a:off x="4522307" y="1095225"/>
            <a:ext cx="31473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600"/>
              </a:spcBef>
              <a:buClr>
                <a:srgbClr val="1C2D38"/>
              </a:buClr>
            </a:pPr>
            <a:r>
              <a:rPr lang="ru-RU" sz="2000" b="1" spc="-1" dirty="0">
                <a:latin typeface="Montserrat" panose="00000500000000000000" pitchFamily="2" charset="-52"/>
              </a:rPr>
              <a:t>Сохранение кадров</a:t>
            </a: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8973" y="3129009"/>
            <a:ext cx="1573016" cy="226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5574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Montserra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Montserra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Montserra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Montserra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Montserra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Montserra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9369</TotalTime>
  <Words>257</Words>
  <Application>Microsoft Office PowerPoint</Application>
  <PresentationFormat>Широкоэкранный</PresentationFormat>
  <Paragraphs>57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SimSun</vt:lpstr>
      <vt:lpstr>Arial</vt:lpstr>
      <vt:lpstr>Montserrat</vt:lpstr>
      <vt:lpstr>PermianSerifTypeface</vt:lpstr>
      <vt:lpstr>PermianSlabSerifTypeface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Сигачева Ольга Дмитриевна</dc:creator>
  <cp:lastModifiedBy>Казанкина Лариса Викторовна</cp:lastModifiedBy>
  <cp:revision>1041</cp:revision>
  <cp:lastPrinted>2024-07-22T10:06:33Z</cp:lastPrinted>
  <dcterms:created xsi:type="dcterms:W3CDTF">2023-07-18T12:43:15Z</dcterms:created>
  <dcterms:modified xsi:type="dcterms:W3CDTF">2025-08-29T06:37:52Z</dcterms:modified>
</cp:coreProperties>
</file>