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drawing4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4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4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20"/>
  </p:handoutMasterIdLst>
  <p:sldIdLst>
    <p:sldId id="256" r:id="rId3"/>
    <p:sldId id="263" r:id="rId4"/>
    <p:sldId id="257" r:id="rId5"/>
    <p:sldId id="258" r:id="rId7"/>
    <p:sldId id="262" r:id="rId8"/>
    <p:sldId id="259" r:id="rId9"/>
    <p:sldId id="260" r:id="rId10"/>
    <p:sldId id="261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3" r:id="rId19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202020"/>
    <a:srgbClr val="B2B2B2"/>
    <a:srgbClr val="323232"/>
    <a:srgbClr val="CC3300"/>
    <a:srgbClr val="CC00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60"/>
        <p:guide pos="387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3B8DF6-35DC-40C0-8F19-522E1EDC5FBB}" type="doc">
      <dgm:prSet loTypeId="relationship" loCatId="relationship" qsTypeId="urn:microsoft.com/office/officeart/2005/8/quickstyle/simple1" qsCatId="simple" csTypeId="urn:microsoft.com/office/officeart/2005/8/colors/accent1_2" csCatId="accent1" phldr="0"/>
      <dgm:spPr/>
      <dgm:t>
        <a:bodyPr/>
        <a:p>
          <a:endParaRPr lang="zh-CN" altLang="en-US"/>
        </a:p>
      </dgm:t>
    </dgm:pt>
    <dgm:pt modelId="{AC457EA6-B62E-49FF-AAE4-FDCECA659245}">
      <dgm:prSet phldrT="[Текст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>
              <a:latin typeface="Calibri" panose="020F0502020204030204"/>
              <a:ea typeface="SimSun" panose="02010600030101010101" pitchFamily="2" charset="-122"/>
              <a:sym typeface="+mn-ea"/>
            </a:rPr>
            <a:t>Применение Рекомендаций позволяет унифицировать требования к приобретаемому оборудованию и учебно-методическим материалам, гарантировать их соответствие ФГОС ДО</a:t>
          </a:r>
          <a:r>
            <a:rPr lang="en-US" altLang="zh-CN" sz="2000">
              <a:latin typeface="Calibri" panose="020F0502020204030204"/>
              <a:ea typeface="SimSun" panose="02010600030101010101" pitchFamily="2" charset="-122"/>
              <a:sym typeface="+mn-ea"/>
            </a:rPr>
            <a:t/>
          </a:r>
          <a:endParaRPr lang="en-US" altLang="zh-CN" sz="2000">
            <a:latin typeface="Calibri" panose="020F0502020204030204"/>
            <a:ea typeface="SimSun" panose="02010600030101010101" pitchFamily="2" charset="-122"/>
            <a:sym typeface="+mn-ea"/>
          </a:endParaRPr>
        </a:p>
      </dgm:t>
    </dgm:pt>
    <dgm:pt modelId="{AE6A6C96-96CB-45E6-8D7F-66757D89E4F4}" cxnId="{72CDAB66-6CA8-48D5-B3F6-00D8F1471885}" type="parTrans">
      <dgm:prSet/>
      <dgm:spPr/>
      <dgm:t>
        <a:bodyPr/>
        <a:p>
          <a:endParaRPr lang="zh-CN" altLang="en-US"/>
        </a:p>
      </dgm:t>
    </dgm:pt>
    <dgm:pt modelId="{86CBD87F-F42A-4DD5-899B-60D283C415B9}" cxnId="{72CDAB66-6CA8-48D5-B3F6-00D8F1471885}" type="sibTrans">
      <dgm:prSet/>
      <dgm:spPr/>
      <dgm:t>
        <a:bodyPr/>
        <a:p>
          <a:endParaRPr lang="zh-CN" altLang="en-US"/>
        </a:p>
      </dgm:t>
    </dgm:pt>
    <dgm:pt modelId="{73724102-6497-452A-AC49-7BA877B6E78D}">
      <dgm:prSet phldrT="[Текст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>
              <a:latin typeface="Calibri" panose="020F0502020204030204"/>
              <a:ea typeface="SimSun" panose="02010600030101010101" pitchFamily="2" charset="-122"/>
              <a:sym typeface="+mn-ea"/>
            </a:rPr>
            <a:t>Рекомендации не являются требованиями, выполнение которых подлежит контролю при проведении проверок в ДОО органами государственного контроля (надзора)</a:t>
          </a:r>
          <a:r>
            <a:rPr lang="zh-CN" altLang="en-US"/>
            <a:t/>
          </a:r>
          <a:endParaRPr lang="zh-CN" altLang="en-US"/>
        </a:p>
      </dgm:t>
    </dgm:pt>
    <dgm:pt modelId="{E449FA48-E31D-41BB-ABDF-3FCA2E74E294}" cxnId="{C99C37E2-B6C5-4F50-8792-96CB442EFB94}" type="parTrans">
      <dgm:prSet/>
      <dgm:spPr/>
      <dgm:t>
        <a:bodyPr/>
        <a:p>
          <a:endParaRPr lang="zh-CN" altLang="en-US"/>
        </a:p>
      </dgm:t>
    </dgm:pt>
    <dgm:pt modelId="{A4283399-1C1D-43B6-80F4-C0B25E1D9112}" cxnId="{C99C37E2-B6C5-4F50-8792-96CB442EFB94}" type="sibTrans">
      <dgm:prSet/>
      <dgm:spPr/>
      <dgm:t>
        <a:bodyPr/>
        <a:p>
          <a:endParaRPr lang="zh-CN" altLang="en-US"/>
        </a:p>
      </dgm:t>
    </dgm:pt>
    <dgm:pt modelId="{32C0187A-203A-47E0-AE80-DE1BBE36DF21}" type="pres">
      <dgm:prSet presAssocID="{BC3B8DF6-35DC-40C0-8F19-522E1EDC5FBB}" presName="compositeShape" presStyleCnt="0">
        <dgm:presLayoutVars>
          <dgm:chMax val="2"/>
          <dgm:dir/>
          <dgm:resizeHandles val="exact"/>
        </dgm:presLayoutVars>
      </dgm:prSet>
      <dgm:spPr/>
    </dgm:pt>
    <dgm:pt modelId="{1B804FF8-9A50-4C4C-A653-7D234E1788FF}" type="pres">
      <dgm:prSet presAssocID="{BC3B8DF6-35DC-40C0-8F19-522E1EDC5FBB}" presName="ribbon" presStyleLbl="node1" presStyleIdx="0" presStyleCnt="1"/>
      <dgm:spPr/>
    </dgm:pt>
    <dgm:pt modelId="{1B295838-9029-4CD1-95F7-745580BB313C}" type="pres">
      <dgm:prSet presAssocID="{BC3B8DF6-35DC-40C0-8F19-522E1EDC5FBB}" presName="leftArrowText" presStyleCnt="0" custScaleX="107209">
        <dgm:presLayoutVars>
          <dgm:chMax val="0"/>
          <dgm:bulletEnabled val="1"/>
        </dgm:presLayoutVars>
      </dgm:prSet>
      <dgm:spPr/>
    </dgm:pt>
    <dgm:pt modelId="{1AEED5F8-C663-4502-98D9-5D1EE09EF4C1}" type="pres">
      <dgm:prSet presAssocID="{BC3B8DF6-35DC-40C0-8F19-522E1EDC5FBB}" presName="rightArrowText" presStyleCnt="0">
        <dgm:presLayoutVars>
          <dgm:chMax val="0"/>
          <dgm:bulletEnabled val="1"/>
        </dgm:presLayoutVars>
      </dgm:prSet>
      <dgm:spPr/>
    </dgm:pt>
  </dgm:ptLst>
  <dgm:cxnLst>
    <dgm:cxn modelId="{72CDAB66-6CA8-48D5-B3F6-00D8F1471885}" srcId="{BC3B8DF6-35DC-40C0-8F19-522E1EDC5FBB}" destId="{AC457EA6-B62E-49FF-AAE4-FDCECA659245}" srcOrd="0" destOrd="0" parTransId="{AE6A6C96-96CB-45E6-8D7F-66757D89E4F4}" sibTransId="{86CBD87F-F42A-4DD5-899B-60D283C415B9}"/>
    <dgm:cxn modelId="{C99C37E2-B6C5-4F50-8792-96CB442EFB94}" srcId="{BC3B8DF6-35DC-40C0-8F19-522E1EDC5FBB}" destId="{73724102-6497-452A-AC49-7BA877B6E78D}" srcOrd="1" destOrd="0" parTransId="{E449FA48-E31D-41BB-ABDF-3FCA2E74E294}" sibTransId="{A4283399-1C1D-43B6-80F4-C0B25E1D9112}"/>
    <dgm:cxn modelId="{782BC389-9B9C-4A5C-96D0-0BD3AE304309}" type="presOf" srcId="{BC3B8DF6-35DC-40C0-8F19-522E1EDC5FBB}" destId="{32C0187A-203A-47E0-AE80-DE1BBE36DF21}" srcOrd="0" destOrd="0" presId="urn:microsoft.com/office/officeart/2005/8/layout/arrow6"/>
    <dgm:cxn modelId="{95976A5A-C94D-4A6C-8881-245A96771E30}" type="presParOf" srcId="{32C0187A-203A-47E0-AE80-DE1BBE36DF21}" destId="{1B804FF8-9A50-4C4C-A653-7D234E1788FF}" srcOrd="0" destOrd="0" presId="urn:microsoft.com/office/officeart/2005/8/layout/arrow6"/>
    <dgm:cxn modelId="{2C004381-FAAF-4C3D-B20A-530CF1641F29}" type="presParOf" srcId="{32C0187A-203A-47E0-AE80-DE1BBE36DF21}" destId="{1B295838-9029-4CD1-95F7-745580BB313C}" srcOrd="1" destOrd="0" presId="urn:microsoft.com/office/officeart/2005/8/layout/arrow6"/>
    <dgm:cxn modelId="{AAAA976D-DAAE-4418-B864-8E23B581ACE3}" type="presOf" srcId="{AC457EA6-B62E-49FF-AAE4-FDCECA659245}" destId="{1B295838-9029-4CD1-95F7-745580BB313C}" srcOrd="1" destOrd="0" presId="urn:microsoft.com/office/officeart/2005/8/layout/arrow6"/>
    <dgm:cxn modelId="{09DA5C02-985B-4A5E-A174-7291FE35743E}" type="presParOf" srcId="{32C0187A-203A-47E0-AE80-DE1BBE36DF21}" destId="{1AEED5F8-C663-4502-98D9-5D1EE09EF4C1}" srcOrd="2" destOrd="0" presId="urn:microsoft.com/office/officeart/2005/8/layout/arrow6"/>
    <dgm:cxn modelId="{14A742F3-1482-4D86-86DA-7550F655F11F}" type="presOf" srcId="{73724102-6497-452A-AC49-7BA877B6E78D}" destId="{1AEED5F8-C663-4502-98D9-5D1EE09EF4C1}" srcOrd="1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C3FF9A-D14D-4FEF-AB1B-9A37301A6284}" type="doc">
      <dgm:prSet loTypeId="process" loCatId="process" qsTypeId="urn:microsoft.com/office/officeart/2005/8/quickstyle/simple1" qsCatId="simple" csTypeId="urn:microsoft.com/office/officeart/2005/8/colors/accent1_2" csCatId="accent1" phldr="0"/>
      <dgm:spPr/>
    </dgm:pt>
    <dgm:pt modelId="{07804D65-B857-43DC-8AF8-F5310C8A9254}">
      <dgm:prSet phldrT="[Текст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/>
            <a:t>развивающая предметная среда</a:t>
          </a:r>
          <a:r>
            <a:rPr lang="ru-RU" altLang="zh-CN" sz="1400" b="1"/>
            <a:t/>
          </a:r>
          <a:endParaRPr lang="ru-RU" altLang="zh-CN" sz="1400" b="1"/>
        </a:p>
      </dgm:t>
    </dgm:pt>
    <dgm:pt modelId="{B0C8065F-D400-41C9-B576-EDC25611F23D}" cxnId="{481768F3-35EC-485B-A82E-15E0FFCCE6E7}" type="parTrans">
      <dgm:prSet/>
      <dgm:spPr/>
    </dgm:pt>
    <dgm:pt modelId="{033D64D5-CC10-4917-BAD2-C3D556F9C854}" cxnId="{481768F3-35EC-485B-A82E-15E0FFCCE6E7}" type="sibTrans">
      <dgm:prSet/>
      <dgm:spPr/>
    </dgm:pt>
    <dgm:pt modelId="{8606FE70-AF6E-4175-8F14-FE0F24E767EB}">
      <dgm:prSet phldrT="[Текст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/>
            <a:t>сожержательное общение взрослых и детей</a:t>
          </a:r>
          <a:r>
            <a:rPr lang="ru-RU" altLang="zh-CN" sz="1400" b="1"/>
            <a:t/>
          </a:r>
          <a:endParaRPr lang="ru-RU" altLang="zh-CN" sz="1400" b="1"/>
        </a:p>
      </dgm:t>
    </dgm:pt>
    <dgm:pt modelId="{A7135B97-5F0E-4193-8AE0-86BE29E17076}" cxnId="{3BCD87E6-18F6-495C-868D-9F47FB04C621}" type="parTrans">
      <dgm:prSet/>
      <dgm:spPr/>
    </dgm:pt>
    <dgm:pt modelId="{BE7B0713-70AB-4DA3-B6EB-D54F04680FC9}" cxnId="{3BCD87E6-18F6-495C-868D-9F47FB04C621}" type="sibTrans">
      <dgm:prSet/>
      <dgm:spPr/>
    </dgm:pt>
    <dgm:pt modelId="{559C2B3A-379F-4C35-A339-5499CB042C33}" type="pres">
      <dgm:prSet presAssocID="{00C3FF9A-D14D-4FEF-AB1B-9A37301A6284}" presName="arrowDiagram" presStyleCnt="0">
        <dgm:presLayoutVars>
          <dgm:chMax val="5"/>
          <dgm:dir/>
          <dgm:resizeHandles val="exact"/>
        </dgm:presLayoutVars>
      </dgm:prSet>
      <dgm:spPr/>
    </dgm:pt>
    <dgm:pt modelId="{A7714133-905D-4994-BEED-F8C5B479726D}" type="pres">
      <dgm:prSet presAssocID="{00C3FF9A-D14D-4FEF-AB1B-9A37301A6284}" presName="arrow" presStyleLbl="bgShp" presStyleIdx="0" presStyleCnt="1"/>
      <dgm:spPr/>
    </dgm:pt>
    <dgm:pt modelId="{6F5E9537-CE31-42C0-B322-A6B1D6E27970}" type="pres">
      <dgm:prSet presAssocID="{00C3FF9A-D14D-4FEF-AB1B-9A37301A6284}" presName="arrowDiagram2" presStyleCnt="0"/>
      <dgm:spPr/>
    </dgm:pt>
    <dgm:pt modelId="{65AF5720-1737-499A-B57E-2EEA60E80A48}" type="pres">
      <dgm:prSet presAssocID="{07804D65-B857-43DC-8AF8-F5310C8A9254}" presName="bullet2a" presStyleLbl="node1" presStyleIdx="0" presStyleCnt="2"/>
      <dgm:spPr/>
    </dgm:pt>
    <dgm:pt modelId="{88E20D82-87B8-4195-A661-E7530ECB32F0}" type="pres">
      <dgm:prSet presAssocID="{07804D65-B857-43DC-8AF8-F5310C8A9254}" presName="textBox2a" presStyleLbl="revTx" presStyleIdx="0" presStyleCnt="2">
        <dgm:presLayoutVars>
          <dgm:bulletEnabled val="1"/>
        </dgm:presLayoutVars>
      </dgm:prSet>
      <dgm:spPr/>
    </dgm:pt>
    <dgm:pt modelId="{F7FE844F-D77E-4A2B-B4F7-4F7528D54837}" type="pres">
      <dgm:prSet presAssocID="{8606FE70-AF6E-4175-8F14-FE0F24E767EB}" presName="bullet2b" presStyleLbl="node1" presStyleIdx="1" presStyleCnt="2"/>
      <dgm:spPr/>
    </dgm:pt>
    <dgm:pt modelId="{57B3F1DD-0CBE-48C4-8637-1376EF39A97F}" type="pres">
      <dgm:prSet presAssocID="{8606FE70-AF6E-4175-8F14-FE0F24E767EB}" presName="textBox2b" presStyleLbl="revTx" presStyleIdx="1" presStyleCnt="2">
        <dgm:presLayoutVars>
          <dgm:bulletEnabled val="1"/>
        </dgm:presLayoutVars>
      </dgm:prSet>
      <dgm:spPr/>
    </dgm:pt>
  </dgm:ptLst>
  <dgm:cxnLst>
    <dgm:cxn modelId="{481768F3-35EC-485B-A82E-15E0FFCCE6E7}" srcId="{00C3FF9A-D14D-4FEF-AB1B-9A37301A6284}" destId="{07804D65-B857-43DC-8AF8-F5310C8A9254}" srcOrd="0" destOrd="0" parTransId="{B0C8065F-D400-41C9-B576-EDC25611F23D}" sibTransId="{033D64D5-CC10-4917-BAD2-C3D556F9C854}"/>
    <dgm:cxn modelId="{3BCD87E6-18F6-495C-868D-9F47FB04C621}" srcId="{00C3FF9A-D14D-4FEF-AB1B-9A37301A6284}" destId="{8606FE70-AF6E-4175-8F14-FE0F24E767EB}" srcOrd="1" destOrd="0" parTransId="{A7135B97-5F0E-4193-8AE0-86BE29E17076}" sibTransId="{BE7B0713-70AB-4DA3-B6EB-D54F04680FC9}"/>
    <dgm:cxn modelId="{2857276E-9FCB-4801-9110-41D71F95B83D}" type="presOf" srcId="{00C3FF9A-D14D-4FEF-AB1B-9A37301A6284}" destId="{559C2B3A-379F-4C35-A339-5499CB042C33}" srcOrd="0" destOrd="0" presId="urn:microsoft.com/office/officeart/2005/8/layout/arrow2"/>
    <dgm:cxn modelId="{2BA8857D-B99F-477A-83EA-E0EC874D656E}" type="presParOf" srcId="{559C2B3A-379F-4C35-A339-5499CB042C33}" destId="{A7714133-905D-4994-BEED-F8C5B479726D}" srcOrd="0" destOrd="0" presId="urn:microsoft.com/office/officeart/2005/8/layout/arrow2"/>
    <dgm:cxn modelId="{899C8230-FAF6-4516-AB09-14B724A10790}" type="presParOf" srcId="{559C2B3A-379F-4C35-A339-5499CB042C33}" destId="{6F5E9537-CE31-42C0-B322-A6B1D6E27970}" srcOrd="1" destOrd="0" presId="urn:microsoft.com/office/officeart/2005/8/layout/arrow2"/>
    <dgm:cxn modelId="{8B000B04-2807-445A-85D1-2BB682D39DDB}" type="presParOf" srcId="{6F5E9537-CE31-42C0-B322-A6B1D6E27970}" destId="{65AF5720-1737-499A-B57E-2EEA60E80A48}" srcOrd="0" destOrd="1" presId="urn:microsoft.com/office/officeart/2005/8/layout/arrow2"/>
    <dgm:cxn modelId="{D14A0B88-6E9E-4C39-A89F-81528CF2D0E1}" type="presParOf" srcId="{6F5E9537-CE31-42C0-B322-A6B1D6E27970}" destId="{88E20D82-87B8-4195-A661-E7530ECB32F0}" srcOrd="1" destOrd="1" presId="urn:microsoft.com/office/officeart/2005/8/layout/arrow2"/>
    <dgm:cxn modelId="{4C4CBBF8-1BE2-4716-B77C-F74B1A8B8015}" type="presOf" srcId="{07804D65-B857-43DC-8AF8-F5310C8A9254}" destId="{88E20D82-87B8-4195-A661-E7530ECB32F0}" srcOrd="0" destOrd="0" presId="urn:microsoft.com/office/officeart/2005/8/layout/arrow2"/>
    <dgm:cxn modelId="{413057C7-7AD9-4C57-BB73-47ECF9E64906}" type="presParOf" srcId="{6F5E9537-CE31-42C0-B322-A6B1D6E27970}" destId="{F7FE844F-D77E-4A2B-B4F7-4F7528D54837}" srcOrd="2" destOrd="1" presId="urn:microsoft.com/office/officeart/2005/8/layout/arrow2"/>
    <dgm:cxn modelId="{B64874C8-C085-472B-B426-5A7C5CD09115}" type="presParOf" srcId="{6F5E9537-CE31-42C0-B322-A6B1D6E27970}" destId="{57B3F1DD-0CBE-48C4-8637-1376EF39A97F}" srcOrd="3" destOrd="1" presId="urn:microsoft.com/office/officeart/2005/8/layout/arrow2"/>
    <dgm:cxn modelId="{40E9FF77-F19B-4FA9-8A19-9F7E3C90D46E}" type="presOf" srcId="{8606FE70-AF6E-4175-8F14-FE0F24E767EB}" destId="{57B3F1DD-0CBE-48C4-8637-1376EF39A97F}" srcOrd="0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DB5165-29DA-40E4-8CF1-67AA1017F4DF}" type="doc">
      <dgm:prSet loTypeId="process" loCatId="process" qsTypeId="urn:microsoft.com/office/officeart/2005/8/quickstyle/simple1" qsCatId="simple" csTypeId="urn:microsoft.com/office/officeart/2005/8/colors/accent1_2" csCatId="accent1" phldr="0"/>
      <dgm:spPr/>
      <dgm:t>
        <a:bodyPr/>
        <a:p>
          <a:endParaRPr lang="zh-CN" altLang="en-US"/>
        </a:p>
      </dgm:t>
    </dgm:pt>
    <dgm:pt modelId="{1F18B811-B6C4-4E9E-B75F-E68888D2B754}">
      <dgm:prSet phldrT="[Текст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600"/>
            <a:t>охрана и укрепление физического здоровья</a:t>
          </a:r>
          <a:r>
            <a:rPr lang="ru-RU" altLang="zh-CN" sz="1600"/>
            <a:t/>
          </a:r>
          <a:endParaRPr lang="ru-RU" altLang="zh-CN" sz="1600"/>
        </a:p>
      </dgm:t>
    </dgm:pt>
    <dgm:pt modelId="{39F221A0-D930-4524-B286-5041480B8FA5}" cxnId="{F2293D57-CDEC-4356-BFF6-2918E8E80BC4}" type="parTrans">
      <dgm:prSet/>
      <dgm:spPr/>
      <dgm:t>
        <a:bodyPr/>
        <a:p>
          <a:endParaRPr lang="zh-CN" altLang="en-US"/>
        </a:p>
      </dgm:t>
    </dgm:pt>
    <dgm:pt modelId="{808440FA-46F9-4FB5-9A52-0D4B96A1C329}" cxnId="{F2293D57-CDEC-4356-BFF6-2918E8E80BC4}" type="sibTrans">
      <dgm:prSet/>
      <dgm:spPr/>
      <dgm:t>
        <a:bodyPr/>
        <a:p>
          <a:endParaRPr lang="zh-CN" altLang="en-US"/>
        </a:p>
      </dgm:t>
    </dgm:pt>
    <dgm:pt modelId="{0EC68BAA-45B4-43C2-A277-337EA6F9C30A}">
      <dgm:prSet phldrT="[Текст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600"/>
            <a:t>охрана и укрепление психологического здоровья</a:t>
          </a:r>
          <a:r>
            <a:rPr lang="ru-RU" altLang="zh-CN" sz="1600"/>
            <a:t/>
          </a:r>
          <a:endParaRPr lang="ru-RU" altLang="zh-CN" sz="1600"/>
        </a:p>
      </dgm:t>
    </dgm:pt>
    <dgm:pt modelId="{74E1C1F9-DBE5-45DE-ABCA-4EAB89E7BD46}" cxnId="{7B43C460-B945-49E3-BFE0-302346FC13E2}" type="parTrans">
      <dgm:prSet/>
      <dgm:spPr/>
      <dgm:t>
        <a:bodyPr/>
        <a:p>
          <a:endParaRPr lang="zh-CN" altLang="en-US"/>
        </a:p>
      </dgm:t>
    </dgm:pt>
    <dgm:pt modelId="{B14E47DD-7335-43B1-AA39-9A37DC959B2D}" cxnId="{7B43C460-B945-49E3-BFE0-302346FC13E2}" type="sibTrans">
      <dgm:prSet/>
      <dgm:spPr/>
      <dgm:t>
        <a:bodyPr/>
        <a:p>
          <a:endParaRPr lang="zh-CN" altLang="en-US"/>
        </a:p>
      </dgm:t>
    </dgm:pt>
    <dgm:pt modelId="{9191245A-08B2-492B-8F4C-F0BB23674A76}">
      <dgm:prSet phldrT="[Текст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600"/>
            <a:t>охрана эмоционального благополучия воспитанников</a:t>
          </a:r>
          <a:r>
            <a:rPr lang="ru-RU" altLang="zh-CN" sz="1600"/>
            <a:t/>
          </a:r>
          <a:endParaRPr lang="ru-RU" altLang="zh-CN" sz="1600"/>
        </a:p>
      </dgm:t>
    </dgm:pt>
    <dgm:pt modelId="{88B912E5-FDBE-47AD-B6CC-5D82B19F2810}" cxnId="{CE8B5A07-45A7-46E1-8806-05183284D7C4}" type="parTrans">
      <dgm:prSet/>
      <dgm:spPr/>
      <dgm:t>
        <a:bodyPr/>
        <a:p>
          <a:endParaRPr lang="zh-CN" altLang="en-US"/>
        </a:p>
      </dgm:t>
    </dgm:pt>
    <dgm:pt modelId="{BDF1CE3D-63BD-4B26-AEBD-1516CE58D66C}" cxnId="{CE8B5A07-45A7-46E1-8806-05183284D7C4}" type="sibTrans">
      <dgm:prSet/>
      <dgm:spPr/>
      <dgm:t>
        <a:bodyPr/>
        <a:p>
          <a:endParaRPr lang="zh-CN" altLang="en-US"/>
        </a:p>
      </dgm:t>
    </dgm:pt>
    <dgm:pt modelId="{FC7D71FE-C5B8-49A0-8DAE-85BE5AE974BC}" type="pres">
      <dgm:prSet presAssocID="{3ADB5165-29DA-40E4-8CF1-67AA1017F4DF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AECC728B-0484-4C16-8415-E924988BF362}" type="pres">
      <dgm:prSet presAssocID="{1F18B811-B6C4-4E9E-B75F-E68888D2B754}" presName="Accent1" presStyleCnt="0"/>
      <dgm:spPr/>
    </dgm:pt>
    <dgm:pt modelId="{2B58B044-31E5-4900-BEF2-0561C35E9287}" type="pres">
      <dgm:prSet presAssocID="{1F18B811-B6C4-4E9E-B75F-E68888D2B754}" presName="Accent" presStyleLbl="node1" presStyleIdx="0" presStyleCnt="3"/>
      <dgm:spPr/>
    </dgm:pt>
    <dgm:pt modelId="{868A1768-D971-44A0-9296-883AA6C351ED}" type="pres">
      <dgm:prSet presAssocID="{1F18B811-B6C4-4E9E-B75F-E68888D2B754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2C8DF182-23DB-4A36-BE33-8CDFC15EB7DF}" type="pres">
      <dgm:prSet presAssocID="{0EC68BAA-45B4-43C2-A277-337EA6F9C30A}" presName="Accent2" presStyleCnt="0"/>
      <dgm:spPr/>
    </dgm:pt>
    <dgm:pt modelId="{82F5C82C-3C8C-44AC-B495-DCAFE372B3B8}" type="pres">
      <dgm:prSet presAssocID="{0EC68BAA-45B4-43C2-A277-337EA6F9C30A}" presName="Accent" presStyleLbl="node1" presStyleIdx="1" presStyleCnt="3"/>
      <dgm:spPr/>
    </dgm:pt>
    <dgm:pt modelId="{A51B79B2-94EA-48E8-9F5B-CCC2F37FE992}" type="pres">
      <dgm:prSet presAssocID="{0EC68BAA-45B4-43C2-A277-337EA6F9C30A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C863CCF9-412A-484D-B839-E1C116F89683}" type="pres">
      <dgm:prSet presAssocID="{9191245A-08B2-492B-8F4C-F0BB23674A76}" presName="Accent3" presStyleCnt="0"/>
      <dgm:spPr/>
    </dgm:pt>
    <dgm:pt modelId="{D8B093BC-2378-41D5-BB68-CF2D7261907B}" type="pres">
      <dgm:prSet presAssocID="{9191245A-08B2-492B-8F4C-F0BB23674A76}" presName="Accent" presStyleLbl="node1" presStyleIdx="2" presStyleCnt="3"/>
      <dgm:spPr/>
    </dgm:pt>
    <dgm:pt modelId="{69052E6C-D2A5-4989-93EA-93D0C254E4EB}" type="pres">
      <dgm:prSet presAssocID="{9191245A-08B2-492B-8F4C-F0BB23674A76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F2293D57-CDEC-4356-BFF6-2918E8E80BC4}" srcId="{3ADB5165-29DA-40E4-8CF1-67AA1017F4DF}" destId="{1F18B811-B6C4-4E9E-B75F-E68888D2B754}" srcOrd="0" destOrd="0" parTransId="{39F221A0-D930-4524-B286-5041480B8FA5}" sibTransId="{808440FA-46F9-4FB5-9A52-0D4B96A1C329}"/>
    <dgm:cxn modelId="{7B43C460-B945-49E3-BFE0-302346FC13E2}" srcId="{3ADB5165-29DA-40E4-8CF1-67AA1017F4DF}" destId="{0EC68BAA-45B4-43C2-A277-337EA6F9C30A}" srcOrd="1" destOrd="0" parTransId="{74E1C1F9-DBE5-45DE-ABCA-4EAB89E7BD46}" sibTransId="{B14E47DD-7335-43B1-AA39-9A37DC959B2D}"/>
    <dgm:cxn modelId="{CE8B5A07-45A7-46E1-8806-05183284D7C4}" srcId="{3ADB5165-29DA-40E4-8CF1-67AA1017F4DF}" destId="{9191245A-08B2-492B-8F4C-F0BB23674A76}" srcOrd="2" destOrd="0" parTransId="{88B912E5-FDBE-47AD-B6CC-5D82B19F2810}" sibTransId="{BDF1CE3D-63BD-4B26-AEBD-1516CE58D66C}"/>
    <dgm:cxn modelId="{44534C8D-C9AE-4FC9-AA42-ED577FB87362}" type="presOf" srcId="{3ADB5165-29DA-40E4-8CF1-67AA1017F4DF}" destId="{FC7D71FE-C5B8-49A0-8DAE-85BE5AE974BC}" srcOrd="0" destOrd="0" presId="urn:microsoft.com/office/officeart/2009/layout/CircleArrowProcess"/>
    <dgm:cxn modelId="{B54F407B-78CE-4E39-A457-3850C9788E92}" type="presParOf" srcId="{FC7D71FE-C5B8-49A0-8DAE-85BE5AE974BC}" destId="{AECC728B-0484-4C16-8415-E924988BF362}" srcOrd="0" destOrd="0" presId="urn:microsoft.com/office/officeart/2009/layout/CircleArrowProcess"/>
    <dgm:cxn modelId="{31061905-C1A5-49EA-87E7-3B97E5AEAF8B}" type="presParOf" srcId="{AECC728B-0484-4C16-8415-E924988BF362}" destId="{2B58B044-31E5-4900-BEF2-0561C35E9287}" srcOrd="0" destOrd="0" presId="urn:microsoft.com/office/officeart/2009/layout/CircleArrowProcess"/>
    <dgm:cxn modelId="{535DB611-A421-4682-BE49-94B8ADE4C5A8}" type="presParOf" srcId="{FC7D71FE-C5B8-49A0-8DAE-85BE5AE974BC}" destId="{868A1768-D971-44A0-9296-883AA6C351ED}" srcOrd="1" destOrd="0" presId="urn:microsoft.com/office/officeart/2009/layout/CircleArrowProcess"/>
    <dgm:cxn modelId="{18CBFC02-DEAF-4FA7-B221-84B273B9C83A}" type="presOf" srcId="{1F18B811-B6C4-4E9E-B75F-E68888D2B754}" destId="{868A1768-D971-44A0-9296-883AA6C351ED}" srcOrd="0" destOrd="0" presId="urn:microsoft.com/office/officeart/2009/layout/CircleArrowProcess"/>
    <dgm:cxn modelId="{DD0DB0C1-2BD7-4910-801A-EC811F9FADE7}" type="presParOf" srcId="{FC7D71FE-C5B8-49A0-8DAE-85BE5AE974BC}" destId="{2C8DF182-23DB-4A36-BE33-8CDFC15EB7DF}" srcOrd="2" destOrd="0" presId="urn:microsoft.com/office/officeart/2009/layout/CircleArrowProcess"/>
    <dgm:cxn modelId="{4D9FF34C-101A-4AD6-9F45-BDCE2CA362C5}" type="presParOf" srcId="{2C8DF182-23DB-4A36-BE33-8CDFC15EB7DF}" destId="{82F5C82C-3C8C-44AC-B495-DCAFE372B3B8}" srcOrd="0" destOrd="2" presId="urn:microsoft.com/office/officeart/2009/layout/CircleArrowProcess"/>
    <dgm:cxn modelId="{4E28CA73-765A-4AAB-AE53-F0608C78E8A9}" type="presParOf" srcId="{FC7D71FE-C5B8-49A0-8DAE-85BE5AE974BC}" destId="{A51B79B2-94EA-48E8-9F5B-CCC2F37FE992}" srcOrd="3" destOrd="0" presId="urn:microsoft.com/office/officeart/2009/layout/CircleArrowProcess"/>
    <dgm:cxn modelId="{947908BE-A39A-4D17-BBDA-4B03E24A1383}" type="presOf" srcId="{0EC68BAA-45B4-43C2-A277-337EA6F9C30A}" destId="{A51B79B2-94EA-48E8-9F5B-CCC2F37FE992}" srcOrd="0" destOrd="0" presId="urn:microsoft.com/office/officeart/2009/layout/CircleArrowProcess"/>
    <dgm:cxn modelId="{D4E7A2E7-6A43-4F86-99A0-7FEF4D2A6A5D}" type="presParOf" srcId="{FC7D71FE-C5B8-49A0-8DAE-85BE5AE974BC}" destId="{C863CCF9-412A-484D-B839-E1C116F89683}" srcOrd="4" destOrd="0" presId="urn:microsoft.com/office/officeart/2009/layout/CircleArrowProcess"/>
    <dgm:cxn modelId="{3E3565B1-CC04-4A2C-8362-A382C90C8196}" type="presParOf" srcId="{C863CCF9-412A-484D-B839-E1C116F89683}" destId="{D8B093BC-2378-41D5-BB68-CF2D7261907B}" srcOrd="0" destOrd="4" presId="urn:microsoft.com/office/officeart/2009/layout/CircleArrowProcess"/>
    <dgm:cxn modelId="{FFEE87A4-2320-432E-895F-93360C334140}" type="presParOf" srcId="{FC7D71FE-C5B8-49A0-8DAE-85BE5AE974BC}" destId="{69052E6C-D2A5-4989-93EA-93D0C254E4EB}" srcOrd="5" destOrd="0" presId="urn:microsoft.com/office/officeart/2009/layout/CircleArrowProcess"/>
    <dgm:cxn modelId="{592D7671-844D-4CA6-9437-9940316F46C0}" type="presOf" srcId="{9191245A-08B2-492B-8F4C-F0BB23674A76}" destId="{69052E6C-D2A5-4989-93EA-93D0C254E4EB}" srcOrd="0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2C63A4-9D5D-47CE-8D74-13AD5720E5D9}" type="doc">
      <dgm:prSet loTypeId="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p>
          <a:endParaRPr lang="zh-CN" altLang="en-US"/>
        </a:p>
      </dgm:t>
    </dgm:pt>
    <dgm:pt modelId="{42D42628-864C-41D6-833F-2DBB342F4DB0}">
      <dgm:prSet phldrT="[Текст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>
              <a:latin typeface="-apple-system"/>
              <a:ea typeface="-apple-system"/>
              <a:sym typeface="+mn-ea"/>
            </a:rPr>
            <a:t>Инфраструктура дошкольного образовательного учреждения (ДОУ) — это комплекс ресурсов, обеспечивающих функционирование системы образования в соответствии с ФГОС ДО</a:t>
          </a:r>
          <a:r>
            <a:rPr lang="zh-CN" altLang="en-US"/>
            <a:t/>
          </a:r>
          <a:endParaRPr lang="zh-CN" altLang="en-US"/>
        </a:p>
      </dgm:t>
    </dgm:pt>
    <dgm:pt modelId="{C7195306-E1B1-4ECE-8382-424ACA226556}" cxnId="{7C1B92A4-7796-415D-B10A-11F9A328082F}" type="parTrans">
      <dgm:prSet/>
      <dgm:spPr/>
      <dgm:t>
        <a:bodyPr/>
        <a:p>
          <a:endParaRPr lang="zh-CN" altLang="en-US"/>
        </a:p>
      </dgm:t>
    </dgm:pt>
    <dgm:pt modelId="{33D8AA3E-DAD3-412E-80E1-09AFD3B5EAF9}" cxnId="{7C1B92A4-7796-415D-B10A-11F9A328082F}" type="sibTrans">
      <dgm:prSet/>
      <dgm:spPr/>
      <dgm:t>
        <a:bodyPr/>
        <a:p>
          <a:endParaRPr lang="zh-CN" altLang="en-US"/>
        </a:p>
      </dgm:t>
    </dgm:pt>
    <dgm:pt modelId="{1FC1C8C3-63CB-4E55-BD49-AA552B8440D8}">
      <dgm:prSet phldrT="[Текст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en-US"/>
            <a:t>материально</a:t>
          </a:r>
          <a:r>
            <a:rPr lang="en-US" altLang="ru-RU"/>
            <a:t>-</a:t>
          </a:r>
          <a:r>
            <a:rPr lang="en-US" altLang="en-US"/>
            <a:t>техническое</a:t>
          </a:r>
          <a:r>
            <a:rPr lang="en-US" altLang="ru-RU"/>
            <a:t> </a:t>
          </a:r>
          <a:r>
            <a:rPr lang="en-US" altLang="en-US"/>
            <a:t>оснащение</a:t>
          </a:r>
          <a:r>
            <a:rPr lang="en-US" altLang="en-US"/>
            <a:t/>
          </a:r>
          <a:endParaRPr lang="en-US" altLang="en-US"/>
        </a:p>
      </dgm:t>
    </dgm:pt>
    <dgm:pt modelId="{B025E324-1C01-4543-8D06-F931E0E78FF4}" cxnId="{D628D98B-9C9F-4AD5-BCB3-4469E0EB3DFB}" type="parTrans">
      <dgm:prSet/>
      <dgm:spPr/>
      <dgm:t>
        <a:bodyPr/>
        <a:p>
          <a:endParaRPr lang="zh-CN" altLang="en-US"/>
        </a:p>
      </dgm:t>
    </dgm:pt>
    <dgm:pt modelId="{588AC07E-4185-4602-8798-37B6E219CC88}" cxnId="{D628D98B-9C9F-4AD5-BCB3-4469E0EB3DFB}" type="sibTrans">
      <dgm:prSet/>
      <dgm:spPr/>
      <dgm:t>
        <a:bodyPr/>
        <a:p>
          <a:endParaRPr lang="zh-CN" altLang="en-US"/>
        </a:p>
      </dgm:t>
    </dgm:pt>
    <dgm:pt modelId="{2CBDA979-8596-4CE7-8BC2-17404A7C0FD8}">
      <dgm:prSet phldrT="[Текст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en-US"/>
            <a:t>методическое</a:t>
          </a:r>
          <a:r>
            <a:rPr lang="en-US" altLang="ru-RU"/>
            <a:t> </a:t>
          </a:r>
          <a:r>
            <a:rPr lang="en-US" altLang="en-US"/>
            <a:t>обеспечение</a:t>
          </a:r>
          <a:r>
            <a:rPr lang="en-US" altLang="en-US"/>
            <a:t/>
          </a:r>
          <a:endParaRPr lang="en-US" altLang="en-US"/>
        </a:p>
      </dgm:t>
    </dgm:pt>
    <dgm:pt modelId="{BD974C14-C39B-4EE1-B5D9-2FDCB32CDCFE}" cxnId="{258B308E-6C6F-4B83-94AF-D133E65B76CF}" type="parTrans">
      <dgm:prSet/>
      <dgm:spPr/>
      <dgm:t>
        <a:bodyPr/>
        <a:p>
          <a:endParaRPr lang="zh-CN" altLang="en-US"/>
        </a:p>
      </dgm:t>
    </dgm:pt>
    <dgm:pt modelId="{9F1D3E32-A446-4254-BA89-8FD8DDFCF152}" cxnId="{258B308E-6C6F-4B83-94AF-D133E65B76CF}" type="sibTrans">
      <dgm:prSet/>
      <dgm:spPr/>
      <dgm:t>
        <a:bodyPr/>
        <a:p>
          <a:endParaRPr lang="zh-CN" altLang="en-US"/>
        </a:p>
      </dgm:t>
    </dgm:pt>
    <dgm:pt modelId="{A05D3806-5723-4FF6-989A-CFBBE505DD4B}">
      <dgm:prSet phldrT="[Текст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en-US"/>
            <a:t>использование</a:t>
          </a:r>
          <a:r>
            <a:rPr lang="en-US" altLang="ru-RU"/>
            <a:t> </a:t>
          </a:r>
          <a:r>
            <a:rPr lang="en-US" altLang="en-US"/>
            <a:t>информационно</a:t>
          </a:r>
          <a:r>
            <a:rPr lang="en-US" altLang="ru-RU"/>
            <a:t>-</a:t>
          </a:r>
          <a:r>
            <a:rPr lang="en-US" altLang="en-US"/>
            <a:t>коммуникационных</a:t>
          </a:r>
          <a:r>
            <a:rPr lang="en-US" altLang="ru-RU"/>
            <a:t> </a:t>
          </a:r>
          <a:r>
            <a:rPr lang="en-US" altLang="en-US"/>
            <a:t>технологий</a:t>
          </a:r>
          <a:r>
            <a:rPr lang="en-US" altLang="en-US"/>
            <a:t/>
          </a:r>
          <a:endParaRPr lang="en-US" altLang="en-US"/>
        </a:p>
      </dgm:t>
    </dgm:pt>
    <dgm:pt modelId="{3B533E93-AA45-4AC9-9CB7-4EF287AB96B6}" cxnId="{1A0598CE-92FD-4F08-B2FA-62A681883A97}" type="parTrans">
      <dgm:prSet/>
      <dgm:spPr/>
      <dgm:t>
        <a:bodyPr/>
        <a:p>
          <a:endParaRPr lang="zh-CN" altLang="en-US"/>
        </a:p>
      </dgm:t>
    </dgm:pt>
    <dgm:pt modelId="{C1E7C596-43DD-4C48-95F5-50523BA11C29}" cxnId="{1A0598CE-92FD-4F08-B2FA-62A681883A97}" type="sibTrans">
      <dgm:prSet/>
      <dgm:spPr/>
      <dgm:t>
        <a:bodyPr/>
        <a:p>
          <a:endParaRPr lang="zh-CN" altLang="en-US"/>
        </a:p>
      </dgm:t>
    </dgm:pt>
    <dgm:pt modelId="{BD5848BF-FB0F-4F9E-952F-D3E29BE20F52}">
      <dgm:prSet/>
      <dgm:spPr/>
      <dgm:t>
        <a:bodyPr/>
        <a:p>
          <a:endParaRPr altLang="en-US"/>
        </a:p>
      </dgm:t>
    </dgm:pt>
    <dgm:pt modelId="{62786BA7-54A0-48DD-9BDB-56565C4340D9}" cxnId="{902F3411-138C-4339-B0D6-D75A93978110}" type="parTrans">
      <dgm:prSet/>
      <dgm:spPr/>
    </dgm:pt>
    <dgm:pt modelId="{18CF5A47-3296-47A4-BDA2-E7856E186F1F}" cxnId="{902F3411-138C-4339-B0D6-D75A93978110}" type="sibTrans">
      <dgm:prSet/>
      <dgm:spPr/>
    </dgm:pt>
    <dgm:pt modelId="{85F16D16-9D65-42F1-880D-9FDD6B141575}" type="pres">
      <dgm:prSet presAssocID="{CD2C63A4-9D5D-47CE-8D74-13AD5720E5D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556973A-17BB-4EF8-AD3A-BF9963F47F07}" type="pres">
      <dgm:prSet presAssocID="{42D42628-864C-41D6-833F-2DBB342F4DB0}" presName="root1" presStyleCnt="0"/>
      <dgm:spPr/>
    </dgm:pt>
    <dgm:pt modelId="{6BB7BED3-8638-48B8-9416-D3A686F1E547}" type="pres">
      <dgm:prSet presAssocID="{42D42628-864C-41D6-833F-2DBB342F4DB0}" presName="LevelOneTextNode" presStyleLbl="node0" presStyleIdx="0" presStyleCnt="1" custAng="5400000" custScaleX="347673" custScaleY="60113">
        <dgm:presLayoutVars>
          <dgm:chPref val="3"/>
        </dgm:presLayoutVars>
      </dgm:prSet>
      <dgm:spPr/>
    </dgm:pt>
    <dgm:pt modelId="{8FC1761E-4287-4A8E-9B35-FF101D684B55}" type="pres">
      <dgm:prSet presAssocID="{42D42628-864C-41D6-833F-2DBB342F4DB0}" presName="level2hierChild" presStyleCnt="0"/>
      <dgm:spPr/>
    </dgm:pt>
    <dgm:pt modelId="{4BA5D262-E5FE-445D-8E5D-F491A4155576}" type="pres">
      <dgm:prSet presAssocID="{B025E324-1C01-4543-8D06-F931E0E78FF4}" presName="conn2-1" presStyleLbl="parChTrans1D2" presStyleIdx="0" presStyleCnt="4"/>
      <dgm:spPr/>
    </dgm:pt>
    <dgm:pt modelId="{188D8794-4916-4863-A2FE-1FA0BFA504E8}" type="pres">
      <dgm:prSet presAssocID="{B025E324-1C01-4543-8D06-F931E0E78FF4}" presName="connTx" presStyleCnt="0"/>
      <dgm:spPr/>
    </dgm:pt>
    <dgm:pt modelId="{2FBA813B-AE8D-4458-9AAB-B64C229CD57F}" type="pres">
      <dgm:prSet presAssocID="{1FC1C8C3-63CB-4E55-BD49-AA552B8440D8}" presName="root2" presStyleCnt="0"/>
      <dgm:spPr/>
    </dgm:pt>
    <dgm:pt modelId="{E98B2FFB-D57F-4ABA-8025-330B97DAE586}" type="pres">
      <dgm:prSet presAssocID="{1FC1C8C3-63CB-4E55-BD49-AA552B8440D8}" presName="LevelTwoTextNode" presStyleLbl="node2" presStyleIdx="0" presStyleCnt="4">
        <dgm:presLayoutVars>
          <dgm:chPref val="3"/>
        </dgm:presLayoutVars>
      </dgm:prSet>
      <dgm:spPr/>
    </dgm:pt>
    <dgm:pt modelId="{72107F4B-5ED7-4AEC-B624-F9D382D7F426}" type="pres">
      <dgm:prSet presAssocID="{1FC1C8C3-63CB-4E55-BD49-AA552B8440D8}" presName="level3hierChild" presStyleCnt="0"/>
      <dgm:spPr/>
    </dgm:pt>
    <dgm:pt modelId="{CD4A8E75-7596-47B1-B7BB-EA27F2D5B38A}" type="pres">
      <dgm:prSet presAssocID="{BD974C14-C39B-4EE1-B5D9-2FDCB32CDCFE}" presName="conn2-1" presStyleLbl="parChTrans1D2" presStyleIdx="1" presStyleCnt="4"/>
      <dgm:spPr/>
    </dgm:pt>
    <dgm:pt modelId="{9FA30F9B-3855-4434-B61E-C0270376743A}" type="pres">
      <dgm:prSet presAssocID="{BD974C14-C39B-4EE1-B5D9-2FDCB32CDCFE}" presName="connTx" presStyleCnt="0"/>
      <dgm:spPr/>
    </dgm:pt>
    <dgm:pt modelId="{4614D15B-EDCF-4CCD-A475-5176988E613F}" type="pres">
      <dgm:prSet presAssocID="{2CBDA979-8596-4CE7-8BC2-17404A7C0FD8}" presName="root2" presStyleCnt="0"/>
      <dgm:spPr/>
    </dgm:pt>
    <dgm:pt modelId="{9401DF06-E01C-427F-BAE8-02F3618911DA}" type="pres">
      <dgm:prSet presAssocID="{2CBDA979-8596-4CE7-8BC2-17404A7C0FD8}" presName="LevelTwoTextNode" presStyleLbl="node2" presStyleIdx="1" presStyleCnt="4">
        <dgm:presLayoutVars>
          <dgm:chPref val="3"/>
        </dgm:presLayoutVars>
      </dgm:prSet>
      <dgm:spPr/>
    </dgm:pt>
    <dgm:pt modelId="{9C28B264-99C6-486B-8362-51D85DD0D827}" type="pres">
      <dgm:prSet presAssocID="{2CBDA979-8596-4CE7-8BC2-17404A7C0FD8}" presName="level3hierChild" presStyleCnt="0"/>
      <dgm:spPr/>
    </dgm:pt>
    <dgm:pt modelId="{E24BC76B-C657-488D-A1DE-BE8DD1FA09DD}" type="pres">
      <dgm:prSet presAssocID="{3B533E93-AA45-4AC9-9CB7-4EF287AB96B6}" presName="conn2-1" presStyleLbl="parChTrans1D2" presStyleIdx="2" presStyleCnt="4"/>
      <dgm:spPr/>
    </dgm:pt>
    <dgm:pt modelId="{29BC6868-2666-4FF5-A6CA-E4B064240842}" type="pres">
      <dgm:prSet presAssocID="{3B533E93-AA45-4AC9-9CB7-4EF287AB96B6}" presName="connTx" presStyleCnt="0"/>
      <dgm:spPr/>
    </dgm:pt>
    <dgm:pt modelId="{AF896813-2976-40CB-B993-3EC8F7566864}" type="pres">
      <dgm:prSet presAssocID="{A05D3806-5723-4FF6-989A-CFBBE505DD4B}" presName="root2" presStyleCnt="0"/>
      <dgm:spPr/>
    </dgm:pt>
    <dgm:pt modelId="{7CD7C128-89BB-41D8-AFC1-EB9466352D75}" type="pres">
      <dgm:prSet presAssocID="{A05D3806-5723-4FF6-989A-CFBBE505DD4B}" presName="LevelTwoTextNode" presStyleLbl="node2" presStyleIdx="2" presStyleCnt="4">
        <dgm:presLayoutVars>
          <dgm:chPref val="3"/>
        </dgm:presLayoutVars>
      </dgm:prSet>
      <dgm:spPr/>
    </dgm:pt>
    <dgm:pt modelId="{40B5CCA2-21C3-49AB-8663-E0062A6BFEC2}" type="pres">
      <dgm:prSet presAssocID="{A05D3806-5723-4FF6-989A-CFBBE505DD4B}" presName="level3hierChild" presStyleCnt="0"/>
      <dgm:spPr/>
    </dgm:pt>
    <dgm:pt modelId="{8524BA89-64C0-4995-9171-0E8867C84C82}" type="pres">
      <dgm:prSet presAssocID="{62786BA7-54A0-48DD-9BDB-56565C4340D9}" presName="conn2-1" presStyleLbl="parChTrans1D2" presStyleIdx="3" presStyleCnt="4"/>
      <dgm:spPr/>
    </dgm:pt>
    <dgm:pt modelId="{21624BFC-A08B-451F-95C0-B79DF5B8F790}" type="pres">
      <dgm:prSet presAssocID="{62786BA7-54A0-48DD-9BDB-56565C4340D9}" presName="connTx" presStyleCnt="0"/>
      <dgm:spPr/>
    </dgm:pt>
    <dgm:pt modelId="{463AAE52-651F-4B9D-8828-B6D5B4487C34}" type="pres">
      <dgm:prSet presAssocID="{BD5848BF-FB0F-4F9E-952F-D3E29BE20F52}" presName="root2" presStyleCnt="0"/>
      <dgm:spPr/>
    </dgm:pt>
    <dgm:pt modelId="{B9E53767-5140-4CE9-83A9-B6A38EB939DF}" type="pres">
      <dgm:prSet presAssocID="{BD5848BF-FB0F-4F9E-952F-D3E29BE20F52}" presName="LevelTwoTextNode" presStyleLbl="node2" presStyleIdx="3" presStyleCnt="4" custLinFactNeighborY="-163">
        <dgm:presLayoutVars>
          <dgm:chPref val="3"/>
        </dgm:presLayoutVars>
      </dgm:prSet>
      <dgm:spPr/>
    </dgm:pt>
    <dgm:pt modelId="{C1B4BFEC-EC18-41C6-B709-4164E36F12AF}" type="pres">
      <dgm:prSet presAssocID="{BD5848BF-FB0F-4F9E-952F-D3E29BE20F52}" presName="level3hierChild" presStyleCnt="0"/>
      <dgm:spPr/>
    </dgm:pt>
  </dgm:ptLst>
  <dgm:cxnLst>
    <dgm:cxn modelId="{7C1B92A4-7796-415D-B10A-11F9A328082F}" srcId="{CD2C63A4-9D5D-47CE-8D74-13AD5720E5D9}" destId="{42D42628-864C-41D6-833F-2DBB342F4DB0}" srcOrd="0" destOrd="0" parTransId="{C7195306-E1B1-4ECE-8382-424ACA226556}" sibTransId="{33D8AA3E-DAD3-412E-80E1-09AFD3B5EAF9}"/>
    <dgm:cxn modelId="{D628D98B-9C9F-4AD5-BCB3-4469E0EB3DFB}" srcId="{42D42628-864C-41D6-833F-2DBB342F4DB0}" destId="{1FC1C8C3-63CB-4E55-BD49-AA552B8440D8}" srcOrd="0" destOrd="0" parTransId="{B025E324-1C01-4543-8D06-F931E0E78FF4}" sibTransId="{588AC07E-4185-4602-8798-37B6E219CC88}"/>
    <dgm:cxn modelId="{258B308E-6C6F-4B83-94AF-D133E65B76CF}" srcId="{42D42628-864C-41D6-833F-2DBB342F4DB0}" destId="{2CBDA979-8596-4CE7-8BC2-17404A7C0FD8}" srcOrd="1" destOrd="0" parTransId="{BD974C14-C39B-4EE1-B5D9-2FDCB32CDCFE}" sibTransId="{9F1D3E32-A446-4254-BA89-8FD8DDFCF152}"/>
    <dgm:cxn modelId="{1A0598CE-92FD-4F08-B2FA-62A681883A97}" srcId="{42D42628-864C-41D6-833F-2DBB342F4DB0}" destId="{A05D3806-5723-4FF6-989A-CFBBE505DD4B}" srcOrd="2" destOrd="0" parTransId="{3B533E93-AA45-4AC9-9CB7-4EF287AB96B6}" sibTransId="{C1E7C596-43DD-4C48-95F5-50523BA11C29}"/>
    <dgm:cxn modelId="{902F3411-138C-4339-B0D6-D75A93978110}" srcId="{42D42628-864C-41D6-833F-2DBB342F4DB0}" destId="{BD5848BF-FB0F-4F9E-952F-D3E29BE20F52}" srcOrd="3" destOrd="0" parTransId="{62786BA7-54A0-48DD-9BDB-56565C4340D9}" sibTransId="{18CF5A47-3296-47A4-BDA2-E7856E186F1F}"/>
    <dgm:cxn modelId="{496AFECB-0023-4AE6-9E16-9695FF490ACC}" type="presOf" srcId="{CD2C63A4-9D5D-47CE-8D74-13AD5720E5D9}" destId="{85F16D16-9D65-42F1-880D-9FDD6B141575}" srcOrd="0" destOrd="0" presId="urn:microsoft.com/office/officeart/2008/layout/HorizontalMultiLevelHierarchy"/>
    <dgm:cxn modelId="{3E998EE6-A066-46AC-A3AB-08BEBF94F7B3}" type="presParOf" srcId="{85F16D16-9D65-42F1-880D-9FDD6B141575}" destId="{5556973A-17BB-4EF8-AD3A-BF9963F47F07}" srcOrd="0" destOrd="0" presId="urn:microsoft.com/office/officeart/2008/layout/HorizontalMultiLevelHierarchy"/>
    <dgm:cxn modelId="{B62F6783-0CCF-4778-B8C4-6DA0E0438552}" type="presParOf" srcId="{5556973A-17BB-4EF8-AD3A-BF9963F47F07}" destId="{6BB7BED3-8638-48B8-9416-D3A686F1E547}" srcOrd="0" destOrd="0" presId="urn:microsoft.com/office/officeart/2008/layout/HorizontalMultiLevelHierarchy"/>
    <dgm:cxn modelId="{04510B34-9B9A-4F35-924F-0AC5D29D0569}" type="presOf" srcId="{42D42628-864C-41D6-833F-2DBB342F4DB0}" destId="{6BB7BED3-8638-48B8-9416-D3A686F1E547}" srcOrd="0" destOrd="0" presId="urn:microsoft.com/office/officeart/2008/layout/HorizontalMultiLevelHierarchy"/>
    <dgm:cxn modelId="{2B5D516F-48E7-4BF3-80C3-214A04B98A62}" type="presParOf" srcId="{5556973A-17BB-4EF8-AD3A-BF9963F47F07}" destId="{8FC1761E-4287-4A8E-9B35-FF101D684B55}" srcOrd="1" destOrd="0" presId="urn:microsoft.com/office/officeart/2008/layout/HorizontalMultiLevelHierarchy"/>
    <dgm:cxn modelId="{77FC11ED-0B1D-422B-A4C8-1A952D5A782D}" type="presParOf" srcId="{8FC1761E-4287-4A8E-9B35-FF101D684B55}" destId="{4BA5D262-E5FE-445D-8E5D-F491A4155576}" srcOrd="0" destOrd="1" presId="urn:microsoft.com/office/officeart/2008/layout/HorizontalMultiLevelHierarchy"/>
    <dgm:cxn modelId="{242DD548-797B-4BFF-896C-3DF0C4075DCC}" type="presOf" srcId="{B025E324-1C01-4543-8D06-F931E0E78FF4}" destId="{4BA5D262-E5FE-445D-8E5D-F491A4155576}" srcOrd="0" destOrd="0" presId="urn:microsoft.com/office/officeart/2008/layout/HorizontalMultiLevelHierarchy"/>
    <dgm:cxn modelId="{980C4690-05F6-4BF5-B43B-744537FDF77A}" type="presParOf" srcId="{4BA5D262-E5FE-445D-8E5D-F491A4155576}" destId="{188D8794-4916-4863-A2FE-1FA0BFA504E8}" srcOrd="0" destOrd="0" presId="urn:microsoft.com/office/officeart/2008/layout/HorizontalMultiLevelHierarchy"/>
    <dgm:cxn modelId="{F46A658A-4F37-48FA-B823-F490F5E4CE67}" type="presOf" srcId="{B025E324-1C01-4543-8D06-F931E0E78FF4}" destId="{188D8794-4916-4863-A2FE-1FA0BFA504E8}" srcOrd="1" destOrd="0" presId="urn:microsoft.com/office/officeart/2008/layout/HorizontalMultiLevelHierarchy"/>
    <dgm:cxn modelId="{09265D23-7CF7-482D-981D-2AFE1965908C}" type="presParOf" srcId="{8FC1761E-4287-4A8E-9B35-FF101D684B55}" destId="{2FBA813B-AE8D-4458-9AAB-B64C229CD57F}" srcOrd="1" destOrd="1" presId="urn:microsoft.com/office/officeart/2008/layout/HorizontalMultiLevelHierarchy"/>
    <dgm:cxn modelId="{62F27D13-5E47-4982-A770-3D98F587D75E}" type="presParOf" srcId="{2FBA813B-AE8D-4458-9AAB-B64C229CD57F}" destId="{E98B2FFB-D57F-4ABA-8025-330B97DAE586}" srcOrd="0" destOrd="1" presId="urn:microsoft.com/office/officeart/2008/layout/HorizontalMultiLevelHierarchy"/>
    <dgm:cxn modelId="{659C1519-20D2-4FA8-A61F-53319FD20FC8}" type="presOf" srcId="{1FC1C8C3-63CB-4E55-BD49-AA552B8440D8}" destId="{E98B2FFB-D57F-4ABA-8025-330B97DAE586}" srcOrd="0" destOrd="0" presId="urn:microsoft.com/office/officeart/2008/layout/HorizontalMultiLevelHierarchy"/>
    <dgm:cxn modelId="{DD898046-49E9-4D59-B273-9EB77F96784E}" type="presParOf" srcId="{2FBA813B-AE8D-4458-9AAB-B64C229CD57F}" destId="{72107F4B-5ED7-4AEC-B624-F9D382D7F426}" srcOrd="1" destOrd="1" presId="urn:microsoft.com/office/officeart/2008/layout/HorizontalMultiLevelHierarchy"/>
    <dgm:cxn modelId="{124607C3-9953-493E-805E-D358C6D9E9DE}" type="presParOf" srcId="{8FC1761E-4287-4A8E-9B35-FF101D684B55}" destId="{CD4A8E75-7596-47B1-B7BB-EA27F2D5B38A}" srcOrd="2" destOrd="1" presId="urn:microsoft.com/office/officeart/2008/layout/HorizontalMultiLevelHierarchy"/>
    <dgm:cxn modelId="{DA753627-AAB8-4EBC-846F-77C5E1BD5550}" type="presOf" srcId="{BD974C14-C39B-4EE1-B5D9-2FDCB32CDCFE}" destId="{CD4A8E75-7596-47B1-B7BB-EA27F2D5B38A}" srcOrd="0" destOrd="0" presId="urn:microsoft.com/office/officeart/2008/layout/HorizontalMultiLevelHierarchy"/>
    <dgm:cxn modelId="{5D478F1C-EBB9-4089-83A4-AEE395BA0A5B}" type="presParOf" srcId="{CD4A8E75-7596-47B1-B7BB-EA27F2D5B38A}" destId="{9FA30F9B-3855-4434-B61E-C0270376743A}" srcOrd="0" destOrd="2" presId="urn:microsoft.com/office/officeart/2008/layout/HorizontalMultiLevelHierarchy"/>
    <dgm:cxn modelId="{341F640D-E24F-4FE0-A4E6-079101796105}" type="presOf" srcId="{BD974C14-C39B-4EE1-B5D9-2FDCB32CDCFE}" destId="{9FA30F9B-3855-4434-B61E-C0270376743A}" srcOrd="1" destOrd="0" presId="urn:microsoft.com/office/officeart/2008/layout/HorizontalMultiLevelHierarchy"/>
    <dgm:cxn modelId="{9609FBF6-21DA-44EC-98BC-EEDA745D1B1B}" type="presParOf" srcId="{8FC1761E-4287-4A8E-9B35-FF101D684B55}" destId="{4614D15B-EDCF-4CCD-A475-5176988E613F}" srcOrd="3" destOrd="1" presId="urn:microsoft.com/office/officeart/2008/layout/HorizontalMultiLevelHierarchy"/>
    <dgm:cxn modelId="{73CC0CD8-0906-4A72-B0E4-A08C25600D3F}" type="presParOf" srcId="{4614D15B-EDCF-4CCD-A475-5176988E613F}" destId="{9401DF06-E01C-427F-BAE8-02F3618911DA}" srcOrd="0" destOrd="3" presId="urn:microsoft.com/office/officeart/2008/layout/HorizontalMultiLevelHierarchy"/>
    <dgm:cxn modelId="{E9C40081-7DF9-419B-BDA8-31395AAA8A9C}" type="presOf" srcId="{2CBDA979-8596-4CE7-8BC2-17404A7C0FD8}" destId="{9401DF06-E01C-427F-BAE8-02F3618911DA}" srcOrd="0" destOrd="0" presId="urn:microsoft.com/office/officeart/2008/layout/HorizontalMultiLevelHierarchy"/>
    <dgm:cxn modelId="{8B84403A-11E7-42D6-8622-1866E78538BE}" type="presParOf" srcId="{4614D15B-EDCF-4CCD-A475-5176988E613F}" destId="{9C28B264-99C6-486B-8362-51D85DD0D827}" srcOrd="1" destOrd="3" presId="urn:microsoft.com/office/officeart/2008/layout/HorizontalMultiLevelHierarchy"/>
    <dgm:cxn modelId="{90468E23-B358-4EE4-B9FB-F03F6370464D}" type="presParOf" srcId="{8FC1761E-4287-4A8E-9B35-FF101D684B55}" destId="{E24BC76B-C657-488D-A1DE-BE8DD1FA09DD}" srcOrd="4" destOrd="1" presId="urn:microsoft.com/office/officeart/2008/layout/HorizontalMultiLevelHierarchy"/>
    <dgm:cxn modelId="{5227FFFE-FDC0-4653-8561-033624DE3C9B}" type="presOf" srcId="{3B533E93-AA45-4AC9-9CB7-4EF287AB96B6}" destId="{E24BC76B-C657-488D-A1DE-BE8DD1FA09DD}" srcOrd="0" destOrd="0" presId="urn:microsoft.com/office/officeart/2008/layout/HorizontalMultiLevelHierarchy"/>
    <dgm:cxn modelId="{258EEBB0-85D4-4CAE-B38F-10D5009855CF}" type="presParOf" srcId="{E24BC76B-C657-488D-A1DE-BE8DD1FA09DD}" destId="{29BC6868-2666-4FF5-A6CA-E4B064240842}" srcOrd="0" destOrd="4" presId="urn:microsoft.com/office/officeart/2008/layout/HorizontalMultiLevelHierarchy"/>
    <dgm:cxn modelId="{89B45842-B6D5-431E-AF14-BAA46768F722}" type="presOf" srcId="{3B533E93-AA45-4AC9-9CB7-4EF287AB96B6}" destId="{29BC6868-2666-4FF5-A6CA-E4B064240842}" srcOrd="1" destOrd="0" presId="urn:microsoft.com/office/officeart/2008/layout/HorizontalMultiLevelHierarchy"/>
    <dgm:cxn modelId="{50009728-FA3B-4C62-87E2-72BDA4EC8C14}" type="presParOf" srcId="{8FC1761E-4287-4A8E-9B35-FF101D684B55}" destId="{AF896813-2976-40CB-B993-3EC8F7566864}" srcOrd="5" destOrd="1" presId="urn:microsoft.com/office/officeart/2008/layout/HorizontalMultiLevelHierarchy"/>
    <dgm:cxn modelId="{5446108D-141F-47D2-910A-3AA2BB9DBA21}" type="presParOf" srcId="{AF896813-2976-40CB-B993-3EC8F7566864}" destId="{7CD7C128-89BB-41D8-AFC1-EB9466352D75}" srcOrd="0" destOrd="5" presId="urn:microsoft.com/office/officeart/2008/layout/HorizontalMultiLevelHierarchy"/>
    <dgm:cxn modelId="{909C02DC-E910-4C1D-BC53-23AB055EAE85}" type="presOf" srcId="{A05D3806-5723-4FF6-989A-CFBBE505DD4B}" destId="{7CD7C128-89BB-41D8-AFC1-EB9466352D75}" srcOrd="0" destOrd="0" presId="urn:microsoft.com/office/officeart/2008/layout/HorizontalMultiLevelHierarchy"/>
    <dgm:cxn modelId="{3D5120B9-5B9D-4D62-AF9A-C321E71A5984}" type="presParOf" srcId="{AF896813-2976-40CB-B993-3EC8F7566864}" destId="{40B5CCA2-21C3-49AB-8663-E0062A6BFEC2}" srcOrd="1" destOrd="5" presId="urn:microsoft.com/office/officeart/2008/layout/HorizontalMultiLevelHierarchy"/>
    <dgm:cxn modelId="{23C37CCB-35C3-4369-A1B3-8937877F78F7}" type="presParOf" srcId="{8FC1761E-4287-4A8E-9B35-FF101D684B55}" destId="{8524BA89-64C0-4995-9171-0E8867C84C82}" srcOrd="6" destOrd="1" presId="urn:microsoft.com/office/officeart/2008/layout/HorizontalMultiLevelHierarchy"/>
    <dgm:cxn modelId="{98D83B3D-8D6C-4AB8-8BCF-051250554298}" type="presOf" srcId="{62786BA7-54A0-48DD-9BDB-56565C4340D9}" destId="{8524BA89-64C0-4995-9171-0E8867C84C82}" srcOrd="0" destOrd="0" presId="urn:microsoft.com/office/officeart/2008/layout/HorizontalMultiLevelHierarchy"/>
    <dgm:cxn modelId="{9FECA228-E0C6-4E6E-A2CC-57EAB1DD9C4A}" type="presParOf" srcId="{8524BA89-64C0-4995-9171-0E8867C84C82}" destId="{21624BFC-A08B-451F-95C0-B79DF5B8F790}" srcOrd="0" destOrd="6" presId="urn:microsoft.com/office/officeart/2008/layout/HorizontalMultiLevelHierarchy"/>
    <dgm:cxn modelId="{23491B81-DE67-427A-9DF0-E5FA31D2B74B}" type="presOf" srcId="{62786BA7-54A0-48DD-9BDB-56565C4340D9}" destId="{21624BFC-A08B-451F-95C0-B79DF5B8F790}" srcOrd="1" destOrd="0" presId="urn:microsoft.com/office/officeart/2008/layout/HorizontalMultiLevelHierarchy"/>
    <dgm:cxn modelId="{F273B1D8-7EDE-4D61-816A-1FFB45B3F155}" type="presParOf" srcId="{8FC1761E-4287-4A8E-9B35-FF101D684B55}" destId="{463AAE52-651F-4B9D-8828-B6D5B4487C34}" srcOrd="7" destOrd="1" presId="urn:microsoft.com/office/officeart/2008/layout/HorizontalMultiLevelHierarchy"/>
    <dgm:cxn modelId="{B35B38E3-1ECE-40E9-9630-713F6CDBB652}" type="presParOf" srcId="{463AAE52-651F-4B9D-8828-B6D5B4487C34}" destId="{B9E53767-5140-4CE9-83A9-B6A38EB939DF}" srcOrd="0" destOrd="7" presId="urn:microsoft.com/office/officeart/2008/layout/HorizontalMultiLevelHierarchy"/>
    <dgm:cxn modelId="{FD0622B9-7EB4-41B8-A5CB-3CA08A729F18}" type="presOf" srcId="{BD5848BF-FB0F-4F9E-952F-D3E29BE20F52}" destId="{B9E53767-5140-4CE9-83A9-B6A38EB939DF}" srcOrd="0" destOrd="0" presId="urn:microsoft.com/office/officeart/2008/layout/HorizontalMultiLevelHierarchy"/>
    <dgm:cxn modelId="{3D6EEA0C-FD04-44B3-B449-4A65D73D4578}" type="presParOf" srcId="{463AAE52-651F-4B9D-8828-B6D5B4487C34}" destId="{C1B4BFEC-EC18-41C6-B709-4164E36F12AF}" srcOrd="1" destOrd="7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10783888" cy="4313555"/>
        <a:chOff x="0" y="0"/>
        <a:chExt cx="10783888" cy="4313555"/>
      </a:xfrm>
    </dsp:grpSpPr>
    <dsp:sp modelId="{1B804FF8-9A50-4C4C-A653-7D234E1788FF}">
      <dsp:nvSpPr>
        <dsp:cNvPr id="3" name="Фигура 2"/>
        <dsp:cNvSpPr/>
      </dsp:nvSpPr>
      <dsp:spPr bwMode="white">
        <a:xfrm>
          <a:off x="403384" y="0"/>
          <a:ext cx="10783888" cy="4313555"/>
        </a:xfrm>
        <a:prstGeom prst="leftRightRibbon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403384" y="0"/>
        <a:ext cx="10783888" cy="4313555"/>
      </dsp:txXfrm>
    </dsp:sp>
    <dsp:sp modelId="{1B295838-9029-4CD1-95F7-745580BB313C}">
      <dsp:nvSpPr>
        <dsp:cNvPr id="4" name="Прямоугольник 3"/>
        <dsp:cNvSpPr/>
      </dsp:nvSpPr>
      <dsp:spPr bwMode="white">
        <a:xfrm>
          <a:off x="1569178" y="754872"/>
          <a:ext cx="3815228" cy="2113642"/>
        </a:xfrm>
        <a:prstGeom prst="rect">
          <a:avLst/>
        </a:prstGeom>
        <a:noFill/>
        <a:ln>
          <a:noFill/>
        </a:ln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0" tIns="71120" rIns="0" bIns="76200" anchor="ctr"/>
        <a:lstStyle>
          <a:lvl1pPr algn="ctr">
            <a:defRPr sz="2100"/>
          </a:lvl1pPr>
          <a:lvl2pPr marL="171450" indent="-171450" algn="ctr">
            <a:defRPr sz="1600"/>
          </a:lvl2pPr>
          <a:lvl3pPr marL="342900" indent="-171450" algn="ctr">
            <a:defRPr sz="1600"/>
          </a:lvl3pPr>
          <a:lvl4pPr marL="514350" indent="-171450" algn="ctr">
            <a:defRPr sz="1600"/>
          </a:lvl4pPr>
          <a:lvl5pPr marL="685800" indent="-171450" algn="ctr">
            <a:defRPr sz="1600"/>
          </a:lvl5pPr>
          <a:lvl6pPr marL="857250" indent="-171450" algn="ctr">
            <a:defRPr sz="1600"/>
          </a:lvl6pPr>
          <a:lvl7pPr marL="1028700" indent="-171450" algn="ctr">
            <a:defRPr sz="1600"/>
          </a:lvl7pPr>
          <a:lvl8pPr marL="1200150" indent="-171450" algn="ctr">
            <a:defRPr sz="1600"/>
          </a:lvl8pPr>
          <a:lvl9pPr marL="1371600" indent="-171450" algn="ctr">
            <a:defRPr sz="1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>
              <a:latin typeface="Calibri" panose="020F0502020204030204"/>
              <a:ea typeface="SimSun" panose="02010600030101010101" pitchFamily="2" charset="-122"/>
              <a:sym typeface="+mn-ea"/>
            </a:rPr>
            <a:t>Применение Рекомендаций позволяет унифицировать требования к приобретаемому оборудованию и учебно-методическим материалам, гарантировать их соответствие ФГОС ДО</a:t>
          </a:r>
          <a:endParaRPr lang="en-US" altLang="zh-CN" sz="2000">
            <a:latin typeface="Calibri" panose="020F0502020204030204"/>
            <a:ea typeface="SimSun" panose="02010600030101010101" pitchFamily="2" charset="-122"/>
            <a:sym typeface="+mn-ea"/>
          </a:endParaRPr>
        </a:p>
      </dsp:txBody>
      <dsp:txXfrm>
        <a:off x="1569178" y="754872"/>
        <a:ext cx="3815228" cy="2113642"/>
      </dsp:txXfrm>
    </dsp:sp>
    <dsp:sp modelId="{1AEED5F8-C663-4502-98D9-5D1EE09EF4C1}">
      <dsp:nvSpPr>
        <dsp:cNvPr id="5" name="Прямоугольник 4"/>
        <dsp:cNvSpPr/>
      </dsp:nvSpPr>
      <dsp:spPr bwMode="white">
        <a:xfrm>
          <a:off x="5795328" y="1445041"/>
          <a:ext cx="4205716" cy="2113642"/>
        </a:xfrm>
        <a:prstGeom prst="rect">
          <a:avLst/>
        </a:prstGeom>
        <a:noFill/>
        <a:ln>
          <a:noFill/>
        </a:ln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0" tIns="74676" rIns="0" bIns="80010" anchor="ctr"/>
        <a:lstStyle>
          <a:lvl1pPr algn="ctr">
            <a:defRPr sz="2100"/>
          </a:lvl1pPr>
          <a:lvl2pPr marL="171450" indent="-171450" algn="ctr">
            <a:defRPr sz="1600"/>
          </a:lvl2pPr>
          <a:lvl3pPr marL="342900" indent="-171450" algn="ctr">
            <a:defRPr sz="1600"/>
          </a:lvl3pPr>
          <a:lvl4pPr marL="514350" indent="-171450" algn="ctr">
            <a:defRPr sz="1600"/>
          </a:lvl4pPr>
          <a:lvl5pPr marL="685800" indent="-171450" algn="ctr">
            <a:defRPr sz="1600"/>
          </a:lvl5pPr>
          <a:lvl6pPr marL="857250" indent="-171450" algn="ctr">
            <a:defRPr sz="1600"/>
          </a:lvl6pPr>
          <a:lvl7pPr marL="1028700" indent="-171450" algn="ctr">
            <a:defRPr sz="1600"/>
          </a:lvl7pPr>
          <a:lvl8pPr marL="1200150" indent="-171450" algn="ctr">
            <a:defRPr sz="1600"/>
          </a:lvl8pPr>
          <a:lvl9pPr marL="1371600" indent="-171450" algn="ctr">
            <a:defRPr sz="1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>
              <a:latin typeface="Calibri" panose="020F0502020204030204"/>
              <a:ea typeface="SimSun" panose="02010600030101010101" pitchFamily="2" charset="-122"/>
              <a:sym typeface="+mn-ea"/>
            </a:rPr>
            <a:t>Рекомендации не являются требованиями, выполнение которых подлежит контролю при проведении проверок в ДОО органами государственного контроля (надзора)</a:t>
          </a:r>
          <a:endParaRPr lang="zh-CN" altLang="en-US"/>
        </a:p>
      </dsp:txBody>
      <dsp:txXfrm>
        <a:off x="5795328" y="1445041"/>
        <a:ext cx="4205716" cy="21136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5736590" cy="3585369"/>
        <a:chOff x="0" y="0"/>
        <a:chExt cx="5736590" cy="3585369"/>
      </a:xfrm>
    </dsp:grpSpPr>
    <dsp:sp modelId="{A7714133-905D-4994-BEED-F8C5B479726D}">
      <dsp:nvSpPr>
        <dsp:cNvPr id="3" name="Фигура 2"/>
        <dsp:cNvSpPr/>
      </dsp:nvSpPr>
      <dsp:spPr bwMode="white">
        <a:xfrm>
          <a:off x="0" y="430451"/>
          <a:ext cx="5736590" cy="3585369"/>
        </a:xfrm>
        <a:prstGeom prst="swooshArrow">
          <a:avLst>
            <a:gd name="adj1" fmla="val 25000"/>
            <a:gd name="adj2" fmla="val 25000"/>
          </a:avLst>
        </a:prstGeom>
      </dsp:spPr>
      <dsp:style>
        <a:lnRef idx="0">
          <a:schemeClr val="accent1"/>
        </a:lnRef>
        <a:fillRef idx="1">
          <a:schemeClr val="accent1">
            <a:tint val="40000"/>
          </a:schemeClr>
        </a:fillRef>
        <a:effectRef idx="0">
          <a:scrgbClr r="0" g="0" b="0"/>
        </a:effectRef>
        <a:fontRef idx="minor"/>
      </dsp:style>
      <dsp:txXfrm>
        <a:off x="0" y="430451"/>
        <a:ext cx="5736590" cy="3585369"/>
      </dsp:txXfrm>
    </dsp:sp>
    <dsp:sp modelId="{65AF5720-1737-499A-B57E-2EEA60E80A48}">
      <dsp:nvSpPr>
        <dsp:cNvPr id="4" name="Овал 3"/>
        <dsp:cNvSpPr/>
      </dsp:nvSpPr>
      <dsp:spPr bwMode="white">
        <a:xfrm>
          <a:off x="1333757" y="2384477"/>
          <a:ext cx="200781" cy="200781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1333757" y="2384477"/>
        <a:ext cx="200781" cy="200781"/>
      </dsp:txXfrm>
    </dsp:sp>
    <dsp:sp modelId="{88E20D82-87B8-4195-A661-E7530ECB32F0}">
      <dsp:nvSpPr>
        <dsp:cNvPr id="5" name="Прямоугольник 4"/>
        <dsp:cNvSpPr/>
      </dsp:nvSpPr>
      <dsp:spPr bwMode="white">
        <a:xfrm>
          <a:off x="1434148" y="2484867"/>
          <a:ext cx="1864392" cy="1530952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lIns="106389" tIns="0" rIns="0" bIns="0" anchor="t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solidFill>
                <a:schemeClr val="tx1"/>
              </a:solidFill>
            </a:rPr>
            <a:t>развивающая предметная среда</a:t>
          </a:r>
          <a:endParaRPr lang="ru-RU" altLang="zh-CN" sz="1400" b="1">
            <a:solidFill>
              <a:schemeClr val="tx1"/>
            </a:solidFill>
          </a:endParaRPr>
        </a:p>
      </dsp:txBody>
      <dsp:txXfrm>
        <a:off x="1434148" y="2484867"/>
        <a:ext cx="1864392" cy="1530952"/>
      </dsp:txXfrm>
    </dsp:sp>
    <dsp:sp modelId="{F7FE844F-D77E-4A2B-B4F7-4F7528D54837}">
      <dsp:nvSpPr>
        <dsp:cNvPr id="6" name="Овал 5"/>
        <dsp:cNvSpPr/>
      </dsp:nvSpPr>
      <dsp:spPr bwMode="white">
        <a:xfrm>
          <a:off x="3183807" y="1470208"/>
          <a:ext cx="344195" cy="344195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3183807" y="1470208"/>
        <a:ext cx="344195" cy="344195"/>
      </dsp:txXfrm>
    </dsp:sp>
    <dsp:sp modelId="{57B3F1DD-0CBE-48C4-8637-1376EF39A97F}">
      <dsp:nvSpPr>
        <dsp:cNvPr id="7" name="Прямоугольник 6"/>
        <dsp:cNvSpPr/>
      </dsp:nvSpPr>
      <dsp:spPr bwMode="white">
        <a:xfrm>
          <a:off x="3355905" y="1642305"/>
          <a:ext cx="1864392" cy="2373514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lIns="182382" tIns="0" rIns="0" bIns="0" anchor="t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400" b="1">
              <a:solidFill>
                <a:schemeClr val="tx1"/>
              </a:solidFill>
            </a:rPr>
            <a:t>сожержательное общение взрослых и детей</a:t>
          </a:r>
          <a:endParaRPr lang="ru-RU" altLang="zh-CN" sz="1400" b="1">
            <a:solidFill>
              <a:schemeClr val="tx1"/>
            </a:solidFill>
          </a:endParaRPr>
        </a:p>
      </dsp:txBody>
      <dsp:txXfrm>
        <a:off x="3355905" y="1642305"/>
        <a:ext cx="1864392" cy="23735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5361940" cy="5932006"/>
        <a:chOff x="0" y="0"/>
        <a:chExt cx="5361940" cy="5932006"/>
      </a:xfrm>
    </dsp:grpSpPr>
    <dsp:sp modelId="{2B58B044-31E5-4900-BEF2-0561C35E9287}">
      <dsp:nvSpPr>
        <dsp:cNvPr id="3" name="Круговая стрелка 2"/>
        <dsp:cNvSpPr/>
      </dsp:nvSpPr>
      <dsp:spPr bwMode="white">
        <a:xfrm>
          <a:off x="1649869" y="682707"/>
          <a:ext cx="2855233" cy="285566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1649869" y="682707"/>
        <a:ext cx="2855233" cy="2855668"/>
      </dsp:txXfrm>
    </dsp:sp>
    <dsp:sp modelId="{868A1768-D971-44A0-9296-883AA6C351ED}">
      <dsp:nvSpPr>
        <dsp:cNvPr id="4" name="Прямоугольник 3"/>
        <dsp:cNvSpPr/>
      </dsp:nvSpPr>
      <dsp:spPr bwMode="white">
        <a:xfrm>
          <a:off x="2280969" y="1713690"/>
          <a:ext cx="1586598" cy="793109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lIns="10160" tIns="10160" rIns="10160" bIns="101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600">
              <a:solidFill>
                <a:schemeClr val="tx1"/>
              </a:solidFill>
            </a:rPr>
            <a:t>охрана и укрепление физического здоровья</a:t>
          </a:r>
          <a:endParaRPr lang="ru-RU" altLang="zh-CN" sz="1600">
            <a:solidFill>
              <a:schemeClr val="tx1"/>
            </a:solidFill>
          </a:endParaRPr>
        </a:p>
      </dsp:txBody>
      <dsp:txXfrm>
        <a:off x="2280969" y="1713690"/>
        <a:ext cx="1586598" cy="793109"/>
      </dsp:txXfrm>
    </dsp:sp>
    <dsp:sp modelId="{82F5C82C-3C8C-44AC-B495-DCAFE372B3B8}">
      <dsp:nvSpPr>
        <dsp:cNvPr id="5" name="Фигура 4"/>
        <dsp:cNvSpPr/>
      </dsp:nvSpPr>
      <dsp:spPr bwMode="white">
        <a:xfrm>
          <a:off x="856838" y="2323500"/>
          <a:ext cx="2855233" cy="285566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856838" y="2323500"/>
        <a:ext cx="2855233" cy="2855668"/>
      </dsp:txXfrm>
    </dsp:sp>
    <dsp:sp modelId="{A51B79B2-94EA-48E8-9F5B-CCC2F37FE992}">
      <dsp:nvSpPr>
        <dsp:cNvPr id="6" name="Прямоугольник 5"/>
        <dsp:cNvSpPr/>
      </dsp:nvSpPr>
      <dsp:spPr bwMode="white">
        <a:xfrm>
          <a:off x="1491156" y="3363974"/>
          <a:ext cx="1586598" cy="793109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lIns="10160" tIns="10160" rIns="10160" bIns="101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600">
              <a:solidFill>
                <a:schemeClr val="tx1"/>
              </a:solidFill>
            </a:rPr>
            <a:t>охрана и укрепление психологического здоровья</a:t>
          </a:r>
          <a:endParaRPr lang="ru-RU" altLang="zh-CN" sz="1600">
            <a:solidFill>
              <a:schemeClr val="tx1"/>
            </a:solidFill>
          </a:endParaRPr>
        </a:p>
      </dsp:txBody>
      <dsp:txXfrm>
        <a:off x="1491156" y="3363974"/>
        <a:ext cx="1586598" cy="793109"/>
      </dsp:txXfrm>
    </dsp:sp>
    <dsp:sp modelId="{D8B093BC-2378-41D5-BB68-CF2D7261907B}">
      <dsp:nvSpPr>
        <dsp:cNvPr id="7" name="Арка 6"/>
        <dsp:cNvSpPr/>
      </dsp:nvSpPr>
      <dsp:spPr bwMode="white">
        <a:xfrm>
          <a:off x="1853086" y="4160642"/>
          <a:ext cx="2453088" cy="2454071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1853086" y="4160642"/>
        <a:ext cx="2453088" cy="2454071"/>
      </dsp:txXfrm>
    </dsp:sp>
    <dsp:sp modelId="{69052E6C-D2A5-4989-93EA-93D0C254E4EB}">
      <dsp:nvSpPr>
        <dsp:cNvPr id="8" name="Прямоугольник 7"/>
        <dsp:cNvSpPr/>
      </dsp:nvSpPr>
      <dsp:spPr bwMode="white">
        <a:xfrm>
          <a:off x="2284723" y="5016631"/>
          <a:ext cx="1586598" cy="793109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lIns="10160" tIns="10160" rIns="10160" bIns="101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1600">
              <a:solidFill>
                <a:schemeClr val="tx1"/>
              </a:solidFill>
            </a:rPr>
            <a:t>охрана эмоционального благополучия воспитанников</a:t>
          </a:r>
          <a:endParaRPr lang="ru-RU" altLang="zh-CN" sz="1600">
            <a:solidFill>
              <a:schemeClr val="tx1"/>
            </a:solidFill>
          </a:endParaRPr>
        </a:p>
      </dsp:txBody>
      <dsp:txXfrm>
        <a:off x="2284723" y="5016631"/>
        <a:ext cx="1586598" cy="7931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8320405" cy="6254115"/>
        <a:chOff x="0" y="0"/>
        <a:chExt cx="8320405" cy="6254115"/>
      </a:xfrm>
    </dsp:grpSpPr>
    <dsp:sp modelId="{4BA5D262-E5FE-445D-8E5D-F491A4155576}">
      <dsp:nvSpPr>
        <dsp:cNvPr id="4" name="Полилиния 3"/>
        <dsp:cNvSpPr/>
      </dsp:nvSpPr>
      <dsp:spPr bwMode="white">
        <a:xfrm>
          <a:off x="3902449" y="1022467"/>
          <a:ext cx="736326" cy="2104590"/>
        </a:xfrm>
        <a:custGeom>
          <a:avLst/>
          <a:gdLst/>
          <a:ahLst/>
          <a:cxnLst/>
          <a:pathLst>
            <a:path w="1160" h="3314">
              <a:moveTo>
                <a:pt x="0" y="3314"/>
              </a:moveTo>
              <a:lnTo>
                <a:pt x="580" y="3314"/>
              </a:lnTo>
              <a:lnTo>
                <a:pt x="580" y="0"/>
              </a:lnTo>
              <a:lnTo>
                <a:pt x="1160" y="0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0"/>
          </a:lvl1pPr>
          <a:lvl2pPr marL="285750" indent="-285750" algn="ctr">
            <a:defRPr sz="3900"/>
          </a:lvl2pPr>
          <a:lvl3pPr marL="571500" indent="-285750" algn="ctr">
            <a:defRPr sz="3900"/>
          </a:lvl3pPr>
          <a:lvl4pPr marL="857250" indent="-285750" algn="ctr">
            <a:defRPr sz="3900"/>
          </a:lvl4pPr>
          <a:lvl5pPr marL="1143000" indent="-285750" algn="ctr">
            <a:defRPr sz="3900"/>
          </a:lvl5pPr>
          <a:lvl6pPr marL="1428750" indent="-285750" algn="ctr">
            <a:defRPr sz="3900"/>
          </a:lvl6pPr>
          <a:lvl7pPr marL="1714500" indent="-285750" algn="ctr">
            <a:defRPr sz="3900"/>
          </a:lvl7pPr>
          <a:lvl8pPr marL="2000250" indent="-285750" algn="ctr">
            <a:defRPr sz="3900"/>
          </a:lvl8pPr>
          <a:lvl9pPr marL="2286000" indent="-285750" algn="ctr">
            <a:defRPr sz="3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3902449" y="1022467"/>
        <a:ext cx="736326" cy="2104590"/>
      </dsp:txXfrm>
    </dsp:sp>
    <dsp:sp modelId="{CD4A8E75-7596-47B1-B7BB-EA27F2D5B38A}">
      <dsp:nvSpPr>
        <dsp:cNvPr id="6" name="Полилиния 5"/>
        <dsp:cNvSpPr/>
      </dsp:nvSpPr>
      <dsp:spPr bwMode="white">
        <a:xfrm>
          <a:off x="3902449" y="2425527"/>
          <a:ext cx="736326" cy="701530"/>
        </a:xfrm>
        <a:custGeom>
          <a:avLst/>
          <a:gdLst/>
          <a:ahLst/>
          <a:cxnLst/>
          <a:pathLst>
            <a:path w="1160" h="1105">
              <a:moveTo>
                <a:pt x="0" y="1105"/>
              </a:moveTo>
              <a:lnTo>
                <a:pt x="580" y="1105"/>
              </a:lnTo>
              <a:lnTo>
                <a:pt x="580" y="0"/>
              </a:lnTo>
              <a:lnTo>
                <a:pt x="1160" y="0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4600"/>
          </a:lvl1pPr>
          <a:lvl2pPr marL="285750" indent="-285750" algn="ctr">
            <a:defRPr sz="3600"/>
          </a:lvl2pPr>
          <a:lvl3pPr marL="571500" indent="-285750" algn="ctr">
            <a:defRPr sz="3600"/>
          </a:lvl3pPr>
          <a:lvl4pPr marL="857250" indent="-285750" algn="ctr">
            <a:defRPr sz="3600"/>
          </a:lvl4pPr>
          <a:lvl5pPr marL="1143000" indent="-285750" algn="ctr">
            <a:defRPr sz="3600"/>
          </a:lvl5pPr>
          <a:lvl6pPr marL="1428750" indent="-285750" algn="ctr">
            <a:defRPr sz="3600"/>
          </a:lvl6pPr>
          <a:lvl7pPr marL="1714500" indent="-285750" algn="ctr">
            <a:defRPr sz="3600"/>
          </a:lvl7pPr>
          <a:lvl8pPr marL="2000250" indent="-285750" algn="ctr">
            <a:defRPr sz="3600"/>
          </a:lvl8pPr>
          <a:lvl9pPr marL="2286000" indent="-285750" algn="ctr">
            <a:defRPr sz="3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3902449" y="2425527"/>
        <a:ext cx="736326" cy="701530"/>
      </dsp:txXfrm>
    </dsp:sp>
    <dsp:sp modelId="{E24BC76B-C657-488D-A1DE-BE8DD1FA09DD}">
      <dsp:nvSpPr>
        <dsp:cNvPr id="8" name="Полилиния 7"/>
        <dsp:cNvSpPr/>
      </dsp:nvSpPr>
      <dsp:spPr bwMode="white">
        <a:xfrm>
          <a:off x="3902449" y="3127058"/>
          <a:ext cx="736326" cy="701530"/>
        </a:xfrm>
        <a:custGeom>
          <a:avLst/>
          <a:gdLst/>
          <a:ahLst/>
          <a:cxnLst/>
          <a:pathLst>
            <a:path w="1160" h="1105">
              <a:moveTo>
                <a:pt x="0" y="0"/>
              </a:moveTo>
              <a:lnTo>
                <a:pt x="580" y="0"/>
              </a:lnTo>
              <a:lnTo>
                <a:pt x="580" y="1105"/>
              </a:lnTo>
              <a:lnTo>
                <a:pt x="1160" y="1105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4600"/>
          </a:lvl1pPr>
          <a:lvl2pPr marL="285750" indent="-285750" algn="ctr">
            <a:defRPr sz="3600"/>
          </a:lvl2pPr>
          <a:lvl3pPr marL="571500" indent="-285750" algn="ctr">
            <a:defRPr sz="3600"/>
          </a:lvl3pPr>
          <a:lvl4pPr marL="857250" indent="-285750" algn="ctr">
            <a:defRPr sz="3600"/>
          </a:lvl4pPr>
          <a:lvl5pPr marL="1143000" indent="-285750" algn="ctr">
            <a:defRPr sz="3600"/>
          </a:lvl5pPr>
          <a:lvl6pPr marL="1428750" indent="-285750" algn="ctr">
            <a:defRPr sz="3600"/>
          </a:lvl6pPr>
          <a:lvl7pPr marL="1714500" indent="-285750" algn="ctr">
            <a:defRPr sz="3600"/>
          </a:lvl7pPr>
          <a:lvl8pPr marL="2000250" indent="-285750" algn="ctr">
            <a:defRPr sz="3600"/>
          </a:lvl8pPr>
          <a:lvl9pPr marL="2286000" indent="-285750" algn="ctr">
            <a:defRPr sz="3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3902449" y="3127058"/>
        <a:ext cx="736326" cy="701530"/>
      </dsp:txXfrm>
    </dsp:sp>
    <dsp:sp modelId="{8524BA89-64C0-4995-9171-0E8867C84C82}">
      <dsp:nvSpPr>
        <dsp:cNvPr id="10" name="Полилиния 9"/>
        <dsp:cNvSpPr/>
      </dsp:nvSpPr>
      <dsp:spPr bwMode="white">
        <a:xfrm>
          <a:off x="3902449" y="3127058"/>
          <a:ext cx="736326" cy="2102761"/>
        </a:xfrm>
        <a:custGeom>
          <a:avLst/>
          <a:gdLst/>
          <a:ahLst/>
          <a:cxnLst/>
          <a:pathLst>
            <a:path w="1160" h="3311">
              <a:moveTo>
                <a:pt x="0" y="0"/>
              </a:moveTo>
              <a:lnTo>
                <a:pt x="580" y="0"/>
              </a:lnTo>
              <a:lnTo>
                <a:pt x="580" y="3311"/>
              </a:lnTo>
              <a:lnTo>
                <a:pt x="1160" y="3311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0"/>
          </a:lvl1pPr>
          <a:lvl2pPr marL="285750" indent="-285750" algn="ctr">
            <a:defRPr sz="3900"/>
          </a:lvl2pPr>
          <a:lvl3pPr marL="571500" indent="-285750" algn="ctr">
            <a:defRPr sz="3900"/>
          </a:lvl3pPr>
          <a:lvl4pPr marL="857250" indent="-285750" algn="ctr">
            <a:defRPr sz="3900"/>
          </a:lvl4pPr>
          <a:lvl5pPr marL="1143000" indent="-285750" algn="ctr">
            <a:defRPr sz="3900"/>
          </a:lvl5pPr>
          <a:lvl6pPr marL="1428750" indent="-285750" algn="ctr">
            <a:defRPr sz="3900"/>
          </a:lvl6pPr>
          <a:lvl7pPr marL="1714500" indent="-285750" algn="ctr">
            <a:defRPr sz="3900"/>
          </a:lvl7pPr>
          <a:lvl8pPr marL="2000250" indent="-285750" algn="ctr">
            <a:defRPr sz="3900"/>
          </a:lvl8pPr>
          <a:lvl9pPr marL="2286000" indent="-285750" algn="ctr">
            <a:defRPr sz="3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</a:p>
      </dsp:txBody>
      <dsp:txXfrm>
        <a:off x="3902449" y="3127058"/>
        <a:ext cx="736326" cy="2102761"/>
      </dsp:txXfrm>
    </dsp:sp>
    <dsp:sp modelId="{6BB7BED3-8638-48B8-9416-D3A686F1E547}">
      <dsp:nvSpPr>
        <dsp:cNvPr id="3" name="Прямоугольник 2"/>
        <dsp:cNvSpPr/>
      </dsp:nvSpPr>
      <dsp:spPr bwMode="white">
        <a:xfrm rot="21600000">
          <a:off x="175600" y="1175833"/>
          <a:ext cx="3551249" cy="3902449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3970" tIns="13970" rIns="13970" bIns="13970" anchor="ctr"/>
        <a:lstStyle>
          <a:lvl1pPr algn="ctr">
            <a:defRPr sz="2200"/>
          </a:lvl1pPr>
          <a:lvl2pPr marL="171450" indent="-171450" algn="ctr">
            <a:defRPr sz="1700"/>
          </a:lvl2pPr>
          <a:lvl3pPr marL="342900" indent="-171450" algn="ctr">
            <a:defRPr sz="1700"/>
          </a:lvl3pPr>
          <a:lvl4pPr marL="514350" indent="-171450" algn="ctr">
            <a:defRPr sz="1700"/>
          </a:lvl4pPr>
          <a:lvl5pPr marL="685800" indent="-171450" algn="ctr">
            <a:defRPr sz="1700"/>
          </a:lvl5pPr>
          <a:lvl6pPr marL="857250" indent="-171450" algn="ctr">
            <a:defRPr sz="1700"/>
          </a:lvl6pPr>
          <a:lvl7pPr marL="1028700" indent="-171450" algn="ctr">
            <a:defRPr sz="1700"/>
          </a:lvl7pPr>
          <a:lvl8pPr marL="1200150" indent="-171450" algn="ctr">
            <a:defRPr sz="1700"/>
          </a:lvl8pPr>
          <a:lvl9pPr marL="1371600" indent="-171450" algn="ctr">
            <a:defRPr sz="1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>
              <a:latin typeface="-apple-system"/>
              <a:ea typeface="-apple-system"/>
              <a:sym typeface="+mn-ea"/>
            </a:rPr>
            <a:t>Инфраструктура дошкольного образовательного учреждения (ДОУ) — это комплекс ресурсов, обеспечивающих функционирование системы образования в соответствии с ФГОС ДО</a:t>
          </a:r>
          <a:endParaRPr lang="zh-CN" altLang="en-US"/>
        </a:p>
      </dsp:txBody>
      <dsp:txXfrm rot="21600000">
        <a:off x="175600" y="1175833"/>
        <a:ext cx="3551249" cy="3902449"/>
      </dsp:txXfrm>
    </dsp:sp>
    <dsp:sp modelId="{E98B2FFB-D57F-4ABA-8025-330B97DAE586}">
      <dsp:nvSpPr>
        <dsp:cNvPr id="5" name="Прямоугольник 4"/>
        <dsp:cNvSpPr/>
      </dsp:nvSpPr>
      <dsp:spPr bwMode="white">
        <a:xfrm>
          <a:off x="4638775" y="461243"/>
          <a:ext cx="3681630" cy="1122448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2065" tIns="12065" rIns="12065" bIns="12065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en-US"/>
            <a:t>материально</a:t>
          </a:r>
          <a:r>
            <a:rPr lang="en-US" altLang="ru-RU"/>
            <a:t>-</a:t>
          </a:r>
          <a:r>
            <a:rPr lang="en-US" altLang="en-US"/>
            <a:t>техническое</a:t>
          </a:r>
          <a:r>
            <a:rPr lang="en-US" altLang="ru-RU"/>
            <a:t> </a:t>
          </a:r>
          <a:r>
            <a:rPr lang="en-US" altLang="en-US"/>
            <a:t>оснащение</a:t>
          </a:r>
          <a:endParaRPr lang="en-US" altLang="en-US"/>
        </a:p>
      </dsp:txBody>
      <dsp:txXfrm>
        <a:off x="4638775" y="461243"/>
        <a:ext cx="3681630" cy="1122448"/>
      </dsp:txXfrm>
    </dsp:sp>
    <dsp:sp modelId="{9401DF06-E01C-427F-BAE8-02F3618911DA}">
      <dsp:nvSpPr>
        <dsp:cNvPr id="7" name="Прямоугольник 6"/>
        <dsp:cNvSpPr/>
      </dsp:nvSpPr>
      <dsp:spPr bwMode="white">
        <a:xfrm>
          <a:off x="4638775" y="1864303"/>
          <a:ext cx="3681630" cy="1122448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2065" tIns="12065" rIns="12065" bIns="12065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en-US"/>
            <a:t>методическое</a:t>
          </a:r>
          <a:r>
            <a:rPr lang="en-US" altLang="ru-RU"/>
            <a:t> </a:t>
          </a:r>
          <a:r>
            <a:rPr lang="en-US" altLang="en-US"/>
            <a:t>обеспечение</a:t>
          </a:r>
          <a:endParaRPr lang="en-US" altLang="en-US"/>
        </a:p>
      </dsp:txBody>
      <dsp:txXfrm>
        <a:off x="4638775" y="1864303"/>
        <a:ext cx="3681630" cy="1122448"/>
      </dsp:txXfrm>
    </dsp:sp>
    <dsp:sp modelId="{7CD7C128-89BB-41D8-AFC1-EB9466352D75}">
      <dsp:nvSpPr>
        <dsp:cNvPr id="9" name="Прямоугольник 8"/>
        <dsp:cNvSpPr/>
      </dsp:nvSpPr>
      <dsp:spPr bwMode="white">
        <a:xfrm>
          <a:off x="4638775" y="3267364"/>
          <a:ext cx="3681630" cy="1122448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2065" tIns="12065" rIns="12065" bIns="12065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en-US"/>
            <a:t>использование</a:t>
          </a:r>
          <a:r>
            <a:rPr lang="en-US" altLang="ru-RU"/>
            <a:t> </a:t>
          </a:r>
          <a:r>
            <a:rPr lang="en-US" altLang="en-US"/>
            <a:t>информационно</a:t>
          </a:r>
          <a:r>
            <a:rPr lang="en-US" altLang="ru-RU"/>
            <a:t>-</a:t>
          </a:r>
          <a:r>
            <a:rPr lang="en-US" altLang="en-US"/>
            <a:t>коммуникационных</a:t>
          </a:r>
          <a:r>
            <a:rPr lang="en-US" altLang="ru-RU"/>
            <a:t> </a:t>
          </a:r>
          <a:r>
            <a:rPr lang="en-US" altLang="en-US"/>
            <a:t>технологий</a:t>
          </a:r>
          <a:endParaRPr lang="en-US" altLang="en-US"/>
        </a:p>
      </dsp:txBody>
      <dsp:txXfrm>
        <a:off x="4638775" y="3267364"/>
        <a:ext cx="3681630" cy="1122448"/>
      </dsp:txXfrm>
    </dsp:sp>
    <dsp:sp modelId="{B9E53767-5140-4CE9-83A9-B6A38EB939DF}">
      <dsp:nvSpPr>
        <dsp:cNvPr id="11" name="Прямоугольник 10"/>
        <dsp:cNvSpPr/>
      </dsp:nvSpPr>
      <dsp:spPr bwMode="white">
        <a:xfrm>
          <a:off x="4638775" y="4668594"/>
          <a:ext cx="3681630" cy="1122448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2065" tIns="12065" rIns="12065" bIns="12065" anchor="ctr"/>
        <a:lstStyle>
          <a:lvl1pPr algn="ctr">
            <a:defRPr sz="1900"/>
          </a:lvl1pPr>
          <a:lvl2pPr marL="114300" indent="-114300" algn="ctr">
            <a:defRPr sz="1500"/>
          </a:lvl2pPr>
          <a:lvl3pPr marL="228600" indent="-114300" algn="ctr">
            <a:defRPr sz="1500"/>
          </a:lvl3pPr>
          <a:lvl4pPr marL="342900" indent="-114300" algn="ctr">
            <a:defRPr sz="1500"/>
          </a:lvl4pPr>
          <a:lvl5pPr marL="457200" indent="-114300" algn="ctr">
            <a:defRPr sz="1500"/>
          </a:lvl5pPr>
          <a:lvl6pPr marL="571500" indent="-114300" algn="ctr">
            <a:defRPr sz="1500"/>
          </a:lvl6pPr>
          <a:lvl7pPr marL="685800" indent="-114300" algn="ctr">
            <a:defRPr sz="1500"/>
          </a:lvl7pPr>
          <a:lvl8pPr marL="800100" indent="-114300" algn="ctr">
            <a:defRPr sz="1500"/>
          </a:lvl8pPr>
          <a:lvl9pPr marL="914400" indent="-114300" algn="ctr">
            <a:defRPr sz="1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altLang="en-US"/>
        </a:p>
      </dsp:txBody>
      <dsp:txXfrm>
        <a:off x="4638775" y="4668594"/>
        <a:ext cx="3681630" cy="11224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ar" val="2.5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parTxLTRAlign" val="r"/>
                    <dgm:param type="parTxRTLAlign" val="r"/>
                    <dgm:param type="txAnchorVert" val="t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5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9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28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32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45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49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58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62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71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75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88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92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01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05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14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18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27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31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44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48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57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61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70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74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83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187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" val="t"/>
                          </dgm:alg>
                        </dgm:if>
                        <dgm:else name="Name196">
                          <dgm:alg type="tx">
                            <dgm:param type="parTxLTRAlign" val="l"/>
                            <dgm:param type="parTxRTLAlign" val="l"/>
                            <dgm:param type="txAnchorVert" val="t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parTxLTRAlign" val="l"/>
                            <dgm:param type="parTxRTLAlign" val="r"/>
                            <dgm:param type="txAnchorVertCh" val="b"/>
                            <dgm:param type="txAnchorVert" val="b"/>
                          </dgm:alg>
                        </dgm:if>
                        <dgm:else name="Name200">
                          <dgm:alg type="tx">
                            <dgm:param type="parTxLTRAlign" val="r"/>
                            <dgm:param type="parTxRTLAlign" val="r"/>
                            <dgm:param type="txAnchorVert" val="b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type="rect" r:blip="" rot="270">
                  <dgm:adjLst/>
                </dgm:shape>
              </dgm:if>
              <dgm:else name="Name11">
                <dgm:shape xmlns:r="http://schemas.openxmlformats.org/officeDocument/2006/relationships" type="rect" r:blip="" rot="90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midR"/>
                        <dgm:param type="endPts" val="midL"/>
                      </dgm:alg>
                    </dgm:if>
                    <dgm:else name="Name1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midL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pPr indent="457200"/>
            <a:endParaRPr lang="en-US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en-US" altLang="zh-CN" b="0">
              <a:latin typeface="Calibri" panose="020F0502020204030204"/>
              <a:ea typeface="SimSun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r>
              <a:rPr lang="ru-RU" altLang="ru-RU" smtClean="0"/>
              <a:t> </a:t>
            </a:r>
            <a:endParaRPr lang="ru-RU" altLang="ru-RU" smtClean="0"/>
          </a:p>
          <a:p>
            <a:endParaRPr lang="ru-RU" altLang="ru-RU" smtClean="0"/>
          </a:p>
        </p:txBody>
      </p:sp>
      <p:sp>
        <p:nvSpPr>
          <p:cNvPr id="942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9pPr>
          </a:lstStyle>
          <a:p>
            <a:pPr eaLnBrk="1" hangingPunct="1"/>
            <a:fld id="{99EF49BB-F264-4DFE-AC7F-73BE5A5CA2B7}" type="slidenum">
              <a:rPr lang="ru-RU" altLang="ru-RU"/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1196975"/>
            <a:ext cx="10943167" cy="108267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2422525"/>
            <a:ext cx="10949517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78FD23A-2F78-4156-BB62-C393E2F1F45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78FD23A-2F78-4156-BB62-C393E2F1F45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7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7.xml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7.xml"/><Relationship Id="rId5" Type="http://schemas.microsoft.com/office/2007/relationships/diagramDrawing" Target="../diagrams/drawing3.xml"/><Relationship Id="rId4" Type="http://schemas.openxmlformats.org/officeDocument/2006/relationships/diagramColors" Target="../diagrams/colors3.xml"/><Relationship Id="rId3" Type="http://schemas.openxmlformats.org/officeDocument/2006/relationships/diagramQuickStyle" Target="../diagrams/quickStyle3.xml"/><Relationship Id="rId2" Type="http://schemas.openxmlformats.org/officeDocument/2006/relationships/diagramLayout" Target="../diagrams/layout3.xml"/><Relationship Id="rId1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microsoft.com/office/2007/relationships/diagramDrawing" Target="../diagrams/drawing4.xml"/><Relationship Id="rId4" Type="http://schemas.openxmlformats.org/officeDocument/2006/relationships/diagramColors" Target="../diagrams/colors4.xml"/><Relationship Id="rId3" Type="http://schemas.openxmlformats.org/officeDocument/2006/relationships/diagramQuickStyle" Target="../diagrams/quickStyle4.xml"/><Relationship Id="rId2" Type="http://schemas.openxmlformats.org/officeDocument/2006/relationships/diagramLayout" Target="../diagrams/layout4.xml"/><Relationship Id="rId1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4205" y="0"/>
            <a:ext cx="10942955" cy="1504315"/>
          </a:xfrm>
        </p:spPr>
        <p:txBody>
          <a:bodyPr/>
          <a:p>
            <a:r>
              <a:rPr lang="en-US" altLang="en-US" sz="2000"/>
              <a:t>Министерство</a:t>
            </a:r>
            <a:r>
              <a:rPr lang="en-US" altLang="ru-RU" sz="2000"/>
              <a:t> </a:t>
            </a:r>
            <a:r>
              <a:rPr lang="en-US" altLang="en-US" sz="2000"/>
              <a:t>образования</a:t>
            </a:r>
            <a:r>
              <a:rPr lang="en-US" altLang="ru-RU" sz="2000"/>
              <a:t> </a:t>
            </a:r>
            <a:r>
              <a:rPr lang="en-US" altLang="en-US" sz="2000"/>
              <a:t>и</a:t>
            </a:r>
            <a:r>
              <a:rPr lang="en-US" altLang="ru-RU" sz="2000"/>
              <a:t> </a:t>
            </a:r>
            <a:r>
              <a:rPr lang="en-US" altLang="en-US" sz="2000"/>
              <a:t>науки</a:t>
            </a:r>
            <a:r>
              <a:rPr lang="en-US" altLang="ru-RU" sz="2000"/>
              <a:t> </a:t>
            </a:r>
            <a:r>
              <a:rPr lang="en-US" altLang="en-US" sz="2000"/>
              <a:t>Пермского</a:t>
            </a:r>
            <a:r>
              <a:rPr lang="en-US" altLang="ru-RU" sz="2000"/>
              <a:t> </a:t>
            </a:r>
            <a:r>
              <a:rPr lang="en-US" altLang="en-US" sz="2000"/>
              <a:t>края</a:t>
            </a:r>
            <a:br>
              <a:rPr lang="en-US" altLang="en-US" sz="2000"/>
            </a:br>
            <a:r>
              <a:rPr lang="en-US" altLang="en-US" sz="2000"/>
              <a:t>Г</a:t>
            </a:r>
            <a:r>
              <a:rPr lang="ru-RU" altLang="en-US" sz="2000"/>
              <a:t>АУ ДПО</a:t>
            </a:r>
            <a:r>
              <a:rPr lang="en-US" altLang="ru-RU" sz="2000"/>
              <a:t> </a:t>
            </a:r>
            <a:r>
              <a:rPr lang="en-US" altLang="en-US" sz="2000"/>
              <a:t>«</a:t>
            </a:r>
            <a:r>
              <a:rPr lang="en-US" altLang="en-US" sz="2000"/>
              <a:t>Институт</a:t>
            </a:r>
            <a:r>
              <a:rPr lang="en-US" altLang="ru-RU" sz="2000"/>
              <a:t> </a:t>
            </a:r>
            <a:r>
              <a:rPr lang="en-US" altLang="en-US" sz="2000"/>
              <a:t>развития</a:t>
            </a:r>
            <a:r>
              <a:rPr lang="en-US" altLang="ru-RU" sz="2000"/>
              <a:t> </a:t>
            </a:r>
            <a:r>
              <a:rPr lang="en-US" altLang="en-US" sz="2000"/>
              <a:t>образования</a:t>
            </a:r>
            <a:r>
              <a:rPr lang="en-US" altLang="ru-RU" sz="2000"/>
              <a:t> </a:t>
            </a:r>
            <a:r>
              <a:rPr lang="en-US" altLang="en-US" sz="2000"/>
              <a:t>Пермского</a:t>
            </a:r>
            <a:r>
              <a:rPr lang="en-US" altLang="ru-RU" sz="2000"/>
              <a:t> </a:t>
            </a:r>
            <a:r>
              <a:rPr lang="en-US" altLang="en-US" sz="2000"/>
              <a:t>края</a:t>
            </a:r>
            <a:r>
              <a:rPr lang="en-US" altLang="en-US" sz="2000"/>
              <a:t>»</a:t>
            </a:r>
            <a:br>
              <a:rPr lang="en-US" altLang="en-US" sz="2000"/>
            </a:br>
            <a:r>
              <a:rPr lang="ru-RU" sz="2000"/>
              <a:t>МАДОУ</a:t>
            </a:r>
            <a:r>
              <a:rPr lang="ru-RU" sz="2000"/>
              <a:t> «Золотой ключик»</a:t>
            </a:r>
            <a:endParaRPr lang="ru-RU" sz="20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290" y="1675130"/>
            <a:ext cx="11247120" cy="1590040"/>
          </a:xfrm>
        </p:spPr>
        <p:txBody>
          <a:bodyPr/>
          <a:p>
            <a:r>
              <a:rPr lang="en-US" altLang="en-US" sz="3600" b="1">
                <a:solidFill>
                  <a:srgbClr val="FF3300"/>
                </a:solidFill>
              </a:rPr>
              <a:t>Инфраструктура</a:t>
            </a:r>
            <a:r>
              <a:rPr lang="en-US" altLang="ru-RU" sz="3600" b="1">
                <a:solidFill>
                  <a:srgbClr val="FF3300"/>
                </a:solidFill>
              </a:rPr>
              <a:t> </a:t>
            </a:r>
            <a:r>
              <a:rPr lang="en-US" altLang="en-US" sz="3600" b="1">
                <a:solidFill>
                  <a:srgbClr val="FF3300"/>
                </a:solidFill>
              </a:rPr>
              <a:t>современного</a:t>
            </a:r>
            <a:r>
              <a:rPr lang="en-US" altLang="ru-RU" sz="3600" b="1">
                <a:solidFill>
                  <a:srgbClr val="FF3300"/>
                </a:solidFill>
              </a:rPr>
              <a:t> </a:t>
            </a:r>
            <a:r>
              <a:rPr lang="en-US" altLang="en-US" sz="3600" b="1">
                <a:solidFill>
                  <a:srgbClr val="FF3300"/>
                </a:solidFill>
              </a:rPr>
              <a:t>детского</a:t>
            </a:r>
            <a:r>
              <a:rPr lang="en-US" altLang="ru-RU" sz="3600" b="1">
                <a:solidFill>
                  <a:srgbClr val="FF3300"/>
                </a:solidFill>
              </a:rPr>
              <a:t> </a:t>
            </a:r>
            <a:r>
              <a:rPr lang="en-US" altLang="en-US" sz="3600" b="1">
                <a:solidFill>
                  <a:srgbClr val="FF3300"/>
                </a:solidFill>
              </a:rPr>
              <a:t>сада</a:t>
            </a:r>
            <a:r>
              <a:rPr lang="en-US" altLang="ru-RU" sz="3600" b="1">
                <a:solidFill>
                  <a:srgbClr val="FF3300"/>
                </a:solidFill>
              </a:rPr>
              <a:t>: </a:t>
            </a:r>
            <a:r>
              <a:rPr lang="en-US" altLang="en-US" sz="3600" b="1">
                <a:solidFill>
                  <a:srgbClr val="FF3300"/>
                </a:solidFill>
              </a:rPr>
              <a:t>от</a:t>
            </a:r>
            <a:r>
              <a:rPr lang="en-US" altLang="ru-RU" sz="3600" b="1">
                <a:solidFill>
                  <a:srgbClr val="FF3300"/>
                </a:solidFill>
              </a:rPr>
              <a:t> </a:t>
            </a:r>
            <a:r>
              <a:rPr lang="en-US" altLang="en-US" sz="3600" b="1">
                <a:solidFill>
                  <a:srgbClr val="FF3300"/>
                </a:solidFill>
              </a:rPr>
              <a:t>требований</a:t>
            </a:r>
            <a:r>
              <a:rPr lang="en-US" altLang="ru-RU" sz="3600" b="1">
                <a:solidFill>
                  <a:srgbClr val="FF3300"/>
                </a:solidFill>
              </a:rPr>
              <a:t> </a:t>
            </a:r>
            <a:r>
              <a:rPr lang="en-US" altLang="en-US" sz="3600" b="1">
                <a:solidFill>
                  <a:srgbClr val="FF3300"/>
                </a:solidFill>
              </a:rPr>
              <a:t>к</a:t>
            </a:r>
            <a:r>
              <a:rPr lang="en-US" altLang="ru-RU" sz="3600" b="1">
                <a:solidFill>
                  <a:srgbClr val="FF3300"/>
                </a:solidFill>
              </a:rPr>
              <a:t> </a:t>
            </a:r>
            <a:r>
              <a:rPr lang="en-US" altLang="en-US" sz="3600" b="1">
                <a:solidFill>
                  <a:srgbClr val="FF3300"/>
                </a:solidFill>
              </a:rPr>
              <a:t>результату</a:t>
            </a:r>
            <a:endParaRPr lang="en-US" altLang="en-US" sz="3600" b="1">
              <a:solidFill>
                <a:srgbClr val="FF3300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/>
        </p:nvSpPr>
        <p:spPr>
          <a:xfrm>
            <a:off x="6911975" y="4313555"/>
            <a:ext cx="4959350" cy="159004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en-US" sz="2000" b="1">
                <a:solidFill>
                  <a:srgbClr val="202020"/>
                </a:solidFill>
              </a:rPr>
              <a:t>Гурьянова Наталья Геннадьевна</a:t>
            </a:r>
            <a:endParaRPr lang="ru-RU" altLang="en-US" sz="2000" b="1">
              <a:solidFill>
                <a:srgbClr val="202020"/>
              </a:solidFill>
            </a:endParaRPr>
          </a:p>
          <a:p>
            <a:pPr algn="l"/>
            <a:r>
              <a:rPr lang="ru-RU" altLang="en-US" sz="2000" b="1">
                <a:solidFill>
                  <a:srgbClr val="202020"/>
                </a:solidFill>
              </a:rPr>
              <a:t>Директор МАДОУ «Золотой ключик»</a:t>
            </a:r>
            <a:endParaRPr lang="ru-RU" altLang="en-US" sz="2000" b="1">
              <a:solidFill>
                <a:srgbClr val="202020"/>
              </a:solidFill>
            </a:endParaRPr>
          </a:p>
          <a:p>
            <a:pPr algn="l"/>
            <a:r>
              <a:rPr lang="ru-RU" altLang="en-US" sz="2000" b="1">
                <a:solidFill>
                  <a:srgbClr val="202020"/>
                </a:solidFill>
              </a:rPr>
              <a:t>Губахинский муниципальный округ </a:t>
            </a:r>
            <a:endParaRPr lang="ru-RU" altLang="en-US" sz="2000" b="1">
              <a:solidFill>
                <a:srgbClr val="202020"/>
              </a:solidFill>
            </a:endParaRPr>
          </a:p>
          <a:p>
            <a:pPr algn="l"/>
            <a:r>
              <a:rPr lang="ru-RU" altLang="en-US" sz="2000" b="1">
                <a:solidFill>
                  <a:srgbClr val="202020"/>
                </a:solidFill>
              </a:rPr>
              <a:t>Пермский край</a:t>
            </a:r>
            <a:endParaRPr lang="ru-RU" altLang="en-US" sz="2000" b="1">
              <a:solidFill>
                <a:srgbClr val="202020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/>
        </p:nvSpPr>
        <p:spPr>
          <a:xfrm>
            <a:off x="5206365" y="6182360"/>
            <a:ext cx="1779905" cy="43307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en-US" sz="2000">
                <a:solidFill>
                  <a:srgbClr val="202020"/>
                </a:solidFill>
              </a:rPr>
              <a:t>29.05.2025 г.</a:t>
            </a:r>
            <a:endParaRPr lang="ru-RU" altLang="en-US" sz="2000">
              <a:solidFill>
                <a:srgbClr val="20202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1755"/>
            <a:ext cx="10972800" cy="970915"/>
          </a:xfrm>
        </p:spPr>
        <p:txBody>
          <a:bodyPr/>
          <a:p>
            <a:pPr algn="ctr"/>
            <a:r>
              <a:rPr lang="en-US" altLang="en-US" sz="2000"/>
              <a:t>ИНСТРУКЦИЯ</a:t>
            </a:r>
            <a:br>
              <a:rPr lang="en-US" altLang="en-US" sz="2000"/>
            </a:br>
            <a:r>
              <a:rPr lang="en-US" altLang="en-US" sz="2000"/>
              <a:t>ПО</a:t>
            </a:r>
            <a:r>
              <a:rPr lang="en-US" altLang="ru-RU" sz="2000"/>
              <a:t> </a:t>
            </a:r>
            <a:r>
              <a:rPr lang="en-US" altLang="en-US" sz="2000"/>
              <a:t>ФОРМИРОВАНИЮ</a:t>
            </a:r>
            <a:r>
              <a:rPr lang="en-US" altLang="ru-RU" sz="2000"/>
              <a:t> </a:t>
            </a:r>
            <a:r>
              <a:rPr lang="en-US" altLang="en-US" sz="2000"/>
              <a:t>ИНФРАСТРУКТУРЫ</a:t>
            </a:r>
            <a:r>
              <a:rPr lang="en-US" altLang="ru-RU" sz="2000"/>
              <a:t> </a:t>
            </a:r>
            <a:r>
              <a:rPr lang="en-US" altLang="en-US" sz="2000"/>
              <a:t>И</a:t>
            </a:r>
            <a:r>
              <a:rPr lang="en-US" altLang="ru-RU" sz="2000"/>
              <a:t> </a:t>
            </a:r>
            <a:r>
              <a:rPr lang="en-US" altLang="en-US" sz="2000"/>
              <a:t>КОМПЛЕКТАЦИИ</a:t>
            </a:r>
            <a:br>
              <a:rPr lang="en-US" altLang="en-US" sz="2000"/>
            </a:br>
            <a:r>
              <a:rPr lang="en-US" altLang="en-US" sz="2000"/>
              <a:t>УЧЕБНО</a:t>
            </a:r>
            <a:r>
              <a:rPr lang="en-US" altLang="ru-RU" sz="2000"/>
              <a:t>-</a:t>
            </a:r>
            <a:r>
              <a:rPr lang="en-US" altLang="en-US" sz="2000"/>
              <a:t>МЕТОДИЧЕСКИХ</a:t>
            </a:r>
            <a:r>
              <a:rPr lang="en-US" altLang="ru-RU" sz="2000"/>
              <a:t> </a:t>
            </a:r>
            <a:r>
              <a:rPr lang="en-US" altLang="en-US" sz="2000"/>
              <a:t>МАТЕРИАЛОВ</a:t>
            </a:r>
            <a:r>
              <a:rPr lang="en-US" altLang="ru-RU" sz="2000"/>
              <a:t> </a:t>
            </a:r>
            <a:r>
              <a:rPr lang="en-US" altLang="en-US" sz="2000"/>
              <a:t>В</a:t>
            </a:r>
            <a:r>
              <a:rPr lang="en-US" altLang="ru-RU" sz="2000"/>
              <a:t> </a:t>
            </a:r>
            <a:r>
              <a:rPr lang="en-US" altLang="en-US" sz="2000"/>
              <a:t>ДОО</a:t>
            </a:r>
            <a:endParaRPr lang="en-US" altLang="en-US" sz="2000"/>
          </a:p>
        </p:txBody>
      </p:sp>
      <p:graphicFrame>
        <p:nvGraphicFramePr>
          <p:cNvPr id="3" name="Таблица 2"/>
          <p:cNvGraphicFramePr/>
          <p:nvPr>
            <p:custDataLst>
              <p:tags r:id="rId1"/>
            </p:custDataLst>
          </p:nvPr>
        </p:nvGraphicFramePr>
        <p:xfrm>
          <a:off x="156845" y="1042670"/>
          <a:ext cx="11923395" cy="5621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825"/>
                <a:gridCol w="10783570"/>
              </a:tblGrid>
              <a:tr h="339090"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Алгоритм действий</a:t>
                      </a:r>
                      <a:endParaRPr lang="en-US" altLang="zh-CN" sz="14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Содержание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589280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Шаг 1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Провести оценку и анализ инфраструктуры и комплектации учебно-методических материалов ДОО, определив наиболее проблемные зоны 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724535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Шаг 2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Изучить запросы родителей и особенности реализации образовательной программы ДО. Изучить интересы, склонности, предпочтения, индивидуальные особенности детей в группах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677545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Шаг 3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Составить перечень необходимых материалов и оборудования, исходя из принципа необходимости и материальных возможностей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677545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Шаг 4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Составить план-схему, определив пространственное размещение оборудования в группах, опираясь на принцип нежесткого зонирования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662940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Шаг 5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Разместить мебель и крупное оборудование согласно плану-схеме, наполнить игровыми материалами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676910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Шаг 6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Мониторинг индекса популярности или дефицита применения оборудования у детей и педагогов, запросы от участников образовательного процесса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1185545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Шаг 7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Продумать последовательность внесения изменений в инфраструктуру и комплектацию учебно-методических материалов в течение года, с учетом образовательной программы, положительной динамики развития детей, приобретения новых средств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390" y="190500"/>
            <a:ext cx="11899900" cy="410210"/>
          </a:xfrm>
        </p:spPr>
        <p:txBody>
          <a:bodyPr/>
          <a:p>
            <a:pPr algn="ctr"/>
            <a:r>
              <a:rPr lang="en-US" altLang="ru-RU"/>
              <a:t> </a:t>
            </a:r>
            <a:r>
              <a:rPr lang="ru-RU" altLang="en-US" sz="3200"/>
              <a:t>Возможные </a:t>
            </a:r>
            <a:r>
              <a:rPr lang="en-US" altLang="en-US" sz="3200"/>
              <a:t>функциональные</a:t>
            </a:r>
            <a:r>
              <a:rPr lang="en-US" altLang="ru-RU" sz="3200"/>
              <a:t> </a:t>
            </a:r>
            <a:r>
              <a:rPr lang="en-US" altLang="en-US" sz="3200"/>
              <a:t>модули</a:t>
            </a:r>
            <a:r>
              <a:rPr lang="ru-RU" altLang="en-US" sz="3200"/>
              <a:t> и</a:t>
            </a:r>
            <a:r>
              <a:rPr lang="en-US" altLang="en-US" sz="3200">
                <a:sym typeface="+mn-ea"/>
              </a:rPr>
              <a:t>нфраструктур</a:t>
            </a:r>
            <a:r>
              <a:rPr lang="ru-RU" altLang="en-US" sz="3200">
                <a:sym typeface="+mn-ea"/>
              </a:rPr>
              <a:t>ы</a:t>
            </a:r>
            <a:r>
              <a:rPr lang="en-US" altLang="ru-RU" sz="3200">
                <a:sym typeface="+mn-ea"/>
              </a:rPr>
              <a:t> </a:t>
            </a:r>
            <a:r>
              <a:rPr lang="en-US" altLang="en-US" sz="3200">
                <a:sym typeface="+mn-ea"/>
              </a:rPr>
              <a:t>ДОО</a:t>
            </a:r>
            <a:endParaRPr lang="en-US" altLang="en-US" sz="3200"/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590550" y="832485"/>
            <a:ext cx="10621645" cy="5817235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3200" i="0">
                <a:solidFill>
                  <a:srgbClr val="212529"/>
                </a:solidFill>
                <a:latin typeface="sans-serif"/>
                <a:ea typeface="sans-serif"/>
              </a:rPr>
              <a:t>- "игровой";</a:t>
            </a:r>
            <a:endParaRPr lang="en-US" altLang="zh-CN" sz="32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3200" i="0">
                <a:solidFill>
                  <a:srgbClr val="212529"/>
                </a:solidFill>
                <a:latin typeface="sans-serif"/>
                <a:ea typeface="sans-serif"/>
              </a:rPr>
              <a:t>- "физкультурно-оздоровительный";</a:t>
            </a:r>
            <a:endParaRPr lang="en-US" altLang="zh-CN" sz="32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3200" i="0">
                <a:solidFill>
                  <a:srgbClr val="212529"/>
                </a:solidFill>
                <a:latin typeface="sans-serif"/>
                <a:ea typeface="sans-serif"/>
              </a:rPr>
              <a:t>- "музыкальный";</a:t>
            </a:r>
            <a:endParaRPr lang="en-US" altLang="zh-CN" sz="32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3200" i="0">
                <a:solidFill>
                  <a:srgbClr val="212529"/>
                </a:solidFill>
                <a:latin typeface="sans-serif"/>
                <a:ea typeface="sans-serif"/>
              </a:rPr>
              <a:t>- "художественно-творческий";</a:t>
            </a:r>
            <a:endParaRPr lang="en-US" altLang="zh-CN" sz="32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3200" i="0">
                <a:solidFill>
                  <a:srgbClr val="212529"/>
                </a:solidFill>
                <a:latin typeface="sans-serif"/>
                <a:ea typeface="sans-serif"/>
              </a:rPr>
              <a:t>- "поисково-исследовательский"</a:t>
            </a:r>
            <a:endParaRPr lang="en-US" altLang="zh-CN" sz="32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3200" i="0">
                <a:solidFill>
                  <a:srgbClr val="212529"/>
                </a:solidFill>
                <a:latin typeface="sans-serif"/>
                <a:ea typeface="sans-serif"/>
              </a:rPr>
              <a:t>- "релаксации";</a:t>
            </a:r>
            <a:endParaRPr lang="en-US" altLang="zh-CN" sz="32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3200" i="0">
                <a:solidFill>
                  <a:srgbClr val="212529"/>
                </a:solidFill>
                <a:latin typeface="sans-serif"/>
                <a:ea typeface="sans-serif"/>
              </a:rPr>
              <a:t>- "логопедический";</a:t>
            </a:r>
            <a:endParaRPr lang="en-US" altLang="zh-CN" sz="32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3200" i="0">
                <a:solidFill>
                  <a:srgbClr val="212529"/>
                </a:solidFill>
                <a:latin typeface="sans-serif"/>
                <a:ea typeface="sans-serif"/>
              </a:rPr>
              <a:t>- "психологического сопровождения";</a:t>
            </a:r>
            <a:endParaRPr lang="en-US" altLang="zh-CN" sz="32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3200" i="0">
                <a:solidFill>
                  <a:srgbClr val="212529"/>
                </a:solidFill>
                <a:latin typeface="sans-serif"/>
                <a:ea typeface="sans-serif"/>
              </a:rPr>
              <a:t>- "дефектологический";</a:t>
            </a:r>
            <a:endParaRPr lang="en-US" altLang="zh-CN" sz="32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3200" i="0">
                <a:solidFill>
                  <a:srgbClr val="212529"/>
                </a:solidFill>
                <a:latin typeface="sans-serif"/>
                <a:ea typeface="sans-serif"/>
              </a:rPr>
              <a:t>- "административный";</a:t>
            </a:r>
            <a:endParaRPr lang="en-US" altLang="zh-CN" sz="32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3200" i="0">
                <a:solidFill>
                  <a:srgbClr val="212529"/>
                </a:solidFill>
                <a:latin typeface="sans-serif"/>
                <a:ea typeface="sans-serif"/>
              </a:rPr>
              <a:t>- "территории и архитектуры ДОО".</a:t>
            </a:r>
            <a:endParaRPr lang="en-US" altLang="zh-CN" sz="3200" i="0">
              <a:solidFill>
                <a:srgbClr val="212529"/>
              </a:solidFill>
              <a:latin typeface="sans-serif"/>
              <a:ea typeface="sans-serif"/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1"/>
          <a:srcRect l="7390" r="66530"/>
          <a:stretch>
            <a:fillRect/>
          </a:stretch>
        </p:blipFill>
        <p:spPr>
          <a:xfrm>
            <a:off x="9387840" y="832485"/>
            <a:ext cx="1628140" cy="1570990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1"/>
          <a:srcRect l="32867" r="36048"/>
          <a:stretch>
            <a:fillRect/>
          </a:stretch>
        </p:blipFill>
        <p:spPr>
          <a:xfrm>
            <a:off x="7743825" y="2635250"/>
            <a:ext cx="1926590" cy="1559560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1"/>
          <a:srcRect l="64869" r="8700"/>
          <a:stretch>
            <a:fillRect/>
          </a:stretch>
        </p:blipFill>
        <p:spPr>
          <a:xfrm>
            <a:off x="9443720" y="4585970"/>
            <a:ext cx="1910080" cy="181864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en-US" altLang="en-US"/>
              <a:t>Критерии</a:t>
            </a:r>
            <a:r>
              <a:rPr lang="en-US" altLang="ru-RU"/>
              <a:t> </a:t>
            </a:r>
            <a:r>
              <a:rPr lang="en-US" altLang="en-US"/>
              <a:t>оценки</a:t>
            </a:r>
            <a:r>
              <a:rPr lang="en-US" altLang="ru-RU"/>
              <a:t> </a:t>
            </a:r>
            <a:r>
              <a:rPr lang="en-US" altLang="en-US"/>
              <a:t>РППС</a:t>
            </a:r>
            <a:endParaRPr lang="en-US" altLang="ru-RU"/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363855" y="942340"/>
            <a:ext cx="2870200" cy="64516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i="0">
                <a:solidFill>
                  <a:srgbClr val="212529"/>
                </a:solidFill>
                <a:latin typeface="sans-serif"/>
                <a:ea typeface="sans-serif"/>
              </a:rPr>
              <a:t>Открытость среды для преобразований</a:t>
            </a:r>
            <a:endParaRPr lang="en-US" altLang="zh-CN" i="0">
              <a:solidFill>
                <a:srgbClr val="212529"/>
              </a:solidFill>
              <a:latin typeface="sans-serif"/>
              <a:ea typeface="sans-serif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3728720" y="1569085"/>
            <a:ext cx="2976245" cy="36830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i="0">
                <a:solidFill>
                  <a:srgbClr val="212529"/>
                </a:solidFill>
                <a:latin typeface="sans-serif"/>
                <a:ea typeface="sans-serif"/>
              </a:rPr>
              <a:t>Современность среды</a:t>
            </a:r>
            <a:endParaRPr lang="en-US" altLang="zh-CN" i="0">
              <a:solidFill>
                <a:srgbClr val="212529"/>
              </a:solidFill>
              <a:latin typeface="sans-serif"/>
              <a:ea typeface="sans-serif"/>
            </a:endParaRPr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6079490" y="2293937"/>
            <a:ext cx="5080000" cy="64516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i="0">
                <a:solidFill>
                  <a:srgbClr val="212529"/>
                </a:solidFill>
                <a:latin typeface="sans-serif"/>
                <a:ea typeface="sans-serif"/>
              </a:rPr>
              <a:t>Ориентированность на повышение физической активности</a:t>
            </a:r>
            <a:endParaRPr lang="en-US" altLang="zh-CN" i="0">
              <a:solidFill>
                <a:srgbClr val="212529"/>
              </a:solidFill>
              <a:latin typeface="sans-serif"/>
              <a:ea typeface="sans-serif"/>
            </a:endParaRPr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1194435" y="2783840"/>
            <a:ext cx="3538855" cy="64516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i="0">
                <a:solidFill>
                  <a:srgbClr val="212529"/>
                </a:solidFill>
                <a:latin typeface="sans-serif"/>
                <a:ea typeface="sans-serif"/>
              </a:rPr>
              <a:t>Приспособленность для сюжетно-ролевых игр</a:t>
            </a:r>
            <a:endParaRPr lang="en-US" altLang="zh-CN" i="0">
              <a:solidFill>
                <a:srgbClr val="212529"/>
              </a:solidFill>
              <a:latin typeface="sans-serif"/>
              <a:ea typeface="sans-serif"/>
            </a:endParaRPr>
          </a:p>
        </p:txBody>
      </p:sp>
      <p:sp>
        <p:nvSpPr>
          <p:cNvPr id="7" name="Текстовое поле 6"/>
          <p:cNvSpPr txBox="1"/>
          <p:nvPr/>
        </p:nvSpPr>
        <p:spPr>
          <a:xfrm>
            <a:off x="5324475" y="3429000"/>
            <a:ext cx="4121150" cy="64516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i="0">
                <a:solidFill>
                  <a:srgbClr val="212529"/>
                </a:solidFill>
                <a:latin typeface="sans-serif"/>
                <a:ea typeface="sans-serif"/>
              </a:rPr>
              <a:t>Ориентированность на творческое развитие</a:t>
            </a:r>
            <a:endParaRPr lang="en-US" altLang="zh-CN" i="0">
              <a:solidFill>
                <a:srgbClr val="212529"/>
              </a:solidFill>
              <a:latin typeface="sans-serif"/>
              <a:ea typeface="sans-serif"/>
            </a:endParaRPr>
          </a:p>
        </p:txBody>
      </p:sp>
      <p:sp>
        <p:nvSpPr>
          <p:cNvPr id="8" name="Текстовое поле 7"/>
          <p:cNvSpPr txBox="1"/>
          <p:nvPr/>
        </p:nvSpPr>
        <p:spPr>
          <a:xfrm>
            <a:off x="2822575" y="4275138"/>
            <a:ext cx="5080000" cy="36830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i="0">
                <a:solidFill>
                  <a:srgbClr val="212529"/>
                </a:solidFill>
                <a:latin typeface="sans-serif"/>
                <a:ea typeface="sans-serif"/>
              </a:rPr>
              <a:t>Элементы природы в среде</a:t>
            </a:r>
            <a:endParaRPr lang="en-US" altLang="zh-CN" i="0">
              <a:solidFill>
                <a:srgbClr val="212529"/>
              </a:solidFill>
              <a:latin typeface="sans-serif"/>
              <a:ea typeface="sans-serif"/>
            </a:endParaRPr>
          </a:p>
        </p:txBody>
      </p:sp>
      <p:sp>
        <p:nvSpPr>
          <p:cNvPr id="9" name="Текстовое поле 8"/>
          <p:cNvSpPr txBox="1"/>
          <p:nvPr/>
        </p:nvSpPr>
        <p:spPr>
          <a:xfrm>
            <a:off x="687705" y="5023168"/>
            <a:ext cx="5080000" cy="36830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i="0">
                <a:solidFill>
                  <a:srgbClr val="212529"/>
                </a:solidFill>
                <a:latin typeface="sans-serif"/>
                <a:ea typeface="sans-serif"/>
              </a:rPr>
              <a:t>Комфортность среды</a:t>
            </a:r>
            <a:endParaRPr lang="en-US" altLang="zh-CN" i="0">
              <a:solidFill>
                <a:srgbClr val="212529"/>
              </a:solidFill>
              <a:latin typeface="sans-serif"/>
              <a:ea typeface="sans-serif"/>
            </a:endParaRPr>
          </a:p>
        </p:txBody>
      </p:sp>
      <p:sp>
        <p:nvSpPr>
          <p:cNvPr id="10" name="Текстовое поле 9"/>
          <p:cNvSpPr txBox="1"/>
          <p:nvPr/>
        </p:nvSpPr>
        <p:spPr>
          <a:xfrm>
            <a:off x="8766810" y="4349750"/>
            <a:ext cx="3181985" cy="36830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i="0">
                <a:solidFill>
                  <a:srgbClr val="212529"/>
                </a:solidFill>
                <a:latin typeface="sans-serif"/>
                <a:ea typeface="sans-serif"/>
              </a:rPr>
              <a:t>Эстетика среды</a:t>
            </a:r>
            <a:endParaRPr lang="en-US" altLang="zh-CN" i="0">
              <a:solidFill>
                <a:srgbClr val="212529"/>
              </a:solidFill>
              <a:latin typeface="sans-serif"/>
              <a:ea typeface="sans-serif"/>
            </a:endParaRPr>
          </a:p>
        </p:txBody>
      </p:sp>
      <p:sp>
        <p:nvSpPr>
          <p:cNvPr id="11" name="Текстовое поле 10"/>
          <p:cNvSpPr txBox="1"/>
          <p:nvPr/>
        </p:nvSpPr>
        <p:spPr>
          <a:xfrm>
            <a:off x="9078595" y="1080770"/>
            <a:ext cx="2804795" cy="36830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i="0">
                <a:solidFill>
                  <a:srgbClr val="212529"/>
                </a:solidFill>
                <a:latin typeface="sans-serif"/>
                <a:ea typeface="sans-serif"/>
              </a:rPr>
              <a:t>Безопасность среды</a:t>
            </a:r>
            <a:endParaRPr lang="en-US" altLang="zh-CN" i="0">
              <a:solidFill>
                <a:srgbClr val="212529"/>
              </a:solidFill>
              <a:latin typeface="sans-serif"/>
              <a:ea typeface="sans-serif"/>
            </a:endParaRPr>
          </a:p>
        </p:txBody>
      </p:sp>
      <p:sp>
        <p:nvSpPr>
          <p:cNvPr id="12" name="Текстовое поле 11"/>
          <p:cNvSpPr txBox="1"/>
          <p:nvPr/>
        </p:nvSpPr>
        <p:spPr>
          <a:xfrm>
            <a:off x="6144260" y="4845050"/>
            <a:ext cx="3505835" cy="64516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i="0">
                <a:solidFill>
                  <a:srgbClr val="212529"/>
                </a:solidFill>
                <a:latin typeface="sans-serif"/>
                <a:ea typeface="sans-serif"/>
              </a:rPr>
              <a:t>Нормативно-правовое и методическое обеспечение</a:t>
            </a:r>
            <a:endParaRPr lang="en-US" altLang="zh-CN" i="0">
              <a:solidFill>
                <a:srgbClr val="212529"/>
              </a:solidFill>
              <a:latin typeface="sans-serif"/>
              <a:ea typeface="sans-serif"/>
            </a:endParaRPr>
          </a:p>
        </p:txBody>
      </p:sp>
      <p:sp>
        <p:nvSpPr>
          <p:cNvPr id="13" name="Текстовое поле 12"/>
          <p:cNvSpPr txBox="1"/>
          <p:nvPr/>
        </p:nvSpPr>
        <p:spPr>
          <a:xfrm>
            <a:off x="3631565" y="5901055"/>
            <a:ext cx="4518025" cy="64516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i="0">
                <a:solidFill>
                  <a:srgbClr val="212529"/>
                </a:solidFill>
                <a:latin typeface="sans-serif"/>
                <a:ea typeface="sans-serif"/>
              </a:rPr>
              <a:t>Создание информационного пространства для родителей</a:t>
            </a:r>
            <a:endParaRPr lang="en-US" altLang="zh-CN" i="0">
              <a:solidFill>
                <a:srgbClr val="212529"/>
              </a:solidFill>
              <a:latin typeface="sans-serif"/>
              <a:ea typeface="sans-serif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70535"/>
            <a:ext cx="10972800" cy="582613"/>
          </a:xfrm>
        </p:spPr>
        <p:txBody>
          <a:bodyPr/>
          <a:p>
            <a:pPr algn="ctr"/>
            <a:r>
              <a:rPr lang="en-US" altLang="en-US" sz="2000"/>
              <a:t>Вариант</a:t>
            </a:r>
            <a:r>
              <a:rPr lang="en-US" altLang="ru-RU" sz="2000"/>
              <a:t> </a:t>
            </a:r>
            <a:r>
              <a:rPr lang="en-US" altLang="en-US" sz="2000"/>
              <a:t>организации</a:t>
            </a:r>
            <a:r>
              <a:rPr lang="en-US" altLang="ru-RU" sz="2000"/>
              <a:t> </a:t>
            </a:r>
            <a:r>
              <a:rPr lang="en-US" altLang="en-US" sz="2000"/>
              <a:t>внутренней</a:t>
            </a:r>
            <a:r>
              <a:rPr lang="en-US" altLang="ru-RU" sz="2000"/>
              <a:t> </a:t>
            </a:r>
            <a:r>
              <a:rPr lang="en-US" altLang="en-US" sz="2000"/>
              <a:t>инфраструктуры</a:t>
            </a:r>
            <a:r>
              <a:rPr lang="en-US" altLang="ru-RU" sz="2000"/>
              <a:t> </a:t>
            </a:r>
            <a:r>
              <a:rPr lang="en-US" altLang="en-US" sz="2000"/>
              <a:t>ДОО</a:t>
            </a:r>
            <a:br>
              <a:rPr lang="en-US" altLang="en-US" sz="2000"/>
            </a:br>
            <a:r>
              <a:rPr lang="en-US" altLang="en-US" sz="2000"/>
              <a:t>в</a:t>
            </a:r>
            <a:r>
              <a:rPr lang="en-US" altLang="ru-RU" sz="2000"/>
              <a:t> </a:t>
            </a:r>
            <a:r>
              <a:rPr lang="en-US" altLang="en-US" sz="2000"/>
              <a:t>виде</a:t>
            </a:r>
            <a:r>
              <a:rPr lang="en-US" altLang="ru-RU" sz="2000"/>
              <a:t> </a:t>
            </a:r>
            <a:r>
              <a:rPr lang="en-US" altLang="en-US" sz="2000"/>
              <a:t>центров</a:t>
            </a:r>
            <a:endParaRPr lang="en-US" altLang="en-US" sz="2000"/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114935" y="1497330"/>
            <a:ext cx="12004040" cy="4559300"/>
          </a:xfrm>
          <a:prstGeom prst="rect">
            <a:avLst/>
          </a:prstGeom>
        </p:spPr>
        <p:txBody>
          <a:bodyPr wrap="square">
            <a:no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ru-RU" altLang="en-US" sz="2000" i="0">
                <a:solidFill>
                  <a:srgbClr val="212529"/>
                </a:solidFill>
                <a:latin typeface="sans-serif"/>
                <a:ea typeface="sans-serif"/>
              </a:rPr>
              <a:t>1</a:t>
            </a:r>
            <a:r>
              <a:rPr lang="en-US" altLang="zh-CN" sz="2000" i="0">
                <a:solidFill>
                  <a:srgbClr val="212529"/>
                </a:solidFill>
                <a:latin typeface="sans-serif"/>
                <a:ea typeface="sans-serif"/>
              </a:rPr>
              <a:t>. Центр двигательной активности </a:t>
            </a:r>
            <a:endParaRPr lang="en-US" altLang="zh-CN" sz="20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4572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000" i="0">
                <a:solidFill>
                  <a:srgbClr val="212529"/>
                </a:solidFill>
                <a:latin typeface="sans-serif"/>
                <a:ea typeface="sans-serif"/>
              </a:rPr>
              <a:t>2. Центр безопасности </a:t>
            </a:r>
            <a:endParaRPr lang="en-US" altLang="zh-CN" sz="20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457200" lvl="1" indent="4572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000" i="0">
                <a:solidFill>
                  <a:srgbClr val="212529"/>
                </a:solidFill>
                <a:latin typeface="sans-serif"/>
                <a:ea typeface="sans-serif"/>
              </a:rPr>
              <a:t>3. Центр игры</a:t>
            </a:r>
            <a:endParaRPr lang="en-US" altLang="zh-CN" sz="20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914400" lvl="2" indent="4572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000" i="0">
                <a:solidFill>
                  <a:srgbClr val="212529"/>
                </a:solidFill>
                <a:latin typeface="sans-serif"/>
                <a:ea typeface="sans-serif"/>
              </a:rPr>
              <a:t>4. Центр конструирования </a:t>
            </a:r>
            <a:endParaRPr lang="en-US" altLang="zh-CN" sz="20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1828800" lvl="4" indent="4572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000" i="0">
                <a:solidFill>
                  <a:srgbClr val="212529"/>
                </a:solidFill>
                <a:latin typeface="sans-serif"/>
                <a:ea typeface="sans-serif"/>
              </a:rPr>
              <a:t>5. Центр логики и математики</a:t>
            </a:r>
            <a:r>
              <a:rPr lang="ru-RU" altLang="en-US" sz="2000" i="0">
                <a:solidFill>
                  <a:srgbClr val="212529"/>
                </a:solidFill>
                <a:latin typeface="sans-serif"/>
                <a:ea typeface="sans-serif"/>
              </a:rPr>
              <a:t> </a:t>
            </a:r>
            <a:endParaRPr lang="en-US" altLang="zh-CN" sz="20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2286000" lvl="5" indent="4572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000" i="0">
                <a:solidFill>
                  <a:srgbClr val="212529"/>
                </a:solidFill>
                <a:latin typeface="sans-serif"/>
                <a:ea typeface="sans-serif"/>
              </a:rPr>
              <a:t>6. Центр экспериментирования</a:t>
            </a:r>
            <a:r>
              <a:rPr lang="ru-RU" altLang="en-US" sz="2000" i="0">
                <a:solidFill>
                  <a:srgbClr val="212529"/>
                </a:solidFill>
                <a:latin typeface="sans-serif"/>
                <a:ea typeface="sans-serif"/>
              </a:rPr>
              <a:t> </a:t>
            </a:r>
            <a:endParaRPr lang="en-US" altLang="zh-CN" sz="20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2743200" lvl="6" indent="4572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000" i="0">
                <a:solidFill>
                  <a:srgbClr val="212529"/>
                </a:solidFill>
                <a:latin typeface="sans-serif"/>
                <a:ea typeface="sans-serif"/>
              </a:rPr>
              <a:t>7. Центр познания и коммуникации детей</a:t>
            </a:r>
            <a:r>
              <a:rPr lang="ru-RU" altLang="en-US" sz="2000" i="0">
                <a:solidFill>
                  <a:srgbClr val="212529"/>
                </a:solidFill>
                <a:latin typeface="sans-serif"/>
                <a:ea typeface="sans-serif"/>
              </a:rPr>
              <a:t> </a:t>
            </a:r>
            <a:endParaRPr lang="en-US" altLang="zh-CN" sz="20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3657600" lvl="8" indent="4572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000" i="0">
                <a:solidFill>
                  <a:srgbClr val="212529"/>
                </a:solidFill>
                <a:latin typeface="sans-serif"/>
                <a:ea typeface="sans-serif"/>
              </a:rPr>
              <a:t>8. Книжный уголок</a:t>
            </a:r>
            <a:r>
              <a:rPr lang="ru-RU" altLang="en-US" sz="2000" i="0">
                <a:solidFill>
                  <a:srgbClr val="212529"/>
                </a:solidFill>
                <a:latin typeface="sans-serif"/>
                <a:ea typeface="sans-serif"/>
              </a:rPr>
              <a:t> </a:t>
            </a:r>
            <a:endParaRPr lang="en-US" altLang="zh-CN" sz="20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3657600" lvl="8" indent="457200" algn="just" defTabSz="266700">
              <a:spcBef>
                <a:spcPct val="0"/>
              </a:spcBef>
              <a:spcAft>
                <a:spcPct val="0"/>
              </a:spcAft>
            </a:pPr>
            <a:r>
              <a:rPr lang="ru-RU" altLang="en-US" sz="2000" i="0">
                <a:solidFill>
                  <a:srgbClr val="212529"/>
                </a:solidFill>
                <a:latin typeface="sans-serif"/>
                <a:ea typeface="sans-serif"/>
              </a:rPr>
              <a:t>        </a:t>
            </a:r>
            <a:r>
              <a:rPr lang="en-US" altLang="zh-CN" sz="2000" i="0">
                <a:solidFill>
                  <a:srgbClr val="212529"/>
                </a:solidFill>
                <a:latin typeface="sans-serif"/>
                <a:ea typeface="sans-serif"/>
              </a:rPr>
              <a:t>9. Центр театрализации и музицирования</a:t>
            </a:r>
            <a:r>
              <a:rPr lang="ru-RU" altLang="en-US" sz="2000" i="0">
                <a:solidFill>
                  <a:srgbClr val="212529"/>
                </a:solidFill>
                <a:latin typeface="sans-serif"/>
                <a:ea typeface="sans-serif"/>
              </a:rPr>
              <a:t> </a:t>
            </a:r>
            <a:endParaRPr lang="en-US" altLang="zh-CN" sz="20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3657600" lvl="8" indent="457200" algn="just" defTabSz="266700">
              <a:spcBef>
                <a:spcPct val="0"/>
              </a:spcBef>
              <a:spcAft>
                <a:spcPct val="0"/>
              </a:spcAft>
            </a:pPr>
            <a:r>
              <a:rPr lang="ru-RU" altLang="en-US" sz="2000" i="0">
                <a:solidFill>
                  <a:srgbClr val="212529"/>
                </a:solidFill>
                <a:latin typeface="sans-serif"/>
                <a:ea typeface="sans-serif"/>
              </a:rPr>
              <a:t>               </a:t>
            </a:r>
            <a:r>
              <a:rPr lang="en-US" altLang="zh-CN" sz="2000" i="0">
                <a:solidFill>
                  <a:srgbClr val="212529"/>
                </a:solidFill>
                <a:latin typeface="sans-serif"/>
                <a:ea typeface="sans-serif"/>
              </a:rPr>
              <a:t>10. Центр уединения </a:t>
            </a:r>
            <a:endParaRPr lang="en-US" altLang="zh-CN" sz="20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ru-RU" altLang="en-US" sz="2000" i="0">
                <a:solidFill>
                  <a:srgbClr val="212529"/>
                </a:solidFill>
                <a:latin typeface="sans-serif"/>
                <a:ea typeface="sans-serif"/>
              </a:rPr>
              <a:t>                                                              </a:t>
            </a:r>
            <a:r>
              <a:rPr lang="en-US" altLang="zh-CN" sz="2000" i="0">
                <a:solidFill>
                  <a:srgbClr val="212529"/>
                </a:solidFill>
                <a:latin typeface="sans-serif"/>
                <a:ea typeface="sans-serif"/>
              </a:rPr>
              <a:t>11. Центр коррекции</a:t>
            </a:r>
            <a:endParaRPr lang="en-US" altLang="zh-CN" sz="200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ru-RU" altLang="en-US" sz="2000" i="0">
                <a:solidFill>
                  <a:srgbClr val="212529"/>
                </a:solidFill>
                <a:latin typeface="sans-serif"/>
                <a:ea typeface="sans-serif"/>
              </a:rPr>
              <a:t>                                                                     </a:t>
            </a:r>
            <a:r>
              <a:rPr lang="en-US" altLang="zh-CN" sz="2000" i="0">
                <a:solidFill>
                  <a:srgbClr val="212529"/>
                </a:solidFill>
                <a:latin typeface="sans-serif"/>
                <a:ea typeface="sans-serif"/>
              </a:rPr>
              <a:t>12. Центр творчества детей</a:t>
            </a:r>
            <a:r>
              <a:rPr lang="ru-RU" altLang="en-US" sz="2000" i="0">
                <a:solidFill>
                  <a:srgbClr val="212529"/>
                </a:solidFill>
                <a:latin typeface="sans-serif"/>
                <a:ea typeface="sans-serif"/>
              </a:rPr>
              <a:t> </a:t>
            </a:r>
            <a:endParaRPr lang="en-US" altLang="zh-CN" sz="2000" i="0">
              <a:solidFill>
                <a:srgbClr val="212529"/>
              </a:solidFill>
              <a:latin typeface="sans-serif"/>
              <a:ea typeface="sans-serif"/>
            </a:endParaRPr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1"/>
          <a:srcRect l="1102" t="48823" r="84016" b="24168"/>
          <a:stretch>
            <a:fillRect/>
          </a:stretch>
        </p:blipFill>
        <p:spPr>
          <a:xfrm>
            <a:off x="7995920" y="5509895"/>
            <a:ext cx="668655" cy="808990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1"/>
          <a:srcRect l="39316" t="47827" r="45322" b="20840"/>
          <a:stretch>
            <a:fillRect/>
          </a:stretch>
        </p:blipFill>
        <p:spPr>
          <a:xfrm>
            <a:off x="9225280" y="2220595"/>
            <a:ext cx="690245" cy="938530"/>
          </a:xfrm>
          <a:prstGeom prst="rect">
            <a:avLst/>
          </a:prstGeom>
        </p:spPr>
      </p:pic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1"/>
          <a:srcRect r="52954" b="49926"/>
          <a:stretch>
            <a:fillRect/>
          </a:stretch>
        </p:blipFill>
        <p:spPr>
          <a:xfrm>
            <a:off x="3736975" y="4819015"/>
            <a:ext cx="2113915" cy="1499870"/>
          </a:xfrm>
          <a:prstGeom prst="rect">
            <a:avLst/>
          </a:prstGeom>
        </p:spPr>
      </p:pic>
      <p:pic>
        <p:nvPicPr>
          <p:cNvPr id="9" name="Изображение 8"/>
          <p:cNvPicPr>
            <a:picLocks noChangeAspect="1"/>
          </p:cNvPicPr>
          <p:nvPr/>
        </p:nvPicPr>
        <p:blipFill>
          <a:blip r:embed="rId1"/>
          <a:srcRect l="53335" b="8480"/>
          <a:stretch>
            <a:fillRect/>
          </a:stretch>
        </p:blipFill>
        <p:spPr>
          <a:xfrm>
            <a:off x="513715" y="3429000"/>
            <a:ext cx="2209800" cy="2889885"/>
          </a:xfrm>
          <a:prstGeom prst="rect">
            <a:avLst/>
          </a:prstGeom>
        </p:spPr>
      </p:pic>
      <p:pic>
        <p:nvPicPr>
          <p:cNvPr id="10" name="Изображение 9"/>
          <p:cNvPicPr>
            <a:picLocks noChangeAspect="1"/>
          </p:cNvPicPr>
          <p:nvPr/>
        </p:nvPicPr>
        <p:blipFill>
          <a:blip r:embed="rId1"/>
          <a:srcRect l="20520" t="51304" r="59808" b="1166"/>
          <a:stretch>
            <a:fillRect/>
          </a:stretch>
        </p:blipFill>
        <p:spPr>
          <a:xfrm>
            <a:off x="7252335" y="1314450"/>
            <a:ext cx="883920" cy="142367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695" y="589915"/>
            <a:ext cx="10972800" cy="776605"/>
          </a:xfrm>
        </p:spPr>
        <p:txBody>
          <a:bodyPr/>
          <a:p>
            <a:pPr algn="ctr"/>
            <a:r>
              <a:rPr lang="en-US" altLang="en-US" sz="1800"/>
              <a:t>ПРИМЕРНЫЕ</a:t>
            </a:r>
            <a:r>
              <a:rPr lang="en-US" altLang="ru-RU" sz="1800"/>
              <a:t> </a:t>
            </a:r>
            <a:r>
              <a:rPr lang="en-US" altLang="en-US" sz="1800"/>
              <a:t>ФОРМЫ</a:t>
            </a:r>
            <a:r>
              <a:rPr lang="en-US" altLang="ru-RU" sz="1800"/>
              <a:t> </a:t>
            </a:r>
            <a:r>
              <a:rPr lang="en-US" altLang="en-US" sz="1800"/>
              <a:t>И</a:t>
            </a:r>
            <a:r>
              <a:rPr lang="en-US" altLang="ru-RU" sz="1800"/>
              <a:t> </a:t>
            </a:r>
            <a:r>
              <a:rPr lang="en-US" altLang="en-US" sz="1800"/>
              <a:t>СОДЕРЖАНИЕ</a:t>
            </a:r>
            <a:r>
              <a:rPr lang="ru-RU" altLang="en-US" sz="1800"/>
              <a:t> </a:t>
            </a:r>
            <a:r>
              <a:rPr lang="en-US" altLang="en-US" sz="1800"/>
              <a:t>МЕТОДИЧЕСКОЙ</a:t>
            </a:r>
            <a:r>
              <a:rPr lang="en-US" altLang="ru-RU" sz="1800"/>
              <a:t> </a:t>
            </a:r>
            <a:r>
              <a:rPr lang="en-US" altLang="en-US" sz="1800"/>
              <a:t>РАБОТЫ</a:t>
            </a:r>
            <a:r>
              <a:rPr lang="en-US" altLang="ru-RU" sz="1800"/>
              <a:t> </a:t>
            </a:r>
            <a:br>
              <a:rPr lang="en-US" altLang="ru-RU" sz="1800"/>
            </a:br>
            <a:r>
              <a:rPr lang="en-US" altLang="en-US" sz="1800"/>
              <a:t>ПО</a:t>
            </a:r>
            <a:r>
              <a:rPr lang="en-US" altLang="ru-RU" sz="1800"/>
              <a:t> </a:t>
            </a:r>
            <a:r>
              <a:rPr lang="en-US" altLang="en-US" sz="1800"/>
              <a:t>ПОВЫШЕНИЮ</a:t>
            </a:r>
            <a:r>
              <a:rPr lang="en-US" altLang="ru-RU" sz="1800"/>
              <a:t> </a:t>
            </a:r>
            <a:r>
              <a:rPr lang="en-US" altLang="en-US" sz="1800"/>
              <a:t>ПРОФЕССИОНАЛЬНОЙ</a:t>
            </a:r>
            <a:r>
              <a:rPr lang="ru-RU" altLang="en-US" sz="1800"/>
              <a:t> </a:t>
            </a:r>
            <a:r>
              <a:rPr lang="en-US" altLang="en-US" sz="1800"/>
              <a:t>КОМПЕТЕНТНОСТИ</a:t>
            </a:r>
            <a:r>
              <a:rPr lang="en-US" altLang="ru-RU" sz="1800"/>
              <a:t> </a:t>
            </a:r>
            <a:r>
              <a:rPr lang="en-US" altLang="en-US" sz="1800"/>
              <a:t>ПЕДАГОГОВ</a:t>
            </a:r>
            <a:r>
              <a:rPr lang="en-US" altLang="ru-RU" sz="1800"/>
              <a:t> </a:t>
            </a:r>
            <a:br>
              <a:rPr lang="en-US" altLang="ru-RU" sz="1800"/>
            </a:br>
            <a:r>
              <a:rPr lang="en-US" altLang="en-US" sz="1800"/>
              <a:t>В</a:t>
            </a:r>
            <a:r>
              <a:rPr lang="en-US" altLang="ru-RU" sz="1800"/>
              <a:t> </a:t>
            </a:r>
            <a:r>
              <a:rPr lang="en-US" altLang="en-US" sz="1800"/>
              <a:t>ОБЛАСТИ</a:t>
            </a:r>
            <a:r>
              <a:rPr lang="en-US" altLang="ru-RU" sz="1800"/>
              <a:t> </a:t>
            </a:r>
            <a:r>
              <a:rPr lang="en-US" altLang="en-US" sz="1800"/>
              <a:t>СОЗДАНИЯ</a:t>
            </a:r>
            <a:r>
              <a:rPr lang="en-US" altLang="ru-RU" sz="1800"/>
              <a:t> </a:t>
            </a:r>
            <a:r>
              <a:rPr lang="en-US" altLang="en-US" sz="1800"/>
              <a:t>ИНФРАСТРУКТУРЫ</a:t>
            </a:r>
            <a:br>
              <a:rPr lang="en-US" altLang="en-US" sz="1800"/>
            </a:br>
            <a:r>
              <a:rPr lang="en-US" altLang="en-US" sz="1800"/>
              <a:t>И</a:t>
            </a:r>
            <a:r>
              <a:rPr lang="en-US" altLang="ru-RU" sz="1800"/>
              <a:t> </a:t>
            </a:r>
            <a:r>
              <a:rPr lang="en-US" altLang="en-US" sz="1800"/>
              <a:t>КОМПЛЕКТАЦИИ</a:t>
            </a:r>
            <a:r>
              <a:rPr lang="en-US" altLang="ru-RU" sz="1800"/>
              <a:t> </a:t>
            </a:r>
            <a:r>
              <a:rPr lang="en-US" altLang="en-US" sz="1800"/>
              <a:t>УЧЕБНО</a:t>
            </a:r>
            <a:r>
              <a:rPr lang="en-US" altLang="ru-RU" sz="1800"/>
              <a:t>-</a:t>
            </a:r>
            <a:r>
              <a:rPr lang="en-US" altLang="en-US" sz="1800"/>
              <a:t>МЕТОДИЧЕСКИХ</a:t>
            </a:r>
            <a:r>
              <a:rPr lang="en-US" altLang="ru-RU" sz="1800"/>
              <a:t> </a:t>
            </a:r>
            <a:r>
              <a:rPr lang="en-US" altLang="en-US" sz="1800"/>
              <a:t>МАТЕРИАЛОВ</a:t>
            </a:r>
            <a:r>
              <a:rPr lang="en-US" altLang="ru-RU" sz="1800"/>
              <a:t> </a:t>
            </a:r>
            <a:r>
              <a:rPr lang="en-US" altLang="en-US" sz="1800"/>
              <a:t>В</a:t>
            </a:r>
            <a:r>
              <a:rPr lang="en-US" altLang="ru-RU" sz="1800"/>
              <a:t> </a:t>
            </a:r>
            <a:r>
              <a:rPr lang="en-US" altLang="en-US" sz="1800"/>
              <a:t>ДОО</a:t>
            </a:r>
            <a:br>
              <a:rPr lang="en-US" altLang="en-US" sz="1800"/>
            </a:br>
            <a:r>
              <a:rPr lang="en-US" altLang="en-US" sz="1800"/>
              <a:t>В</a:t>
            </a:r>
            <a:r>
              <a:rPr lang="en-US" altLang="ru-RU" sz="1800"/>
              <a:t> </a:t>
            </a:r>
            <a:r>
              <a:rPr lang="en-US" altLang="en-US" sz="1800"/>
              <a:t>СООТВЕТСТВИИ</a:t>
            </a:r>
            <a:r>
              <a:rPr lang="en-US" altLang="ru-RU" sz="1800"/>
              <a:t> </a:t>
            </a:r>
            <a:r>
              <a:rPr lang="en-US" altLang="en-US" sz="1800"/>
              <a:t>С</a:t>
            </a:r>
            <a:r>
              <a:rPr lang="en-US" altLang="ru-RU" sz="1800"/>
              <a:t> </a:t>
            </a:r>
            <a:r>
              <a:rPr lang="en-US" altLang="en-US" sz="1800"/>
              <a:t>ТРЕБОВАНИЯМИ</a:t>
            </a:r>
            <a:r>
              <a:rPr lang="en-US" altLang="ru-RU" sz="1800"/>
              <a:t> </a:t>
            </a:r>
            <a:r>
              <a:rPr lang="en-US" altLang="en-US" sz="1800"/>
              <a:t>ФГОС</a:t>
            </a:r>
            <a:r>
              <a:rPr lang="en-US" altLang="ru-RU" sz="1800"/>
              <a:t> </a:t>
            </a:r>
            <a:r>
              <a:rPr lang="en-US" altLang="en-US" sz="1800"/>
              <a:t>ДО</a:t>
            </a:r>
            <a:endParaRPr lang="en-US" altLang="en-US" sz="1800"/>
          </a:p>
        </p:txBody>
      </p:sp>
      <p:graphicFrame>
        <p:nvGraphicFramePr>
          <p:cNvPr id="4" name="Таблица 3"/>
          <p:cNvGraphicFramePr/>
          <p:nvPr>
            <p:custDataLst>
              <p:tags r:id="rId1"/>
            </p:custDataLst>
          </p:nvPr>
        </p:nvGraphicFramePr>
        <p:xfrm>
          <a:off x="179705" y="1661795"/>
          <a:ext cx="11650345" cy="5052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2985"/>
                <a:gridCol w="9357360"/>
              </a:tblGrid>
              <a:tr h="379730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ЭТАП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ФОРМА</a:t>
                      </a:r>
                      <a:endParaRPr lang="ru-RU" altLang="en-US"/>
                    </a:p>
                  </a:txBody>
                  <a:tcPr/>
                </a:tc>
              </a:tr>
              <a:tr h="379095">
                <a:tc rowSpan="5">
                  <a:txBody>
                    <a:bodyPr/>
                    <a:p>
                      <a:pPr>
                        <a:buNone/>
                      </a:pPr>
                      <a:r>
                        <a:rPr lang="en-US" altLang="ru-RU"/>
                        <a:t>1-</a:t>
                      </a:r>
                      <a:r>
                        <a:rPr lang="en-US" altLang="en-US"/>
                        <a:t>й</a:t>
                      </a:r>
                      <a:r>
                        <a:rPr lang="en-US" altLang="ru-RU"/>
                        <a:t> </a:t>
                      </a:r>
                      <a:r>
                        <a:rPr lang="en-US" altLang="en-US"/>
                        <a:t>этап</a:t>
                      </a:r>
                      <a:r>
                        <a:rPr lang="en-US" altLang="ru-RU"/>
                        <a:t> - </a:t>
                      </a:r>
                      <a:r>
                        <a:rPr lang="en-US" altLang="en-US"/>
                        <a:t>подготовительный</a:t>
                      </a:r>
                      <a:endParaRPr lang="en-US" altLang="en-US"/>
                    </a:p>
                  </a:txBody>
                  <a:tcPr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Педагогический совет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379730">
                <a:tc vMerge="1">
                  <a:tcPr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Педагогическая гостиная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494030">
                <a:tc vMerge="1">
                  <a:tcPr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Повышение квалификации персонала ДОО в рамках дополнительного профессионального образования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379730">
                <a:tc vMerge="1">
                  <a:tcPr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Организация деятельности рабочей (творческой) группы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379095">
                <a:tc vMerge="1">
                  <a:tcPr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Мини-презентация. Дебаты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379730">
                <a:tc rowSpan="5">
                  <a:txBody>
                    <a:bodyPr/>
                    <a:p>
                      <a:pPr>
                        <a:buNone/>
                      </a:pPr>
                      <a:r>
                        <a:rPr lang="en-US" altLang="ru-RU"/>
                        <a:t>2-</a:t>
                      </a:r>
                      <a:r>
                        <a:rPr lang="en-US" altLang="en-US"/>
                        <a:t>й</a:t>
                      </a:r>
                      <a:r>
                        <a:rPr lang="en-US" altLang="ru-RU"/>
                        <a:t> </a:t>
                      </a:r>
                      <a:r>
                        <a:rPr lang="en-US" altLang="en-US"/>
                        <a:t>этап</a:t>
                      </a:r>
                      <a:r>
                        <a:rPr lang="en-US" altLang="ru-RU"/>
                        <a:t> - </a:t>
                      </a:r>
                      <a:r>
                        <a:rPr lang="en-US" altLang="en-US"/>
                        <a:t>основной</a:t>
                      </a:r>
                      <a:endParaRPr lang="en-US" altLang="en-US"/>
                    </a:p>
                  </a:txBody>
                  <a:tcPr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Организация рабочей (творческой) группы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379730">
                <a:tc vMerge="1">
                  <a:tcPr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Дизайн-мастерские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379730">
                <a:tc vMerge="1">
                  <a:tcPr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Электронный методический банк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494030">
                <a:tc vMerge="1">
                  <a:tcPr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Наглядно-дидактический и методический банк в информационно-методическом кабинете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379730">
                <a:tc vMerge="1">
                  <a:tcPr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Мастер-классы,</a:t>
                      </a:r>
                      <a:r>
                        <a:rPr lang="ru-RU" altLang="en-US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 </a:t>
                      </a: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публичные</a:t>
                      </a:r>
                      <a:r>
                        <a:rPr lang="ru-RU" altLang="en-US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 </a:t>
                      </a:r>
                      <a:r>
                        <a:rPr lang="en-US" altLang="zh-CN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выступления</a:t>
                      </a:r>
                      <a:endParaRPr lang="en-US" altLang="zh-CN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  <a:tr h="64833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ru-RU"/>
                        <a:t>3-</a:t>
                      </a:r>
                      <a:r>
                        <a:rPr lang="en-US" altLang="en-US"/>
                        <a:t>й</a:t>
                      </a:r>
                      <a:r>
                        <a:rPr lang="en-US" altLang="ru-RU"/>
                        <a:t> </a:t>
                      </a:r>
                      <a:r>
                        <a:rPr lang="en-US" altLang="en-US"/>
                        <a:t>этап</a:t>
                      </a:r>
                      <a:r>
                        <a:rPr lang="en-US" altLang="ru-RU"/>
                        <a:t> - </a:t>
                      </a:r>
                      <a:r>
                        <a:rPr lang="en-US" altLang="en-US"/>
                        <a:t>рефлексивный</a:t>
                      </a:r>
                      <a:endParaRPr lang="en-US" altLang="en-US"/>
                    </a:p>
                  </a:txBody>
                  <a:tcPr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en-US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Совещание</a:t>
                      </a:r>
                      <a:r>
                        <a:rPr lang="en-US" altLang="ru-RU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 </a:t>
                      </a:r>
                      <a:r>
                        <a:rPr lang="en-US" altLang="en-US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с</a:t>
                      </a:r>
                      <a:r>
                        <a:rPr lang="en-US" altLang="ru-RU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 </a:t>
                      </a:r>
                      <a:r>
                        <a:rPr lang="en-US" altLang="en-US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участием</a:t>
                      </a:r>
                      <a:r>
                        <a:rPr lang="ru-RU" altLang="en-US" sz="1600" i="0">
                          <a:solidFill>
                            <a:srgbClr val="212529"/>
                          </a:solidFill>
                          <a:latin typeface="sans-serif"/>
                          <a:ea typeface="sans-serif"/>
                        </a:rPr>
                        <a:t> руководителя</a:t>
                      </a:r>
                      <a:endParaRPr lang="ru-RU" altLang="en-US" sz="1600" i="0">
                        <a:solidFill>
                          <a:srgbClr val="212529"/>
                        </a:solidFill>
                        <a:latin typeface="sans-serif"/>
                        <a:ea typeface="sans-serif"/>
                      </a:endParaRPr>
                    </a:p>
                  </a:txBody>
                  <a:tcPr marL="0" marR="0" marT="0" marB="0" anchor="ctr" anchorCtr="0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89489" y="1413034"/>
            <a:ext cx="7408862" cy="4032250"/>
          </a:xfrm>
        </p:spPr>
        <p:txBody>
          <a:bodyPr>
            <a:normAutofit/>
          </a:bodyPr>
          <a:lstStyle/>
          <a:p>
            <a:pPr marL="0" indent="0" algn="ctr">
              <a:buFontTx/>
              <a:buNone/>
              <a:defRPr/>
            </a:pPr>
            <a:r>
              <a:rPr lang="ru-RU" dirty="0" smtClean="0"/>
              <a:t>ФГОС ДО– стратегия</a:t>
            </a:r>
            <a:endParaRPr lang="ru-RU" dirty="0" smtClean="0"/>
          </a:p>
          <a:p>
            <a:pPr algn="ctr">
              <a:defRPr/>
            </a:pPr>
            <a:endParaRPr lang="ru-RU" dirty="0" smtClean="0"/>
          </a:p>
          <a:p>
            <a:pPr marL="0" indent="0" algn="ctr">
              <a:buFontTx/>
              <a:buNone/>
              <a:defRPr/>
            </a:pPr>
            <a:r>
              <a:rPr lang="ru-RU" dirty="0" smtClean="0"/>
              <a:t>ФОП ДО (ОПДОО) – тактика</a:t>
            </a:r>
            <a:endParaRPr lang="ru-RU" dirty="0" smtClean="0"/>
          </a:p>
          <a:p>
            <a:pPr algn="ctr">
              <a:defRPr/>
            </a:pPr>
            <a:endParaRPr lang="ru-RU" dirty="0" smtClean="0"/>
          </a:p>
          <a:p>
            <a:pPr marL="0" indent="0" algn="ctr">
              <a:buFontTx/>
              <a:buNone/>
              <a:defRPr/>
            </a:pPr>
            <a:endParaRPr lang="ru-RU" dirty="0" smtClean="0"/>
          </a:p>
          <a:p>
            <a:pPr marL="0" indent="0" algn="ctr">
              <a:buFontTx/>
              <a:buNone/>
              <a:defRPr/>
            </a:pPr>
            <a:r>
              <a:rPr lang="ru-RU" dirty="0" smtClean="0"/>
              <a:t>Педагог – ключевая фигура: </a:t>
            </a:r>
            <a:r>
              <a:rPr lang="ru-RU" dirty="0"/>
              <a:t>проводник</a:t>
            </a:r>
            <a:r>
              <a:rPr lang="ru-RU" dirty="0" smtClean="0"/>
              <a:t>, стратег и тактик</a:t>
            </a:r>
            <a:endParaRPr lang="ru-RU" dirty="0"/>
          </a:p>
        </p:txBody>
      </p:sp>
      <p:sp>
        <p:nvSpPr>
          <p:cNvPr id="11267" name="Заголовок 2"/>
          <p:cNvSpPr>
            <a:spLocks noGrp="1"/>
          </p:cNvSpPr>
          <p:nvPr>
            <p:ph type="title"/>
          </p:nvPr>
        </p:nvSpPr>
        <p:spPr>
          <a:xfrm>
            <a:off x="579120" y="338138"/>
            <a:ext cx="8229600" cy="9302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dirty="0" smtClean="0">
                <a:solidFill>
                  <a:srgbClr val="002060"/>
                </a:solidFill>
              </a:rPr>
              <a:t>Современное дошкольное образование </a:t>
            </a:r>
            <a:br>
              <a:rPr lang="ru-RU" altLang="ru-RU" sz="2800" b="1" dirty="0" smtClean="0">
                <a:solidFill>
                  <a:srgbClr val="002060"/>
                </a:solidFill>
              </a:rPr>
            </a:br>
            <a:r>
              <a:rPr lang="ru-RU" altLang="ru-RU" sz="2800" b="1" dirty="0" smtClean="0">
                <a:solidFill>
                  <a:srgbClr val="002060"/>
                </a:solidFill>
              </a:rPr>
              <a:t>в России</a:t>
            </a:r>
            <a:endParaRPr lang="ru-RU" altLang="ru-RU" sz="2800" b="1" dirty="0" smtClean="0">
              <a:solidFill>
                <a:srgbClr val="00206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451826" y="2012871"/>
            <a:ext cx="484187" cy="5540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537551" y="3428762"/>
            <a:ext cx="484187" cy="5801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pic>
        <p:nvPicPr>
          <p:cNvPr id="11270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4527549"/>
            <a:ext cx="1948973" cy="217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Номер слайда 6"/>
          <p:cNvSpPr>
            <a:spLocks noGrp="1"/>
          </p:cNvSpPr>
          <p:nvPr>
            <p:ph type="sldNum" sz="quarter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defRPr>
            </a:lvl9pPr>
          </a:lstStyle>
          <a:p>
            <a:pPr eaLnBrk="1" hangingPunct="1"/>
            <a:fld id="{DCD0F0FF-1047-497F-80A0-D52C990E8502}" type="slidenum">
              <a:rPr lang="ru-RU" altLang="ru-RU"/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mykaleidoscope.ru/x/uploads/posts/2022-10/1666271133_9-mykaleidoscope-ru-p-otkritka-pozdravlenie-s-dnem-znanii-kolleg-10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653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775" y="127635"/>
            <a:ext cx="11990070" cy="1649730"/>
          </a:xfrm>
        </p:spPr>
        <p:txBody>
          <a:bodyPr/>
          <a:p>
            <a:pPr algn="ctr"/>
            <a:r>
              <a:rPr lang="en-US" altLang="en-US" sz="1600"/>
              <a:t>ПРИКАЗ</a:t>
            </a:r>
            <a:r>
              <a:rPr lang="ru-RU" altLang="en-US" sz="1600"/>
              <a:t> </a:t>
            </a:r>
            <a:r>
              <a:rPr lang="en-US" altLang="en-US" sz="1600">
                <a:sym typeface="+mn-ea"/>
              </a:rPr>
              <a:t>МИНИСТЕРСТВ</a:t>
            </a:r>
            <a:r>
              <a:rPr lang="ru-RU" altLang="en-US" sz="1600">
                <a:sym typeface="+mn-ea"/>
              </a:rPr>
              <a:t>А</a:t>
            </a:r>
            <a:r>
              <a:rPr lang="en-US" altLang="ru-RU" sz="1600">
                <a:sym typeface="+mn-ea"/>
              </a:rPr>
              <a:t> </a:t>
            </a:r>
            <a:r>
              <a:rPr lang="en-US" altLang="en-US" sz="1600">
                <a:sym typeface="+mn-ea"/>
              </a:rPr>
              <a:t>ПРОСВЕЩЕНИЯ</a:t>
            </a:r>
            <a:r>
              <a:rPr lang="en-US" altLang="ru-RU" sz="1600">
                <a:sym typeface="+mn-ea"/>
              </a:rPr>
              <a:t> </a:t>
            </a:r>
            <a:r>
              <a:rPr lang="en-US" altLang="en-US" sz="1600">
                <a:sym typeface="+mn-ea"/>
              </a:rPr>
              <a:t>РОССИЙСКОЙ</a:t>
            </a:r>
            <a:r>
              <a:rPr lang="en-US" altLang="ru-RU" sz="1600">
                <a:sym typeface="+mn-ea"/>
              </a:rPr>
              <a:t> </a:t>
            </a:r>
            <a:r>
              <a:rPr lang="en-US" altLang="en-US" sz="1600">
                <a:sym typeface="+mn-ea"/>
              </a:rPr>
              <a:t>ФЕДЕРАЦИИ</a:t>
            </a:r>
            <a:br>
              <a:rPr lang="en-US" altLang="en-US" sz="1600">
                <a:sym typeface="+mn-ea"/>
              </a:rPr>
            </a:br>
            <a:r>
              <a:rPr lang="en-US" altLang="en-US" sz="1600"/>
              <a:t>от</a:t>
            </a:r>
            <a:r>
              <a:rPr lang="en-US" altLang="ru-RU" sz="1600"/>
              <a:t> 25 </a:t>
            </a:r>
            <a:r>
              <a:rPr lang="en-US" altLang="en-US" sz="1600"/>
              <a:t>декабря</a:t>
            </a:r>
            <a:r>
              <a:rPr lang="en-US" altLang="ru-RU" sz="1600"/>
              <a:t> 2024 </a:t>
            </a:r>
            <a:r>
              <a:rPr lang="en-US" altLang="en-US" sz="1600"/>
              <a:t>г</a:t>
            </a:r>
            <a:r>
              <a:rPr lang="en-US" altLang="ru-RU" sz="1600"/>
              <a:t>. N 1057</a:t>
            </a:r>
            <a:r>
              <a:rPr lang="ru-RU" altLang="en-US" sz="1600"/>
              <a:t> «</a:t>
            </a:r>
            <a:r>
              <a:rPr lang="en-US" altLang="en-US" sz="1600"/>
              <a:t>ОБ</a:t>
            </a:r>
            <a:r>
              <a:rPr lang="en-US" altLang="ru-RU" sz="1600"/>
              <a:t> </a:t>
            </a:r>
            <a:r>
              <a:rPr lang="en-US" altLang="en-US" sz="1600"/>
              <a:t>УТВЕРЖДЕНИИ</a:t>
            </a:r>
            <a:r>
              <a:rPr lang="en-US" altLang="ru-RU" sz="1600"/>
              <a:t> </a:t>
            </a:r>
            <a:r>
              <a:rPr lang="en-US" altLang="en-US" sz="1600"/>
              <a:t>ПЕРЕЧНЯ</a:t>
            </a:r>
            <a:r>
              <a:rPr lang="en-US" altLang="ru-RU" sz="1600"/>
              <a:t> </a:t>
            </a:r>
            <a:r>
              <a:rPr lang="en-US" altLang="en-US" sz="1600"/>
              <a:t>СРЕДСТВ</a:t>
            </a:r>
            <a:r>
              <a:rPr lang="en-US" altLang="ru-RU" sz="1600"/>
              <a:t> </a:t>
            </a:r>
            <a:r>
              <a:rPr lang="en-US" altLang="en-US" sz="1600"/>
              <a:t>ОБУЧЕНИЯ</a:t>
            </a:r>
            <a:r>
              <a:rPr lang="en-US" altLang="ru-RU" sz="1600"/>
              <a:t> </a:t>
            </a:r>
            <a:r>
              <a:rPr lang="en-US" altLang="en-US" sz="1600"/>
              <a:t>И</a:t>
            </a:r>
            <a:r>
              <a:rPr lang="en-US" altLang="ru-RU" sz="1600"/>
              <a:t> </a:t>
            </a:r>
            <a:r>
              <a:rPr lang="en-US" altLang="en-US" sz="1600"/>
              <a:t>ВОСПИТАНИЯ</a:t>
            </a:r>
            <a:r>
              <a:rPr lang="en-US" altLang="ru-RU" sz="1600"/>
              <a:t>, </a:t>
            </a:r>
            <a:r>
              <a:rPr lang="en-US" altLang="en-US" sz="1600"/>
              <a:t>НЕОБХОДИМЫХ</a:t>
            </a:r>
            <a:r>
              <a:rPr lang="en-US" altLang="ru-RU" sz="1600"/>
              <a:t> </a:t>
            </a:r>
            <a:r>
              <a:rPr lang="en-US" altLang="en-US" sz="1600"/>
              <a:t>ДЛЯ</a:t>
            </a:r>
            <a:r>
              <a:rPr lang="en-US" altLang="ru-RU" sz="1600"/>
              <a:t> </a:t>
            </a:r>
            <a:r>
              <a:rPr lang="en-US" altLang="en-US" sz="1600"/>
              <a:t>РЕАЛИЗАЦИИ</a:t>
            </a:r>
            <a:r>
              <a:rPr lang="en-US" altLang="ru-RU" sz="1600"/>
              <a:t> </a:t>
            </a:r>
            <a:r>
              <a:rPr lang="en-US" altLang="en-US" sz="1600"/>
              <a:t>ОБРАЗОВАТЕЛЬНЫХ</a:t>
            </a:r>
            <a:r>
              <a:rPr lang="en-US" altLang="ru-RU" sz="1600"/>
              <a:t> </a:t>
            </a:r>
            <a:r>
              <a:rPr lang="en-US" altLang="en-US" sz="1600"/>
              <a:t>ПРОГРАММ</a:t>
            </a:r>
            <a:r>
              <a:rPr lang="en-US" altLang="ru-RU" sz="1600"/>
              <a:t> </a:t>
            </a:r>
            <a:r>
              <a:rPr lang="en-US" altLang="en-US" sz="1600"/>
              <a:t>ДОШКОЛЬНОГО</a:t>
            </a:r>
            <a:r>
              <a:rPr lang="en-US" altLang="ru-RU" sz="1600"/>
              <a:t> </a:t>
            </a:r>
            <a:r>
              <a:rPr lang="en-US" altLang="en-US" sz="1600"/>
              <a:t>ОБРАЗОВАНИЯ</a:t>
            </a:r>
            <a:r>
              <a:rPr lang="en-US" altLang="ru-RU" sz="1600"/>
              <a:t>, </a:t>
            </a:r>
            <a:r>
              <a:rPr lang="en-US" altLang="en-US" sz="1600"/>
              <a:t>ПРИСМОТРА</a:t>
            </a:r>
            <a:r>
              <a:rPr lang="en-US" altLang="ru-RU" sz="1600"/>
              <a:t> </a:t>
            </a:r>
            <a:r>
              <a:rPr lang="en-US" altLang="en-US" sz="1600"/>
              <a:t>И</a:t>
            </a:r>
            <a:r>
              <a:rPr lang="en-US" altLang="ru-RU" sz="1600"/>
              <a:t> </a:t>
            </a:r>
            <a:r>
              <a:rPr lang="en-US" altLang="en-US" sz="1600"/>
              <a:t>УХОДА</a:t>
            </a:r>
            <a:r>
              <a:rPr lang="en-US" altLang="ru-RU" sz="1600"/>
              <a:t> </a:t>
            </a:r>
            <a:r>
              <a:rPr lang="en-US" altLang="en-US" sz="1600"/>
              <a:t>ЗА</a:t>
            </a:r>
            <a:r>
              <a:rPr lang="en-US" altLang="ru-RU" sz="1600"/>
              <a:t> </a:t>
            </a:r>
            <a:r>
              <a:rPr lang="en-US" altLang="en-US" sz="1600"/>
              <a:t>ДЕТЬМИ</a:t>
            </a:r>
            <a:r>
              <a:rPr lang="en-US" altLang="ru-RU" sz="1600"/>
              <a:t> </a:t>
            </a:r>
            <a:r>
              <a:rPr lang="en-US" altLang="en-US" sz="1600"/>
              <a:t>В</a:t>
            </a:r>
            <a:r>
              <a:rPr lang="en-US" altLang="ru-RU" sz="1600"/>
              <a:t> </a:t>
            </a:r>
            <a:r>
              <a:rPr lang="en-US" altLang="en-US" sz="1600"/>
              <a:t>ОРГАНИЗАЦИЯХ</a:t>
            </a:r>
            <a:r>
              <a:rPr lang="en-US" altLang="ru-RU" sz="1600"/>
              <a:t>, </a:t>
            </a:r>
            <a:r>
              <a:rPr lang="en-US" altLang="en-US" sz="1600"/>
              <a:t>ОСУЩЕСТВЛЯЮЩИХ</a:t>
            </a:r>
            <a:r>
              <a:rPr lang="en-US" altLang="ru-RU" sz="1600"/>
              <a:t> </a:t>
            </a:r>
            <a:r>
              <a:rPr lang="en-US" altLang="en-US" sz="1600"/>
              <a:t>ОБРАЗОВАТЕЛЬНУЮ</a:t>
            </a:r>
            <a:r>
              <a:rPr lang="en-US" altLang="ru-RU" sz="1600"/>
              <a:t> </a:t>
            </a:r>
            <a:r>
              <a:rPr lang="en-US" altLang="en-US" sz="1600"/>
              <a:t>ДЕЯТЕЛЬНОСТЬ</a:t>
            </a:r>
            <a:r>
              <a:rPr lang="en-US" altLang="ru-RU" sz="1600"/>
              <a:t> </a:t>
            </a:r>
            <a:r>
              <a:rPr lang="en-US" altLang="en-US" sz="1600"/>
              <a:t>ПО</a:t>
            </a:r>
            <a:r>
              <a:rPr lang="en-US" altLang="ru-RU" sz="1600"/>
              <a:t> </a:t>
            </a:r>
            <a:r>
              <a:rPr lang="en-US" altLang="en-US" sz="1600"/>
              <a:t>ОБРАЗОВАТЕЛЬНЫМ</a:t>
            </a:r>
            <a:r>
              <a:rPr lang="en-US" altLang="ru-RU" sz="1600"/>
              <a:t> </a:t>
            </a:r>
            <a:r>
              <a:rPr lang="en-US" altLang="en-US" sz="1600"/>
              <a:t>ПРОГРАММАМ</a:t>
            </a:r>
            <a:r>
              <a:rPr lang="en-US" altLang="ru-RU" sz="1600"/>
              <a:t> </a:t>
            </a:r>
            <a:r>
              <a:rPr lang="en-US" altLang="en-US" sz="1600"/>
              <a:t>ДОШКОЛЬНОГО</a:t>
            </a:r>
            <a:r>
              <a:rPr lang="en-US" altLang="ru-RU" sz="1600"/>
              <a:t> </a:t>
            </a:r>
            <a:r>
              <a:rPr lang="en-US" altLang="en-US" sz="1600"/>
              <a:t>ОБРАЗОВАНИЯ</a:t>
            </a:r>
            <a:r>
              <a:rPr lang="en-US" altLang="ru-RU" sz="1600"/>
              <a:t>, </a:t>
            </a:r>
            <a:r>
              <a:rPr lang="en-US" altLang="en-US" sz="1600"/>
              <a:t>В</a:t>
            </a:r>
            <a:r>
              <a:rPr lang="en-US" altLang="ru-RU" sz="1600"/>
              <a:t> </a:t>
            </a:r>
            <a:r>
              <a:rPr lang="en-US" altLang="en-US" sz="1600"/>
              <a:t>ЦЕЛЯХ</a:t>
            </a:r>
            <a:r>
              <a:rPr lang="en-US" altLang="ru-RU" sz="1600"/>
              <a:t> </a:t>
            </a:r>
            <a:r>
              <a:rPr lang="en-US" altLang="en-US" sz="1600"/>
              <a:t>РЕАЛИЗАЦИИ</a:t>
            </a:r>
            <a:r>
              <a:rPr lang="en-US" altLang="ru-RU" sz="1600"/>
              <a:t> </a:t>
            </a:r>
            <a:r>
              <a:rPr lang="en-US" altLang="en-US" sz="1600"/>
              <a:t>МЕРОПРИЯТИЙ</a:t>
            </a:r>
            <a:r>
              <a:rPr lang="en-US" altLang="ru-RU" sz="1600"/>
              <a:t> </a:t>
            </a:r>
            <a:r>
              <a:rPr lang="en-US" altLang="en-US" sz="1600"/>
              <a:t>ГОСУДАРСТВЕННОЙ</a:t>
            </a:r>
            <a:r>
              <a:rPr lang="en-US" altLang="ru-RU" sz="1600"/>
              <a:t> </a:t>
            </a:r>
            <a:r>
              <a:rPr lang="en-US" altLang="en-US" sz="1600"/>
              <a:t>ПРОГРАММЫ</a:t>
            </a:r>
            <a:r>
              <a:rPr lang="en-US" altLang="ru-RU" sz="1600"/>
              <a:t> </a:t>
            </a:r>
            <a:r>
              <a:rPr lang="en-US" altLang="en-US" sz="1600"/>
              <a:t>РОССИЙСКОЙ</a:t>
            </a:r>
            <a:r>
              <a:rPr lang="en-US" altLang="ru-RU" sz="1600"/>
              <a:t> </a:t>
            </a:r>
            <a:r>
              <a:rPr lang="en-US" altLang="en-US" sz="1600"/>
              <a:t>ФЕДЕРАЦИИ</a:t>
            </a:r>
            <a:r>
              <a:rPr lang="en-US" altLang="ru-RU" sz="1600"/>
              <a:t> "</a:t>
            </a:r>
            <a:r>
              <a:rPr lang="en-US" altLang="en-US" sz="1600"/>
              <a:t>РАЗВИТИЕ</a:t>
            </a:r>
            <a:r>
              <a:rPr lang="en-US" altLang="ru-RU" sz="1600"/>
              <a:t> </a:t>
            </a:r>
            <a:r>
              <a:rPr lang="en-US" altLang="en-US" sz="1600"/>
              <a:t>ОБРАЗОВАНИЯ</a:t>
            </a:r>
            <a:r>
              <a:rPr lang="en-US" altLang="ru-RU" sz="1600"/>
              <a:t>" </a:t>
            </a:r>
            <a:r>
              <a:rPr lang="en-US" altLang="en-US" sz="1600"/>
              <a:t>ПО</a:t>
            </a:r>
            <a:r>
              <a:rPr lang="en-US" altLang="ru-RU" sz="1600"/>
              <a:t> </a:t>
            </a:r>
            <a:r>
              <a:rPr lang="en-US" altLang="en-US" sz="1600"/>
              <a:t>КАПИТАЛЬНОМУ</a:t>
            </a:r>
            <a:r>
              <a:rPr lang="en-US" altLang="ru-RU" sz="1600"/>
              <a:t> </a:t>
            </a:r>
            <a:r>
              <a:rPr lang="en-US" altLang="en-US" sz="1600"/>
              <a:t>РЕМОНТУ</a:t>
            </a:r>
            <a:r>
              <a:rPr lang="en-US" altLang="ru-RU" sz="1600"/>
              <a:t>, </a:t>
            </a:r>
            <a:r>
              <a:rPr lang="en-US" altLang="en-US" sz="1600"/>
              <a:t>СТРОИТЕЛЬСТВУ</a:t>
            </a:r>
            <a:r>
              <a:rPr lang="en-US" altLang="ru-RU" sz="1600"/>
              <a:t> </a:t>
            </a:r>
            <a:r>
              <a:rPr lang="en-US" altLang="en-US" sz="1600"/>
              <a:t>И</a:t>
            </a:r>
            <a:r>
              <a:rPr lang="en-US" altLang="ru-RU" sz="1600"/>
              <a:t> </a:t>
            </a:r>
            <a:r>
              <a:rPr lang="en-US" altLang="en-US" sz="1600"/>
              <a:t>ОСНАЩЕНИЮ</a:t>
            </a:r>
            <a:r>
              <a:rPr lang="en-US" altLang="ru-RU" sz="1600"/>
              <a:t> </a:t>
            </a:r>
            <a:r>
              <a:rPr lang="en-US" altLang="en-US" sz="1600"/>
              <a:t>ЗДАНИЙ</a:t>
            </a:r>
            <a:r>
              <a:rPr lang="en-US" altLang="ru-RU" sz="1600"/>
              <a:t> </a:t>
            </a:r>
            <a:r>
              <a:rPr lang="en-US" altLang="en-US" sz="1600"/>
              <a:t>УКАЗАННЫХ</a:t>
            </a:r>
            <a:r>
              <a:rPr lang="en-US" altLang="ru-RU" sz="1600"/>
              <a:t> </a:t>
            </a:r>
            <a:r>
              <a:rPr lang="en-US" altLang="en-US" sz="1600"/>
              <a:t>ОРГАНИЗАЦИЙ</a:t>
            </a:r>
            <a:r>
              <a:rPr lang="ru-RU" altLang="en-US" sz="1600"/>
              <a:t>»</a:t>
            </a:r>
            <a:endParaRPr lang="ru-RU" altLang="en-US" sz="1600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261620" y="2007870"/>
            <a:ext cx="11833225" cy="3638550"/>
          </a:xfrm>
        </p:spPr>
        <p:txBody>
          <a:bodyPr/>
          <a:p>
            <a:pPr marL="0" indent="0">
              <a:buNone/>
            </a:pPr>
            <a:r>
              <a:rPr lang="en-US" altLang="en-US" sz="1800"/>
              <a:t>Внутренние</a:t>
            </a:r>
            <a:r>
              <a:rPr lang="en-US" altLang="ru-RU" sz="1800"/>
              <a:t> </a:t>
            </a:r>
            <a:r>
              <a:rPr lang="en-US" altLang="en-US" sz="1800"/>
              <a:t>помещения</a:t>
            </a:r>
            <a:r>
              <a:rPr lang="en-US" altLang="ru-RU" sz="1800"/>
              <a:t> - </a:t>
            </a:r>
            <a:r>
              <a:rPr lang="en-US" altLang="en-US" sz="1800"/>
              <a:t>ДОО</a:t>
            </a:r>
            <a:r>
              <a:rPr lang="ru-RU" altLang="en-US" sz="1800"/>
              <a:t>: </a:t>
            </a:r>
            <a:endParaRPr lang="ru-RU" altLang="en-US" sz="1800"/>
          </a:p>
          <a:p>
            <a:pPr>
              <a:buFont typeface="Wingdings" panose="05000000000000000000" charset="0"/>
              <a:buChar char="o"/>
            </a:pPr>
            <a:r>
              <a:rPr lang="en-US" altLang="en-US" sz="1800"/>
              <a:t>Система</a:t>
            </a:r>
            <a:r>
              <a:rPr lang="en-US" altLang="ru-RU" sz="1800"/>
              <a:t> </a:t>
            </a:r>
            <a:r>
              <a:rPr lang="en-US" altLang="en-US" sz="1800"/>
              <a:t>безопасности</a:t>
            </a:r>
            <a:r>
              <a:rPr lang="en-US" altLang="ru-RU" sz="1800"/>
              <a:t> </a:t>
            </a:r>
            <a:r>
              <a:rPr lang="en-US" altLang="en-US" sz="1800"/>
              <a:t>здания</a:t>
            </a:r>
            <a:r>
              <a:rPr lang="ru-RU" altLang="en-US" sz="1800"/>
              <a:t>; </a:t>
            </a:r>
            <a:endParaRPr lang="ru-RU" altLang="en-US" sz="1800"/>
          </a:p>
          <a:p>
            <a:pPr>
              <a:buFont typeface="Wingdings" panose="05000000000000000000" charset="0"/>
              <a:buChar char="o"/>
            </a:pPr>
            <a:r>
              <a:rPr lang="en-US" altLang="en-US" sz="1800"/>
              <a:t>Входная</a:t>
            </a:r>
            <a:r>
              <a:rPr lang="en-US" altLang="ru-RU" sz="1800"/>
              <a:t> </a:t>
            </a:r>
            <a:r>
              <a:rPr lang="en-US" altLang="en-US" sz="1800"/>
              <a:t>группа</a:t>
            </a:r>
            <a:r>
              <a:rPr lang="ru-RU" altLang="en-US" sz="1800"/>
              <a:t>; </a:t>
            </a:r>
            <a:endParaRPr lang="ru-RU" altLang="en-US" sz="1800"/>
          </a:p>
          <a:p>
            <a:pPr>
              <a:buFont typeface="Wingdings" panose="05000000000000000000" charset="0"/>
              <a:buChar char="o"/>
            </a:pPr>
            <a:r>
              <a:rPr lang="en-US" altLang="en-US" sz="1800"/>
              <a:t>Музыкальный</a:t>
            </a:r>
            <a:r>
              <a:rPr lang="en-US" altLang="ru-RU" sz="1800"/>
              <a:t> </a:t>
            </a:r>
            <a:r>
              <a:rPr lang="en-US" altLang="en-US" sz="1800"/>
              <a:t>зал</a:t>
            </a:r>
            <a:r>
              <a:rPr lang="ru-RU" altLang="en-US" sz="1800"/>
              <a:t>; </a:t>
            </a:r>
            <a:endParaRPr lang="ru-RU" altLang="en-US" sz="1800"/>
          </a:p>
          <a:p>
            <a:pPr>
              <a:buFont typeface="Wingdings" panose="05000000000000000000" charset="0"/>
              <a:buChar char="o"/>
            </a:pPr>
            <a:r>
              <a:rPr lang="en-US" altLang="en-US" sz="1800"/>
              <a:t>Кухня</a:t>
            </a:r>
            <a:r>
              <a:rPr lang="en-US" altLang="ru-RU" sz="1800"/>
              <a:t>, </a:t>
            </a:r>
            <a:r>
              <a:rPr lang="en-US" altLang="en-US" sz="1800"/>
              <a:t>пищеблок</a:t>
            </a:r>
            <a:r>
              <a:rPr lang="ru-RU" altLang="en-US" sz="1800"/>
              <a:t>; </a:t>
            </a:r>
            <a:endParaRPr lang="ru-RU" altLang="en-US" sz="1800"/>
          </a:p>
          <a:p>
            <a:pPr>
              <a:buFont typeface="Wingdings" panose="05000000000000000000" charset="0"/>
              <a:buChar char="o"/>
            </a:pPr>
            <a:r>
              <a:rPr lang="en-US" altLang="en-US" sz="1800"/>
              <a:t>Спортивный</a:t>
            </a:r>
            <a:r>
              <a:rPr lang="en-US" altLang="ru-RU" sz="1800"/>
              <a:t> </a:t>
            </a:r>
            <a:r>
              <a:rPr lang="en-US" altLang="en-US" sz="1800"/>
              <a:t>зал</a:t>
            </a:r>
            <a:r>
              <a:rPr lang="ru-RU" altLang="en-US" sz="1800"/>
              <a:t>; </a:t>
            </a:r>
            <a:endParaRPr lang="ru-RU" altLang="en-US" sz="1800"/>
          </a:p>
          <a:p>
            <a:pPr>
              <a:buFont typeface="Wingdings" panose="05000000000000000000" charset="0"/>
              <a:buChar char="o"/>
            </a:pPr>
            <a:r>
              <a:rPr lang="en-US" altLang="en-US" sz="1800"/>
              <a:t>Бассейн</a:t>
            </a:r>
            <a:r>
              <a:rPr lang="ru-RU" altLang="en-US" sz="1800"/>
              <a:t>; </a:t>
            </a:r>
            <a:endParaRPr lang="ru-RU" altLang="en-US" sz="1800"/>
          </a:p>
          <a:p>
            <a:pPr>
              <a:buFont typeface="Wingdings" panose="05000000000000000000" charset="0"/>
              <a:buChar char="o"/>
            </a:pPr>
            <a:r>
              <a:rPr lang="en-US" altLang="en-US" sz="1800"/>
              <a:t>Зона</a:t>
            </a:r>
            <a:r>
              <a:rPr lang="en-US" altLang="ru-RU" sz="1800"/>
              <a:t> </a:t>
            </a:r>
            <a:r>
              <a:rPr lang="en-US" altLang="en-US" sz="1800"/>
              <a:t>рекреации</a:t>
            </a:r>
            <a:r>
              <a:rPr lang="en-US" altLang="ru-RU" sz="1800"/>
              <a:t> </a:t>
            </a:r>
            <a:r>
              <a:rPr lang="en-US" altLang="en-US" sz="1800"/>
              <a:t>и</a:t>
            </a:r>
            <a:r>
              <a:rPr lang="en-US" altLang="ru-RU" sz="1800"/>
              <a:t> </a:t>
            </a:r>
            <a:r>
              <a:rPr lang="en-US" altLang="en-US" sz="1800"/>
              <a:t>познания</a:t>
            </a:r>
            <a:r>
              <a:rPr lang="en-US" altLang="ru-RU" sz="1800"/>
              <a:t> </a:t>
            </a:r>
            <a:r>
              <a:rPr lang="en-US" altLang="en-US" sz="1800"/>
              <a:t>живой</a:t>
            </a:r>
            <a:r>
              <a:rPr lang="en-US" altLang="ru-RU" sz="1800"/>
              <a:t> </a:t>
            </a:r>
            <a:r>
              <a:rPr lang="en-US" altLang="en-US" sz="1800"/>
              <a:t>природы</a:t>
            </a:r>
            <a:r>
              <a:rPr lang="ru-RU" altLang="en-US" sz="1800"/>
              <a:t>; </a:t>
            </a:r>
            <a:endParaRPr lang="ru-RU" altLang="en-US" sz="1800"/>
          </a:p>
          <a:p>
            <a:pPr>
              <a:buFont typeface="Wingdings" panose="05000000000000000000" charset="0"/>
              <a:buChar char="o"/>
            </a:pPr>
            <a:r>
              <a:rPr lang="en-US" altLang="en-US" sz="1800"/>
              <a:t>Методический</a:t>
            </a:r>
            <a:r>
              <a:rPr lang="en-US" altLang="ru-RU" sz="1800"/>
              <a:t> </a:t>
            </a:r>
            <a:r>
              <a:rPr lang="en-US" altLang="en-US" sz="1800"/>
              <a:t>кабинет</a:t>
            </a:r>
            <a:r>
              <a:rPr lang="ru-RU" altLang="en-US" sz="1800"/>
              <a:t>; </a:t>
            </a:r>
            <a:endParaRPr lang="ru-RU" altLang="en-US" sz="1800"/>
          </a:p>
          <a:p>
            <a:pPr>
              <a:buFont typeface="Wingdings" panose="05000000000000000000" charset="0"/>
              <a:buChar char="o"/>
            </a:pPr>
            <a:r>
              <a:rPr lang="en-US" altLang="en-US" sz="1800"/>
              <a:t>Кабинет</a:t>
            </a:r>
            <a:r>
              <a:rPr lang="en-US" altLang="ru-RU" sz="1800"/>
              <a:t> </a:t>
            </a:r>
            <a:r>
              <a:rPr lang="en-US" altLang="en-US" sz="1800"/>
              <a:t>административно</a:t>
            </a:r>
            <a:r>
              <a:rPr lang="en-US" altLang="ru-RU" sz="1800"/>
              <a:t>-</a:t>
            </a:r>
            <a:r>
              <a:rPr lang="en-US" altLang="en-US" sz="1800"/>
              <a:t>хозяйственной</a:t>
            </a:r>
            <a:r>
              <a:rPr lang="en-US" altLang="ru-RU" sz="1800"/>
              <a:t> </a:t>
            </a:r>
            <a:r>
              <a:rPr lang="en-US" altLang="en-US" sz="1800"/>
              <a:t>части</a:t>
            </a:r>
            <a:r>
              <a:rPr lang="en-US" altLang="ru-RU" sz="1800"/>
              <a:t> (</a:t>
            </a:r>
            <a:r>
              <a:rPr lang="en-US" altLang="en-US" sz="1800"/>
              <a:t>АХЧ</a:t>
            </a:r>
            <a:r>
              <a:rPr lang="en-US" altLang="ru-RU" sz="1800"/>
              <a:t>)</a:t>
            </a:r>
            <a:r>
              <a:rPr lang="ru-RU" altLang="en-US" sz="1800"/>
              <a:t>; </a:t>
            </a:r>
            <a:endParaRPr lang="ru-RU" altLang="en-US" sz="1800"/>
          </a:p>
          <a:p>
            <a:pPr>
              <a:buFont typeface="Wingdings" panose="05000000000000000000" charset="0"/>
              <a:buChar char="o"/>
            </a:pPr>
            <a:r>
              <a:rPr lang="en-US" altLang="en-US" sz="1800"/>
              <a:t>Медицинский</a:t>
            </a:r>
            <a:r>
              <a:rPr lang="en-US" altLang="ru-RU" sz="1800"/>
              <a:t> </a:t>
            </a:r>
            <a:r>
              <a:rPr lang="en-US" altLang="en-US" sz="1800"/>
              <a:t>кабинет</a:t>
            </a:r>
            <a:r>
              <a:rPr lang="ru-RU" altLang="en-US" sz="1800"/>
              <a:t>;  </a:t>
            </a:r>
            <a:endParaRPr lang="ru-RU" altLang="en-US" sz="1800"/>
          </a:p>
          <a:p>
            <a:pPr>
              <a:buFont typeface="Wingdings" panose="05000000000000000000" charset="0"/>
              <a:buChar char="o"/>
            </a:pPr>
            <a:r>
              <a:rPr lang="en-US" altLang="en-US" sz="1800"/>
              <a:t>Кабинет</a:t>
            </a:r>
            <a:r>
              <a:rPr lang="en-US" altLang="ru-RU" sz="1800"/>
              <a:t> </a:t>
            </a:r>
            <a:r>
              <a:rPr lang="en-US" altLang="en-US" sz="1800"/>
              <a:t>дефектолога</a:t>
            </a:r>
            <a:r>
              <a:rPr lang="ru-RU" altLang="en-US" sz="1800"/>
              <a:t>;  </a:t>
            </a:r>
            <a:endParaRPr lang="ru-RU" altLang="en-US" sz="1800"/>
          </a:p>
          <a:p>
            <a:pPr>
              <a:buFont typeface="Wingdings" panose="05000000000000000000" charset="0"/>
              <a:buChar char="o"/>
            </a:pPr>
            <a:r>
              <a:rPr lang="en-US" altLang="en-US" sz="1800"/>
              <a:t>Групповые</a:t>
            </a:r>
            <a:r>
              <a:rPr lang="en-US" altLang="ru-RU" sz="1800"/>
              <a:t> </a:t>
            </a:r>
            <a:r>
              <a:rPr lang="en-US" altLang="en-US" sz="1800"/>
              <a:t>помещения</a:t>
            </a:r>
            <a:r>
              <a:rPr lang="ru-RU" altLang="en-US" sz="1800"/>
              <a:t>; </a:t>
            </a:r>
            <a:endParaRPr lang="ru-RU" altLang="en-US" sz="1800"/>
          </a:p>
          <a:p>
            <a:pPr>
              <a:buFont typeface="Wingdings" panose="05000000000000000000" charset="0"/>
              <a:buChar char="o"/>
            </a:pPr>
            <a:r>
              <a:rPr lang="en-US" altLang="en-US" sz="1800"/>
              <a:t>Оборудование</a:t>
            </a:r>
            <a:r>
              <a:rPr lang="en-US" altLang="ru-RU" sz="1800"/>
              <a:t> </a:t>
            </a:r>
            <a:r>
              <a:rPr lang="en-US" altLang="en-US" sz="1800"/>
              <a:t>для</a:t>
            </a:r>
            <a:r>
              <a:rPr lang="en-US" altLang="ru-RU" sz="1800"/>
              <a:t> </a:t>
            </a:r>
            <a:r>
              <a:rPr lang="en-US" altLang="en-US" sz="1800"/>
              <a:t>детей</a:t>
            </a:r>
            <a:r>
              <a:rPr lang="en-US" altLang="ru-RU" sz="1800"/>
              <a:t> </a:t>
            </a:r>
            <a:r>
              <a:rPr lang="en-US" altLang="en-US" sz="1800"/>
              <a:t>с</a:t>
            </a:r>
            <a:r>
              <a:rPr lang="en-US" altLang="ru-RU" sz="1800"/>
              <a:t> </a:t>
            </a:r>
            <a:r>
              <a:rPr lang="en-US" altLang="en-US" sz="1800"/>
              <a:t>ограниченными</a:t>
            </a:r>
            <a:r>
              <a:rPr lang="en-US" altLang="ru-RU" sz="1800"/>
              <a:t> </a:t>
            </a:r>
            <a:r>
              <a:rPr lang="en-US" altLang="en-US" sz="1800"/>
              <a:t>возможностями</a:t>
            </a:r>
            <a:r>
              <a:rPr lang="en-US" altLang="ru-RU" sz="1800"/>
              <a:t> </a:t>
            </a:r>
            <a:r>
              <a:rPr lang="en-US" altLang="en-US" sz="1800"/>
              <a:t>здоровья</a:t>
            </a:r>
            <a:r>
              <a:rPr lang="ru-RU" altLang="en-US" sz="1800"/>
              <a:t> </a:t>
            </a:r>
            <a:r>
              <a:rPr lang="en-US" altLang="ru-RU" sz="1800"/>
              <a:t> (</a:t>
            </a:r>
            <a:r>
              <a:rPr lang="en-US" altLang="en-US" sz="1800"/>
              <a:t>далее</a:t>
            </a:r>
            <a:r>
              <a:rPr lang="en-US" altLang="ru-RU" sz="1800"/>
              <a:t> - </a:t>
            </a:r>
            <a:r>
              <a:rPr lang="en-US" altLang="en-US" sz="1800"/>
              <a:t>ОВЗ</a:t>
            </a:r>
            <a:r>
              <a:rPr lang="en-US" altLang="ru-RU" sz="1800"/>
              <a:t>) </a:t>
            </a:r>
            <a:r>
              <a:rPr lang="en-US" altLang="en-US" sz="1800"/>
              <a:t>и</a:t>
            </a:r>
            <a:r>
              <a:rPr lang="en-US" altLang="ru-RU" sz="1800"/>
              <a:t> (</a:t>
            </a:r>
            <a:r>
              <a:rPr lang="en-US" altLang="en-US" sz="1800"/>
              <a:t>или</a:t>
            </a:r>
            <a:r>
              <a:rPr lang="en-US" altLang="ru-RU" sz="1800"/>
              <a:t>) </a:t>
            </a:r>
            <a:r>
              <a:rPr lang="en-US" altLang="en-US" sz="1800"/>
              <a:t>инвалидностью</a:t>
            </a:r>
            <a:r>
              <a:rPr lang="ru-RU" altLang="en-US" sz="1800"/>
              <a:t>.</a:t>
            </a:r>
            <a:endParaRPr lang="ru-RU" altLang="en-US" sz="1800"/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47970" y="2143125"/>
            <a:ext cx="5680075" cy="189357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1000125"/>
          </a:xfrm>
        </p:spPr>
        <p:txBody>
          <a:bodyPr/>
          <a:p>
            <a:pPr algn="ctr"/>
            <a:r>
              <a:rPr lang="en-US" altLang="en-US" sz="2400"/>
              <a:t>Письмо</a:t>
            </a:r>
            <a:r>
              <a:rPr lang="en-US" altLang="ru-RU" sz="2400"/>
              <a:t> </a:t>
            </a:r>
            <a:r>
              <a:rPr lang="en-US" altLang="en-US" sz="2400"/>
              <a:t>Минпросвещения</a:t>
            </a:r>
            <a:r>
              <a:rPr lang="en-US" altLang="ru-RU" sz="2400"/>
              <a:t> </a:t>
            </a:r>
            <a:r>
              <a:rPr lang="en-US" altLang="en-US" sz="2400"/>
              <a:t>России</a:t>
            </a:r>
            <a:r>
              <a:rPr lang="en-US" altLang="ru-RU" sz="2400"/>
              <a:t> </a:t>
            </a:r>
            <a:r>
              <a:rPr lang="en-US" altLang="en-US" sz="2400"/>
              <a:t>от</a:t>
            </a:r>
            <a:r>
              <a:rPr lang="en-US" altLang="ru-RU" sz="2400"/>
              <a:t> 13.02.2023 N </a:t>
            </a:r>
            <a:r>
              <a:rPr lang="en-US" altLang="en-US" sz="2400"/>
              <a:t>ТВ</a:t>
            </a:r>
            <a:r>
              <a:rPr lang="en-US" altLang="ru-RU" sz="2400"/>
              <a:t>-413/03 </a:t>
            </a:r>
            <a:br>
              <a:rPr lang="en-US" altLang="ru-RU" sz="2400"/>
            </a:br>
            <a:r>
              <a:rPr lang="en-US" altLang="ru-RU" sz="2400"/>
              <a:t>"</a:t>
            </a:r>
            <a:r>
              <a:rPr lang="en-US" altLang="en-US" sz="2400"/>
              <a:t>О</a:t>
            </a:r>
            <a:r>
              <a:rPr lang="en-US" altLang="ru-RU" sz="2400"/>
              <a:t> </a:t>
            </a:r>
            <a:r>
              <a:rPr lang="en-US" altLang="en-US" sz="2400"/>
              <a:t>направлении</a:t>
            </a:r>
            <a:r>
              <a:rPr lang="en-US" altLang="ru-RU" sz="2400"/>
              <a:t> </a:t>
            </a:r>
            <a:r>
              <a:rPr lang="en-US" altLang="en-US" sz="2400"/>
              <a:t>рекомендаций</a:t>
            </a:r>
            <a:r>
              <a:rPr lang="en-US" altLang="ru-RU" sz="2400"/>
              <a:t>" </a:t>
            </a:r>
            <a:endParaRPr lang="en-US" altLang="ru-RU" sz="2400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31165" y="1190625"/>
            <a:ext cx="11222990" cy="1618615"/>
          </a:xfrm>
        </p:spPr>
        <p:txBody>
          <a:bodyPr/>
          <a:p>
            <a:pPr marL="0" indent="0" algn="ctr">
              <a:buNone/>
            </a:pPr>
            <a:r>
              <a:rPr lang="en-US" altLang="ru-RU" sz="2000" b="1">
                <a:sym typeface="+mn-ea"/>
              </a:rPr>
              <a:t>"</a:t>
            </a:r>
            <a:r>
              <a:rPr lang="en-US" altLang="en-US" sz="2000" b="1">
                <a:sym typeface="+mn-ea"/>
              </a:rPr>
              <a:t>Рекомендации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по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формированию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инфраструктуры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дошкольных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образовательных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организаций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и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комплектации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учебно</a:t>
            </a:r>
            <a:r>
              <a:rPr lang="en-US" altLang="ru-RU" sz="2000" b="1">
                <a:sym typeface="+mn-ea"/>
              </a:rPr>
              <a:t>-</a:t>
            </a:r>
            <a:r>
              <a:rPr lang="en-US" altLang="en-US" sz="2000" b="1">
                <a:sym typeface="+mn-ea"/>
              </a:rPr>
              <a:t>методических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материалов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в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целях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реализации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образовательных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программ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дошкольного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образования</a:t>
            </a:r>
            <a:r>
              <a:rPr lang="en-US" altLang="ru-RU" sz="2000" b="1">
                <a:sym typeface="+mn-ea"/>
              </a:rPr>
              <a:t>"</a:t>
            </a:r>
            <a:endParaRPr lang="en-US" altLang="ru-RU" sz="2000" b="1">
              <a:sym typeface="+mn-ea"/>
            </a:endParaRPr>
          </a:p>
          <a:p>
            <a:pPr marL="0" indent="0" algn="ctr">
              <a:buNone/>
            </a:pPr>
            <a:r>
              <a:rPr lang="ru-RU" altLang="en-US" sz="2000" b="1">
                <a:sym typeface="+mn-ea"/>
              </a:rPr>
              <a:t>(</a:t>
            </a:r>
            <a:r>
              <a:rPr lang="en-US" altLang="en-US" sz="2000" b="1">
                <a:sym typeface="+mn-ea"/>
              </a:rPr>
              <a:t>согласованы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Роспотребнадзором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и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Минпромторгом</a:t>
            </a:r>
            <a:r>
              <a:rPr lang="en-US" altLang="ru-RU" sz="2000" b="1">
                <a:sym typeface="+mn-ea"/>
              </a:rPr>
              <a:t> </a:t>
            </a:r>
            <a:r>
              <a:rPr lang="en-US" altLang="en-US" sz="2000" b="1">
                <a:sym typeface="+mn-ea"/>
              </a:rPr>
              <a:t>России</a:t>
            </a:r>
            <a:r>
              <a:rPr lang="ru-RU" altLang="en-US" sz="2000" b="1">
                <a:sym typeface="+mn-ea"/>
              </a:rPr>
              <a:t>)</a:t>
            </a:r>
            <a:endParaRPr lang="en-US" altLang="ru-RU" sz="2000" b="1"/>
          </a:p>
          <a:p>
            <a:pPr marL="0" indent="0" algn="ctr">
              <a:buNone/>
            </a:pPr>
            <a:endParaRPr lang="en-US" altLang="ru-RU" sz="2000" b="1"/>
          </a:p>
        </p:txBody>
      </p:sp>
      <p:sp>
        <p:nvSpPr>
          <p:cNvPr id="4" name="Замещающее содержимое 2"/>
          <p:cNvSpPr>
            <a:spLocks noGrp="1"/>
          </p:cNvSpPr>
          <p:nvPr/>
        </p:nvSpPr>
        <p:spPr>
          <a:xfrm>
            <a:off x="359410" y="4846320"/>
            <a:ext cx="11222990" cy="27609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altLang="ru-RU" sz="200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31165" y="3429000"/>
            <a:ext cx="4460875" cy="294894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2400"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000">
                <a:sym typeface="+mn-ea"/>
              </a:rPr>
              <a:t>В</a:t>
            </a:r>
            <a:r>
              <a:rPr lang="en-US" altLang="ru-RU" sz="2000">
                <a:sym typeface="+mn-ea"/>
              </a:rPr>
              <a:t> </a:t>
            </a:r>
            <a:r>
              <a:rPr lang="en-US" altLang="en-US" sz="2000">
                <a:sym typeface="+mn-ea"/>
              </a:rPr>
              <a:t>основе</a:t>
            </a:r>
            <a:r>
              <a:rPr lang="en-US" altLang="ru-RU" sz="2000">
                <a:sym typeface="+mn-ea"/>
              </a:rPr>
              <a:t> </a:t>
            </a:r>
            <a:r>
              <a:rPr lang="en-US" altLang="en-US" sz="2000">
                <a:sym typeface="+mn-ea"/>
              </a:rPr>
              <a:t>Рекомендаций</a:t>
            </a:r>
            <a:r>
              <a:rPr lang="en-US" altLang="ru-RU" sz="2000">
                <a:sym typeface="+mn-ea"/>
              </a:rPr>
              <a:t> - </a:t>
            </a:r>
            <a:endParaRPr lang="en-US" altLang="ru-RU" sz="2000"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000">
                <a:sym typeface="+mn-ea"/>
              </a:rPr>
              <a:t>модель</a:t>
            </a:r>
            <a:r>
              <a:rPr lang="en-US" altLang="ru-RU" sz="2000">
                <a:sym typeface="+mn-ea"/>
              </a:rPr>
              <a:t> </a:t>
            </a:r>
            <a:r>
              <a:rPr lang="en-US" altLang="en-US" sz="2000">
                <a:sym typeface="+mn-ea"/>
              </a:rPr>
              <a:t>современных</a:t>
            </a:r>
            <a:r>
              <a:rPr lang="en-US" altLang="ru-RU" sz="2000">
                <a:sym typeface="+mn-ea"/>
              </a:rPr>
              <a:t> </a:t>
            </a:r>
            <a:endParaRPr lang="en-US" altLang="ru-RU" sz="2000"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000">
                <a:sym typeface="+mn-ea"/>
              </a:rPr>
              <a:t>материально</a:t>
            </a:r>
            <a:r>
              <a:rPr lang="en-US" altLang="ru-RU" sz="2000">
                <a:sym typeface="+mn-ea"/>
              </a:rPr>
              <a:t>-</a:t>
            </a:r>
            <a:r>
              <a:rPr lang="en-US" altLang="en-US" sz="2000">
                <a:sym typeface="+mn-ea"/>
              </a:rPr>
              <a:t>технических</a:t>
            </a:r>
            <a:r>
              <a:rPr lang="en-US" altLang="ru-RU" sz="2000">
                <a:sym typeface="+mn-ea"/>
              </a:rPr>
              <a:t> </a:t>
            </a:r>
            <a:endParaRPr lang="en-US" altLang="ru-RU" sz="2000"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000">
                <a:sym typeface="+mn-ea"/>
              </a:rPr>
              <a:t>условий</a:t>
            </a:r>
            <a:r>
              <a:rPr lang="en-US" altLang="ru-RU" sz="2000">
                <a:sym typeface="+mn-ea"/>
              </a:rPr>
              <a:t>, </a:t>
            </a:r>
            <a:r>
              <a:rPr lang="en-US" altLang="en-US" sz="2000">
                <a:sym typeface="+mn-ea"/>
              </a:rPr>
              <a:t>необходимых</a:t>
            </a:r>
            <a:r>
              <a:rPr lang="en-US" altLang="ru-RU" sz="2000">
                <a:sym typeface="+mn-ea"/>
              </a:rPr>
              <a:t> </a:t>
            </a:r>
            <a:endParaRPr lang="en-US" altLang="ru-RU" sz="2000"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000">
                <a:sym typeface="+mn-ea"/>
              </a:rPr>
              <a:t>для</a:t>
            </a:r>
            <a:r>
              <a:rPr lang="en-US" altLang="ru-RU" sz="2000">
                <a:sym typeface="+mn-ea"/>
              </a:rPr>
              <a:t> </a:t>
            </a:r>
            <a:r>
              <a:rPr lang="en-US" altLang="en-US" sz="2000">
                <a:sym typeface="+mn-ea"/>
              </a:rPr>
              <a:t>реализации</a:t>
            </a:r>
            <a:r>
              <a:rPr lang="en-US" altLang="ru-RU" sz="2000">
                <a:sym typeface="+mn-ea"/>
              </a:rPr>
              <a:t> </a:t>
            </a:r>
            <a:endParaRPr lang="en-US" altLang="ru-RU" sz="2000"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000">
                <a:sym typeface="+mn-ea"/>
              </a:rPr>
              <a:t>образовательных</a:t>
            </a:r>
            <a:r>
              <a:rPr lang="en-US" altLang="ru-RU" sz="2000">
                <a:sym typeface="+mn-ea"/>
              </a:rPr>
              <a:t> </a:t>
            </a:r>
            <a:r>
              <a:rPr lang="en-US" altLang="en-US" sz="2000">
                <a:sym typeface="+mn-ea"/>
              </a:rPr>
              <a:t>программ</a:t>
            </a:r>
            <a:r>
              <a:rPr lang="en-US" altLang="ru-RU" sz="2000">
                <a:sym typeface="+mn-ea"/>
              </a:rPr>
              <a:t> </a:t>
            </a:r>
            <a:endParaRPr lang="en-US" altLang="ru-RU" sz="2000"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000">
                <a:sym typeface="+mn-ea"/>
              </a:rPr>
              <a:t>дошкольного</a:t>
            </a:r>
            <a:r>
              <a:rPr lang="en-US" altLang="ru-RU" sz="2000">
                <a:sym typeface="+mn-ea"/>
              </a:rPr>
              <a:t> </a:t>
            </a:r>
            <a:r>
              <a:rPr lang="en-US" altLang="en-US" sz="2000">
                <a:sym typeface="+mn-ea"/>
              </a:rPr>
              <a:t>образования</a:t>
            </a:r>
            <a:r>
              <a:rPr lang="en-US" altLang="ru-RU" sz="2000">
                <a:sym typeface="+mn-ea"/>
              </a:rPr>
              <a:t>.</a:t>
            </a:r>
            <a:r>
              <a:rPr lang="en-US" altLang="ru-RU" sz="2400">
                <a:sym typeface="+mn-ea"/>
              </a:rPr>
              <a:t> </a:t>
            </a:r>
            <a:endParaRPr lang="en-US" altLang="ru-RU" sz="2400"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88125" y="3429000"/>
            <a:ext cx="5234940" cy="288988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2000"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000">
                <a:sym typeface="+mn-ea"/>
              </a:rPr>
              <a:t>Рекомендации</a:t>
            </a:r>
            <a:r>
              <a:rPr lang="en-US" altLang="ru-RU" sz="2000">
                <a:sym typeface="+mn-ea"/>
              </a:rPr>
              <a:t> </a:t>
            </a:r>
            <a:r>
              <a:rPr lang="en-US" altLang="en-US" sz="2000">
                <a:sym typeface="+mn-ea"/>
              </a:rPr>
              <a:t>содержат</a:t>
            </a:r>
            <a:r>
              <a:rPr lang="en-US" altLang="ru-RU" sz="2000">
                <a:sym typeface="+mn-ea"/>
              </a:rPr>
              <a:t> </a:t>
            </a:r>
            <a:endParaRPr lang="en-US" altLang="ru-RU" sz="2000"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000">
                <a:sym typeface="+mn-ea"/>
              </a:rPr>
              <a:t>алгоритмы</a:t>
            </a:r>
            <a:r>
              <a:rPr lang="en-US" altLang="ru-RU" sz="2000">
                <a:sym typeface="+mn-ea"/>
              </a:rPr>
              <a:t> </a:t>
            </a:r>
            <a:r>
              <a:rPr lang="en-US" altLang="en-US" sz="2000">
                <a:sym typeface="+mn-ea"/>
              </a:rPr>
              <a:t>создания</a:t>
            </a:r>
            <a:r>
              <a:rPr lang="en-US" altLang="ru-RU" sz="2000">
                <a:sym typeface="+mn-ea"/>
              </a:rPr>
              <a:t> </a:t>
            </a:r>
            <a:r>
              <a:rPr lang="en-US" altLang="en-US" sz="2000">
                <a:sym typeface="+mn-ea"/>
              </a:rPr>
              <a:t>инфраструктуры</a:t>
            </a:r>
            <a:r>
              <a:rPr lang="en-US" altLang="ru-RU" sz="2000">
                <a:sym typeface="+mn-ea"/>
              </a:rPr>
              <a:t> </a:t>
            </a:r>
            <a:endParaRPr lang="en-US" altLang="ru-RU" sz="2000"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000">
                <a:sym typeface="+mn-ea"/>
              </a:rPr>
              <a:t>новых</a:t>
            </a:r>
            <a:r>
              <a:rPr lang="en-US" altLang="ru-RU" sz="2000">
                <a:sym typeface="+mn-ea"/>
              </a:rPr>
              <a:t> </a:t>
            </a:r>
            <a:r>
              <a:rPr lang="en-US" altLang="en-US" sz="2000">
                <a:sym typeface="+mn-ea"/>
              </a:rPr>
              <a:t>дошкольных</a:t>
            </a:r>
            <a:r>
              <a:rPr lang="en-US" altLang="ru-RU" sz="2000">
                <a:sym typeface="+mn-ea"/>
              </a:rPr>
              <a:t> </a:t>
            </a:r>
            <a:r>
              <a:rPr lang="en-US" altLang="en-US" sz="2000">
                <a:sym typeface="+mn-ea"/>
              </a:rPr>
              <a:t>образовательных</a:t>
            </a:r>
            <a:r>
              <a:rPr lang="en-US" altLang="ru-RU" sz="2000">
                <a:sym typeface="+mn-ea"/>
              </a:rPr>
              <a:t> </a:t>
            </a:r>
            <a:endParaRPr lang="en-US" altLang="ru-RU" sz="2000"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000">
                <a:sym typeface="+mn-ea"/>
              </a:rPr>
              <a:t>организаций</a:t>
            </a:r>
            <a:r>
              <a:rPr lang="en-US" altLang="ru-RU" sz="2000">
                <a:sym typeface="+mn-ea"/>
              </a:rPr>
              <a:t> (</a:t>
            </a:r>
            <a:r>
              <a:rPr lang="en-US" altLang="en-US" sz="2000">
                <a:sym typeface="+mn-ea"/>
              </a:rPr>
              <a:t>далее</a:t>
            </a:r>
            <a:r>
              <a:rPr lang="en-US" altLang="ru-RU" sz="2000">
                <a:sym typeface="+mn-ea"/>
              </a:rPr>
              <a:t> - </a:t>
            </a:r>
            <a:r>
              <a:rPr lang="en-US" altLang="en-US" sz="2000">
                <a:sym typeface="+mn-ea"/>
              </a:rPr>
              <a:t>ДОО</a:t>
            </a:r>
            <a:r>
              <a:rPr lang="en-US" altLang="ru-RU" sz="2000">
                <a:sym typeface="+mn-ea"/>
              </a:rPr>
              <a:t>), </a:t>
            </a:r>
            <a:r>
              <a:rPr lang="en-US" altLang="en-US" sz="2000">
                <a:sym typeface="+mn-ea"/>
              </a:rPr>
              <a:t>а</a:t>
            </a:r>
            <a:r>
              <a:rPr lang="en-US" altLang="ru-RU" sz="2000">
                <a:sym typeface="+mn-ea"/>
              </a:rPr>
              <a:t> </a:t>
            </a:r>
            <a:r>
              <a:rPr lang="en-US" altLang="en-US" sz="2000">
                <a:sym typeface="+mn-ea"/>
              </a:rPr>
              <a:t>также</a:t>
            </a:r>
            <a:r>
              <a:rPr lang="en-US" altLang="ru-RU" sz="2000">
                <a:sym typeface="+mn-ea"/>
              </a:rPr>
              <a:t> </a:t>
            </a:r>
            <a:endParaRPr lang="en-US" altLang="ru-RU" sz="2000"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000">
                <a:sym typeface="+mn-ea"/>
              </a:rPr>
              <a:t>проведения</a:t>
            </a:r>
            <a:r>
              <a:rPr lang="en-US" altLang="ru-RU" sz="2000">
                <a:sym typeface="+mn-ea"/>
              </a:rPr>
              <a:t> </a:t>
            </a:r>
            <a:r>
              <a:rPr lang="en-US" altLang="en-US" sz="2000">
                <a:sym typeface="+mn-ea"/>
              </a:rPr>
              <a:t>мероприятий</a:t>
            </a:r>
            <a:r>
              <a:rPr lang="en-US" altLang="ru-RU" sz="2000">
                <a:sym typeface="+mn-ea"/>
              </a:rPr>
              <a:t>, </a:t>
            </a:r>
            <a:r>
              <a:rPr lang="en-US" altLang="en-US" sz="2000">
                <a:sym typeface="+mn-ea"/>
              </a:rPr>
              <a:t>направленных</a:t>
            </a:r>
            <a:r>
              <a:rPr lang="en-US" altLang="ru-RU" sz="2000">
                <a:sym typeface="+mn-ea"/>
              </a:rPr>
              <a:t> </a:t>
            </a:r>
            <a:endParaRPr lang="en-US" altLang="ru-RU" sz="2000"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000">
                <a:sym typeface="+mn-ea"/>
              </a:rPr>
              <a:t>на</a:t>
            </a:r>
            <a:r>
              <a:rPr lang="en-US" altLang="ru-RU" sz="2000">
                <a:sym typeface="+mn-ea"/>
              </a:rPr>
              <a:t> </a:t>
            </a:r>
            <a:r>
              <a:rPr lang="en-US" altLang="en-US" sz="2000">
                <a:sym typeface="+mn-ea"/>
              </a:rPr>
              <a:t>обновление</a:t>
            </a:r>
            <a:r>
              <a:rPr lang="en-US" altLang="ru-RU" sz="2000">
                <a:sym typeface="+mn-ea"/>
              </a:rPr>
              <a:t> </a:t>
            </a:r>
            <a:r>
              <a:rPr lang="en-US" altLang="en-US" sz="2000">
                <a:sym typeface="+mn-ea"/>
              </a:rPr>
              <a:t>инфраструктуры</a:t>
            </a:r>
            <a:r>
              <a:rPr lang="en-US" altLang="ru-RU" sz="2000">
                <a:sym typeface="+mn-ea"/>
              </a:rPr>
              <a:t> </a:t>
            </a:r>
            <a:endParaRPr lang="en-US" altLang="ru-RU" sz="2000"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000">
                <a:sym typeface="+mn-ea"/>
              </a:rPr>
              <a:t>функционирующих</a:t>
            </a:r>
            <a:r>
              <a:rPr lang="en-US" altLang="ru-RU" sz="2000">
                <a:sym typeface="+mn-ea"/>
              </a:rPr>
              <a:t> </a:t>
            </a:r>
            <a:r>
              <a:rPr lang="en-US" altLang="en-US" sz="2000">
                <a:sym typeface="+mn-ea"/>
              </a:rPr>
              <a:t>ДОО</a:t>
            </a:r>
            <a:r>
              <a:rPr lang="en-US" altLang="ru-RU" sz="2000">
                <a:sym typeface="+mn-ea"/>
              </a:rPr>
              <a:t>.</a:t>
            </a:r>
            <a:endParaRPr lang="en-US" altLang="ru-RU" sz="200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ru-RU"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cxnSp>
        <p:nvCxnSpPr>
          <p:cNvPr id="7" name="Прямая со стрелкой 6"/>
          <p:cNvCxnSpPr>
            <a:endCxn id="6" idx="0"/>
          </p:cNvCxnSpPr>
          <p:nvPr/>
        </p:nvCxnSpPr>
        <p:spPr>
          <a:xfrm>
            <a:off x="5982335" y="2550795"/>
            <a:ext cx="3223260" cy="878205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8" name="Прямая со стрелкой 7"/>
          <p:cNvCxnSpPr>
            <a:endCxn id="5" idx="0"/>
          </p:cNvCxnSpPr>
          <p:nvPr/>
        </p:nvCxnSpPr>
        <p:spPr>
          <a:xfrm flipH="1">
            <a:off x="2661920" y="2550795"/>
            <a:ext cx="3363595" cy="878205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5" name="Диаграмма 4"/>
          <p:cNvGraphicFramePr/>
          <p:nvPr/>
        </p:nvGraphicFramePr>
        <p:xfrm>
          <a:off x="108585" y="0"/>
          <a:ext cx="11590655" cy="4313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6" name="Текстовое поле 5"/>
          <p:cNvSpPr txBox="1"/>
          <p:nvPr/>
        </p:nvSpPr>
        <p:spPr>
          <a:xfrm>
            <a:off x="4194810" y="3791585"/>
            <a:ext cx="380238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 sz="2800" b="1">
                <a:latin typeface="Calibri" panose="020F0502020204030204"/>
                <a:ea typeface="SimSun" panose="02010600030101010101" pitchFamily="2" charset="-122"/>
                <a:sym typeface="+mn-ea"/>
              </a:rPr>
              <a:t>И</a:t>
            </a:r>
            <a:r>
              <a:rPr lang="en-US" altLang="zh-CN" sz="2800" b="1">
                <a:latin typeface="Calibri" panose="020F0502020204030204"/>
                <a:ea typeface="SimSun" panose="02010600030101010101" pitchFamily="2" charset="-122"/>
                <a:sym typeface="+mn-ea"/>
              </a:rPr>
              <a:t>нфраструктур</a:t>
            </a:r>
            <a:r>
              <a:rPr lang="ru-RU" altLang="en-US" sz="2800" b="1">
                <a:latin typeface="Calibri" panose="020F0502020204030204"/>
                <a:ea typeface="SimSun" panose="02010600030101010101" pitchFamily="2" charset="-122"/>
                <a:sym typeface="+mn-ea"/>
              </a:rPr>
              <a:t>а</a:t>
            </a:r>
            <a:r>
              <a:rPr lang="en-US" altLang="zh-CN" sz="2800" b="1">
                <a:latin typeface="Calibri" panose="020F0502020204030204"/>
                <a:ea typeface="SimSun" panose="02010600030101010101" pitchFamily="2" charset="-122"/>
                <a:sym typeface="+mn-ea"/>
              </a:rPr>
              <a:t> ДОО</a:t>
            </a:r>
            <a:endParaRPr lang="en-US" altLang="zh-CN" sz="2800" b="1">
              <a:latin typeface="Calibri" panose="020F0502020204030204"/>
              <a:ea typeface="SimSun" panose="02010600030101010101" pitchFamily="2" charset="-122"/>
              <a:sym typeface="+mn-ea"/>
            </a:endParaRPr>
          </a:p>
        </p:txBody>
      </p:sp>
      <p:sp>
        <p:nvSpPr>
          <p:cNvPr id="7" name="Текстовое поле 6"/>
          <p:cNvSpPr txBox="1"/>
          <p:nvPr/>
        </p:nvSpPr>
        <p:spPr>
          <a:xfrm>
            <a:off x="624205" y="4313555"/>
            <a:ext cx="1054417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ru-RU" altLang="en-US" sz="2000">
                <a:latin typeface="Calibri" panose="020F0502020204030204"/>
                <a:ea typeface="SimSun" panose="02010600030101010101" pitchFamily="2" charset="-122"/>
                <a:sym typeface="+mn-ea"/>
              </a:rPr>
              <a:t>* обеспечение </a:t>
            </a:r>
            <a:r>
              <a:rPr lang="en-US" altLang="zh-CN" sz="2000">
                <a:latin typeface="Calibri" panose="020F0502020204030204"/>
                <a:ea typeface="SimSun" panose="02010600030101010101" pitchFamily="2" charset="-122"/>
                <a:sym typeface="+mn-ea"/>
              </a:rPr>
              <a:t>преемственност</a:t>
            </a:r>
            <a:r>
              <a:rPr lang="ru-RU" altLang="en-US" sz="2000">
                <a:latin typeface="Calibri" panose="020F0502020204030204"/>
                <a:ea typeface="SimSun" panose="02010600030101010101" pitchFamily="2" charset="-122"/>
                <a:sym typeface="+mn-ea"/>
              </a:rPr>
              <a:t>и</a:t>
            </a:r>
            <a:r>
              <a:rPr lang="en-US" altLang="zh-CN" sz="2000">
                <a:latin typeface="Calibri" panose="020F0502020204030204"/>
                <a:ea typeface="SimSun" panose="02010600030101010101" pitchFamily="2" charset="-122"/>
                <a:sym typeface="+mn-ea"/>
              </a:rPr>
              <a:t> педагогических технологий взаимодействия детей и взрослых, </a:t>
            </a:r>
            <a:endParaRPr lang="en-US" altLang="zh-CN" sz="2000">
              <a:latin typeface="Calibri" panose="020F0502020204030204"/>
              <a:ea typeface="SimSun" panose="02010600030101010101" pitchFamily="2" charset="-122"/>
              <a:sym typeface="+mn-ea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ru-RU" altLang="en-US" sz="2000">
                <a:latin typeface="Calibri" panose="020F0502020204030204"/>
                <a:ea typeface="SimSun" panose="02010600030101010101" pitchFamily="2" charset="-122"/>
                <a:sym typeface="+mn-ea"/>
              </a:rPr>
              <a:t>* учет </a:t>
            </a:r>
            <a:r>
              <a:rPr lang="en-US" altLang="zh-CN" sz="2000">
                <a:latin typeface="Calibri" panose="020F0502020204030204"/>
                <a:ea typeface="SimSun" panose="02010600030101010101" pitchFamily="2" charset="-122"/>
                <a:sym typeface="+mn-ea"/>
              </a:rPr>
              <a:t>принципа сотрудничества педагогов ДО и учителей начального общего образования, </a:t>
            </a:r>
            <a:endParaRPr lang="en-US" altLang="zh-CN" sz="2000">
              <a:latin typeface="Calibri" panose="020F0502020204030204"/>
              <a:ea typeface="SimSun" panose="02010600030101010101" pitchFamily="2" charset="-122"/>
              <a:sym typeface="+mn-ea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ru-RU" altLang="en-US" sz="2000">
                <a:latin typeface="Calibri" panose="020F0502020204030204"/>
                <a:ea typeface="SimSun" panose="02010600030101010101" pitchFamily="2" charset="-122"/>
                <a:sym typeface="+mn-ea"/>
              </a:rPr>
              <a:t>* обязательный </a:t>
            </a:r>
            <a:r>
              <a:rPr lang="en-US" altLang="zh-CN" sz="2000">
                <a:latin typeface="Calibri" panose="020F0502020204030204"/>
                <a:ea typeface="SimSun" panose="02010600030101010101" pitchFamily="2" charset="-122"/>
                <a:sym typeface="+mn-ea"/>
              </a:rPr>
              <a:t>обмен необходимой информацией и совместной разработки содержания образовательных программ, </a:t>
            </a:r>
            <a:endParaRPr lang="en-US" altLang="zh-CN" sz="2000">
              <a:latin typeface="Calibri" panose="020F0502020204030204"/>
              <a:ea typeface="SimSun" panose="02010600030101010101" pitchFamily="2" charset="-122"/>
              <a:sym typeface="+mn-ea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ru-RU" altLang="en-US" sz="2000">
                <a:latin typeface="Calibri" panose="020F0502020204030204"/>
                <a:ea typeface="SimSun" panose="02010600030101010101" pitchFamily="2" charset="-122"/>
                <a:sym typeface="+mn-ea"/>
              </a:rPr>
              <a:t>* </a:t>
            </a:r>
            <a:r>
              <a:rPr lang="en-US" altLang="zh-CN" sz="2000">
                <a:latin typeface="Calibri" panose="020F0502020204030204"/>
                <a:ea typeface="SimSun" panose="02010600030101010101" pitchFamily="2" charset="-122"/>
                <a:sym typeface="+mn-ea"/>
              </a:rPr>
              <a:t>предоставлени</a:t>
            </a:r>
            <a:r>
              <a:rPr lang="ru-RU" altLang="en-US" sz="2000">
                <a:latin typeface="Calibri" panose="020F0502020204030204"/>
                <a:ea typeface="SimSun" panose="02010600030101010101" pitchFamily="2" charset="-122"/>
                <a:sym typeface="+mn-ea"/>
              </a:rPr>
              <a:t>е</a:t>
            </a:r>
            <a:r>
              <a:rPr lang="en-US" altLang="zh-CN" sz="2000">
                <a:latin typeface="Calibri" panose="020F0502020204030204"/>
                <a:ea typeface="SimSun" panose="02010600030101010101" pitchFamily="2" charset="-122"/>
                <a:sym typeface="+mn-ea"/>
              </a:rPr>
              <a:t> воспитанникам доступа ко всем образовательным пространствам образовательной организации.</a:t>
            </a:r>
            <a:endParaRPr lang="en-US" altLang="zh-CN" sz="2000">
              <a:latin typeface="Calibri" panose="020F0502020204030204"/>
              <a:ea typeface="SimSun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1885950" y="2803525"/>
            <a:ext cx="9517380" cy="3857625"/>
          </a:xfrm>
          <a:prstGeom prst="rect">
            <a:avLst/>
          </a:prstGeom>
        </p:spPr>
        <p:txBody>
          <a:bodyPr wrap="square">
            <a:noAutofit/>
          </a:bodyPr>
          <a:p>
            <a:pPr marL="0" indent="0" algn="just">
              <a:spcBef>
                <a:spcPct val="0"/>
              </a:spcBef>
            </a:pPr>
            <a:r>
              <a:rPr lang="ru-RU" altLang="en-US" sz="1600" b="0" i="0">
                <a:solidFill>
                  <a:srgbClr val="212529"/>
                </a:solidFill>
                <a:latin typeface="sans-serif"/>
                <a:ea typeface="sans-serif"/>
              </a:rPr>
              <a:t>П</a:t>
            </a:r>
            <a:r>
              <a:rPr lang="en-US" altLang="zh-CN" sz="2000" b="0" i="0">
                <a:solidFill>
                  <a:srgbClr val="212529"/>
                </a:solidFill>
                <a:latin typeface="sans-serif"/>
                <a:ea typeface="sans-serif"/>
              </a:rPr>
              <a:t>ринцип</a:t>
            </a:r>
            <a:r>
              <a:rPr lang="ru-RU" altLang="en-US" sz="2000" b="0" i="0">
                <a:solidFill>
                  <a:srgbClr val="212529"/>
                </a:solidFill>
                <a:latin typeface="sans-serif"/>
                <a:ea typeface="sans-serif"/>
              </a:rPr>
              <a:t>ы</a:t>
            </a:r>
            <a:r>
              <a:rPr lang="en-US" altLang="zh-CN" sz="2000" b="0" i="0">
                <a:solidFill>
                  <a:srgbClr val="212529"/>
                </a:solidFill>
                <a:latin typeface="sans-serif"/>
                <a:ea typeface="sans-serif"/>
              </a:rPr>
              <a:t>:</a:t>
            </a:r>
            <a:r>
              <a:rPr lang="ru-RU" altLang="en-US" sz="2000" b="0" i="0">
                <a:solidFill>
                  <a:srgbClr val="212529"/>
                </a:solidFill>
                <a:latin typeface="sans-serif"/>
                <a:ea typeface="sans-serif"/>
              </a:rPr>
              <a:t> </a:t>
            </a:r>
            <a:endParaRPr lang="en-US" altLang="zh-CN" sz="2000" b="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>
              <a:spcBef>
                <a:spcPct val="0"/>
              </a:spcBef>
            </a:pPr>
            <a:r>
              <a:rPr lang="en-US" altLang="zh-CN" sz="2000" b="0" i="0">
                <a:solidFill>
                  <a:srgbClr val="212529"/>
                </a:solidFill>
                <a:latin typeface="sans-serif"/>
                <a:ea typeface="sans-serif"/>
              </a:rPr>
              <a:t>- принцип соответствия особенностям обучающихся;</a:t>
            </a:r>
            <a:endParaRPr lang="en-US" altLang="zh-CN" sz="2000" b="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>
              <a:spcBef>
                <a:spcPct val="0"/>
              </a:spcBef>
            </a:pPr>
            <a:r>
              <a:rPr lang="en-US" altLang="zh-CN" sz="2000" b="0" i="0">
                <a:solidFill>
                  <a:srgbClr val="212529"/>
                </a:solidFill>
                <a:latin typeface="sans-serif"/>
                <a:ea typeface="sans-serif"/>
              </a:rPr>
              <a:t>- принцип личностно-развивающего и гуманистического характера взаимодействия взрослых и детей;</a:t>
            </a:r>
            <a:endParaRPr lang="en-US" altLang="zh-CN" sz="2000" b="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>
              <a:spcBef>
                <a:spcPct val="0"/>
              </a:spcBef>
            </a:pPr>
            <a:r>
              <a:rPr lang="en-US" altLang="zh-CN" sz="2000" b="0" i="0">
                <a:solidFill>
                  <a:srgbClr val="212529"/>
                </a:solidFill>
                <a:latin typeface="sans-serif"/>
                <a:ea typeface="sans-serif"/>
              </a:rPr>
              <a:t>- принцип поддержки инициативы детей в различных видах деятельности;</a:t>
            </a:r>
            <a:endParaRPr lang="en-US" altLang="zh-CN" sz="2000" b="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>
              <a:spcBef>
                <a:spcPct val="0"/>
              </a:spcBef>
            </a:pPr>
            <a:r>
              <a:rPr lang="en-US" altLang="zh-CN" sz="2000" b="0" i="0">
                <a:solidFill>
                  <a:srgbClr val="212529"/>
                </a:solidFill>
                <a:latin typeface="sans-serif"/>
                <a:ea typeface="sans-serif"/>
              </a:rPr>
              <a:t>- принцип единства обучения и воспитания в образовательной среде ДОО;</a:t>
            </a:r>
            <a:endParaRPr lang="en-US" altLang="zh-CN" sz="2000" b="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>
              <a:spcBef>
                <a:spcPct val="0"/>
              </a:spcBef>
            </a:pPr>
            <a:r>
              <a:rPr lang="en-US" altLang="zh-CN" sz="2000" b="0" i="0">
                <a:solidFill>
                  <a:srgbClr val="212529"/>
                </a:solidFill>
                <a:latin typeface="sans-serif"/>
                <a:ea typeface="sans-serif"/>
              </a:rPr>
              <a:t>- принцип организации качественного доступного образования;</a:t>
            </a:r>
            <a:endParaRPr lang="en-US" altLang="zh-CN" sz="2000" b="0" i="0">
              <a:solidFill>
                <a:srgbClr val="212529"/>
              </a:solidFill>
              <a:latin typeface="sans-serif"/>
              <a:ea typeface="sans-serif"/>
            </a:endParaRPr>
          </a:p>
          <a:p>
            <a:pPr marL="0" indent="0" algn="just">
              <a:spcBef>
                <a:spcPct val="0"/>
              </a:spcBef>
            </a:pPr>
            <a:r>
              <a:rPr lang="en-US" altLang="zh-CN" sz="2000" b="0" i="0">
                <a:solidFill>
                  <a:srgbClr val="212529"/>
                </a:solidFill>
                <a:latin typeface="sans-serif"/>
                <a:ea typeface="sans-serif"/>
              </a:rPr>
              <a:t>- принцип формирования общей культуры детей, в том числе ценностей здорового образа жизни и нравственных ориентиров.</a:t>
            </a:r>
            <a:endParaRPr lang="en-US" altLang="zh-CN" sz="2000" b="0" i="0">
              <a:solidFill>
                <a:srgbClr val="212529"/>
              </a:solidFill>
              <a:latin typeface="sans-serif"/>
              <a:ea typeface="sans-serif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-184785" y="-464820"/>
          <a:ext cx="5736590" cy="4446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551170" y="247650"/>
            <a:ext cx="6036945" cy="1217295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2000">
                <a:schemeClr val="accent2"/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структурные</a:t>
            </a:r>
            <a:r>
              <a:rPr kumimoji="0" lang="en-US" altLang="ru-RU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составляющие</a:t>
            </a:r>
            <a:r>
              <a:rPr kumimoji="0" lang="en-US" altLang="ru-RU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endParaRPr kumimoji="0" lang="en-US" altLang="ru-RU" sz="2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инфраструктуры</a:t>
            </a:r>
            <a:r>
              <a:rPr kumimoji="0" lang="en-US" altLang="ru-RU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ДОУ</a:t>
            </a:r>
            <a:endParaRPr kumimoji="0" lang="zh-CN" altLang="en-US" sz="28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5012055" y="148590"/>
            <a:ext cx="5867400" cy="6442075"/>
          </a:xfrm>
          <a:prstGeom prst="rect">
            <a:avLst/>
          </a:prstGeom>
        </p:spPr>
        <p:txBody>
          <a:bodyPr wrap="square">
            <a:noAutofit/>
          </a:bodyPr>
          <a:p>
            <a:pPr marL="0" indent="0" algn="ctr">
              <a:spcBef>
                <a:spcPct val="0"/>
              </a:spcBef>
            </a:pPr>
            <a:r>
              <a:rPr lang="en-US" altLang="zh-CN" sz="2000" b="1" i="0">
                <a:solidFill>
                  <a:srgbClr val="212529"/>
                </a:solidFill>
                <a:latin typeface="Times New Roman" panose="02020603050405020304" charset="0"/>
                <a:ea typeface="sans-serif"/>
                <a:cs typeface="Times New Roman" panose="02020603050405020304" charset="0"/>
              </a:rPr>
              <a:t>Основны</a:t>
            </a:r>
            <a:r>
              <a:rPr lang="ru-RU" altLang="en-US" sz="2000" b="1" i="0">
                <a:solidFill>
                  <a:srgbClr val="212529"/>
                </a:solidFill>
                <a:latin typeface="Times New Roman" panose="02020603050405020304" charset="0"/>
                <a:ea typeface="sans-serif"/>
                <a:cs typeface="Times New Roman" panose="02020603050405020304" charset="0"/>
              </a:rPr>
              <a:t>е</a:t>
            </a:r>
            <a:r>
              <a:rPr lang="en-US" altLang="zh-CN" sz="2000" b="1" i="0">
                <a:solidFill>
                  <a:srgbClr val="212529"/>
                </a:solidFill>
                <a:latin typeface="Times New Roman" panose="02020603050405020304" charset="0"/>
                <a:ea typeface="sans-serif"/>
                <a:cs typeface="Times New Roman" panose="02020603050405020304" charset="0"/>
              </a:rPr>
              <a:t> задачи</a:t>
            </a:r>
            <a:r>
              <a:rPr lang="en-US" altLang="zh-CN" sz="2000" b="0" i="0">
                <a:solidFill>
                  <a:srgbClr val="212529"/>
                </a:solidFill>
                <a:latin typeface="Times New Roman" panose="02020603050405020304" charset="0"/>
                <a:ea typeface="sans-serif"/>
                <a:cs typeface="Times New Roman" panose="02020603050405020304" charset="0"/>
              </a:rPr>
              <a:t>:</a:t>
            </a:r>
            <a:endParaRPr lang="en-US" altLang="zh-CN" sz="2000" b="0" i="0">
              <a:solidFill>
                <a:srgbClr val="212529"/>
              </a:solidFill>
              <a:latin typeface="Times New Roman" panose="02020603050405020304" charset="0"/>
              <a:ea typeface="sans-serif"/>
              <a:cs typeface="Times New Roman" panose="02020603050405020304" charset="0"/>
            </a:endParaRPr>
          </a:p>
          <a:p>
            <a:pPr marL="0" indent="0" algn="ctr">
              <a:spcBef>
                <a:spcPct val="0"/>
              </a:spcBef>
            </a:pPr>
            <a:endParaRPr lang="en-US" altLang="zh-CN" sz="2000" b="0" i="0">
              <a:solidFill>
                <a:srgbClr val="212529"/>
              </a:solidFill>
              <a:latin typeface="Times New Roman" panose="02020603050405020304" charset="0"/>
              <a:ea typeface="sans-serif"/>
              <a:cs typeface="Times New Roman" panose="02020603050405020304" charset="0"/>
            </a:endParaRPr>
          </a:p>
          <a:p>
            <a:pPr marL="0" indent="0" algn="just">
              <a:spcBef>
                <a:spcPct val="0"/>
              </a:spcBef>
            </a:pPr>
            <a:r>
              <a:rPr lang="en-US" altLang="zh-CN" sz="2000" b="0" i="0">
                <a:solidFill>
                  <a:srgbClr val="212529"/>
                </a:solidFill>
                <a:latin typeface="Times New Roman" panose="02020603050405020304" charset="0"/>
                <a:ea typeface="sans-serif"/>
                <a:cs typeface="Times New Roman" panose="02020603050405020304" charset="0"/>
              </a:rPr>
              <a:t>1. Помощь в создании инфраструктуры, обеспечивающей полноценное проживание ребенком всех этапов детства.</a:t>
            </a:r>
            <a:endParaRPr lang="en-US" altLang="zh-CN" sz="2000" b="0" i="0">
              <a:solidFill>
                <a:srgbClr val="212529"/>
              </a:solidFill>
              <a:latin typeface="Times New Roman" panose="02020603050405020304" charset="0"/>
              <a:ea typeface="sans-serif"/>
              <a:cs typeface="Times New Roman" panose="02020603050405020304" charset="0"/>
            </a:endParaRPr>
          </a:p>
          <a:p>
            <a:pPr marL="0" indent="0" algn="just">
              <a:spcBef>
                <a:spcPct val="0"/>
              </a:spcBef>
            </a:pPr>
            <a:endParaRPr lang="en-US" altLang="zh-CN" sz="2000" b="0" i="0">
              <a:solidFill>
                <a:srgbClr val="212529"/>
              </a:solidFill>
              <a:latin typeface="Times New Roman" panose="02020603050405020304" charset="0"/>
              <a:ea typeface="sans-serif"/>
              <a:cs typeface="Times New Roman" panose="02020603050405020304" charset="0"/>
            </a:endParaRPr>
          </a:p>
          <a:p>
            <a:pPr marL="0" indent="0" algn="just">
              <a:spcBef>
                <a:spcPct val="0"/>
              </a:spcBef>
            </a:pPr>
            <a:r>
              <a:rPr lang="en-US" altLang="zh-CN" sz="2000" b="0" i="0">
                <a:solidFill>
                  <a:srgbClr val="212529"/>
                </a:solidFill>
                <a:latin typeface="Times New Roman" panose="02020603050405020304" charset="0"/>
                <a:ea typeface="sans-serif"/>
                <a:cs typeface="Times New Roman" panose="02020603050405020304" charset="0"/>
              </a:rPr>
              <a:t>2. Помощь в проведении мониторинга в части анализа материально-технического обеспечения образовательной деятельности, создании современной развивающей предметно-пространственной среды (далее - РППС), разработке программы развития РППС с учетом изменения подходов к организации деятельности ДОО.</a:t>
            </a:r>
            <a:endParaRPr lang="en-US" altLang="zh-CN" sz="2000" b="0" i="0">
              <a:solidFill>
                <a:srgbClr val="212529"/>
              </a:solidFill>
              <a:latin typeface="Times New Roman" panose="02020603050405020304" charset="0"/>
              <a:ea typeface="sans-serif"/>
              <a:cs typeface="Times New Roman" panose="02020603050405020304" charset="0"/>
            </a:endParaRPr>
          </a:p>
          <a:p>
            <a:pPr marL="0" indent="0" algn="just">
              <a:spcBef>
                <a:spcPct val="0"/>
              </a:spcBef>
            </a:pPr>
            <a:endParaRPr lang="en-US" altLang="zh-CN" sz="2000" b="0" i="0">
              <a:solidFill>
                <a:srgbClr val="212529"/>
              </a:solidFill>
              <a:latin typeface="Times New Roman" panose="02020603050405020304" charset="0"/>
              <a:ea typeface="sans-serif"/>
              <a:cs typeface="Times New Roman" panose="02020603050405020304" charset="0"/>
            </a:endParaRPr>
          </a:p>
          <a:p>
            <a:pPr marL="0" indent="0" algn="just">
              <a:spcBef>
                <a:spcPct val="0"/>
              </a:spcBef>
            </a:pPr>
            <a:r>
              <a:rPr lang="en-US" altLang="zh-CN" sz="2000" b="0" i="0">
                <a:solidFill>
                  <a:srgbClr val="212529"/>
                </a:solidFill>
                <a:latin typeface="Times New Roman" panose="02020603050405020304" charset="0"/>
                <a:ea typeface="sans-serif"/>
                <a:cs typeface="Times New Roman" panose="02020603050405020304" charset="0"/>
              </a:rPr>
              <a:t>3. Формирование условий для преемственности технологий и содержания обучения и воспитания детей на уровнях дошкольного и начального общего образования в разных социальных институтах, включая семью.</a:t>
            </a:r>
            <a:endParaRPr lang="en-US" altLang="zh-CN" sz="2000" b="0" i="0">
              <a:solidFill>
                <a:srgbClr val="212529"/>
              </a:solidFill>
              <a:latin typeface="Times New Roman" panose="02020603050405020304" charset="0"/>
              <a:ea typeface="sans-serif"/>
              <a:cs typeface="Times New Roman" panose="02020603050405020304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-781685" y="284480"/>
          <a:ext cx="5361940" cy="7297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4" name="Текстовое поле 3"/>
          <p:cNvSpPr txBox="1"/>
          <p:nvPr/>
        </p:nvSpPr>
        <p:spPr>
          <a:xfrm>
            <a:off x="418465" y="148590"/>
            <a:ext cx="3712845" cy="1100455"/>
          </a:xfrm>
          <a:prstGeom prst="rect">
            <a:avLst/>
          </a:prstGeom>
        </p:spPr>
        <p:txBody>
          <a:bodyPr wrap="square">
            <a:noAutofit/>
          </a:bodyPr>
          <a:p>
            <a:pPr marL="0" indent="0" algn="ctr">
              <a:spcBef>
                <a:spcPct val="0"/>
              </a:spcBef>
            </a:pPr>
            <a:r>
              <a:rPr lang="en-US" altLang="zh-CN" sz="2000" b="1">
                <a:solidFill>
                  <a:srgbClr val="212529"/>
                </a:solidFill>
                <a:latin typeface="Times New Roman" panose="02020603050405020304" charset="0"/>
                <a:ea typeface="sans-serif"/>
                <a:cs typeface="Times New Roman" panose="02020603050405020304" charset="0"/>
                <a:sym typeface="+mn-ea"/>
              </a:rPr>
              <a:t>Цель рекомендаций</a:t>
            </a:r>
            <a:r>
              <a:rPr lang="en-US" altLang="zh-CN" sz="2000" b="0" i="0">
                <a:solidFill>
                  <a:srgbClr val="212529"/>
                </a:solidFill>
                <a:latin typeface="Times New Roman" panose="02020603050405020304" charset="0"/>
                <a:ea typeface="sans-serif"/>
                <a:cs typeface="Times New Roman" panose="02020603050405020304" charset="0"/>
              </a:rPr>
              <a:t> - </a:t>
            </a:r>
            <a:endParaRPr lang="en-US" altLang="zh-CN" sz="2000" b="0" i="0">
              <a:solidFill>
                <a:srgbClr val="212529"/>
              </a:solidFill>
              <a:latin typeface="Times New Roman" panose="02020603050405020304" charset="0"/>
              <a:ea typeface="sans-serif"/>
              <a:cs typeface="Times New Roman" panose="02020603050405020304" charset="0"/>
            </a:endParaRPr>
          </a:p>
          <a:p>
            <a:pPr marL="0" indent="0" algn="ctr">
              <a:spcBef>
                <a:spcPct val="0"/>
              </a:spcBef>
            </a:pPr>
            <a:r>
              <a:rPr lang="en-US" altLang="zh-CN" sz="2000" b="0" i="0">
                <a:solidFill>
                  <a:srgbClr val="212529"/>
                </a:solidFill>
                <a:latin typeface="Times New Roman" panose="02020603050405020304" charset="0"/>
                <a:ea typeface="sans-serif"/>
                <a:cs typeface="Times New Roman" panose="02020603050405020304" charset="0"/>
              </a:rPr>
              <a:t>создание образовательного пространства</a:t>
            </a:r>
            <a:endParaRPr lang="en-US" altLang="zh-CN" sz="2000" b="0" i="0">
              <a:solidFill>
                <a:srgbClr val="212529"/>
              </a:solidFill>
              <a:latin typeface="Times New Roman" panose="02020603050405020304" charset="0"/>
              <a:ea typeface="sans-serif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" name="Диаграмма 2"/>
          <p:cNvGraphicFramePr/>
          <p:nvPr/>
        </p:nvGraphicFramePr>
        <p:xfrm>
          <a:off x="1769745" y="0"/>
          <a:ext cx="8320405" cy="62541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456045" y="4685030"/>
            <a:ext cx="3634105" cy="102616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24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     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кадровые</a:t>
            </a:r>
            <a:r>
              <a:rPr kumimoji="0" lang="en-US" altLang="ru-RU" sz="2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ресурсы</a:t>
            </a:r>
            <a:endParaRPr kumimoji="0" lang="en-US" altLang="en-US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6" name="Двойная стрелка влево/вправо 5"/>
          <p:cNvSpPr/>
          <p:nvPr/>
        </p:nvSpPr>
        <p:spPr>
          <a:xfrm>
            <a:off x="855980" y="6137910"/>
            <a:ext cx="10147935" cy="554355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С</a:t>
            </a: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труктурные</a:t>
            </a:r>
            <a:r>
              <a:rPr kumimoji="0" lang="en-US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составляющие</a:t>
            </a:r>
            <a:r>
              <a:rPr kumimoji="0" lang="ru-RU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инфраструктуры дошкольной образовательной организации</a:t>
            </a:r>
            <a:endParaRPr kumimoji="0" lang="ru-RU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6385" y="843280"/>
            <a:ext cx="914400" cy="51822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И</a:t>
            </a:r>
            <a:endParaRPr kumimoji="0" lang="en-US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н</a:t>
            </a:r>
            <a:endParaRPr kumimoji="0" lang="en-US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в</a:t>
            </a:r>
            <a:endParaRPr kumimoji="0" lang="en-US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а</a:t>
            </a:r>
            <a:endParaRPr kumimoji="0" lang="en-US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р</a:t>
            </a:r>
            <a:endParaRPr kumimoji="0" lang="en-US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и</a:t>
            </a:r>
            <a:endParaRPr kumimoji="0" lang="en-US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а</a:t>
            </a:r>
            <a:endParaRPr kumimoji="0" lang="en-US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н</a:t>
            </a:r>
            <a:endParaRPr kumimoji="0" lang="en-US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т</a:t>
            </a:r>
            <a:endParaRPr kumimoji="0" lang="en-US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н</a:t>
            </a:r>
            <a:endParaRPr kumimoji="0" lang="en-US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а</a:t>
            </a:r>
            <a:endParaRPr kumimoji="0" lang="ru-RU" altLang="zh-CN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я</a:t>
            </a:r>
            <a:endParaRPr kumimoji="0" lang="ru-RU" altLang="zh-CN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659110" y="843280"/>
            <a:ext cx="914400" cy="51822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В</a:t>
            </a:r>
            <a:endParaRPr kumimoji="0" lang="ru-RU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а</a:t>
            </a:r>
            <a:endParaRPr kumimoji="0" lang="ru-RU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р</a:t>
            </a:r>
            <a:endParaRPr kumimoji="0" lang="ru-RU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и</a:t>
            </a:r>
            <a:endParaRPr kumimoji="0" lang="ru-RU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а</a:t>
            </a:r>
            <a:endParaRPr kumimoji="0" lang="ru-RU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т</a:t>
            </a:r>
            <a:endParaRPr kumimoji="0" lang="ru-RU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и</a:t>
            </a:r>
            <a:endParaRPr kumimoji="0" lang="ru-RU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в</a:t>
            </a:r>
            <a:endParaRPr kumimoji="0" lang="en-US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н</a:t>
            </a:r>
            <a:endParaRPr kumimoji="0" lang="en-US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а</a:t>
            </a:r>
            <a:endParaRPr kumimoji="0" lang="ru-RU" altLang="zh-CN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я</a:t>
            </a:r>
            <a:endParaRPr kumimoji="0" lang="ru-RU" altLang="zh-CN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970915"/>
          </a:xfrm>
        </p:spPr>
        <p:txBody>
          <a:bodyPr/>
          <a:p>
            <a:r>
              <a:rPr lang="ru-RU" altLang="en-US" smtClean="0">
                <a:ln>
                  <a:noFill/>
                </a:ln>
                <a:effectLst/>
                <a:latin typeface="Arial" panose="020B0604020202020204" pitchFamily="34" charset="0"/>
                <a:ea typeface="SimSun" panose="02010600030101010101" pitchFamily="2" charset="-122"/>
                <a:sym typeface="+mn-ea"/>
              </a:rPr>
              <a:t>С</a:t>
            </a:r>
            <a:r>
              <a:rPr lang="en-US" altLang="en-US" smtClean="0">
                <a:ln>
                  <a:noFill/>
                </a:ln>
                <a:effectLst/>
                <a:latin typeface="Arial" panose="020B0604020202020204" pitchFamily="34" charset="0"/>
                <a:ea typeface="SimSun" panose="02010600030101010101" pitchFamily="2" charset="-122"/>
                <a:sym typeface="+mn-ea"/>
              </a:rPr>
              <a:t>труктурные</a:t>
            </a:r>
            <a:r>
              <a:rPr lang="en-US" altLang="ru-RU" smtClean="0">
                <a:ln>
                  <a:noFill/>
                </a:ln>
                <a:effectLst/>
                <a:latin typeface="Arial" panose="020B0604020202020204" pitchFamily="34" charset="0"/>
                <a:ea typeface="SimSun" panose="02010600030101010101" pitchFamily="2" charset="-122"/>
                <a:sym typeface="+mn-ea"/>
              </a:rPr>
              <a:t> </a:t>
            </a:r>
            <a:r>
              <a:rPr lang="en-US" altLang="en-US" smtClean="0">
                <a:ln>
                  <a:noFill/>
                </a:ln>
                <a:effectLst/>
                <a:latin typeface="Arial" panose="020B0604020202020204" pitchFamily="34" charset="0"/>
                <a:ea typeface="SimSun" panose="02010600030101010101" pitchFamily="2" charset="-122"/>
                <a:sym typeface="+mn-ea"/>
              </a:rPr>
              <a:t>составляющие</a:t>
            </a:r>
            <a:r>
              <a:rPr lang="ru-RU" altLang="en-US" smtClean="0">
                <a:ln>
                  <a:noFill/>
                </a:ln>
                <a:effectLst/>
                <a:latin typeface="Arial" panose="020B0604020202020204" pitchFamily="34" charset="0"/>
                <a:ea typeface="SimSun" panose="02010600030101010101" pitchFamily="2" charset="-122"/>
                <a:sym typeface="+mn-ea"/>
              </a:rPr>
              <a:t> инфраструктуры дошкольной образовательной организации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02285" y="1649095"/>
            <a:ext cx="3983355" cy="4953000"/>
          </a:xfrm>
        </p:spPr>
        <p:txBody>
          <a:bodyPr/>
          <a:p>
            <a:r>
              <a:rPr lang="ru-RU" altLang="en-US"/>
              <a:t>ИНВАРИАНТНАЯ</a:t>
            </a:r>
            <a:r>
              <a:rPr lang="en-US" altLang="ru-RU"/>
              <a:t> </a:t>
            </a:r>
            <a:r>
              <a:rPr lang="en-US" altLang="en-US"/>
              <a:t>обеспечива</a:t>
            </a:r>
            <a:r>
              <a:rPr lang="ru-RU" altLang="en-US"/>
              <a:t>ет</a:t>
            </a:r>
            <a:r>
              <a:rPr lang="en-US" altLang="ru-RU"/>
              <a:t> </a:t>
            </a:r>
            <a:r>
              <a:rPr lang="en-US" altLang="en-US"/>
              <a:t>решение</a:t>
            </a:r>
            <a:r>
              <a:rPr lang="en-US" altLang="ru-RU"/>
              <a:t> </a:t>
            </a:r>
            <a:r>
              <a:rPr lang="en-US" altLang="en-US"/>
              <a:t>задач</a:t>
            </a:r>
            <a:r>
              <a:rPr lang="" altLang="en-US"/>
              <a:t> </a:t>
            </a:r>
            <a:r>
              <a:rPr lang="en-US" altLang="en-US"/>
              <a:t>ФГОС</a:t>
            </a:r>
            <a:r>
              <a:rPr lang="en-US" altLang="ru-RU"/>
              <a:t> </a:t>
            </a:r>
            <a:r>
              <a:rPr lang="en-US" altLang="en-US"/>
              <a:t>ДО</a:t>
            </a:r>
            <a:r>
              <a:rPr lang="" altLang="en-US"/>
              <a:t> </a:t>
            </a:r>
            <a:r>
              <a:rPr lang="en-US" altLang="en-US"/>
              <a:t>в</a:t>
            </a:r>
            <a:r>
              <a:rPr lang="en-US" altLang="ru-RU"/>
              <a:t> </a:t>
            </a:r>
            <a:r>
              <a:rPr lang="en-US" altLang="en-US"/>
              <a:t>процессе</a:t>
            </a:r>
            <a:r>
              <a:rPr lang="en-US" altLang="ru-RU"/>
              <a:t> </a:t>
            </a:r>
            <a:r>
              <a:rPr lang="en-US" altLang="en-US"/>
              <a:t>реализации</a:t>
            </a:r>
            <a:r>
              <a:rPr lang="" altLang="en-US"/>
              <a:t> </a:t>
            </a:r>
            <a:endParaRPr lang="" altLang="en-US"/>
          </a:p>
          <a:p>
            <a:pPr marL="0" indent="0">
              <a:buNone/>
            </a:pPr>
            <a:r>
              <a:rPr lang="ru-RU" altLang="en-US"/>
              <a:t>   </a:t>
            </a:r>
            <a:r>
              <a:rPr lang="en-US" altLang="en-US"/>
              <a:t>ФОП</a:t>
            </a:r>
            <a:r>
              <a:rPr lang="en-US" altLang="ru-RU"/>
              <a:t> </a:t>
            </a:r>
            <a:r>
              <a:rPr lang="en-US" altLang="en-US"/>
              <a:t>ДО</a:t>
            </a:r>
            <a:endParaRPr lang="en-US" altLang="en-US"/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>
          <a:xfrm>
            <a:off x="5798820" y="1713865"/>
            <a:ext cx="5632450" cy="4953000"/>
          </a:xfrm>
        </p:spPr>
        <p:txBody>
          <a:bodyPr/>
          <a:p>
            <a:r>
              <a:rPr lang="ru-RU" altLang="en-US"/>
              <a:t>ВАРИАТИВНАЯ</a:t>
            </a:r>
            <a:r>
              <a:rPr lang="en-US" altLang="ru-RU"/>
              <a:t> </a:t>
            </a:r>
            <a:endParaRPr lang="en-US" altLang="ru-RU"/>
          </a:p>
          <a:p>
            <a:pPr marL="0" indent="0">
              <a:buNone/>
            </a:pPr>
            <a:r>
              <a:rPr lang="en-US" altLang="en-US"/>
              <a:t>обеспечива</a:t>
            </a:r>
            <a:r>
              <a:rPr lang="ru-RU" altLang="en-US"/>
              <a:t>ет</a:t>
            </a:r>
            <a:r>
              <a:rPr lang="en-US" altLang="ru-RU"/>
              <a:t> </a:t>
            </a:r>
            <a:r>
              <a:rPr lang="en-US" altLang="en-US"/>
              <a:t>решение</a:t>
            </a:r>
            <a:r>
              <a:rPr lang="en-US" altLang="ru-RU"/>
              <a:t> </a:t>
            </a:r>
            <a:r>
              <a:rPr lang="en-US" altLang="en-US"/>
              <a:t>задач</a:t>
            </a:r>
            <a:r>
              <a:rPr lang="en-US" altLang="ru-RU"/>
              <a:t> </a:t>
            </a:r>
            <a:r>
              <a:rPr lang="en-US" altLang="en-US"/>
              <a:t>с</a:t>
            </a:r>
            <a:r>
              <a:rPr lang="en-US" altLang="ru-RU"/>
              <a:t> </a:t>
            </a:r>
            <a:r>
              <a:rPr lang="en-US" altLang="en-US"/>
              <a:t>учетом</a:t>
            </a:r>
            <a:r>
              <a:rPr lang="en-US" altLang="ru-RU"/>
              <a:t> </a:t>
            </a:r>
            <a:r>
              <a:rPr lang="en-US" altLang="en-US"/>
              <a:t>социокультурных</a:t>
            </a:r>
            <a:r>
              <a:rPr lang="en-US" altLang="ru-RU"/>
              <a:t>, </a:t>
            </a:r>
            <a:r>
              <a:rPr lang="en-US" altLang="en-US"/>
              <a:t>региональных</a:t>
            </a:r>
            <a:r>
              <a:rPr lang="en-US" altLang="ru-RU"/>
              <a:t> </a:t>
            </a:r>
            <a:r>
              <a:rPr lang="en-US" altLang="en-US"/>
              <a:t>особенностей</a:t>
            </a:r>
            <a:r>
              <a:rPr lang="en-US" altLang="ru-RU"/>
              <a:t> </a:t>
            </a:r>
            <a:r>
              <a:rPr lang="en-US" altLang="en-US"/>
              <a:t>ДОО</a:t>
            </a:r>
            <a:r>
              <a:rPr lang="en-US" altLang="ru-RU"/>
              <a:t>, </a:t>
            </a:r>
            <a:r>
              <a:rPr lang="en-US" altLang="en-US"/>
              <a:t>особенностей</a:t>
            </a:r>
            <a:r>
              <a:rPr lang="en-US" altLang="ru-RU"/>
              <a:t> </a:t>
            </a:r>
            <a:r>
              <a:rPr lang="en-US" altLang="en-US"/>
              <a:t>организации</a:t>
            </a:r>
            <a:r>
              <a:rPr lang="en-US" altLang="ru-RU"/>
              <a:t> </a:t>
            </a:r>
            <a:r>
              <a:rPr lang="en-US" altLang="en-US"/>
              <a:t>ДО</a:t>
            </a:r>
            <a:r>
              <a:rPr lang="en-US" altLang="ru-RU"/>
              <a:t> </a:t>
            </a:r>
            <a:r>
              <a:rPr lang="en-US" altLang="en-US"/>
              <a:t>того</a:t>
            </a:r>
            <a:r>
              <a:rPr lang="en-US" altLang="ru-RU"/>
              <a:t> </a:t>
            </a:r>
            <a:r>
              <a:rPr lang="en-US" altLang="en-US"/>
              <a:t>или</a:t>
            </a:r>
            <a:r>
              <a:rPr lang="en-US" altLang="ru-RU"/>
              <a:t> </a:t>
            </a:r>
            <a:r>
              <a:rPr lang="en-US" altLang="en-US"/>
              <a:t>иного</a:t>
            </a:r>
            <a:r>
              <a:rPr lang="en-US" altLang="ru-RU"/>
              <a:t> </a:t>
            </a:r>
            <a:r>
              <a:rPr lang="en-US" altLang="en-US"/>
              <a:t>субъекта</a:t>
            </a:r>
            <a:r>
              <a:rPr lang="en-US" altLang="ru-RU"/>
              <a:t> </a:t>
            </a:r>
            <a:endParaRPr lang="en-US" altLang="ru-RU"/>
          </a:p>
          <a:p>
            <a:pPr marL="0" indent="0">
              <a:buNone/>
            </a:pPr>
            <a:r>
              <a:rPr lang="en-US" altLang="en-US"/>
              <a:t>Российской</a:t>
            </a:r>
            <a:r>
              <a:rPr lang="en-US" altLang="ru-RU"/>
              <a:t> </a:t>
            </a:r>
            <a:r>
              <a:rPr lang="en-US" altLang="en-US"/>
              <a:t>Федерации</a:t>
            </a:r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114935"/>
            <a:ext cx="10972800" cy="1110615"/>
          </a:xfrm>
        </p:spPr>
        <p:txBody>
          <a:bodyPr/>
          <a:p>
            <a:pPr algn="ctr"/>
            <a:r>
              <a:rPr lang="en-US" altLang="en-US" sz="2000"/>
              <a:t>ЧЕК</a:t>
            </a:r>
            <a:r>
              <a:rPr lang="en-US" altLang="ru-RU" sz="2000"/>
              <a:t>-</a:t>
            </a:r>
            <a:r>
              <a:rPr lang="en-US" altLang="en-US" sz="2000"/>
              <a:t>ЛИСТ</a:t>
            </a:r>
            <a:br>
              <a:rPr lang="en-US" altLang="en-US" sz="2000"/>
            </a:br>
            <a:r>
              <a:rPr lang="en-US" altLang="en-US" sz="2000"/>
              <a:t>ФОРМИРОВАНИЯ</a:t>
            </a:r>
            <a:r>
              <a:rPr lang="en-US" altLang="ru-RU" sz="2000"/>
              <a:t> </a:t>
            </a:r>
            <a:r>
              <a:rPr lang="en-US" altLang="en-US" sz="2000"/>
              <a:t>ИНФРАСТРУКТУРЫ</a:t>
            </a:r>
            <a:r>
              <a:rPr lang="en-US" altLang="ru-RU" sz="2000"/>
              <a:t> </a:t>
            </a:r>
            <a:r>
              <a:rPr lang="en-US" altLang="en-US" sz="2000"/>
              <a:t>И</a:t>
            </a:r>
            <a:r>
              <a:rPr lang="en-US" altLang="ru-RU" sz="2000"/>
              <a:t> </a:t>
            </a:r>
            <a:br>
              <a:rPr lang="en-US" altLang="ru-RU" sz="2000"/>
            </a:br>
            <a:r>
              <a:rPr lang="en-US" altLang="en-US" sz="2000"/>
              <a:t>КОМПЛЕКТАЦИИ</a:t>
            </a:r>
            <a:r>
              <a:rPr lang="ru-RU" altLang="en-US" sz="2000"/>
              <a:t> </a:t>
            </a:r>
            <a:r>
              <a:rPr lang="en-US" altLang="en-US" sz="2000"/>
              <a:t>УЧЕБНО</a:t>
            </a:r>
            <a:r>
              <a:rPr lang="en-US" altLang="ru-RU" sz="2000"/>
              <a:t>-</a:t>
            </a:r>
            <a:r>
              <a:rPr lang="en-US" altLang="en-US" sz="2000"/>
              <a:t>МЕТОДИЧЕСКИХ</a:t>
            </a:r>
            <a:r>
              <a:rPr lang="en-US" altLang="ru-RU" sz="2000"/>
              <a:t> </a:t>
            </a:r>
            <a:r>
              <a:rPr lang="en-US" altLang="en-US" sz="2000"/>
              <a:t>МАТЕРИАЛОВ</a:t>
            </a:r>
            <a:endParaRPr lang="en-US" altLang="en-US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338455" y="1595120"/>
            <a:ext cx="11243945" cy="51562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Аудит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текущей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(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существующей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)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инфраструктуры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ДОО</a:t>
            </a:r>
            <a:endParaRPr kumimoji="0" lang="en-US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8455" y="2496185"/>
            <a:ext cx="11243945" cy="51562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Анализ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потребностей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участников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образовательного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процесса</a:t>
            </a:r>
            <a:endParaRPr kumimoji="0" lang="en-US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0680" y="3396615"/>
            <a:ext cx="11243945" cy="51562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Разработка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и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согласование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перечня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элементов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инфраструктуры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ДОО</a:t>
            </a:r>
            <a:endParaRPr kumimoji="0" lang="en-US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8455" y="4327525"/>
            <a:ext cx="11243945" cy="51562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Поставка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,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пусконаладка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компонентов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инфраструктуры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ДОО</a:t>
            </a:r>
            <a:endParaRPr kumimoji="0" lang="en-US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8455" y="5194300"/>
            <a:ext cx="11243945" cy="51562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Обучение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педагогов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эффективному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системному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использованию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компонентов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инфраструктуры</a:t>
            </a:r>
            <a:endParaRPr kumimoji="0" lang="en-US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8455" y="6080125"/>
            <a:ext cx="11243945" cy="51562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Методическая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и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техническая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поддержка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педагогов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ДОО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и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консультирование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родителей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endParaRPr kumimoji="0" lang="en-US" alt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по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использованию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компонентов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инфраструктуры</a:t>
            </a:r>
            <a:r>
              <a:rPr kumimoji="0" lang="en-US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ДОО</a:t>
            </a:r>
            <a:endParaRPr kumimoji="0" lang="en-US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5717540" y="2101850"/>
            <a:ext cx="485775" cy="368935"/>
          </a:xfrm>
          <a:prstGeom prst="down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5739765" y="3018155"/>
            <a:ext cx="485775" cy="368935"/>
          </a:xfrm>
          <a:prstGeom prst="down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5739765" y="3934460"/>
            <a:ext cx="485775" cy="368935"/>
          </a:xfrm>
          <a:prstGeom prst="down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5717540" y="4838065"/>
            <a:ext cx="485775" cy="368935"/>
          </a:xfrm>
          <a:prstGeom prst="down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5739765" y="5708015"/>
            <a:ext cx="485775" cy="368935"/>
          </a:xfrm>
          <a:prstGeom prst="down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938*476"/>
  <p:tag name="TABLE_ENDDRAG_RECT" val="12*82*938*476"/>
</p:tagLst>
</file>

<file path=ppt/tags/tag2.xml><?xml version="1.0" encoding="utf-8"?>
<p:tagLst xmlns:p="http://schemas.openxmlformats.org/presentationml/2006/main">
  <p:tag name="TABLE_ENDDRAG_ORIGIN_RECT" val="917*397"/>
  <p:tag name="TABLE_ENDDRAG_RECT" val="14*130*917*397"/>
</p:tagLst>
</file>

<file path=ppt/theme/theme1.xml><?xml version="1.0" encoding="utf-8"?>
<a:theme xmlns:a="http://schemas.openxmlformats.org/drawingml/2006/main" name="Blue Waves">
  <a:themeElements>
    <a:clrScheme name="Blue Wa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Blue Wa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Blue Wa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7953</Words>
  <Application>WPS Presentation</Application>
  <PresentationFormat>宽屏</PresentationFormat>
  <Paragraphs>283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SimSun</vt:lpstr>
      <vt:lpstr>Wingdings</vt:lpstr>
      <vt:lpstr>Calibri</vt:lpstr>
      <vt:lpstr>sans-serif</vt:lpstr>
      <vt:lpstr>Segoe Print</vt:lpstr>
      <vt:lpstr>Times New Roman</vt:lpstr>
      <vt:lpstr>-apple-system</vt:lpstr>
      <vt:lpstr>Microsoft YaHei</vt:lpstr>
      <vt:lpstr>Arial Unicode MS</vt:lpstr>
      <vt:lpstr>Wingdings</vt:lpstr>
      <vt:lpstr>Blue Waves</vt:lpstr>
      <vt:lpstr>Министерство образования и науки Пермского края ГАУ ДПО «Институт развития образования Пермского края» МАДОУ «Золотой ключик»</vt:lpstr>
      <vt:lpstr>PowerPoint 演示文稿</vt:lpstr>
      <vt:lpstr>Письмо Минпросвещения России от 13.02.2023 N ТВ-413/03  "О направлении рекомендаций"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Современное дошкольное образование  в России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Золотой ключик</cp:lastModifiedBy>
  <cp:revision>8</cp:revision>
  <dcterms:created xsi:type="dcterms:W3CDTF">2025-08-28T16:05:00Z</dcterms:created>
  <dcterms:modified xsi:type="dcterms:W3CDTF">2025-08-29T05:38:02Z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1049-12.2.0.21931</vt:lpwstr>
  </property>
  <property fmtid="{D5CDD505-2E9C-101B-9397-08002B2CF9AE}" pid="3" name="ICV">
    <vt:lpwstr>5F0DE43A260843CC8B06402520371D9D_13</vt:lpwstr>
  </property>
</Properties>
</file>