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123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User\Downloads\2025-06-06%20&#1050;&#1086;&#1087;&#1080;&#1103;%20&#1059;&#1095;&#1072;&#1089;&#1090;&#1085;&#1080;&#1082;&#1080;%20&#1076;&#1074;&#1080;&#1078;&#1077;&#1085;&#1080;&#1103;%20&#1054;&#1088;&#1083;&#1103;&#1090;&#1072;-&#1076;&#1086;&#1096;&#1082;&#1086;&#1083;&#1103;&#1090;&#1072;%20(2)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2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plotArea>
      <c:layout/>
      <c:pieChart>
        <c:varyColors val="1"/>
        <c:ser>
          <c:idx val="0"/>
          <c:order val="0"/>
          <c:explosion val="1"/>
          <c:cat>
            <c:strRef>
              <c:f>Лист1!$A$1:$A$33</c:f>
              <c:strCache>
                <c:ptCount val="33"/>
                <c:pt idx="0">
                  <c:v>Нытвенский МО</c:v>
                </c:pt>
                <c:pt idx="1">
                  <c:v>Осинский МО</c:v>
                </c:pt>
                <c:pt idx="2">
                  <c:v>Большесосновский МО</c:v>
                </c:pt>
                <c:pt idx="3">
                  <c:v>Добрянский МО</c:v>
                </c:pt>
                <c:pt idx="4">
                  <c:v>Пермский ГО</c:v>
                </c:pt>
                <c:pt idx="5">
                  <c:v>МО Березники</c:v>
                </c:pt>
                <c:pt idx="6">
                  <c:v>Гайнский МО</c:v>
                </c:pt>
                <c:pt idx="7">
                  <c:v>Кунгурский</c:v>
                </c:pt>
                <c:pt idx="8">
                  <c:v>Нытвенский МО</c:v>
                </c:pt>
                <c:pt idx="9">
                  <c:v>Лысьвенский МО</c:v>
                </c:pt>
                <c:pt idx="10">
                  <c:v>Очерский МО</c:v>
                </c:pt>
                <c:pt idx="11">
                  <c:v>Пермский МО</c:v>
                </c:pt>
                <c:pt idx="12">
                  <c:v>Частинский МО</c:v>
                </c:pt>
                <c:pt idx="13">
                  <c:v>Юсьвенский МО</c:v>
                </c:pt>
                <c:pt idx="14">
                  <c:v>Бардымский МО</c:v>
                </c:pt>
                <c:pt idx="15">
                  <c:v>Осинский МО</c:v>
                </c:pt>
                <c:pt idx="16">
                  <c:v>Чернушинский МО</c:v>
                </c:pt>
                <c:pt idx="17">
                  <c:v>Краснокамский МО</c:v>
                </c:pt>
                <c:pt idx="18">
                  <c:v>Чусовской МО</c:v>
                </c:pt>
                <c:pt idx="19">
                  <c:v>Куединский МО</c:v>
                </c:pt>
                <c:pt idx="20">
                  <c:v>Краснокамский МО</c:v>
                </c:pt>
                <c:pt idx="21">
                  <c:v>Губахинский МО</c:v>
                </c:pt>
                <c:pt idx="22">
                  <c:v>Уинский МО</c:v>
                </c:pt>
                <c:pt idx="23">
                  <c:v>г. Кизел</c:v>
                </c:pt>
                <c:pt idx="24">
                  <c:v>Чайковский МО</c:v>
                </c:pt>
                <c:pt idx="25">
                  <c:v>Чердынский МО</c:v>
                </c:pt>
                <c:pt idx="26">
                  <c:v>Ильинский МО</c:v>
                </c:pt>
                <c:pt idx="27">
                  <c:v>Березовский МО</c:v>
                </c:pt>
                <c:pt idx="28">
                  <c:v>Оханский МО</c:v>
                </c:pt>
                <c:pt idx="29">
                  <c:v>Горнозаводский МО</c:v>
                </c:pt>
                <c:pt idx="30">
                  <c:v>Сивинский МО</c:v>
                </c:pt>
                <c:pt idx="31">
                  <c:v>Каранайский МО</c:v>
                </c:pt>
                <c:pt idx="32">
                  <c:v>Сивинский МО</c:v>
                </c:pt>
              </c:strCache>
            </c:strRef>
          </c:cat>
          <c:val>
            <c:numRef>
              <c:f>Лист1!$B$1:$B$33</c:f>
              <c:numCache>
                <c:formatCode>General</c:formatCode>
                <c:ptCount val="33"/>
                <c:pt idx="0">
                  <c:v>3</c:v>
                </c:pt>
                <c:pt idx="1">
                  <c:v>2</c:v>
                </c:pt>
                <c:pt idx="2">
                  <c:v>8</c:v>
                </c:pt>
                <c:pt idx="3">
                  <c:v>8</c:v>
                </c:pt>
                <c:pt idx="4">
                  <c:v>25</c:v>
                </c:pt>
                <c:pt idx="5">
                  <c:v>22</c:v>
                </c:pt>
                <c:pt idx="6">
                  <c:v>3</c:v>
                </c:pt>
                <c:pt idx="7">
                  <c:v>5</c:v>
                </c:pt>
                <c:pt idx="8">
                  <c:v>3</c:v>
                </c:pt>
                <c:pt idx="9">
                  <c:v>4</c:v>
                </c:pt>
                <c:pt idx="10">
                  <c:v>1</c:v>
                </c:pt>
                <c:pt idx="11">
                  <c:v>7</c:v>
                </c:pt>
                <c:pt idx="12">
                  <c:v>4</c:v>
                </c:pt>
                <c:pt idx="13">
                  <c:v>1</c:v>
                </c:pt>
                <c:pt idx="14">
                  <c:v>1</c:v>
                </c:pt>
                <c:pt idx="15">
                  <c:v>1</c:v>
                </c:pt>
                <c:pt idx="16">
                  <c:v>1</c:v>
                </c:pt>
                <c:pt idx="17">
                  <c:v>5</c:v>
                </c:pt>
                <c:pt idx="18">
                  <c:v>6</c:v>
                </c:pt>
                <c:pt idx="19">
                  <c:v>3</c:v>
                </c:pt>
                <c:pt idx="20">
                  <c:v>1</c:v>
                </c:pt>
                <c:pt idx="21">
                  <c:v>4</c:v>
                </c:pt>
                <c:pt idx="22">
                  <c:v>1</c:v>
                </c:pt>
                <c:pt idx="23">
                  <c:v>2</c:v>
                </c:pt>
                <c:pt idx="24">
                  <c:v>1</c:v>
                </c:pt>
                <c:pt idx="25">
                  <c:v>2</c:v>
                </c:pt>
                <c:pt idx="26">
                  <c:v>1</c:v>
                </c:pt>
                <c:pt idx="27">
                  <c:v>3</c:v>
                </c:pt>
                <c:pt idx="28">
                  <c:v>1</c:v>
                </c:pt>
                <c:pt idx="29">
                  <c:v>5</c:v>
                </c:pt>
                <c:pt idx="30">
                  <c:v>1</c:v>
                </c:pt>
                <c:pt idx="31">
                  <c:v>1</c:v>
                </c:pt>
                <c:pt idx="32">
                  <c:v>1</c:v>
                </c:pt>
              </c:numCache>
            </c:numRef>
          </c:val>
        </c:ser>
        <c:ser>
          <c:idx val="1"/>
          <c:order val="1"/>
          <c:cat>
            <c:strRef>
              <c:f>Лист1!$A$1:$A$33</c:f>
              <c:strCache>
                <c:ptCount val="33"/>
                <c:pt idx="0">
                  <c:v>Нытвенский МО</c:v>
                </c:pt>
                <c:pt idx="1">
                  <c:v>Осинский МО</c:v>
                </c:pt>
                <c:pt idx="2">
                  <c:v>Большесосновский МО</c:v>
                </c:pt>
                <c:pt idx="3">
                  <c:v>Добрянский МО</c:v>
                </c:pt>
                <c:pt idx="4">
                  <c:v>Пермский ГО</c:v>
                </c:pt>
                <c:pt idx="5">
                  <c:v>МО Березники</c:v>
                </c:pt>
                <c:pt idx="6">
                  <c:v>Гайнский МО</c:v>
                </c:pt>
                <c:pt idx="7">
                  <c:v>Кунгурский</c:v>
                </c:pt>
                <c:pt idx="8">
                  <c:v>Нытвенский МО</c:v>
                </c:pt>
                <c:pt idx="9">
                  <c:v>Лысьвенский МО</c:v>
                </c:pt>
                <c:pt idx="10">
                  <c:v>Очерский МО</c:v>
                </c:pt>
                <c:pt idx="11">
                  <c:v>Пермский МО</c:v>
                </c:pt>
                <c:pt idx="12">
                  <c:v>Частинский МО</c:v>
                </c:pt>
                <c:pt idx="13">
                  <c:v>Юсьвенский МО</c:v>
                </c:pt>
                <c:pt idx="14">
                  <c:v>Бардымский МО</c:v>
                </c:pt>
                <c:pt idx="15">
                  <c:v>Осинский МО</c:v>
                </c:pt>
                <c:pt idx="16">
                  <c:v>Чернушинский МО</c:v>
                </c:pt>
                <c:pt idx="17">
                  <c:v>Краснокамский МО</c:v>
                </c:pt>
                <c:pt idx="18">
                  <c:v>Чусовской МО</c:v>
                </c:pt>
                <c:pt idx="19">
                  <c:v>Куединский МО</c:v>
                </c:pt>
                <c:pt idx="20">
                  <c:v>Краснокамский МО</c:v>
                </c:pt>
                <c:pt idx="21">
                  <c:v>Губахинский МО</c:v>
                </c:pt>
                <c:pt idx="22">
                  <c:v>Уинский МО</c:v>
                </c:pt>
                <c:pt idx="23">
                  <c:v>г. Кизел</c:v>
                </c:pt>
                <c:pt idx="24">
                  <c:v>Чайковский МО</c:v>
                </c:pt>
                <c:pt idx="25">
                  <c:v>Чердынский МО</c:v>
                </c:pt>
                <c:pt idx="26">
                  <c:v>Ильинский МО</c:v>
                </c:pt>
                <c:pt idx="27">
                  <c:v>Березовский МО</c:v>
                </c:pt>
                <c:pt idx="28">
                  <c:v>Оханский МО</c:v>
                </c:pt>
                <c:pt idx="29">
                  <c:v>Горнозаводский МО</c:v>
                </c:pt>
                <c:pt idx="30">
                  <c:v>Сивинский МО</c:v>
                </c:pt>
                <c:pt idx="31">
                  <c:v>Каранайский МО</c:v>
                </c:pt>
                <c:pt idx="32">
                  <c:v>Сивинский МО</c:v>
                </c:pt>
              </c:strCache>
            </c:strRef>
          </c:cat>
          <c:val>
            <c:numRef>
              <c:f>Лист1!$A$15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firstSliceAng val="0"/>
      </c:pieChart>
    </c:plotArea>
    <c:legend>
      <c:legendPos val="r"/>
      <c:layout>
        <c:manualLayout>
          <c:xMode val="edge"/>
          <c:yMode val="edge"/>
          <c:x val="0.6923301682877876"/>
          <c:y val="6.6368110236220468E-2"/>
          <c:w val="0.29786591014358504"/>
          <c:h val="0.88670822397200355"/>
        </c:manualLayout>
      </c:layout>
    </c:legend>
    <c:plotVisOnly val="1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УЧАСТИЕ В ОПРОСЕ</c:v>
                </c:pt>
              </c:strCache>
            </c:strRef>
          </c:tx>
          <c:explosion val="11"/>
          <c:cat>
            <c:strRef>
              <c:f>Лист1!$A$2:$A$3</c:f>
              <c:strCache>
                <c:ptCount val="2"/>
                <c:pt idx="0">
                  <c:v>Общее кол-во ДОО края</c:v>
                </c:pt>
                <c:pt idx="1">
                  <c:v>Приняли участие в опросе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470</c:v>
                </c:pt>
                <c:pt idx="1">
                  <c:v>140</c:v>
                </c:pt>
              </c:numCache>
            </c:numRef>
          </c:val>
        </c:ser>
        <c:firstSliceAng val="0"/>
      </c:pieChart>
    </c:plotArea>
    <c:legend>
      <c:legendPos val="r"/>
      <c:layout>
        <c:manualLayout>
          <c:xMode val="edge"/>
          <c:yMode val="edge"/>
          <c:x val="0.64078838582677167"/>
          <c:y val="0.30450631747987611"/>
          <c:w val="0.34671161417322827"/>
          <c:h val="0.50105796325660779"/>
        </c:manualLayout>
      </c:layout>
    </c:legend>
    <c:plotVisOnly val="1"/>
  </c:chart>
  <c:txPr>
    <a:bodyPr/>
    <a:lstStyle/>
    <a:p>
      <a:pPr>
        <a:defRPr sz="1800"/>
      </a:pPr>
      <a:endParaRPr lang="ru-RU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Степень разработанности НПА:</c:v>
                </c:pt>
              </c:strCache>
            </c:strRef>
          </c:tx>
          <c:cat>
            <c:strRef>
              <c:f>Лист1!$A$2:$A$4</c:f>
              <c:strCache>
                <c:ptCount val="3"/>
                <c:pt idx="0">
                  <c:v>Есть приказ, положение 36 учреждений</c:v>
                </c:pt>
                <c:pt idx="1">
                  <c:v>В стадии разработки 11 учреждений</c:v>
                </c:pt>
                <c:pt idx="2">
                  <c:v>Нет в 93 учреждениях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36</c:v>
                </c:pt>
                <c:pt idx="1">
                  <c:v>11</c:v>
                </c:pt>
                <c:pt idx="2">
                  <c:v>93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ru-RU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Элементы символики (уголок, стенд, эмблема, галстуки, значки и т.д.)</c:v>
                </c:pt>
              </c:strCache>
            </c:strRef>
          </c:tx>
          <c:cat>
            <c:strRef>
              <c:f>Лист1!$A$2:$A$4</c:f>
              <c:strCache>
                <c:ptCount val="3"/>
                <c:pt idx="0">
                  <c:v>Присутствуют в 47 учреждениях</c:v>
                </c:pt>
                <c:pt idx="1">
                  <c:v>На стадии разработки в 8 учреждениях</c:v>
                </c:pt>
                <c:pt idx="2">
                  <c:v>Отсутствуют в 85 учреждениях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47</c:v>
                </c:pt>
                <c:pt idx="1">
                  <c:v>8</c:v>
                </c:pt>
                <c:pt idx="2">
                  <c:v>85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ru-RU"/>
    </a:p>
  </c:txPr>
  <c:externalData r:id="rId1"/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рямоугольник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Скругленный прямоугольник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Содержимое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Прямоугольник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Скругленный прямоугольник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Прямоугольник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Прямоугольник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Содержимое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Содержимое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Скругленный прямоугольник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оугольник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Скругленный прямоугольник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3D77845A-6187-4F84-8376-8F763B47B1C2}" type="datetimeFigureOut">
              <a:rPr lang="ru-RU" smtClean="0"/>
              <a:pPr/>
              <a:t>29.08.2025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C018434C-10BA-482B-9EE0-3C42BD82A12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mailto:elenader.83@mail.ru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/>
              <a:t>Матвеева Е.В., гл.специалист ГАУ ДПО «ИРО ПК»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/>
              <a:t>О реализации «Орлята – дошколята» в Пермском крае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714202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 smtClean="0"/>
              <a:t>Сбор информации</a:t>
            </a:r>
            <a:br>
              <a:rPr lang="ru-RU" sz="2800" b="1" dirty="0" smtClean="0"/>
            </a:br>
            <a:r>
              <a:rPr lang="ru-RU" sz="2800" b="1" dirty="0" smtClean="0"/>
              <a:t> по выявлению опыта реализации программы «Орлята-дошколята»</a:t>
            </a:r>
            <a:endParaRPr lang="ru-RU" sz="28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914400" y="1916832"/>
            <a:ext cx="7772400" cy="4102968"/>
          </a:xfrm>
        </p:spPr>
        <p:txBody>
          <a:bodyPr/>
          <a:lstStyle/>
          <a:p>
            <a:endParaRPr lang="ru-RU" dirty="0" smtClean="0"/>
          </a:p>
          <a:p>
            <a:r>
              <a:rPr lang="ru-RU" b="1" dirty="0" smtClean="0"/>
              <a:t>Организатор</a:t>
            </a:r>
            <a:r>
              <a:rPr lang="ru-RU" dirty="0" smtClean="0"/>
              <a:t> - ГАУ ДПО «Институт развития образования Пермского края» при содействии Министерства образования и науки Пермского края был проведен сбор информации</a:t>
            </a:r>
          </a:p>
          <a:p>
            <a:pPr>
              <a:buNone/>
            </a:pPr>
            <a:endParaRPr lang="ru-RU" dirty="0" smtClean="0"/>
          </a:p>
          <a:p>
            <a:r>
              <a:rPr lang="ru-RU" b="1" dirty="0" smtClean="0"/>
              <a:t>Дата проведения: </a:t>
            </a:r>
            <a:r>
              <a:rPr lang="ru-RU" dirty="0" smtClean="0"/>
              <a:t>с 03 июня по 11 июня 2025 года.</a:t>
            </a: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930226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 smtClean="0"/>
              <a:t>Сбор информации</a:t>
            </a:r>
            <a:br>
              <a:rPr lang="ru-RU" sz="2800" b="1" dirty="0" smtClean="0"/>
            </a:br>
            <a:r>
              <a:rPr lang="ru-RU" sz="2800" b="1" dirty="0" smtClean="0"/>
              <a:t> по выявлению опыта реализации программы «Орлята-дошколята»</a:t>
            </a:r>
            <a:endParaRPr lang="ru-RU" sz="2800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914400" y="2060848"/>
            <a:ext cx="7772400" cy="3958952"/>
          </a:xfrm>
        </p:spPr>
        <p:txBody>
          <a:bodyPr>
            <a:normAutofit lnSpcReduction="10000"/>
          </a:bodyPr>
          <a:lstStyle/>
          <a:p>
            <a:pPr>
              <a:buNone/>
            </a:pPr>
            <a:endParaRPr lang="ru-RU" sz="800" dirty="0" smtClean="0"/>
          </a:p>
          <a:p>
            <a:pPr algn="just"/>
            <a:r>
              <a:rPr lang="ru-RU" dirty="0" smtClean="0"/>
              <a:t>Участники: образовательные организации Пермского края, реализующие программы дошкольного образования, являющиеся юридическими лицами и структурными подразделениями образовательных учреждений</a:t>
            </a:r>
          </a:p>
          <a:p>
            <a:pPr algn="just">
              <a:buNone/>
            </a:pPr>
            <a:endParaRPr lang="ru-RU" dirty="0" smtClean="0"/>
          </a:p>
          <a:p>
            <a:pPr algn="just"/>
            <a:r>
              <a:rPr lang="ru-RU" dirty="0" smtClean="0"/>
              <a:t>Данные предоставлены по состоянию на 01.06.2025 года.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Срез активности муниципалитетов</a:t>
            </a:r>
            <a:endParaRPr lang="ru-RU" dirty="0"/>
          </a:p>
        </p:txBody>
      </p:sp>
      <p:graphicFrame>
        <p:nvGraphicFramePr>
          <p:cNvPr id="5" name="Содержимое 4"/>
          <p:cNvGraphicFramePr>
            <a:graphicFrameLocks noGrp="1"/>
          </p:cNvGraphicFramePr>
          <p:nvPr>
            <p:ph sz="quarter" idx="1"/>
          </p:nvPr>
        </p:nvGraphicFramePr>
        <p:xfrm>
          <a:off x="914400" y="1447800"/>
          <a:ext cx="7772400" cy="4572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just"/>
            <a:r>
              <a:rPr lang="ru-RU" dirty="0" smtClean="0"/>
              <a:t>- 140 учреждений края приняли участие в опросе</a:t>
            </a:r>
          </a:p>
          <a:p>
            <a:pPr algn="just"/>
            <a:r>
              <a:rPr lang="ru-RU" dirty="0" smtClean="0"/>
              <a:t>3083 ребенка – общее кол-во воспитанников, участников движения «Орлята-дошколята» по краю</a:t>
            </a: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Всего в Пермском крае – 470 учреждений ДО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ru-RU" dirty="0" smtClean="0"/>
              <a:t>Почти 30% приняли участие в опросе (140 дошкольных образовательных организаций ) </a:t>
            </a:r>
          </a:p>
          <a:p>
            <a:endParaRPr lang="ru-RU" dirty="0" smtClean="0"/>
          </a:p>
          <a:p>
            <a:pPr>
              <a:buNone/>
            </a:pPr>
            <a:endParaRPr lang="ru-RU" dirty="0"/>
          </a:p>
        </p:txBody>
      </p:sp>
      <p:graphicFrame>
        <p:nvGraphicFramePr>
          <p:cNvPr id="4" name="Диаграмма 3"/>
          <p:cNvGraphicFramePr/>
          <p:nvPr/>
        </p:nvGraphicFramePr>
        <p:xfrm>
          <a:off x="1524000" y="2348880"/>
          <a:ext cx="6096000" cy="39604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850106"/>
          </a:xfrm>
        </p:spPr>
        <p:txBody>
          <a:bodyPr>
            <a:normAutofit/>
          </a:bodyPr>
          <a:lstStyle/>
          <a:p>
            <a:r>
              <a:rPr lang="ru-RU" sz="2800" dirty="0" smtClean="0"/>
              <a:t>Локальные нормативно-правовые акты:</a:t>
            </a:r>
            <a:endParaRPr lang="ru-RU" sz="28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sz="quarter" idx="1"/>
          </p:nvPr>
        </p:nvGraphicFramePr>
        <p:xfrm>
          <a:off x="914400" y="1447800"/>
          <a:ext cx="7772400" cy="4572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Степень разработанности символики</a:t>
            </a:r>
            <a:endParaRPr lang="ru-RU" dirty="0"/>
          </a:p>
        </p:txBody>
      </p:sp>
      <p:graphicFrame>
        <p:nvGraphicFramePr>
          <p:cNvPr id="5" name="Содержимое 4"/>
          <p:cNvGraphicFramePr>
            <a:graphicFrameLocks noGrp="1"/>
          </p:cNvGraphicFramePr>
          <p:nvPr>
            <p:ph sz="quarter" idx="1"/>
          </p:nvPr>
        </p:nvGraphicFramePr>
        <p:xfrm>
          <a:off x="914400" y="1447800"/>
          <a:ext cx="7772400" cy="4572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Спасибо за внимание!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ru-RU" dirty="0" smtClean="0"/>
              <a:t>Матвеева Елена Владимировна, главный специалист отдела воспитания и социализации ГАУ ДПО «ИРО ПК»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   Мои контакты:</a:t>
            </a:r>
          </a:p>
          <a:p>
            <a:r>
              <a:rPr lang="en-US" dirty="0" smtClean="0"/>
              <a:t>E-mail</a:t>
            </a:r>
            <a:r>
              <a:rPr lang="ru-RU" dirty="0" smtClean="0"/>
              <a:t>: </a:t>
            </a:r>
            <a:r>
              <a:rPr lang="en-US" dirty="0" smtClean="0">
                <a:hlinkClick r:id="rId2"/>
              </a:rPr>
              <a:t>elenader.83@mail.ru</a:t>
            </a:r>
            <a:endParaRPr lang="en-US" dirty="0" smtClean="0"/>
          </a:p>
          <a:p>
            <a:r>
              <a:rPr lang="ru-RU" dirty="0" smtClean="0"/>
              <a:t>Тел: 8-952-640-16-48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праведливость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праведливость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Справедливость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162</TotalTime>
  <Words>192</Words>
  <Application>Microsoft Office PowerPoint</Application>
  <PresentationFormat>Экран (4:3)</PresentationFormat>
  <Paragraphs>28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Справедливость</vt:lpstr>
      <vt:lpstr>О реализации «Орлята – дошколята» в Пермском крае</vt:lpstr>
      <vt:lpstr>Сбор информации  по выявлению опыта реализации программы «Орлята-дошколята»</vt:lpstr>
      <vt:lpstr>Сбор информации  по выявлению опыта реализации программы «Орлята-дошколята»</vt:lpstr>
      <vt:lpstr>Срез активности муниципалитетов</vt:lpstr>
      <vt:lpstr>Слайд 5</vt:lpstr>
      <vt:lpstr>Всего в Пермском крае – 470 учреждений ДО</vt:lpstr>
      <vt:lpstr>Локальные нормативно-правовые акты:</vt:lpstr>
      <vt:lpstr>Степень разработанности символики</vt:lpstr>
      <vt:lpstr>Спасибо за внимание!</vt:lpstr>
    </vt:vector>
  </TitlesOfParts>
  <Company>ИРО ПК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 реализации «Орлята – дошколята» в Пермском крае</dc:title>
  <dc:creator>Peretjagina-AG</dc:creator>
  <cp:lastModifiedBy>Fadeev-SB</cp:lastModifiedBy>
  <cp:revision>19</cp:revision>
  <dcterms:created xsi:type="dcterms:W3CDTF">2025-08-28T11:43:35Z</dcterms:created>
  <dcterms:modified xsi:type="dcterms:W3CDTF">2025-08-29T06:06:27Z</dcterms:modified>
</cp:coreProperties>
</file>

<file path=docProps/thumbnail.jpeg>
</file>