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9" r:id="rId5"/>
    <p:sldId id="260" r:id="rId6"/>
    <p:sldId id="258" r:id="rId7"/>
    <p:sldId id="262" r:id="rId8"/>
    <p:sldId id="263" r:id="rId9"/>
    <p:sldId id="268" r:id="rId10"/>
    <p:sldId id="269" r:id="rId11"/>
    <p:sldId id="270" r:id="rId12"/>
    <p:sldId id="271" r:id="rId13"/>
    <p:sldId id="272" r:id="rId14"/>
    <p:sldId id="273" r:id="rId15"/>
    <p:sldId id="274" r:id="rId16"/>
    <p:sldId id="275" r:id="rId17"/>
    <p:sldId id="276" r:id="rId18"/>
    <p:sldId id="277" r:id="rId19"/>
    <p:sldId id="278" r:id="rId20"/>
    <p:sldId id="264" r:id="rId21"/>
    <p:sldId id="265" r:id="rId22"/>
    <p:sldId id="279" r:id="rId23"/>
    <p:sldId id="280" r:id="rId24"/>
    <p:sldId id="281" r:id="rId25"/>
    <p:sldId id="282" r:id="rId26"/>
    <p:sldId id="283" r:id="rId27"/>
    <p:sldId id="284" r:id="rId28"/>
    <p:sldId id="285" r:id="rId29"/>
    <p:sldId id="287" r:id="rId30"/>
    <p:sldId id="288" r:id="rId31"/>
    <p:sldId id="289" r:id="rId32"/>
    <p:sldId id="290" r:id="rId33"/>
    <p:sldId id="286" r:id="rId34"/>
    <p:sldId id="293" r:id="rId35"/>
    <p:sldId id="294" r:id="rId36"/>
    <p:sldId id="295" r:id="rId37"/>
    <p:sldId id="267" r:id="rId38"/>
    <p:sldId id="296" r:id="rId39"/>
    <p:sldId id="297" r:id="rId40"/>
    <p:sldId id="298" r:id="rId41"/>
    <p:sldId id="299" r:id="rId42"/>
    <p:sldId id="305" r:id="rId43"/>
    <p:sldId id="300" r:id="rId44"/>
    <p:sldId id="301" r:id="rId45"/>
    <p:sldId id="302" r:id="rId46"/>
    <p:sldId id="303" r:id="rId47"/>
    <p:sldId id="304" r:id="rId48"/>
    <p:sldId id="292" r:id="rId49"/>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348"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F3F5D6D-9FE1-4884-BDD7-66B365630BF8}" type="datetimeFigureOut">
              <a:rPr lang="ru-RU"/>
              <a:pPr>
                <a:defRPr/>
              </a:pPr>
              <a:t>03.10.2019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18C894E-56D8-4835-B7B9-5ED76C1B226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7179BD5-1FA5-4E19-B343-EB3200856E41}" type="datetimeFigureOut">
              <a:rPr lang="ru-RU"/>
              <a:pPr>
                <a:defRPr/>
              </a:pPr>
              <a:t>03.10.2019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6DEC69B-BF40-4D99-9B12-808ED83A71F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E5AE427-27F2-44D8-AACA-4F4F75C9EBA5}" type="datetimeFigureOut">
              <a:rPr lang="ru-RU"/>
              <a:pPr>
                <a:defRPr/>
              </a:pPr>
              <a:t>03.10.2019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C3B0253-FA10-4AB1-B6F4-F189860CD29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A9E2C77-0D62-4D4E-B898-373627452B31}" type="datetimeFigureOut">
              <a:rPr lang="ru-RU"/>
              <a:pPr>
                <a:defRPr/>
              </a:pPr>
              <a:t>03.10.2019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83CECE6-E75D-4985-8FA9-652762EC160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4DE698B-CD07-44F1-B82A-28185BBCD050}" type="datetimeFigureOut">
              <a:rPr lang="ru-RU"/>
              <a:pPr>
                <a:defRPr/>
              </a:pPr>
              <a:t>03.10.2019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7B568D-233E-4C54-9003-A2D552EE8DE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1DE7097-2E70-44BA-85B3-1DE7AD105051}" type="datetimeFigureOut">
              <a:rPr lang="ru-RU"/>
              <a:pPr>
                <a:defRPr/>
              </a:pPr>
              <a:t>03.10.2019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AB09EB9-199C-4970-8CCD-6FA8D806B61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44F8E1C-FBA9-4580-A276-B19CAE09BF30}" type="datetimeFigureOut">
              <a:rPr lang="ru-RU"/>
              <a:pPr>
                <a:defRPr/>
              </a:pPr>
              <a:t>03.10.2019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4745B56-B0A0-4753-B4D6-6D022188A58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DA2D28D-A456-4E1E-9F69-7A3E6D16DA49}" type="datetimeFigureOut">
              <a:rPr lang="ru-RU"/>
              <a:pPr>
                <a:defRPr/>
              </a:pPr>
              <a:t>03.10.2019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8760805-3E34-4616-9CAA-F757FB618C1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46D9E410-20D0-4ED5-977E-3C3A71F297D4}" type="datetimeFigureOut">
              <a:rPr lang="ru-RU"/>
              <a:pPr>
                <a:defRPr/>
              </a:pPr>
              <a:t>03.10.2019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BEF25915-3C32-4497-9070-3402492A43D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621B9F1-961A-480F-B9A2-CEB7764A3346}" type="datetimeFigureOut">
              <a:rPr lang="ru-RU"/>
              <a:pPr>
                <a:defRPr/>
              </a:pPr>
              <a:t>03.10.2019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033C5B2-5387-4070-9C26-ABF690430B9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11EEF37-E624-4DD3-9A43-0F4659503E41}" type="datetimeFigureOut">
              <a:rPr lang="ru-RU"/>
              <a:pPr>
                <a:defRPr/>
              </a:pPr>
              <a:t>03.10.2019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8EC37E8-03B9-4A3F-A4E0-12695EC1AC5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692522D-5BDC-48AB-A4A9-B91BD045D98C}" type="datetimeFigureOut">
              <a:rPr lang="ru-RU"/>
              <a:pPr>
                <a:defRPr/>
              </a:pPr>
              <a:t>03.10.2019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632857F-FAF0-423A-9CEC-CD728924BEF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nvin@yandex.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p:txBody>
          <a:bodyPr/>
          <a:lstStyle/>
          <a:p>
            <a:pPr eaLnBrk="1" hangingPunct="1"/>
            <a:r>
              <a:rPr lang="ru-RU" sz="3600" b="1" smtClean="0">
                <a:latin typeface="Times New Roman" pitchFamily="18" charset="0"/>
                <a:cs typeface="Times New Roman" pitchFamily="18" charset="0"/>
              </a:rPr>
              <a:t>Понимание учебного материала на уроках физики – ключевой образовательный результат, соответствующий ФГОС, технологии его достижения</a:t>
            </a:r>
          </a:p>
        </p:txBody>
      </p:sp>
      <p:sp>
        <p:nvSpPr>
          <p:cNvPr id="13314" name="Подзаголовок 2"/>
          <p:cNvSpPr>
            <a:spLocks noGrp="1"/>
          </p:cNvSpPr>
          <p:nvPr>
            <p:ph type="subTitle" idx="1"/>
          </p:nvPr>
        </p:nvSpPr>
        <p:spPr>
          <a:xfrm>
            <a:off x="5035550" y="5229225"/>
            <a:ext cx="6453188" cy="1262063"/>
          </a:xfrm>
        </p:spPr>
        <p:txBody>
          <a:bodyPr/>
          <a:lstStyle/>
          <a:p>
            <a:pPr algn="l" eaLnBrk="1" hangingPunct="1"/>
            <a:r>
              <a:rPr lang="ru-RU" altLang="ru-RU" sz="2000" i="1" smtClean="0">
                <a:solidFill>
                  <a:srgbClr val="000000"/>
                </a:solidFill>
                <a:latin typeface="Times New Roman" pitchFamily="18" charset="0"/>
                <a:cs typeface="Times New Roman" pitchFamily="18" charset="0"/>
              </a:rPr>
              <a:t>Павелкин Владимир Николаевич, к. ф.-м. н., ведущий научный сотрудник отдела СФГОС «ИРО ПК», г. Пермь, 89641875538, </a:t>
            </a:r>
            <a:r>
              <a:rPr lang="en-US" altLang="ru-RU" sz="2000" i="1" smtClean="0">
                <a:solidFill>
                  <a:srgbClr val="000000"/>
                </a:solidFill>
                <a:latin typeface="Times New Roman" pitchFamily="18" charset="0"/>
                <a:cs typeface="Times New Roman" pitchFamily="18" charset="0"/>
                <a:hlinkClick r:id="rId2"/>
              </a:rPr>
              <a:t>pnvin@yandex.ru</a:t>
            </a:r>
            <a:r>
              <a:rPr lang="en-US" altLang="ru-RU" sz="2000" i="1" smtClean="0">
                <a:solidFill>
                  <a:srgbClr val="000000"/>
                </a:solidFill>
                <a:latin typeface="Times New Roman" pitchFamily="18" charset="0"/>
                <a:cs typeface="Times New Roman" pitchFamily="18" charset="0"/>
              </a:rPr>
              <a:t> </a:t>
            </a:r>
            <a:endParaRPr lang="ru-RU" altLang="ru-RU" sz="2000" i="1" smtClean="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a:xfrm>
            <a:off x="838200" y="365125"/>
            <a:ext cx="10515600" cy="1025525"/>
          </a:xfrm>
        </p:spPr>
        <p:txBody>
          <a:bodyPr/>
          <a:lstStyle/>
          <a:p>
            <a:pPr algn="ctr" eaLnBrk="1" hangingPunct="1"/>
            <a:r>
              <a:rPr lang="ru-RU" sz="3600" b="1" smtClean="0">
                <a:latin typeface="Times New Roman" pitchFamily="18" charset="0"/>
                <a:cs typeface="Times New Roman" pitchFamily="18" charset="0"/>
              </a:rPr>
              <a:t>ФГОС направлен на обеспечение</a:t>
            </a:r>
          </a:p>
        </p:txBody>
      </p:sp>
      <p:sp>
        <p:nvSpPr>
          <p:cNvPr id="3" name="Объект 2"/>
          <p:cNvSpPr>
            <a:spLocks noGrp="1"/>
          </p:cNvSpPr>
          <p:nvPr>
            <p:ph idx="1"/>
          </p:nvPr>
        </p:nvSpPr>
        <p:spPr>
          <a:xfrm>
            <a:off x="838200" y="1390650"/>
            <a:ext cx="10515600" cy="5467350"/>
          </a:xfrm>
        </p:spPr>
        <p:txBody>
          <a:bodyPr rtlCol="0">
            <a:normAutofit lnSpcReduction="10000"/>
          </a:bodyPr>
          <a:lstStyle/>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формирования российской гражданской идентичности обучающихся; </a:t>
            </a:r>
          </a:p>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единства образовательного пространства Российской Федерации; сохранения и развития культурного разнообразия и языкового наследия многонационального народа Российской Федерации, реализации права на изучение родного языка, возможности получения основного общего образования на родном языке, овладения духовными ценностями и культурой многонационального народа России;</a:t>
            </a:r>
          </a:p>
          <a:p>
            <a:pPr eaLnBrk="1" fontAlgn="auto" hangingPunct="1">
              <a:spcAft>
                <a:spcPts val="0"/>
              </a:spcAft>
              <a:buFont typeface="Arial" panose="020B0604020202020204" pitchFamily="34" charset="0"/>
              <a:buChar char="•"/>
              <a:defRPr/>
            </a:pPr>
            <a:r>
              <a:rPr lang="ru-RU" b="1" i="1" dirty="0">
                <a:solidFill>
                  <a:schemeClr val="accent2">
                    <a:lumMod val="75000"/>
                  </a:schemeClr>
                </a:solidFill>
                <a:latin typeface="Times New Roman" panose="02020603050405020304" pitchFamily="18" charset="0"/>
                <a:cs typeface="Times New Roman" panose="02020603050405020304" pitchFamily="18" charset="0"/>
              </a:rPr>
              <a:t>доступности получения качественного основного общего образования</a:t>
            </a:r>
            <a:r>
              <a:rPr lang="ru-RU" dirty="0">
                <a:latin typeface="Times New Roman" panose="02020603050405020304" pitchFamily="18" charset="0"/>
                <a:cs typeface="Times New Roman" panose="02020603050405020304" pitchFamily="18" charset="0"/>
              </a:rPr>
              <a:t>; </a:t>
            </a:r>
          </a:p>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преемственности основных образовательных программ начального общего, основного общего, среднего (полного) общего, профессионального образования; </a:t>
            </a:r>
          </a:p>
          <a:p>
            <a:pPr eaLnBrk="1" fontAlgn="auto" hangingPunct="1">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838200" y="365125"/>
            <a:ext cx="10515600" cy="842963"/>
          </a:xfrm>
        </p:spPr>
        <p:txBody>
          <a:bodyPr/>
          <a:lstStyle/>
          <a:p>
            <a:pPr algn="ctr" eaLnBrk="1" hangingPunct="1"/>
            <a:r>
              <a:rPr lang="ru-RU" sz="3600" b="1" smtClean="0">
                <a:latin typeface="Times New Roman" pitchFamily="18" charset="0"/>
                <a:cs typeface="Times New Roman" pitchFamily="18" charset="0"/>
              </a:rPr>
              <a:t>ФГОС направлен на обеспечение</a:t>
            </a:r>
          </a:p>
        </p:txBody>
      </p:sp>
      <p:sp>
        <p:nvSpPr>
          <p:cNvPr id="3" name="Объект 2"/>
          <p:cNvSpPr>
            <a:spLocks noGrp="1"/>
          </p:cNvSpPr>
          <p:nvPr>
            <p:ph idx="1"/>
          </p:nvPr>
        </p:nvSpPr>
        <p:spPr>
          <a:xfrm>
            <a:off x="838200" y="1208088"/>
            <a:ext cx="10515600" cy="5502275"/>
          </a:xfrm>
        </p:spPr>
        <p:txBody>
          <a:bodyPr rtlCol="0">
            <a:noAutofit/>
          </a:bodyPr>
          <a:lstStyle/>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духовно-нравственного развития, воспитания обучающихся и сохранения их здоровья; </a:t>
            </a:r>
          </a:p>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развития государственно-общественного управления в образовании;  </a:t>
            </a:r>
          </a:p>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формирования содержательно-</a:t>
            </a:r>
            <a:r>
              <a:rPr lang="ru-RU" dirty="0" err="1">
                <a:latin typeface="Times New Roman" panose="02020603050405020304" pitchFamily="18" charset="0"/>
                <a:cs typeface="Times New Roman" panose="02020603050405020304" pitchFamily="18" charset="0"/>
              </a:rPr>
              <a:t>критериальной</a:t>
            </a:r>
            <a:r>
              <a:rPr lang="ru-RU" dirty="0">
                <a:latin typeface="Times New Roman" panose="02020603050405020304" pitchFamily="18" charset="0"/>
                <a:cs typeface="Times New Roman" panose="02020603050405020304" pitchFamily="18" charset="0"/>
              </a:rPr>
              <a:t> основы оценки результатов освоения обучающимися основной образовательной программы основного общего образования, деятельности педагогических работников, образовательных учреждений, функционирования системы образования в целом; </a:t>
            </a:r>
          </a:p>
          <a:p>
            <a:pPr eaLnBrk="1" fontAlgn="auto" hangingPunct="1">
              <a:spcAft>
                <a:spcPts val="0"/>
              </a:spcAft>
              <a:buFont typeface="Arial" panose="020B0604020202020204" pitchFamily="34" charset="0"/>
              <a:buChar char="•"/>
              <a:defRPr/>
            </a:pPr>
            <a:r>
              <a:rPr lang="ru-RU" b="1" i="1" dirty="0">
                <a:solidFill>
                  <a:schemeClr val="accent2">
                    <a:lumMod val="75000"/>
                  </a:schemeClr>
                </a:solidFill>
                <a:latin typeface="Times New Roman" panose="02020603050405020304" pitchFamily="18" charset="0"/>
                <a:cs typeface="Times New Roman" panose="02020603050405020304" pitchFamily="18" charset="0"/>
              </a:rPr>
              <a:t>условий создания социальной ситуации развития обучающихся, обеспечивающей их социальную самоидентификацию посредством личностно значимой деятельности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838200" y="365125"/>
            <a:ext cx="10515600" cy="627063"/>
          </a:xfrm>
        </p:spPr>
        <p:txBody>
          <a:bodyPr/>
          <a:lstStyle/>
          <a:p>
            <a:pPr algn="ctr" eaLnBrk="1" hangingPunct="1"/>
            <a:r>
              <a:rPr lang="ru-RU" sz="3600" b="1" smtClean="0">
                <a:latin typeface="Times New Roman" pitchFamily="18" charset="0"/>
                <a:cs typeface="Times New Roman" pitchFamily="18" charset="0"/>
              </a:rPr>
              <a:t>ФГОС</a:t>
            </a:r>
            <a:endParaRPr lang="ru-RU" sz="3600" smtClean="0"/>
          </a:p>
        </p:txBody>
      </p:sp>
      <p:sp>
        <p:nvSpPr>
          <p:cNvPr id="3" name="Объект 2"/>
          <p:cNvSpPr>
            <a:spLocks noGrp="1"/>
          </p:cNvSpPr>
          <p:nvPr>
            <p:ph idx="1"/>
          </p:nvPr>
        </p:nvSpPr>
        <p:spPr>
          <a:xfrm>
            <a:off x="838200" y="1327150"/>
            <a:ext cx="10515600" cy="5326063"/>
          </a:xfrm>
        </p:spPr>
        <p:txBody>
          <a:bodyPr/>
          <a:lstStyle/>
          <a:p>
            <a:pPr eaLnBrk="1" hangingPunct="1"/>
            <a:r>
              <a:rPr lang="ru-RU" smtClean="0">
                <a:latin typeface="Times New Roman" pitchFamily="18" charset="0"/>
                <a:cs typeface="Times New Roman" pitchFamily="18" charset="0"/>
              </a:rPr>
              <a:t>Нигде явно не указано развитие интеллекта обучаемого, его мышления в качестве цели общего образования. </a:t>
            </a:r>
          </a:p>
          <a:p>
            <a:pPr eaLnBrk="1" hangingPunct="1"/>
            <a:r>
              <a:rPr lang="ru-RU" smtClean="0">
                <a:latin typeface="Times New Roman" pitchFamily="18" charset="0"/>
                <a:cs typeface="Times New Roman" pitchFamily="18" charset="0"/>
              </a:rPr>
              <a:t>Нет цели научить детей думать. То есть нет необходимости в умных выпускниках: развитие личности, эмоциональной сферы, гражданской идентичности и т.д. – это очень хорошо, но это не главное, школа прежде всего должна учить детей думать, строить свое понимание закономерностей процессов и явлений на основании понятийного мышления. </a:t>
            </a:r>
          </a:p>
          <a:p>
            <a:pPr eaLnBrk="1" hangingPunct="1"/>
            <a:r>
              <a:rPr lang="ru-RU" smtClean="0">
                <a:latin typeface="Times New Roman" pitchFamily="18" charset="0"/>
                <a:cs typeface="Times New Roman" pitchFamily="18" charset="0"/>
              </a:rPr>
              <a:t>Таким образом, в основополагающих нормативных документах происходит подмена приоритетов: главное (развитие мышления детей) становится второстепенным или вообще его не упоминается.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838200" y="365125"/>
            <a:ext cx="10515600" cy="781050"/>
          </a:xfrm>
        </p:spPr>
        <p:txBody>
          <a:bodyPr/>
          <a:lstStyle/>
          <a:p>
            <a:pPr algn="ctr" eaLnBrk="1" hangingPunct="1"/>
            <a:r>
              <a:rPr lang="ru-RU" altLang="ru-RU" sz="3600" b="1" smtClean="0">
                <a:latin typeface="Times New Roman" pitchFamily="18" charset="0"/>
                <a:cs typeface="Times New Roman" pitchFamily="18" charset="0"/>
              </a:rPr>
              <a:t>Что значит развивать мышление?</a:t>
            </a:r>
            <a:endParaRPr lang="ru-RU" sz="3600" b="1" smtClean="0">
              <a:latin typeface="Times New Roman" pitchFamily="18" charset="0"/>
              <a:cs typeface="Times New Roman" pitchFamily="18" charset="0"/>
            </a:endParaRPr>
          </a:p>
        </p:txBody>
      </p:sp>
      <p:sp>
        <p:nvSpPr>
          <p:cNvPr id="3" name="Объект 2"/>
          <p:cNvSpPr>
            <a:spLocks noGrp="1"/>
          </p:cNvSpPr>
          <p:nvPr>
            <p:ph idx="1"/>
          </p:nvPr>
        </p:nvSpPr>
        <p:spPr>
          <a:xfrm>
            <a:off x="876300" y="1631950"/>
            <a:ext cx="10515600" cy="4351338"/>
          </a:xfrm>
        </p:spPr>
        <p:txBody>
          <a:bodyPr/>
          <a:lstStyle/>
          <a:p>
            <a:pPr eaLnBrk="1" hangingPunct="1"/>
            <a:r>
              <a:rPr lang="ru-RU" altLang="ru-RU" smtClean="0">
                <a:latin typeface="Times New Roman" pitchFamily="18" charset="0"/>
                <a:cs typeface="Times New Roman" pitchFamily="18" charset="0"/>
              </a:rPr>
              <a:t>Акт развития мышления в учебном процессе можно зафиксировать тогда, когда учащийся демонстрирует понимание нового знания или понимание нового способа использования известного знания. </a:t>
            </a:r>
          </a:p>
          <a:p>
            <a:pPr eaLnBrk="1" hangingPunct="1"/>
            <a:r>
              <a:rPr lang="ru-RU" altLang="ru-RU" smtClean="0">
                <a:latin typeface="Times New Roman" pitchFamily="18" charset="0"/>
                <a:cs typeface="Times New Roman" pitchFamily="18" charset="0"/>
              </a:rPr>
              <a:t>Как можно понять степень развития мышления у ученых, докладывающих результаты своих научных исследований на конференции? Только по глубине продемонстрированного в докладе понимания сути поставленных проблем и теоретических оснований способов их решения. </a:t>
            </a:r>
          </a:p>
          <a:p>
            <a:pPr eaLnBrk="1" hangingPunct="1"/>
            <a:r>
              <a:rPr lang="ru-RU" altLang="ru-RU" smtClean="0">
                <a:latin typeface="Times New Roman" pitchFamily="18" charset="0"/>
                <a:cs typeface="Times New Roman" pitchFamily="18" charset="0"/>
              </a:rPr>
              <a:t>Вывод: </a:t>
            </a:r>
            <a:r>
              <a:rPr lang="ru-RU" altLang="ru-RU" b="1" i="1" smtClean="0">
                <a:latin typeface="Times New Roman" pitchFamily="18" charset="0"/>
                <a:cs typeface="Times New Roman" pitchFamily="18" charset="0"/>
              </a:rPr>
              <a:t>построение</a:t>
            </a:r>
            <a:r>
              <a:rPr lang="ru-RU" altLang="ru-RU" smtClean="0">
                <a:latin typeface="Times New Roman" pitchFamily="18" charset="0"/>
                <a:cs typeface="Times New Roman" pitchFamily="18" charset="0"/>
              </a:rPr>
              <a:t> </a:t>
            </a:r>
            <a:r>
              <a:rPr lang="ru-RU" altLang="ru-RU" b="1" i="1" smtClean="0">
                <a:latin typeface="Times New Roman" pitchFamily="18" charset="0"/>
                <a:cs typeface="Times New Roman" pitchFamily="18" charset="0"/>
              </a:rPr>
              <a:t>понимания равно развитию мышления</a:t>
            </a:r>
            <a:endParaRPr lang="ru-RU" altLang="ru-RU" smtClean="0">
              <a:latin typeface="Times New Roman" pitchFamily="18" charset="0"/>
              <a:cs typeface="Times New Roman" pitchFamily="18" charset="0"/>
            </a:endParaRPr>
          </a:p>
          <a:p>
            <a:pPr eaLnBrk="1" hangingPunct="1"/>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365125"/>
            <a:ext cx="10515600" cy="947738"/>
          </a:xfrm>
        </p:spPr>
        <p:txBody>
          <a:bodyPr rtlCol="0">
            <a:normAutofit fontScale="90000"/>
          </a:bodyPr>
          <a:lstStyle/>
          <a:p>
            <a:pPr algn="ctr" eaLnBrk="1" fontAlgn="auto" hangingPunct="1">
              <a:spcAft>
                <a:spcPts val="0"/>
              </a:spcAft>
              <a:defRPr/>
            </a:pPr>
            <a:r>
              <a:rPr lang="ru-RU" altLang="ru-RU" sz="3600" b="1" dirty="0">
                <a:latin typeface="Times New Roman" panose="02020603050405020304" pitchFamily="18" charset="0"/>
                <a:cs typeface="Times New Roman" panose="02020603050405020304" pitchFamily="18" charset="0"/>
              </a:rPr>
              <a:t>Образовательные приоритеты в сегодняшней  массовой школе</a:t>
            </a:r>
          </a:p>
        </p:txBody>
      </p:sp>
      <p:sp>
        <p:nvSpPr>
          <p:cNvPr id="12291" name="Rectangle 3"/>
          <p:cNvSpPr>
            <a:spLocks noGrp="1" noChangeArrowheads="1"/>
          </p:cNvSpPr>
          <p:nvPr>
            <p:ph type="body" idx="1"/>
          </p:nvPr>
        </p:nvSpPr>
        <p:spPr>
          <a:xfrm>
            <a:off x="1981200" y="1485900"/>
            <a:ext cx="8229600" cy="5183188"/>
          </a:xfrm>
        </p:spPr>
        <p:txBody>
          <a:bodyPr/>
          <a:lstStyle/>
          <a:p>
            <a:pPr eaLnBrk="1" hangingPunct="1"/>
            <a:r>
              <a:rPr lang="ru-RU" altLang="ru-RU" smtClean="0">
                <a:latin typeface="Times New Roman" pitchFamily="18" charset="0"/>
                <a:cs typeface="Times New Roman" pitchFamily="18" charset="0"/>
              </a:rPr>
              <a:t>Подготовка к ОГЭ или ЕГЭ </a:t>
            </a:r>
          </a:p>
          <a:p>
            <a:pPr eaLnBrk="1" hangingPunct="1"/>
            <a:r>
              <a:rPr lang="ru-RU" altLang="ru-RU" smtClean="0">
                <a:latin typeface="Times New Roman" pitchFamily="18" charset="0"/>
                <a:cs typeface="Times New Roman" pitchFamily="18" charset="0"/>
              </a:rPr>
              <a:t>Много типов заданий, раздутый учебный план</a:t>
            </a:r>
          </a:p>
          <a:p>
            <a:pPr eaLnBrk="1" hangingPunct="1"/>
            <a:r>
              <a:rPr lang="ru-RU" altLang="ru-RU" smtClean="0">
                <a:latin typeface="Times New Roman" pitchFamily="18" charset="0"/>
                <a:cs typeface="Times New Roman" pitchFamily="18" charset="0"/>
              </a:rPr>
              <a:t>Нужно много успеть на уроке</a:t>
            </a:r>
          </a:p>
          <a:p>
            <a:pPr eaLnBrk="1" hangingPunct="1"/>
            <a:r>
              <a:rPr lang="ru-RU" altLang="ru-RU" smtClean="0">
                <a:latin typeface="Times New Roman" pitchFamily="18" charset="0"/>
                <a:cs typeface="Times New Roman" pitchFamily="18" charset="0"/>
              </a:rPr>
              <a:t>У учащихся нет времени для обдумывания учебного материала. Успевают понять единицы.  </a:t>
            </a:r>
          </a:p>
        </p:txBody>
      </p:sp>
      <p:sp>
        <p:nvSpPr>
          <p:cNvPr id="12292" name="AutoShape 4"/>
          <p:cNvSpPr>
            <a:spLocks noChangeArrowheads="1"/>
          </p:cNvSpPr>
          <p:nvPr/>
        </p:nvSpPr>
        <p:spPr bwMode="auto">
          <a:xfrm>
            <a:off x="6616700" y="1611313"/>
            <a:ext cx="1008063" cy="215900"/>
          </a:xfrm>
          <a:prstGeom prst="rightArrow">
            <a:avLst>
              <a:gd name="adj1" fmla="val 50000"/>
              <a:gd name="adj2" fmla="val 116728"/>
            </a:avLst>
          </a:prstGeom>
          <a:noFill/>
          <a:ln w="9525">
            <a:solidFill>
              <a:schemeClr val="tx1"/>
            </a:solidFill>
            <a:miter lim="800000"/>
            <a:headEnd/>
            <a:tailEnd/>
          </a:ln>
        </p:spPr>
        <p:txBody>
          <a:bodyPr wrap="none" anchor="ctr"/>
          <a:lstStyle/>
          <a:p>
            <a:endParaRPr lang="ru-RU" altLang="ru-RU"/>
          </a:p>
        </p:txBody>
      </p:sp>
      <p:sp>
        <p:nvSpPr>
          <p:cNvPr id="12293" name="AutoShape 5"/>
          <p:cNvSpPr>
            <a:spLocks noChangeArrowheads="1"/>
          </p:cNvSpPr>
          <p:nvPr/>
        </p:nvSpPr>
        <p:spPr bwMode="auto">
          <a:xfrm>
            <a:off x="9540875" y="2139950"/>
            <a:ext cx="1008063" cy="215900"/>
          </a:xfrm>
          <a:prstGeom prst="rightArrow">
            <a:avLst>
              <a:gd name="adj1" fmla="val 50000"/>
              <a:gd name="adj2" fmla="val 116728"/>
            </a:avLst>
          </a:prstGeom>
          <a:noFill/>
          <a:ln w="9525">
            <a:solidFill>
              <a:schemeClr val="tx1"/>
            </a:solidFill>
            <a:miter lim="800000"/>
            <a:headEnd/>
            <a:tailEnd/>
          </a:ln>
        </p:spPr>
        <p:txBody>
          <a:bodyPr wrap="none" anchor="ctr"/>
          <a:lstStyle/>
          <a:p>
            <a:endParaRPr lang="ru-RU" altLang="ru-RU"/>
          </a:p>
        </p:txBody>
      </p:sp>
      <p:sp>
        <p:nvSpPr>
          <p:cNvPr id="12294" name="AutoShape 6"/>
          <p:cNvSpPr>
            <a:spLocks noChangeArrowheads="1"/>
          </p:cNvSpPr>
          <p:nvPr/>
        </p:nvSpPr>
        <p:spPr bwMode="auto">
          <a:xfrm>
            <a:off x="7119938" y="2595563"/>
            <a:ext cx="1008062" cy="215900"/>
          </a:xfrm>
          <a:prstGeom prst="rightArrow">
            <a:avLst>
              <a:gd name="adj1" fmla="val 50000"/>
              <a:gd name="adj2" fmla="val 116728"/>
            </a:avLst>
          </a:prstGeom>
          <a:noFill/>
          <a:ln w="9525">
            <a:solidFill>
              <a:schemeClr val="tx1"/>
            </a:solidFill>
            <a:miter lim="800000"/>
            <a:headEnd/>
            <a:tailEnd/>
          </a:ln>
        </p:spPr>
        <p:txBody>
          <a:bodyPr wrap="none" anchor="ctr"/>
          <a:lstStyle/>
          <a:p>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animBg="1"/>
      <p:bldP spid="12293" grpId="0" animBg="1"/>
      <p:bldP spid="1229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838200" y="365125"/>
            <a:ext cx="10515600" cy="909638"/>
          </a:xfrm>
        </p:spPr>
        <p:txBody>
          <a:bodyPr/>
          <a:lstStyle/>
          <a:p>
            <a:pPr algn="ctr" eaLnBrk="1" hangingPunct="1"/>
            <a:r>
              <a:rPr lang="ru-RU" altLang="ru-RU" sz="3600" b="1" smtClean="0">
                <a:latin typeface="Times New Roman" pitchFamily="18" charset="0"/>
                <a:cs typeface="Times New Roman" pitchFamily="18" charset="0"/>
              </a:rPr>
              <a:t>Слабо успевающий ученик</a:t>
            </a:r>
          </a:p>
        </p:txBody>
      </p:sp>
      <p:sp>
        <p:nvSpPr>
          <p:cNvPr id="13315" name="Rectangle 3"/>
          <p:cNvSpPr>
            <a:spLocks noGrp="1" noChangeArrowheads="1"/>
          </p:cNvSpPr>
          <p:nvPr>
            <p:ph type="body" idx="1"/>
          </p:nvPr>
        </p:nvSpPr>
        <p:spPr/>
        <p:txBody>
          <a:bodyPr/>
          <a:lstStyle/>
          <a:p>
            <a:pPr eaLnBrk="1" hangingPunct="1"/>
            <a:r>
              <a:rPr lang="ru-RU" altLang="ru-RU" smtClean="0">
                <a:latin typeface="Times New Roman" pitchFamily="18" charset="0"/>
                <a:cs typeface="Times New Roman" pitchFamily="18" charset="0"/>
              </a:rPr>
              <a:t>Не успевает понять новый материал.</a:t>
            </a:r>
          </a:p>
          <a:p>
            <a:pPr eaLnBrk="1" hangingPunct="1"/>
            <a:r>
              <a:rPr lang="ru-RU" altLang="ru-RU" smtClean="0">
                <a:latin typeface="Times New Roman" pitchFamily="18" charset="0"/>
                <a:cs typeface="Times New Roman" pitchFamily="18" charset="0"/>
              </a:rPr>
              <a:t>Много пробелов (иногда сплошной пробел), нет понимания.</a:t>
            </a:r>
          </a:p>
          <a:p>
            <a:pPr eaLnBrk="1" hangingPunct="1"/>
            <a:r>
              <a:rPr lang="ru-RU" altLang="ru-RU" smtClean="0">
                <a:latin typeface="Times New Roman" pitchFamily="18" charset="0"/>
                <a:cs typeface="Times New Roman" pitchFamily="18" charset="0"/>
              </a:rPr>
              <a:t>Повторяет за учителем при решении заданий (натаскивание) всегда, в том числе и при подготовке к ГИА.</a:t>
            </a:r>
          </a:p>
          <a:p>
            <a:pPr eaLnBrk="1" hangingPunct="1"/>
            <a:endParaRPr lang="ru-RU" altLang="ru-RU" smtClean="0">
              <a:latin typeface="Times New Roman" pitchFamily="18" charset="0"/>
              <a:cs typeface="Times New Roman" pitchFamily="18" charset="0"/>
            </a:endParaRPr>
          </a:p>
          <a:p>
            <a:pPr eaLnBrk="1" hangingPunct="1"/>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838200" y="365125"/>
            <a:ext cx="10515600" cy="819150"/>
          </a:xfrm>
        </p:spPr>
        <p:txBody>
          <a:bodyPr/>
          <a:lstStyle/>
          <a:p>
            <a:pPr algn="ctr" eaLnBrk="1" hangingPunct="1"/>
            <a:r>
              <a:rPr lang="ru-RU" altLang="ru-RU" sz="3600" b="1" smtClean="0">
                <a:latin typeface="Times New Roman" pitchFamily="18" charset="0"/>
                <a:cs typeface="Times New Roman" pitchFamily="18" charset="0"/>
              </a:rPr>
              <a:t>Слабо успевающий ученик</a:t>
            </a:r>
          </a:p>
        </p:txBody>
      </p:sp>
      <p:sp>
        <p:nvSpPr>
          <p:cNvPr id="14339" name="Rectangle 3"/>
          <p:cNvSpPr>
            <a:spLocks noGrp="1" noChangeArrowheads="1"/>
          </p:cNvSpPr>
          <p:nvPr>
            <p:ph type="body" idx="1"/>
          </p:nvPr>
        </p:nvSpPr>
        <p:spPr>
          <a:xfrm>
            <a:off x="838200" y="1390650"/>
            <a:ext cx="10515600" cy="4786313"/>
          </a:xfrm>
        </p:spPr>
        <p:txBody>
          <a:bodyPr/>
          <a:lstStyle/>
          <a:p>
            <a:pPr eaLnBrk="1" hangingPunct="1"/>
            <a:r>
              <a:rPr lang="ru-RU" altLang="ru-RU" smtClean="0">
                <a:latin typeface="Times New Roman" pitchFamily="18" charset="0"/>
                <a:cs typeface="Times New Roman" pitchFamily="18" charset="0"/>
              </a:rPr>
              <a:t>Зачем ему такой объем неусвоенных знаний?</a:t>
            </a:r>
          </a:p>
          <a:p>
            <a:pPr eaLnBrk="1" hangingPunct="1"/>
            <a:r>
              <a:rPr lang="ru-RU" altLang="ru-RU" smtClean="0">
                <a:latin typeface="Times New Roman" pitchFamily="18" charset="0"/>
                <a:cs typeface="Times New Roman" pitchFamily="18" charset="0"/>
              </a:rPr>
              <a:t>Мышление при таком преподавании (при натаскивании) не развивается, т.к. развитие мышления = пониманию.</a:t>
            </a:r>
          </a:p>
          <a:p>
            <a:pPr eaLnBrk="1" hangingPunct="1"/>
            <a:r>
              <a:rPr lang="ru-RU" altLang="ru-RU" smtClean="0">
                <a:latin typeface="Times New Roman" pitchFamily="18" charset="0"/>
                <a:cs typeface="Times New Roman" pitchFamily="18" charset="0"/>
              </a:rPr>
              <a:t>Эти алгоритмы решения заданий, которые он запоминает ему в жизни не понадобятся. Сертификат ЕГЭ он в вуз не сдает.</a:t>
            </a:r>
          </a:p>
          <a:p>
            <a:pPr algn="ctr" eaLnBrk="1" hangingPunct="1">
              <a:buFontTx/>
              <a:buNone/>
            </a:pPr>
            <a:r>
              <a:rPr lang="ru-RU" altLang="ru-RU" b="1" smtClean="0">
                <a:latin typeface="Times New Roman" pitchFamily="18" charset="0"/>
                <a:cs typeface="Times New Roman" pitchFamily="18" charset="0"/>
              </a:rPr>
              <a:t>ЗАЧЕМ?</a:t>
            </a:r>
          </a:p>
          <a:p>
            <a:pPr eaLnBrk="1" hangingPunct="1"/>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algn="ctr" eaLnBrk="1" hangingPunct="1"/>
            <a:r>
              <a:rPr lang="ru-RU" altLang="ru-RU" sz="3600" b="1" smtClean="0">
                <a:latin typeface="Times New Roman" pitchFamily="18" charset="0"/>
                <a:cs typeface="Times New Roman" pitchFamily="18" charset="0"/>
              </a:rPr>
              <a:t>Ученику с низкой скоростью </a:t>
            </a:r>
            <a:br>
              <a:rPr lang="ru-RU" altLang="ru-RU" sz="3600" b="1" smtClean="0">
                <a:latin typeface="Times New Roman" pitchFamily="18" charset="0"/>
                <a:cs typeface="Times New Roman" pitchFamily="18" charset="0"/>
              </a:rPr>
            </a:br>
            <a:r>
              <a:rPr lang="ru-RU" altLang="ru-RU" sz="3600" b="1" smtClean="0">
                <a:latin typeface="Times New Roman" pitchFamily="18" charset="0"/>
                <a:cs typeface="Times New Roman" pitchFamily="18" charset="0"/>
              </a:rPr>
              <a:t>восприятия материала</a:t>
            </a:r>
          </a:p>
        </p:txBody>
      </p:sp>
      <p:sp>
        <p:nvSpPr>
          <p:cNvPr id="17411" name="Rectangle 3"/>
          <p:cNvSpPr>
            <a:spLocks noGrp="1" noChangeArrowheads="1"/>
          </p:cNvSpPr>
          <p:nvPr>
            <p:ph type="body" idx="1"/>
          </p:nvPr>
        </p:nvSpPr>
        <p:spPr/>
        <p:txBody>
          <a:bodyPr/>
          <a:lstStyle/>
          <a:p>
            <a:pPr eaLnBrk="1" hangingPunct="1"/>
            <a:r>
              <a:rPr lang="ru-RU" altLang="ru-RU" b="1" i="1" smtClean="0"/>
              <a:t>Так как единственная цель преподавания предмета – развитие мышления, то</a:t>
            </a:r>
          </a:p>
          <a:p>
            <a:pPr eaLnBrk="1" hangingPunct="1">
              <a:buFontTx/>
              <a:buNone/>
            </a:pPr>
            <a:r>
              <a:rPr lang="ru-RU" altLang="ru-RU" b="1" i="1" smtClean="0"/>
              <a:t>   ЕМУ НЕЛЬЗЯ ПРЕПОДАВАТЬ БЕЗ ПОСТРОЕНИЯ ПОНИМАНИЯ, НЕЛЬЗЯ НАТАСКИВАТЬ, ПОКАЗЫВАТЬ КАК РЕШАТЬ. </a:t>
            </a:r>
          </a:p>
          <a:p>
            <a:pPr eaLnBrk="1" hangingPunct="1">
              <a:buFontTx/>
              <a:buNone/>
            </a:pPr>
            <a:r>
              <a:rPr lang="ru-RU" altLang="ru-RU" b="1" i="1" smtClean="0"/>
              <a:t>   НУЖНО ДОБИВАТЬСЯ ПОНИМАНИЯ ТЕОРЕТИЧЕСКОГО МАТЕРИАЛА!!!</a:t>
            </a:r>
          </a:p>
          <a:p>
            <a:pPr eaLnBrk="1" hangingPunct="1">
              <a:buFontTx/>
              <a:buNone/>
            </a:pPr>
            <a:r>
              <a:rPr lang="ru-RU" altLang="ru-RU" b="1" i="1" smtClean="0"/>
              <a:t>   может быть меньшего объема</a:t>
            </a:r>
          </a:p>
          <a:p>
            <a:pPr eaLnBrk="1" hangingPunct="1"/>
            <a:endParaRPr lang="ru-RU" altLang="ru-RU" b="1"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981200" y="274638"/>
            <a:ext cx="8229600" cy="922337"/>
          </a:xfrm>
        </p:spPr>
        <p:txBody>
          <a:bodyPr/>
          <a:lstStyle/>
          <a:p>
            <a:pPr algn="ctr" eaLnBrk="1" hangingPunct="1"/>
            <a:r>
              <a:rPr lang="ru-RU" altLang="ru-RU" sz="3600" b="1" smtClean="0">
                <a:latin typeface="Times New Roman" pitchFamily="18" charset="0"/>
                <a:cs typeface="Times New Roman" pitchFamily="18" charset="0"/>
              </a:rPr>
              <a:t>Понимание = Развитие мышления</a:t>
            </a:r>
          </a:p>
        </p:txBody>
      </p:sp>
      <p:sp>
        <p:nvSpPr>
          <p:cNvPr id="4099" name="Rectangle 3"/>
          <p:cNvSpPr>
            <a:spLocks noGrp="1" noChangeArrowheads="1"/>
          </p:cNvSpPr>
          <p:nvPr>
            <p:ph type="body" idx="1"/>
          </p:nvPr>
        </p:nvSpPr>
        <p:spPr>
          <a:xfrm>
            <a:off x="465138" y="1196975"/>
            <a:ext cx="11349037" cy="5256213"/>
          </a:xfrm>
        </p:spPr>
        <p:txBody>
          <a:bodyPr rtlCol="0">
            <a:normAutofit/>
          </a:bodyPr>
          <a:lstStyle/>
          <a:p>
            <a:pPr eaLnBrk="1" fontAlgn="auto" hangingPunct="1">
              <a:spcAft>
                <a:spcPts val="0"/>
              </a:spcAft>
              <a:buFont typeface="Arial" panose="020B0604020202020204" pitchFamily="34" charset="0"/>
              <a:buChar char="•"/>
              <a:defRPr/>
            </a:pPr>
            <a:r>
              <a:rPr lang="ru-RU" altLang="ru-RU" dirty="0" smtClean="0">
                <a:latin typeface="Times New Roman" panose="02020603050405020304" pitchFamily="18" charset="0"/>
                <a:cs typeface="Times New Roman" panose="02020603050405020304" pitchFamily="18" charset="0"/>
              </a:rPr>
              <a:t>Наиболее интенсивное развитие мышления происходит в процессе построения понимания предметного материала.</a:t>
            </a:r>
          </a:p>
          <a:p>
            <a:pPr eaLnBrk="1" fontAlgn="auto" hangingPunct="1">
              <a:spcAft>
                <a:spcPts val="0"/>
              </a:spcAft>
              <a:buFont typeface="Arial" panose="020B0604020202020204" pitchFamily="34" charset="0"/>
              <a:buChar char="•"/>
              <a:defRPr/>
            </a:pPr>
            <a:r>
              <a:rPr lang="ru-RU" altLang="ru-RU" dirty="0" smtClean="0">
                <a:latin typeface="Times New Roman" panose="02020603050405020304" pitchFamily="18" charset="0"/>
                <a:cs typeface="Times New Roman" panose="02020603050405020304" pitchFamily="18" charset="0"/>
              </a:rPr>
              <a:t>Если нет понимания, то развитие минимально.</a:t>
            </a:r>
          </a:p>
          <a:p>
            <a:pPr eaLnBrk="1" fontAlgn="auto" hangingPunct="1">
              <a:spcAft>
                <a:spcPts val="0"/>
              </a:spcAft>
              <a:buFont typeface="Arial" panose="020B0604020202020204" pitchFamily="34" charset="0"/>
              <a:buChar char="•"/>
              <a:defRPr/>
            </a:pPr>
            <a:r>
              <a:rPr lang="ru-RU" altLang="ru-RU" dirty="0" smtClean="0">
                <a:latin typeface="Times New Roman" panose="02020603050405020304" pitchFamily="18" charset="0"/>
                <a:cs typeface="Times New Roman" panose="02020603050405020304" pitchFamily="18" charset="0"/>
              </a:rPr>
              <a:t>Первопричина низких образовательных  результатов (ПР и МР) – отсутствие понимания предметного материала у учащихся.</a:t>
            </a:r>
          </a:p>
          <a:p>
            <a:pPr eaLnBrk="1" fontAlgn="auto" hangingPunct="1">
              <a:spcAft>
                <a:spcPts val="0"/>
              </a:spcAft>
              <a:buFont typeface="Arial" panose="020B0604020202020204" pitchFamily="34" charset="0"/>
              <a:buChar char="•"/>
              <a:defRPr/>
            </a:pPr>
            <a:r>
              <a:rPr lang="ru-RU" altLang="ru-RU" dirty="0" smtClean="0">
                <a:solidFill>
                  <a:schemeClr val="accent2">
                    <a:lumMod val="75000"/>
                  </a:schemeClr>
                </a:solidFill>
                <a:latin typeface="Times New Roman" panose="02020603050405020304" pitchFamily="18" charset="0"/>
                <a:cs typeface="Times New Roman" panose="02020603050405020304" pitchFamily="18" charset="0"/>
              </a:rPr>
              <a:t>Система образования не требует от учителя построения понимания у каждого учащегося.</a:t>
            </a:r>
          </a:p>
          <a:p>
            <a:pPr eaLnBrk="1" fontAlgn="auto" hangingPunct="1">
              <a:spcAft>
                <a:spcPts val="0"/>
              </a:spcAft>
              <a:buFont typeface="Arial" panose="020B0604020202020204" pitchFamily="34" charset="0"/>
              <a:buChar char="•"/>
              <a:defRPr/>
            </a:pPr>
            <a:r>
              <a:rPr lang="ru-RU" altLang="ru-RU" dirty="0" smtClean="0">
                <a:solidFill>
                  <a:schemeClr val="accent2">
                    <a:lumMod val="75000"/>
                  </a:schemeClr>
                </a:solidFill>
                <a:latin typeface="Times New Roman" panose="02020603050405020304" pitchFamily="18" charset="0"/>
                <a:cs typeface="Times New Roman" panose="02020603050405020304" pitchFamily="18" charset="0"/>
              </a:rPr>
              <a:t>Главный критерий качества работы учителя – результаты ГИА. </a:t>
            </a:r>
          </a:p>
          <a:p>
            <a:pPr eaLnBrk="1" fontAlgn="auto" hangingPunct="1">
              <a:spcAft>
                <a:spcPts val="0"/>
              </a:spcAft>
              <a:buFont typeface="Arial" panose="020B0604020202020204" pitchFamily="34" charset="0"/>
              <a:buChar char="•"/>
              <a:defRPr/>
            </a:pPr>
            <a:r>
              <a:rPr lang="ru-RU" altLang="ru-RU" dirty="0" smtClean="0">
                <a:solidFill>
                  <a:schemeClr val="accent2">
                    <a:lumMod val="75000"/>
                  </a:schemeClr>
                </a:solidFill>
                <a:latin typeface="Times New Roman" panose="02020603050405020304" pitchFamily="18" charset="0"/>
                <a:cs typeface="Times New Roman" panose="02020603050405020304" pitchFamily="18" charset="0"/>
              </a:rPr>
              <a:t>Но ГИА можно сдать на 4 и без понимания или с минимальным его уровнем.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58875"/>
            <a:ext cx="10515600" cy="5018088"/>
          </a:xfrm>
        </p:spPr>
        <p:txBody>
          <a:bodyPr rtlCol="0">
            <a:normAutofit/>
          </a:bodyPr>
          <a:lstStyle/>
          <a:p>
            <a:pPr eaLnBrk="1" fontAlgn="auto" hangingPunct="1">
              <a:spcAft>
                <a:spcPts val="0"/>
              </a:spcAft>
              <a:buFont typeface="Arial" panose="020B0604020202020204" pitchFamily="34" charset="0"/>
              <a:buChar char="•"/>
              <a:defRPr/>
            </a:pPr>
            <a:r>
              <a:rPr lang="ru-RU" b="1" i="1" dirty="0" smtClean="0">
                <a:solidFill>
                  <a:schemeClr val="accent5">
                    <a:lumMod val="50000"/>
                  </a:schemeClr>
                </a:solidFill>
                <a:latin typeface="Times New Roman" panose="02020603050405020304" pitchFamily="18" charset="0"/>
                <a:cs typeface="Times New Roman" panose="02020603050405020304" pitchFamily="18" charset="0"/>
              </a:rPr>
              <a:t>Понимание</a:t>
            </a:r>
            <a:r>
              <a:rPr lang="ru-RU" dirty="0" smtClean="0">
                <a:solidFill>
                  <a:schemeClr val="accent5">
                    <a:lumMod val="50000"/>
                  </a:schemeClr>
                </a:solidFill>
                <a:latin typeface="Times New Roman" panose="02020603050405020304" pitchFamily="18" charset="0"/>
                <a:cs typeface="Times New Roman" panose="02020603050405020304" pitchFamily="18" charset="0"/>
              </a:rPr>
              <a:t> </a:t>
            </a:r>
            <a:r>
              <a:rPr lang="ru-RU" dirty="0">
                <a:solidFill>
                  <a:schemeClr val="accent5">
                    <a:lumMod val="50000"/>
                  </a:schemeClr>
                </a:solidFill>
                <a:latin typeface="Times New Roman" panose="02020603050405020304" pitchFamily="18" charset="0"/>
                <a:cs typeface="Times New Roman" panose="02020603050405020304" pitchFamily="18" charset="0"/>
              </a:rPr>
              <a:t>представляет собой раскрытие реально существующих, существенных связей предметов и явлений объективной </a:t>
            </a:r>
            <a:r>
              <a:rPr lang="ru-RU" dirty="0" smtClean="0">
                <a:solidFill>
                  <a:schemeClr val="accent5">
                    <a:lumMod val="50000"/>
                  </a:schemeClr>
                </a:solidFill>
                <a:latin typeface="Times New Roman" panose="02020603050405020304" pitchFamily="18" charset="0"/>
                <a:cs typeface="Times New Roman" panose="02020603050405020304" pitchFamily="18" charset="0"/>
              </a:rPr>
              <a:t>действительности.</a:t>
            </a:r>
          </a:p>
          <a:p>
            <a:pPr eaLnBrk="1" fontAlgn="auto" hangingPunct="1">
              <a:spcAft>
                <a:spcPts val="0"/>
              </a:spcAft>
              <a:buFont typeface="Arial" panose="020B0604020202020204" pitchFamily="34" charset="0"/>
              <a:buChar char="•"/>
              <a:defRPr/>
            </a:pPr>
            <a:r>
              <a:rPr lang="ru-RU" b="1" i="1" dirty="0" smtClean="0">
                <a:solidFill>
                  <a:schemeClr val="accent5">
                    <a:lumMod val="50000"/>
                  </a:schemeClr>
                </a:solidFill>
                <a:latin typeface="Times New Roman" panose="02020603050405020304" pitchFamily="18" charset="0"/>
                <a:cs typeface="Times New Roman" panose="02020603050405020304" pitchFamily="18" charset="0"/>
              </a:rPr>
              <a:t>Понимание</a:t>
            </a:r>
            <a:r>
              <a:rPr lang="ru-RU" dirty="0" smtClean="0">
                <a:latin typeface="Times New Roman" panose="02020603050405020304" pitchFamily="18" charset="0"/>
                <a:cs typeface="Times New Roman" panose="02020603050405020304" pitchFamily="18" charset="0"/>
              </a:rPr>
              <a:t>  - мыслительный </a:t>
            </a:r>
            <a:r>
              <a:rPr lang="ru-RU" dirty="0">
                <a:latin typeface="Times New Roman" panose="02020603050405020304" pitchFamily="18" charset="0"/>
                <a:cs typeface="Times New Roman" panose="02020603050405020304" pitchFamily="18" charset="0"/>
              </a:rPr>
              <a:t>процесс, </a:t>
            </a:r>
            <a:r>
              <a:rPr lang="ru-RU" dirty="0" smtClean="0">
                <a:latin typeface="Times New Roman" panose="02020603050405020304" pitchFamily="18" charset="0"/>
                <a:cs typeface="Times New Roman" panose="02020603050405020304" pitchFamily="18" charset="0"/>
              </a:rPr>
              <a:t>направленный </a:t>
            </a:r>
            <a:r>
              <a:rPr lang="ru-RU" dirty="0">
                <a:latin typeface="Times New Roman" panose="02020603050405020304" pitchFamily="18" charset="0"/>
                <a:cs typeface="Times New Roman" panose="02020603050405020304" pitchFamily="18" charset="0"/>
              </a:rPr>
              <a:t>на выявление существенных свойств предметов и явлений действительности, познаваемых в чувственном и теоретическом опыте </a:t>
            </a:r>
            <a:r>
              <a:rPr lang="ru-RU" dirty="0" smtClean="0">
                <a:latin typeface="Times New Roman" panose="02020603050405020304" pitchFamily="18" charset="0"/>
                <a:cs typeface="Times New Roman" panose="02020603050405020304" pitchFamily="18" charset="0"/>
              </a:rPr>
              <a:t>человека.</a:t>
            </a:r>
            <a:endParaRPr lang="ru-RU"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1746" name="Заголовок 1"/>
          <p:cNvSpPr>
            <a:spLocks noGrp="1"/>
          </p:cNvSpPr>
          <p:nvPr>
            <p:ph type="title"/>
          </p:nvPr>
        </p:nvSpPr>
        <p:spPr>
          <a:xfrm>
            <a:off x="838200" y="300038"/>
            <a:ext cx="10515600" cy="858837"/>
          </a:xfrm>
        </p:spPr>
        <p:txBody>
          <a:bodyPr/>
          <a:lstStyle/>
          <a:p>
            <a:pPr algn="ctr" eaLnBrk="1" hangingPunct="1"/>
            <a:r>
              <a:rPr lang="ru-RU" sz="3600" b="1" smtClean="0">
                <a:latin typeface="Times New Roman" pitchFamily="18" charset="0"/>
                <a:cs typeface="Times New Roman" pitchFamily="18" charset="0"/>
              </a:rPr>
              <a:t>Сущность понятия «понимание»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838200" y="334963"/>
            <a:ext cx="10515600" cy="6523037"/>
          </a:xfrm>
        </p:spPr>
        <p:txBody>
          <a:bodyPr/>
          <a:lstStyle/>
          <a:p>
            <a:pPr algn="just" eaLnBrk="1" hangingPunct="1">
              <a:lnSpc>
                <a:spcPct val="80000"/>
              </a:lnSpc>
            </a:pPr>
            <a:r>
              <a:rPr lang="ru-RU" smtClean="0">
                <a:latin typeface="Times New Roman" pitchFamily="18" charset="0"/>
                <a:cs typeface="Times New Roman" pitchFamily="18" charset="0"/>
              </a:rPr>
              <a:t>«Когда-то очень давно на заре своей учительской деятельности, столкнувшись с детской беспомощностью в тщетных попытках овладеть премудростями физики и со своим собственным бессилием в таких же тщетных попытках помочь ребятам, я подходил к своим более опытным коллегам с одними и теми же вопросами: «Почему я не могу научить некоторых детей физике? Что я делаю не так? Что нужно сделать, чтобы любой ребёнок смог овладеть премудростями науки?" Умудренные опытом коллеги участливо, но странно на меня посматривая, отвечали, пожимая плечами: "Что ж поделаешь! Дети разные, у них разные способности. С этим нужно смириться и не надеяться научить всех одинаково хорошо." Уже тогда мне казалось, что эти ответы являются всего лишь перефразировкой моих вопросов. Что такое способности? Какие способности нужны для успешно­го овладения физикой или любой другой наукой? Можно ли на эти способности влиять, развивая и совершенствуя их в процессе обучения?» М.Е.Бершадский</a:t>
            </a:r>
          </a:p>
          <a:p>
            <a:pPr eaLnBrk="1" hangingPunct="1">
              <a:lnSpc>
                <a:spcPct val="80000"/>
              </a:lnSpc>
            </a:pPr>
            <a:endParaRPr lang="ru-RU" smtClean="0">
              <a:latin typeface="Times New Roman" pitchFamily="18" charset="0"/>
              <a:cs typeface="Times New Roman" pitchFamily="18" charset="0"/>
            </a:endParaRPr>
          </a:p>
          <a:p>
            <a:pPr eaLnBrk="1" hangingPunct="1">
              <a:lnSpc>
                <a:spcPct val="80000"/>
              </a:lnSpc>
            </a:pPr>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838200" y="365125"/>
            <a:ext cx="10515600" cy="819150"/>
          </a:xfrm>
        </p:spPr>
        <p:txBody>
          <a:bodyPr/>
          <a:lstStyle/>
          <a:p>
            <a:pPr algn="ctr" eaLnBrk="1" hangingPunct="1"/>
            <a:r>
              <a:rPr lang="ru-RU" sz="3600" b="1" smtClean="0">
                <a:latin typeface="Times New Roman" pitchFamily="18" charset="0"/>
                <a:cs typeface="Times New Roman" pitchFamily="18" charset="0"/>
              </a:rPr>
              <a:t>Сущность понятия «понимание»</a:t>
            </a:r>
          </a:p>
        </p:txBody>
      </p:sp>
      <p:sp>
        <p:nvSpPr>
          <p:cNvPr id="3" name="Объект 2"/>
          <p:cNvSpPr>
            <a:spLocks noGrp="1"/>
          </p:cNvSpPr>
          <p:nvPr>
            <p:ph idx="1"/>
          </p:nvPr>
        </p:nvSpPr>
        <p:spPr>
          <a:xfrm>
            <a:off x="838200" y="1055688"/>
            <a:ext cx="10515600" cy="5538787"/>
          </a:xfrm>
        </p:spPr>
        <p:txBody>
          <a:bodyPr/>
          <a:lstStyle/>
          <a:p>
            <a:pPr eaLnBrk="1" hangingPunct="1">
              <a:lnSpc>
                <a:spcPct val="80000"/>
              </a:lnSpc>
            </a:pPr>
            <a:r>
              <a:rPr lang="ru-RU" sz="2600" smtClean="0">
                <a:latin typeface="Times New Roman" pitchFamily="18" charset="0"/>
                <a:cs typeface="Times New Roman" pitchFamily="18" charset="0"/>
              </a:rPr>
              <a:t>М. Вертгеймер писал: «Кто не переживал того, что обозначается слова­ми «ученик понимает»? Кто не переживал сам, как протекает такое «понимание», когда человеку впервые открывается какая- нибудь математическая или физическая зависимость?</a:t>
            </a:r>
          </a:p>
          <a:p>
            <a:pPr eaLnBrk="1" hangingPunct="1">
              <a:lnSpc>
                <a:spcPct val="80000"/>
              </a:lnSpc>
            </a:pPr>
            <a:r>
              <a:rPr lang="ru-RU" sz="2600" smtClean="0">
                <a:latin typeface="Times New Roman" pitchFamily="18" charset="0"/>
                <a:cs typeface="Times New Roman" pitchFamily="18" charset="0"/>
              </a:rPr>
              <a:t>Л.С.Выготский: «Говорение требует перехода из внутреннего плана во внешний, а понимание предполагает обратное движение — от внешнего плана речи к внутреннему».</a:t>
            </a:r>
          </a:p>
          <a:p>
            <a:pPr eaLnBrk="1" hangingPunct="1">
              <a:lnSpc>
                <a:spcPct val="80000"/>
              </a:lnSpc>
            </a:pPr>
            <a:r>
              <a:rPr lang="ru-RU" sz="2600" smtClean="0">
                <a:latin typeface="Times New Roman" pitchFamily="18" charset="0"/>
                <a:cs typeface="Times New Roman" pitchFamily="18" charset="0"/>
              </a:rPr>
              <a:t>Точки развития и роста человека и культуры как раз и находятся в пространстве понимания / непонимания. В этой же точке находится и движущая сила развития знаний.</a:t>
            </a:r>
          </a:p>
          <a:p>
            <a:pPr eaLnBrk="1" hangingPunct="1">
              <a:lnSpc>
                <a:spcPct val="80000"/>
              </a:lnSpc>
            </a:pPr>
            <a:r>
              <a:rPr lang="ru-RU" sz="2600" smtClean="0">
                <a:latin typeface="Times New Roman" pitchFamily="18" charset="0"/>
                <a:cs typeface="Times New Roman" pitchFamily="18" charset="0"/>
              </a:rPr>
              <a:t>А. А. Потебня: «Всякое понимание есть непонимание». Для того, чтобы понять, нужно осознать, ощутить свое непонимание.</a:t>
            </a:r>
          </a:p>
          <a:p>
            <a:pPr eaLnBrk="1" hangingPunct="1">
              <a:lnSpc>
                <a:spcPct val="80000"/>
              </a:lnSpc>
            </a:pPr>
            <a:r>
              <a:rPr lang="ru-RU" sz="2600" smtClean="0">
                <a:latin typeface="Times New Roman" pitchFamily="18" charset="0"/>
                <a:cs typeface="Times New Roman" pitchFamily="18" charset="0"/>
              </a:rPr>
              <a:t>Психологическая сущность понимания, согласно Бахтину, состоит в превращении чужого, например слова, в «свое-чужое».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Объект 2"/>
          <p:cNvSpPr>
            <a:spLocks noGrp="1"/>
          </p:cNvSpPr>
          <p:nvPr>
            <p:ph idx="1"/>
          </p:nvPr>
        </p:nvSpPr>
        <p:spPr>
          <a:xfrm>
            <a:off x="838200" y="1274763"/>
            <a:ext cx="10515600" cy="4902200"/>
          </a:xfrm>
        </p:spPr>
        <p:txBody>
          <a:bodyPr/>
          <a:lstStyle/>
          <a:p>
            <a:pPr eaLnBrk="1" hangingPunct="1"/>
            <a:r>
              <a:rPr lang="ru-RU" smtClean="0">
                <a:latin typeface="Times New Roman" pitchFamily="18" charset="0"/>
                <a:cs typeface="Times New Roman" pitchFamily="18" charset="0"/>
              </a:rPr>
              <a:t>В принципе обучение, творчество и понимание — это синони­мы. Их дифференциация связана с неудовлетворительной органи­зацией обучения (а возможно, и всей человеческой деятельнос­ти), которое может быть, например, ориентировано на запомина­ние и повторение, даже на зубрежку, а не на понимание. </a:t>
            </a:r>
          </a:p>
        </p:txBody>
      </p:sp>
      <p:sp>
        <p:nvSpPr>
          <p:cNvPr id="33794" name="Заголовок 1"/>
          <p:cNvSpPr>
            <a:spLocks noGrp="1"/>
          </p:cNvSpPr>
          <p:nvPr>
            <p:ph type="title"/>
          </p:nvPr>
        </p:nvSpPr>
        <p:spPr>
          <a:xfrm>
            <a:off x="838200" y="365125"/>
            <a:ext cx="10515600" cy="909638"/>
          </a:xfrm>
        </p:spPr>
        <p:txBody>
          <a:bodyPr/>
          <a:lstStyle/>
          <a:p>
            <a:pPr algn="ctr" eaLnBrk="1" hangingPunct="1"/>
            <a:r>
              <a:rPr lang="ru-RU" sz="3600" b="1" smtClean="0">
                <a:latin typeface="Times New Roman" pitchFamily="18" charset="0"/>
                <a:cs typeface="Times New Roman" pitchFamily="18" charset="0"/>
              </a:rPr>
              <a:t>Сущность понятия «понимание»</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p:txBody>
          <a:bodyPr/>
          <a:lstStyle/>
          <a:p>
            <a:pPr algn="ctr" eaLnBrk="1" hangingPunct="1"/>
            <a:r>
              <a:rPr lang="ru-RU" sz="3600" b="1" smtClean="0">
                <a:latin typeface="Times New Roman" pitchFamily="18" charset="0"/>
                <a:cs typeface="Times New Roman" pitchFamily="18" charset="0"/>
              </a:rPr>
              <a:t>Характеристики понимания</a:t>
            </a:r>
          </a:p>
        </p:txBody>
      </p:sp>
      <p:sp>
        <p:nvSpPr>
          <p:cNvPr id="3" name="Объект 2"/>
          <p:cNvSpPr>
            <a:spLocks noGrp="1"/>
          </p:cNvSpPr>
          <p:nvPr>
            <p:ph idx="1"/>
          </p:nvPr>
        </p:nvSpPr>
        <p:spPr/>
        <p:txBody>
          <a:bodyPr/>
          <a:lstStyle/>
          <a:p>
            <a:r>
              <a:rPr lang="ru-RU" smtClean="0">
                <a:latin typeface="Times New Roman" pitchFamily="18" charset="0"/>
                <a:cs typeface="Times New Roman" pitchFamily="18" charset="0"/>
              </a:rPr>
              <a:t>Целенаправленность.</a:t>
            </a:r>
            <a:endParaRPr lang="ru-RU" sz="2000" smtClean="0">
              <a:latin typeface="Times New Roman" pitchFamily="18" charset="0"/>
              <a:cs typeface="Times New Roman" pitchFamily="18" charset="0"/>
            </a:endParaRPr>
          </a:p>
          <a:p>
            <a:r>
              <a:rPr lang="ru-RU" smtClean="0">
                <a:latin typeface="Times New Roman" pitchFamily="18" charset="0"/>
                <a:cs typeface="Times New Roman" pitchFamily="18" charset="0"/>
              </a:rPr>
              <a:t>Осознание ограниченности своего понимания, наличие непонимания.</a:t>
            </a:r>
            <a:endParaRPr lang="ru-RU" sz="2000" smtClean="0">
              <a:latin typeface="Times New Roman" pitchFamily="18" charset="0"/>
              <a:cs typeface="Times New Roman" pitchFamily="18" charset="0"/>
            </a:endParaRPr>
          </a:p>
          <a:p>
            <a:r>
              <a:rPr lang="ru-RU" smtClean="0">
                <a:latin typeface="Times New Roman" pitchFamily="18" charset="0"/>
                <a:cs typeface="Times New Roman" pitchFamily="18" charset="0"/>
              </a:rPr>
              <a:t>Мотивация.</a:t>
            </a:r>
            <a:endParaRPr lang="ru-RU" sz="2000" smtClean="0">
              <a:latin typeface="Times New Roman" pitchFamily="18" charset="0"/>
              <a:cs typeface="Times New Roman" pitchFamily="18" charset="0"/>
            </a:endParaRPr>
          </a:p>
          <a:p>
            <a:r>
              <a:rPr lang="ru-RU" smtClean="0">
                <a:latin typeface="Times New Roman" pitchFamily="18" charset="0"/>
                <a:cs typeface="Times New Roman" pitchFamily="18" charset="0"/>
              </a:rPr>
              <a:t>Активный характер процесса построения понимания.</a:t>
            </a:r>
            <a:endParaRPr lang="ru-RU" sz="2000" smtClean="0">
              <a:latin typeface="Times New Roman" pitchFamily="18" charset="0"/>
              <a:cs typeface="Times New Roman" pitchFamily="18" charset="0"/>
            </a:endParaRPr>
          </a:p>
          <a:p>
            <a:r>
              <a:rPr lang="ru-RU" smtClean="0">
                <a:latin typeface="Times New Roman" pitchFamily="18" charset="0"/>
                <a:cs typeface="Times New Roman" pitchFamily="18" charset="0"/>
              </a:rPr>
              <a:t>Эмоциональная насыщенность.</a:t>
            </a:r>
            <a:endParaRPr lang="ru-RU" sz="2000" smtClean="0">
              <a:latin typeface="Times New Roman" pitchFamily="18" charset="0"/>
              <a:cs typeface="Times New Roman" pitchFamily="18" charset="0"/>
            </a:endParaRPr>
          </a:p>
          <a:p>
            <a:r>
              <a:rPr lang="ru-RU" smtClean="0">
                <a:latin typeface="Times New Roman" pitchFamily="18" charset="0"/>
                <a:cs typeface="Times New Roman" pitchFamily="18" charset="0"/>
              </a:rPr>
              <a:t>Использование предыдущего опыта учащегося.</a:t>
            </a:r>
            <a:endParaRPr lang="ru-RU" sz="2000" smtClean="0">
              <a:latin typeface="Times New Roman" pitchFamily="18" charset="0"/>
              <a:cs typeface="Times New Roman" pitchFamily="18" charset="0"/>
            </a:endParaRPr>
          </a:p>
          <a:p>
            <a:r>
              <a:rPr lang="ru-RU" smtClean="0">
                <a:latin typeface="Times New Roman" pitchFamily="18" charset="0"/>
                <a:cs typeface="Times New Roman" pitchFamily="18" charset="0"/>
              </a:rPr>
              <a:t>Специальные умственные действия.</a:t>
            </a:r>
            <a:endParaRPr lang="ru-RU" sz="200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a:xfrm>
            <a:off x="838200" y="92075"/>
            <a:ext cx="10515600" cy="757238"/>
          </a:xfrm>
        </p:spPr>
        <p:txBody>
          <a:bodyPr/>
          <a:lstStyle/>
          <a:p>
            <a:pPr algn="ctr" eaLnBrk="1" hangingPunct="1"/>
            <a:r>
              <a:rPr lang="ru-RU" sz="3600" b="1" smtClean="0">
                <a:latin typeface="Times New Roman" pitchFamily="18" charset="0"/>
                <a:cs typeface="Times New Roman" pitchFamily="18" charset="0"/>
              </a:rPr>
              <a:t>Целенаправленность</a:t>
            </a:r>
            <a:endParaRPr lang="ru-RU" sz="3600" b="1" smtClean="0"/>
          </a:p>
        </p:txBody>
      </p:sp>
      <p:sp>
        <p:nvSpPr>
          <p:cNvPr id="3" name="Объект 2"/>
          <p:cNvSpPr>
            <a:spLocks noGrp="1"/>
          </p:cNvSpPr>
          <p:nvPr>
            <p:ph idx="1"/>
          </p:nvPr>
        </p:nvSpPr>
        <p:spPr>
          <a:xfrm>
            <a:off x="838200" y="849313"/>
            <a:ext cx="10515600" cy="6008687"/>
          </a:xfrm>
        </p:spPr>
        <p:txBody>
          <a:bodyPr/>
          <a:lstStyle/>
          <a:p>
            <a:pPr eaLnBrk="1" hangingPunct="1"/>
            <a:r>
              <a:rPr lang="ru-RU" altLang="ru-RU" smtClean="0">
                <a:solidFill>
                  <a:srgbClr val="000000"/>
                </a:solidFill>
                <a:latin typeface="Times New Roman" pitchFamily="18" charset="0"/>
                <a:cs typeface="Times New Roman" pitchFamily="18" charset="0"/>
              </a:rPr>
              <a:t>С развитием человеческого труда, возникновением новых, собственно человеческих потребностей, зарождением и развитием разных видов познавательной деятельности людей развились и процессы понимания. </a:t>
            </a:r>
          </a:p>
          <a:p>
            <a:pPr eaLnBrk="1" hangingPunct="1"/>
            <a:r>
              <a:rPr lang="ru-RU" altLang="ru-RU" smtClean="0">
                <a:solidFill>
                  <a:srgbClr val="000000"/>
                </a:solidFill>
                <a:latin typeface="Times New Roman" pitchFamily="18" charset="0"/>
                <a:cs typeface="Times New Roman" pitchFamily="18" charset="0"/>
              </a:rPr>
              <a:t>Они превратились в специальные умственные действия, посредством которых человек раскрывает непосредственно не данные ему связи предметов и явлений объективной действительности.</a:t>
            </a:r>
          </a:p>
          <a:p>
            <a:pPr eaLnBrk="1" hangingPunct="1"/>
            <a:r>
              <a:rPr lang="ru-RU" altLang="ru-RU" smtClean="0">
                <a:solidFill>
                  <a:srgbClr val="000000"/>
                </a:solidFill>
                <a:latin typeface="Times New Roman" pitchFamily="18" charset="0"/>
                <a:cs typeface="Times New Roman" pitchFamily="18" charset="0"/>
              </a:rPr>
              <a:t>Процессы понимания становятся такими действиями там, где они направляются специальными целями понять те или иные объекты, отнести их к определенному классу предметов или явлений, объяснить их, раскрыть их причины и т. д. </a:t>
            </a:r>
          </a:p>
          <a:p>
            <a:pPr eaLnBrk="1" hangingPunct="1"/>
            <a:endParaRPr lang="ru-RU" altLang="ru-RU" smtClean="0">
              <a:solidFill>
                <a:srgbClr val="000000"/>
              </a:solidFill>
              <a:latin typeface="Times New Roman" pitchFamily="18" charset="0"/>
              <a:cs typeface="Times New Roman" pitchFamily="18" charset="0"/>
            </a:endParaRPr>
          </a:p>
          <a:p>
            <a:pPr eaLnBrk="1" hangingPunct="1"/>
            <a:endParaRPr lang="ru-RU" altLang="ru-RU" sz="3600" smtClean="0">
              <a:latin typeface="Times New Roman" pitchFamily="18" charset="0"/>
              <a:cs typeface="Times New Roman" pitchFamily="18" charset="0"/>
            </a:endParaRPr>
          </a:p>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698500" y="1063625"/>
            <a:ext cx="10515600" cy="5794375"/>
          </a:xfrm>
        </p:spPr>
        <p:txBody>
          <a:bodyPr/>
          <a:lstStyle/>
          <a:p>
            <a:pPr eaLnBrk="1" hangingPunct="1"/>
            <a:r>
              <a:rPr lang="ru-RU" altLang="ru-RU" smtClean="0">
                <a:solidFill>
                  <a:srgbClr val="000000"/>
                </a:solidFill>
                <a:latin typeface="Times New Roman" pitchFamily="18" charset="0"/>
                <a:cs typeface="Times New Roman" pitchFamily="18" charset="0"/>
              </a:rPr>
              <a:t>Понять новый объект — это решить некоторую, пусть маленькую, познавательную задачу. Такую задачу ставит и перед учащимися каждый новый для них учебный материал.</a:t>
            </a:r>
          </a:p>
          <a:p>
            <a:pPr eaLnBrk="1" hangingPunct="1"/>
            <a:r>
              <a:rPr lang="ru-RU" altLang="ru-RU" smtClean="0">
                <a:solidFill>
                  <a:srgbClr val="000000"/>
                </a:solidFill>
                <a:latin typeface="Times New Roman" pitchFamily="18" charset="0"/>
                <a:cs typeface="Times New Roman" pitchFamily="18" charset="0"/>
              </a:rPr>
              <a:t>Потребность понять некоторый объект актуализирует процессы понимания, будят нашу мысль, придает ей определенную целенаправленность. Мы думаем, чтобы понять то, что для нас непонятно</a:t>
            </a:r>
            <a:r>
              <a:rPr lang="ru-RU" altLang="ru-RU" smtClean="0">
                <a:latin typeface="Arial" charset="0"/>
              </a:rPr>
              <a:t>.</a:t>
            </a:r>
          </a:p>
          <a:p>
            <a:pPr eaLnBrk="1" hangingPunct="1"/>
            <a:r>
              <a:rPr lang="ru-RU" altLang="ru-RU" smtClean="0">
                <a:latin typeface="Times New Roman" pitchFamily="18" charset="0"/>
                <a:cs typeface="Times New Roman" pitchFamily="18" charset="0"/>
              </a:rPr>
              <a:t>Процессы понимания – это и есть процессы мышления. Нет никаких оснований отделять понимание от мышления, рассматривать его как самостоятельный процесс.</a:t>
            </a:r>
          </a:p>
          <a:p>
            <a:pPr eaLnBrk="1" hangingPunct="1"/>
            <a:r>
              <a:rPr lang="ru-RU" altLang="ru-RU" smtClean="0">
                <a:latin typeface="Times New Roman" pitchFamily="18" charset="0"/>
                <a:cs typeface="Times New Roman" pitchFamily="18" charset="0"/>
              </a:rPr>
              <a:t>Как результат, понимание является целью, на которую направлена работа нашей мысли.</a:t>
            </a:r>
          </a:p>
          <a:p>
            <a:pPr eaLnBrk="1" hangingPunct="1"/>
            <a:endParaRPr lang="ru-RU" smtClean="0"/>
          </a:p>
        </p:txBody>
      </p:sp>
      <p:sp>
        <p:nvSpPr>
          <p:cNvPr id="36866" name="Заголовок 1"/>
          <p:cNvSpPr>
            <a:spLocks noGrp="1"/>
          </p:cNvSpPr>
          <p:nvPr>
            <p:ph type="title"/>
          </p:nvPr>
        </p:nvSpPr>
        <p:spPr>
          <a:xfrm>
            <a:off x="838200" y="92075"/>
            <a:ext cx="10515600" cy="757238"/>
          </a:xfrm>
        </p:spPr>
        <p:txBody>
          <a:bodyPr/>
          <a:lstStyle/>
          <a:p>
            <a:pPr algn="ctr" eaLnBrk="1" hangingPunct="1"/>
            <a:r>
              <a:rPr lang="ru-RU" sz="3600" b="1" smtClean="0">
                <a:latin typeface="Times New Roman" pitchFamily="18" charset="0"/>
                <a:cs typeface="Times New Roman" pitchFamily="18" charset="0"/>
              </a:rPr>
              <a:t>Целенаправленность</a:t>
            </a:r>
            <a:endParaRPr lang="ru-RU" sz="3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a:xfrm>
            <a:off x="838200" y="365125"/>
            <a:ext cx="10515600" cy="1125538"/>
          </a:xfrm>
        </p:spPr>
        <p:txBody>
          <a:bodyPr/>
          <a:lstStyle/>
          <a:p>
            <a:pPr algn="ctr" eaLnBrk="1" hangingPunct="1"/>
            <a:r>
              <a:rPr lang="ru-RU" sz="3600" b="1" smtClean="0">
                <a:latin typeface="Times New Roman" pitchFamily="18" charset="0"/>
                <a:cs typeface="Times New Roman" pitchFamily="18" charset="0"/>
              </a:rPr>
              <a:t>Осознание ограниченности своего понимания, наличие непонимания</a:t>
            </a:r>
            <a:endParaRPr lang="ru-RU" sz="3600" b="1" smtClean="0"/>
          </a:p>
        </p:txBody>
      </p:sp>
      <p:sp>
        <p:nvSpPr>
          <p:cNvPr id="5" name="Прямоугольник 4"/>
          <p:cNvSpPr>
            <a:spLocks noChangeArrowheads="1"/>
          </p:cNvSpPr>
          <p:nvPr/>
        </p:nvSpPr>
        <p:spPr bwMode="auto">
          <a:xfrm>
            <a:off x="611188" y="1490663"/>
            <a:ext cx="11264900" cy="5694362"/>
          </a:xfrm>
          <a:prstGeom prst="rect">
            <a:avLst/>
          </a:prstGeom>
          <a:noFill/>
          <a:ln w="9525">
            <a:noFill/>
            <a:miter lim="800000"/>
            <a:headEnd/>
            <a:tailEnd/>
          </a:ln>
        </p:spPr>
        <p:txBody>
          <a:bodyPr>
            <a:spAutoFit/>
          </a:bodyPr>
          <a:lstStyle/>
          <a:p>
            <a:pPr marL="457200" indent="-457200" eaLnBrk="0" hangingPunct="0">
              <a:buFont typeface="Arial" charset="0"/>
              <a:buChar char="•"/>
            </a:pPr>
            <a:r>
              <a:rPr lang="ru-RU" altLang="ru-RU" sz="2800">
                <a:solidFill>
                  <a:srgbClr val="000000"/>
                </a:solidFill>
                <a:latin typeface="Times New Roman" pitchFamily="18" charset="0"/>
                <a:cs typeface="Times New Roman" pitchFamily="18" charset="0"/>
              </a:rPr>
              <a:t>Процесс понимания зависит от того, как осознается учащимися поставленная перед ними задача. От того, какой именно вопрос перед ними возникает, какая задача ими осознается, зависит направление работы их мысли, характер тех умственных процессов, которые при этом активизируются.</a:t>
            </a:r>
          </a:p>
          <a:p>
            <a:pPr marL="457200" indent="-457200" eaLnBrk="0" hangingPunct="0">
              <a:buFont typeface="Arial" charset="0"/>
              <a:buChar char="•"/>
            </a:pPr>
            <a:r>
              <a:rPr lang="ru-RU" altLang="ru-RU" sz="2800">
                <a:solidFill>
                  <a:srgbClr val="000000"/>
                </a:solidFill>
                <a:latin typeface="Times New Roman" pitchFamily="18" charset="0"/>
                <a:cs typeface="Times New Roman" pitchFamily="18" charset="0"/>
              </a:rPr>
              <a:t>Неоднократные повторные объяснения учителем тех или иных утверждений не приводят к настоящему пониманию их учащимися, т.к. последние не осознают тех вопросов, которые перед ними ставит учитель.</a:t>
            </a:r>
          </a:p>
          <a:p>
            <a:pPr marL="457200" indent="-457200" eaLnBrk="0" hangingPunct="0">
              <a:buFont typeface="Arial" charset="0"/>
              <a:buChar char="•"/>
            </a:pPr>
            <a:r>
              <a:rPr lang="ru-RU" altLang="ru-RU" sz="2800">
                <a:latin typeface="Times New Roman" pitchFamily="18" charset="0"/>
                <a:cs typeface="Times New Roman" pitchFamily="18" charset="0"/>
              </a:rPr>
              <a:t>Если ученик не осознает поставленного перед ним вопроса или подменяет его каким-либо другим, то и процессы мышления либо не приводятся либо идут не в том направлении, в котором нужно.</a:t>
            </a:r>
          </a:p>
          <a:p>
            <a:pPr marL="457200" indent="-457200" eaLnBrk="0" hangingPunct="0">
              <a:buFont typeface="Arial" charset="0"/>
              <a:buChar char="•"/>
            </a:pPr>
            <a:endParaRPr lang="ru-RU" altLang="ru-RU"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Заголовок 1"/>
          <p:cNvSpPr>
            <a:spLocks noGrp="1"/>
          </p:cNvSpPr>
          <p:nvPr>
            <p:ph type="title"/>
          </p:nvPr>
        </p:nvSpPr>
        <p:spPr>
          <a:xfrm>
            <a:off x="838200" y="365125"/>
            <a:ext cx="10515600" cy="1128713"/>
          </a:xfrm>
        </p:spPr>
        <p:txBody>
          <a:bodyPr/>
          <a:lstStyle/>
          <a:p>
            <a:pPr algn="ctr" eaLnBrk="1" hangingPunct="1"/>
            <a:r>
              <a:rPr lang="ru-RU" sz="3600" b="1" smtClean="0">
                <a:latin typeface="Times New Roman" pitchFamily="18" charset="0"/>
                <a:cs typeface="Times New Roman" pitchFamily="18" charset="0"/>
              </a:rPr>
              <a:t>Осознание ограниченности своего понимания, наличие непонимания</a:t>
            </a:r>
            <a:endParaRPr lang="ru-RU" sz="3600" b="1" smtClean="0"/>
          </a:p>
        </p:txBody>
      </p:sp>
      <p:sp>
        <p:nvSpPr>
          <p:cNvPr id="38914" name="Прямоугольник 3"/>
          <p:cNvSpPr>
            <a:spLocks noChangeArrowheads="1"/>
          </p:cNvSpPr>
          <p:nvPr/>
        </p:nvSpPr>
        <p:spPr bwMode="auto">
          <a:xfrm>
            <a:off x="1055688" y="1776413"/>
            <a:ext cx="10393362" cy="3322637"/>
          </a:xfrm>
          <a:prstGeom prst="rect">
            <a:avLst/>
          </a:prstGeom>
          <a:noFill/>
          <a:ln w="9525">
            <a:noFill/>
            <a:miter lim="800000"/>
            <a:headEnd/>
            <a:tailEnd/>
          </a:ln>
        </p:spPr>
        <p:txBody>
          <a:bodyPr>
            <a:spAutoFit/>
          </a:bodyPr>
          <a:lstStyle/>
          <a:p>
            <a:pPr indent="457200" algn="just">
              <a:lnSpc>
                <a:spcPct val="150000"/>
              </a:lnSpc>
            </a:pPr>
            <a:r>
              <a:rPr lang="ru-RU" sz="2800">
                <a:latin typeface="Times New Roman" pitchFamily="18" charset="0"/>
              </a:rPr>
              <a:t>Поэтому в руководстве процессами понимания важную роль играет умение учителя ставить перед учащимися вопросы, которые затрагивают сущность новой темы, помогают им отделить известные элементы знаний от новых, непонятых еще ими, то есть помогают нащупать границу своего понимания.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Заголовок 1"/>
          <p:cNvSpPr>
            <a:spLocks noGrp="1"/>
          </p:cNvSpPr>
          <p:nvPr>
            <p:ph type="title"/>
          </p:nvPr>
        </p:nvSpPr>
        <p:spPr>
          <a:xfrm>
            <a:off x="838200" y="365125"/>
            <a:ext cx="10515600" cy="768350"/>
          </a:xfrm>
        </p:spPr>
        <p:txBody>
          <a:bodyPr/>
          <a:lstStyle/>
          <a:p>
            <a:pPr algn="ctr" eaLnBrk="1" hangingPunct="1"/>
            <a:r>
              <a:rPr lang="ru-RU" sz="3600" b="1" smtClean="0">
                <a:latin typeface="Times New Roman" pitchFamily="18" charset="0"/>
                <a:cs typeface="Times New Roman" pitchFamily="18" charset="0"/>
              </a:rPr>
              <a:t>Мотивация</a:t>
            </a:r>
            <a:endParaRPr lang="ru-RU" sz="3600" b="1" smtClean="0"/>
          </a:p>
        </p:txBody>
      </p:sp>
      <p:sp>
        <p:nvSpPr>
          <p:cNvPr id="39938" name="Прямоугольник 1"/>
          <p:cNvSpPr>
            <a:spLocks noChangeArrowheads="1"/>
          </p:cNvSpPr>
          <p:nvPr/>
        </p:nvSpPr>
        <p:spPr bwMode="auto">
          <a:xfrm>
            <a:off x="927100" y="1133475"/>
            <a:ext cx="10426700" cy="3108325"/>
          </a:xfrm>
          <a:prstGeom prst="rect">
            <a:avLst/>
          </a:prstGeom>
          <a:noFill/>
          <a:ln w="9525">
            <a:noFill/>
            <a:miter lim="800000"/>
            <a:headEnd/>
            <a:tailEnd/>
          </a:ln>
        </p:spPr>
        <p:txBody>
          <a:bodyPr>
            <a:spAutoFit/>
          </a:bodyPr>
          <a:lstStyle/>
          <a:p>
            <a:r>
              <a:rPr lang="ru-RU" sz="2800">
                <a:latin typeface="Times New Roman" pitchFamily="18" charset="0"/>
                <a:cs typeface="Times New Roman" pitchFamily="18" charset="0"/>
              </a:rPr>
              <a:t>В процессе понимания всегда есть движущая сила, побуждающая личность ставить перед собой определенные задачи или принимать их, когда они ставятся другими людьми (учителем), осознавать их, включаться в процесс их исполнения. Энергия, с которой работает мысль личности над тем, чтобы раскрыть сущность тех или иных объектов, всегда, кроме всего прочего, обусловливается мотивами ее умственной деятельности.</a:t>
            </a:r>
            <a:endParaRPr lang="ru-RU"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descr="Вырезка экрана"/>
          <p:cNvPicPr>
            <a:picLocks noGrp="1" noChangeAspect="1"/>
          </p:cNvPicPr>
          <p:nvPr>
            <p:ph idx="1"/>
          </p:nvPr>
        </p:nvPicPr>
        <p:blipFill>
          <a:blip r:embed="rId2"/>
          <a:srcRect/>
          <a:stretch>
            <a:fillRect/>
          </a:stretch>
        </p:blipFill>
        <p:spPr>
          <a:xfrm>
            <a:off x="1184275" y="1042988"/>
            <a:ext cx="9928225" cy="1352550"/>
          </a:xfrm>
        </p:spPr>
      </p:pic>
      <p:sp>
        <p:nvSpPr>
          <p:cNvPr id="40962" name="Заголовок 1"/>
          <p:cNvSpPr>
            <a:spLocks noGrp="1"/>
          </p:cNvSpPr>
          <p:nvPr>
            <p:ph type="title"/>
          </p:nvPr>
        </p:nvSpPr>
        <p:spPr>
          <a:xfrm>
            <a:off x="838200" y="365125"/>
            <a:ext cx="10515600" cy="677863"/>
          </a:xfrm>
        </p:spPr>
        <p:txBody>
          <a:bodyPr/>
          <a:lstStyle/>
          <a:p>
            <a:pPr algn="ctr" eaLnBrk="1" hangingPunct="1"/>
            <a:r>
              <a:rPr lang="ru-RU" sz="3600" b="1" smtClean="0">
                <a:latin typeface="Times New Roman" pitchFamily="18" charset="0"/>
                <a:cs typeface="Times New Roman" pitchFamily="18" charset="0"/>
              </a:rPr>
              <a:t>Мотивация</a:t>
            </a:r>
            <a:endParaRPr lang="ru-RU" sz="3600" b="1" smtClean="0"/>
          </a:p>
        </p:txBody>
      </p:sp>
      <p:pic>
        <p:nvPicPr>
          <p:cNvPr id="40963" name="Рисунок 5" descr="Вырезка экрана"/>
          <p:cNvPicPr>
            <a:picLocks noChangeAspect="1"/>
          </p:cNvPicPr>
          <p:nvPr/>
        </p:nvPicPr>
        <p:blipFill>
          <a:blip r:embed="rId3"/>
          <a:srcRect/>
          <a:stretch>
            <a:fillRect/>
          </a:stretch>
        </p:blipFill>
        <p:spPr bwMode="auto">
          <a:xfrm>
            <a:off x="1119188" y="2395538"/>
            <a:ext cx="10034587" cy="655637"/>
          </a:xfrm>
          <a:prstGeom prst="rect">
            <a:avLst/>
          </a:prstGeom>
          <a:noFill/>
          <a:ln w="9525">
            <a:noFill/>
            <a:miter lim="800000"/>
            <a:headEnd/>
            <a:tailEnd/>
          </a:ln>
        </p:spPr>
      </p:pic>
      <p:sp>
        <p:nvSpPr>
          <p:cNvPr id="7" name="TextBox 6"/>
          <p:cNvSpPr txBox="1">
            <a:spLocks noChangeArrowheads="1"/>
          </p:cNvSpPr>
          <p:nvPr/>
        </p:nvSpPr>
        <p:spPr bwMode="auto">
          <a:xfrm>
            <a:off x="1320800" y="3040063"/>
            <a:ext cx="9832975" cy="1816100"/>
          </a:xfrm>
          <a:prstGeom prst="rect">
            <a:avLst/>
          </a:prstGeom>
          <a:noFill/>
          <a:ln w="9525">
            <a:noFill/>
            <a:miter lim="800000"/>
            <a:headEnd/>
            <a:tailEnd/>
          </a:ln>
        </p:spPr>
        <p:txBody>
          <a:bodyPr>
            <a:spAutoFit/>
          </a:bodyPr>
          <a:lstStyle/>
          <a:p>
            <a:pPr algn="just"/>
            <a:r>
              <a:rPr lang="ru-RU" sz="2800">
                <a:latin typeface="Times New Roman" pitchFamily="18" charset="0"/>
                <a:cs typeface="Times New Roman" pitchFamily="18" charset="0"/>
              </a:rPr>
              <a:t>     От того, как относится учащийся к заданию, какое значение оно для него приобретает, зависит в значительной степени, как он его осознает и с какой энергией включится в умственную работу </a:t>
            </a:r>
          </a:p>
        </p:txBody>
      </p:sp>
      <p:pic>
        <p:nvPicPr>
          <p:cNvPr id="40965" name="Рисунок 7" descr="Вырезка экрана"/>
          <p:cNvPicPr>
            <a:picLocks noChangeAspect="1"/>
          </p:cNvPicPr>
          <p:nvPr/>
        </p:nvPicPr>
        <p:blipFill>
          <a:blip r:embed="rId4"/>
          <a:srcRect/>
          <a:stretch>
            <a:fillRect/>
          </a:stretch>
        </p:blipFill>
        <p:spPr bwMode="auto">
          <a:xfrm>
            <a:off x="1184275" y="4856163"/>
            <a:ext cx="9996488" cy="10556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descr="Вырезка экрана"/>
          <p:cNvPicPr>
            <a:picLocks noGrp="1" noChangeAspect="1"/>
          </p:cNvPicPr>
          <p:nvPr>
            <p:ph idx="1"/>
          </p:nvPr>
        </p:nvPicPr>
        <p:blipFill>
          <a:blip r:embed="rId2"/>
          <a:srcRect/>
          <a:stretch>
            <a:fillRect/>
          </a:stretch>
        </p:blipFill>
        <p:spPr>
          <a:xfrm>
            <a:off x="436563" y="1068388"/>
            <a:ext cx="11318875" cy="688975"/>
          </a:xfrm>
        </p:spPr>
      </p:pic>
      <p:sp>
        <p:nvSpPr>
          <p:cNvPr id="41986" name="Заголовок 1"/>
          <p:cNvSpPr>
            <a:spLocks noGrp="1"/>
          </p:cNvSpPr>
          <p:nvPr>
            <p:ph type="title"/>
          </p:nvPr>
        </p:nvSpPr>
        <p:spPr>
          <a:xfrm>
            <a:off x="838200" y="365125"/>
            <a:ext cx="10515600" cy="703263"/>
          </a:xfrm>
        </p:spPr>
        <p:txBody>
          <a:bodyPr/>
          <a:lstStyle/>
          <a:p>
            <a:pPr algn="ctr" eaLnBrk="1" hangingPunct="1"/>
            <a:r>
              <a:rPr lang="ru-RU" sz="3600" b="1" smtClean="0">
                <a:latin typeface="Times New Roman" pitchFamily="18" charset="0"/>
                <a:cs typeface="Times New Roman" pitchFamily="18" charset="0"/>
              </a:rPr>
              <a:t>Мотивация</a:t>
            </a:r>
            <a:endParaRPr lang="ru-RU" sz="3600" b="1" smtClean="0"/>
          </a:p>
        </p:txBody>
      </p:sp>
      <p:sp>
        <p:nvSpPr>
          <p:cNvPr id="6" name="TextBox 5"/>
          <p:cNvSpPr txBox="1">
            <a:spLocks noChangeArrowheads="1"/>
          </p:cNvSpPr>
          <p:nvPr/>
        </p:nvSpPr>
        <p:spPr bwMode="auto">
          <a:xfrm>
            <a:off x="425450" y="1687513"/>
            <a:ext cx="10199688" cy="522287"/>
          </a:xfrm>
          <a:prstGeom prst="rect">
            <a:avLst/>
          </a:prstGeom>
          <a:noFill/>
          <a:ln w="9525">
            <a:noFill/>
            <a:miter lim="800000"/>
            <a:headEnd/>
            <a:tailEnd/>
          </a:ln>
        </p:spPr>
        <p:txBody>
          <a:bodyPr>
            <a:spAutoFit/>
          </a:bodyPr>
          <a:lstStyle/>
          <a:p>
            <a:r>
              <a:rPr lang="ru-RU" sz="2800">
                <a:latin typeface="Times New Roman" pitchFamily="18" charset="0"/>
                <a:cs typeface="Times New Roman" pitchFamily="18" charset="0"/>
              </a:rPr>
              <a:t>ассоциаций.</a:t>
            </a:r>
          </a:p>
        </p:txBody>
      </p:sp>
      <p:sp>
        <p:nvSpPr>
          <p:cNvPr id="7" name="TextBox 6"/>
          <p:cNvSpPr txBox="1">
            <a:spLocks noChangeArrowheads="1"/>
          </p:cNvSpPr>
          <p:nvPr/>
        </p:nvSpPr>
        <p:spPr bwMode="auto">
          <a:xfrm>
            <a:off x="554038" y="2227263"/>
            <a:ext cx="11201400" cy="955675"/>
          </a:xfrm>
          <a:prstGeom prst="rect">
            <a:avLst/>
          </a:prstGeom>
          <a:noFill/>
          <a:ln w="9525">
            <a:noFill/>
            <a:miter lim="800000"/>
            <a:headEnd/>
            <a:tailEnd/>
          </a:ln>
        </p:spPr>
        <p:txBody>
          <a:bodyPr>
            <a:spAutoFit/>
          </a:bodyPr>
          <a:lstStyle/>
          <a:p>
            <a:pPr algn="just"/>
            <a:r>
              <a:rPr lang="ru-RU" sz="2800">
                <a:latin typeface="Times New Roman" pitchFamily="18" charset="0"/>
                <a:cs typeface="Times New Roman" pitchFamily="18" charset="0"/>
              </a:rPr>
              <a:t>        Перед учащимися необходимо ставить проблемы происхождения нового знания, происхождения новых понятий.</a:t>
            </a:r>
          </a:p>
        </p:txBody>
      </p:sp>
      <p:sp>
        <p:nvSpPr>
          <p:cNvPr id="8" name="Прямоугольник 7"/>
          <p:cNvSpPr>
            <a:spLocks noChangeArrowheads="1"/>
          </p:cNvSpPr>
          <p:nvPr/>
        </p:nvSpPr>
        <p:spPr bwMode="auto">
          <a:xfrm>
            <a:off x="554038" y="3200400"/>
            <a:ext cx="11201400" cy="1384300"/>
          </a:xfrm>
          <a:prstGeom prst="rect">
            <a:avLst/>
          </a:prstGeom>
          <a:noFill/>
          <a:ln w="9525">
            <a:noFill/>
            <a:miter lim="800000"/>
            <a:headEnd/>
            <a:tailEnd/>
          </a:ln>
        </p:spPr>
        <p:txBody>
          <a:bodyPr>
            <a:spAutoFit/>
          </a:bodyPr>
          <a:lstStyle/>
          <a:p>
            <a:pPr algn="just"/>
            <a:r>
              <a:rPr lang="ru-RU" altLang="ru-RU" sz="2800">
                <a:latin typeface="Times New Roman" pitchFamily="18" charset="0"/>
                <a:cs typeface="Times New Roman" pitchFamily="18" charset="0"/>
              </a:rPr>
              <a:t>        </a:t>
            </a:r>
            <a:r>
              <a:rPr lang="ru-RU" altLang="ru-RU" sz="2800" b="1" i="1">
                <a:latin typeface="Times New Roman" pitchFamily="18" charset="0"/>
                <a:cs typeface="Times New Roman" pitchFamily="18" charset="0"/>
              </a:rPr>
              <a:t>Происхождение понятия </a:t>
            </a:r>
            <a:r>
              <a:rPr lang="ru-RU" altLang="ru-RU" sz="2800">
                <a:latin typeface="Times New Roman" pitchFamily="18" charset="0"/>
                <a:cs typeface="Times New Roman" pitchFamily="18" charset="0"/>
              </a:rPr>
              <a:t>– это проблема при решении которой и последующем содержательном обобщении способа ее решения возникает данное понятие.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a:xfrm>
            <a:off x="838200" y="365125"/>
            <a:ext cx="10515600" cy="652463"/>
          </a:xfrm>
        </p:spPr>
        <p:txBody>
          <a:bodyPr/>
          <a:lstStyle/>
          <a:p>
            <a:pPr algn="ctr" eaLnBrk="1" hangingPunct="1"/>
            <a:r>
              <a:rPr lang="ru-RU" sz="3200" b="1" smtClean="0">
                <a:latin typeface="Times New Roman" pitchFamily="18" charset="0"/>
                <a:cs typeface="Times New Roman" pitchFamily="18" charset="0"/>
              </a:rPr>
              <a:t>Основная проблема преподавания физики в школе</a:t>
            </a:r>
            <a:endParaRPr lang="ru-RU" sz="3200" b="1" smtClean="0"/>
          </a:p>
        </p:txBody>
      </p:sp>
      <p:sp>
        <p:nvSpPr>
          <p:cNvPr id="3" name="Объект 2"/>
          <p:cNvSpPr>
            <a:spLocks noGrp="1"/>
          </p:cNvSpPr>
          <p:nvPr>
            <p:ph idx="1"/>
          </p:nvPr>
        </p:nvSpPr>
        <p:spPr>
          <a:xfrm>
            <a:off x="838200" y="1223963"/>
            <a:ext cx="10515600" cy="5634037"/>
          </a:xfrm>
        </p:spPr>
        <p:txBody>
          <a:bodyPr rtlCol="0">
            <a:normAutofit fontScale="85000" lnSpcReduction="20000"/>
          </a:bodyPr>
          <a:lstStyle/>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Основная проблема преподавания физики в школе – это отсутствие понимания теоретического содержания у большинства школьников.</a:t>
            </a: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Вопрос: что же остается в головах у непонимающих школьников после урока физики?</a:t>
            </a: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«Вне </a:t>
            </a:r>
            <a:r>
              <a:rPr lang="ru-RU" dirty="0">
                <a:latin typeface="Times New Roman" panose="02020603050405020304" pitchFamily="18" charset="0"/>
                <a:cs typeface="Times New Roman" panose="02020603050405020304" pitchFamily="18" charset="0"/>
              </a:rPr>
              <a:t>понимания усвоение каких-либо знаний и способов деятельности не представляет собой почти никакой ценности ни для самих детей, ни для общества, в котором эти дети через какое-то время будут основными носителями культуры, обеспечивающими его развитие. </a:t>
            </a:r>
          </a:p>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Знания и действия без понимания могут формироваться лишь с помощью механического заучивания и слепого подражания, при этом их носитель превращается в плохо структурированный и не систематизированный справочник, в котором информация подвержена быстрому затуханию и искажению, а его действия практически не осмысленны и чрезвычайно чувствительны к любым внешним воздействиям. </a:t>
            </a:r>
          </a:p>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В лучшем случае это усвоение позволит ребенку адаптироваться к некоторым простейшим жизненным ситуациям, повторяющим с буквальной точностью действия в ситуации первичного усвоения</a:t>
            </a:r>
            <a:r>
              <a:rPr lang="ru-RU" dirty="0" smtClean="0">
                <a:latin typeface="Times New Roman" panose="02020603050405020304" pitchFamily="18" charset="0"/>
                <a:cs typeface="Times New Roman" panose="02020603050405020304" pitchFamily="18" charset="0"/>
              </a:rPr>
              <a:t>.»</a:t>
            </a:r>
          </a:p>
          <a:p>
            <a:pPr marL="0" indent="0" algn="r" eaLnBrk="1" fontAlgn="auto" hangingPunct="1">
              <a:spcAft>
                <a:spcPts val="0"/>
              </a:spcAft>
              <a:buFont typeface="Arial" panose="020B0604020202020204" pitchFamily="34" charset="0"/>
              <a:buNone/>
              <a:defRPr/>
            </a:pPr>
            <a:r>
              <a:rPr lang="ru-RU" dirty="0" err="1" smtClean="0">
                <a:latin typeface="Times New Roman" panose="02020603050405020304" pitchFamily="18" charset="0"/>
                <a:cs typeface="Times New Roman" panose="02020603050405020304" pitchFamily="18" charset="0"/>
              </a:rPr>
              <a:t>Е.М.Бершадский</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eaLnBrk="1" fontAlgn="auto" hangingPunct="1">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a:p>
            <a:pPr eaLnBrk="1" fontAlgn="auto" hangingPunct="1">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Заголовок 1"/>
          <p:cNvSpPr>
            <a:spLocks noGrp="1"/>
          </p:cNvSpPr>
          <p:nvPr>
            <p:ph type="title"/>
          </p:nvPr>
        </p:nvSpPr>
        <p:spPr/>
        <p:txBody>
          <a:bodyPr/>
          <a:lstStyle/>
          <a:p>
            <a:pPr algn="ctr" eaLnBrk="1" hangingPunct="1"/>
            <a:r>
              <a:rPr lang="ru-RU" altLang="ru-RU" sz="3600" b="1" smtClean="0">
                <a:latin typeface="Times New Roman" pitchFamily="18" charset="0"/>
                <a:cs typeface="Times New Roman" pitchFamily="18" charset="0"/>
              </a:rPr>
              <a:t>академики А.Н.Колмогоров и Л.С.Понтрягин о происхождении математических понятий</a:t>
            </a:r>
          </a:p>
        </p:txBody>
      </p:sp>
      <p:sp>
        <p:nvSpPr>
          <p:cNvPr id="3" name="Объект 2"/>
          <p:cNvSpPr>
            <a:spLocks noGrp="1"/>
          </p:cNvSpPr>
          <p:nvPr>
            <p:ph idx="1"/>
          </p:nvPr>
        </p:nvSpPr>
        <p:spPr/>
        <p:txBody>
          <a:bodyPr/>
          <a:lstStyle/>
          <a:p>
            <a:pPr eaLnBrk="1" hangingPunct="1"/>
            <a:r>
              <a:rPr lang="ru-RU" altLang="ru-RU" smtClean="0">
                <a:latin typeface="Times New Roman" pitchFamily="18" charset="0"/>
                <a:cs typeface="Times New Roman" pitchFamily="18" charset="0"/>
              </a:rPr>
              <a:t>А.Н.Колмогоров в предисловии к книге А.Лебега «Об измерении величин» писал, «что отрыв в школьном преподавании математических понятий от их происхождения приводит к полной беспринципности и логической дефектности курса».</a:t>
            </a:r>
          </a:p>
          <a:p>
            <a:pPr algn="just" eaLnBrk="1" hangingPunct="1"/>
            <a:r>
              <a:rPr lang="ru-RU" altLang="ru-RU" smtClean="0">
                <a:latin typeface="Times New Roman" pitchFamily="18" charset="0"/>
                <a:cs typeface="Times New Roman" pitchFamily="18" charset="0"/>
              </a:rPr>
              <a:t>Л.С.Понтрягин: «Изучение физики без исследования происхождения понятий превращается в профанацию».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1"/>
          <p:cNvSpPr>
            <a:spLocks noGrp="1"/>
          </p:cNvSpPr>
          <p:nvPr>
            <p:ph type="title"/>
          </p:nvPr>
        </p:nvSpPr>
        <p:spPr>
          <a:xfrm>
            <a:off x="838200" y="365125"/>
            <a:ext cx="10515600" cy="871538"/>
          </a:xfrm>
        </p:spPr>
        <p:txBody>
          <a:bodyPr/>
          <a:lstStyle/>
          <a:p>
            <a:pPr algn="ctr" eaLnBrk="1" hangingPunct="1"/>
            <a:r>
              <a:rPr lang="ru-RU" sz="3600" b="1" smtClean="0">
                <a:latin typeface="Times New Roman" pitchFamily="18" charset="0"/>
                <a:cs typeface="Times New Roman" pitchFamily="18" charset="0"/>
              </a:rPr>
              <a:t>Активный характер процесса построения понимания</a:t>
            </a:r>
            <a:endParaRPr lang="ru-RU" sz="3600" b="1" smtClean="0"/>
          </a:p>
        </p:txBody>
      </p:sp>
      <p:pic>
        <p:nvPicPr>
          <p:cNvPr id="4" name="Объект 3" descr="Вырезка экрана"/>
          <p:cNvPicPr>
            <a:picLocks noGrp="1" noChangeAspect="1"/>
          </p:cNvPicPr>
          <p:nvPr>
            <p:ph idx="1"/>
          </p:nvPr>
        </p:nvPicPr>
        <p:blipFill>
          <a:blip r:embed="rId2"/>
          <a:srcRect/>
          <a:stretch>
            <a:fillRect/>
          </a:stretch>
        </p:blipFill>
        <p:spPr>
          <a:xfrm>
            <a:off x="784225" y="1690688"/>
            <a:ext cx="10533063" cy="1477962"/>
          </a:xfrm>
        </p:spPr>
      </p:pic>
      <p:pic>
        <p:nvPicPr>
          <p:cNvPr id="5" name="Рисунок 4" descr="Вырезка экрана"/>
          <p:cNvPicPr>
            <a:picLocks noChangeAspect="1"/>
          </p:cNvPicPr>
          <p:nvPr/>
        </p:nvPicPr>
        <p:blipFill rotWithShape="1">
          <a:blip r:embed="rId3" cstate="print">
            <a:extLst/>
          </a:blip>
          <a:srcRect l="121" r="-121"/>
          <a:stretch/>
        </p:blipFill>
        <p:spPr>
          <a:xfrm>
            <a:off x="783645" y="3168203"/>
            <a:ext cx="10624710" cy="1712890"/>
          </a:xfrm>
          <a:prstGeom prst="foldedCorner">
            <a:avLst/>
          </a:prstGeom>
        </p:spPr>
      </p:pic>
      <p:sp>
        <p:nvSpPr>
          <p:cNvPr id="6" name="Прямоугольник 5"/>
          <p:cNvSpPr/>
          <p:nvPr/>
        </p:nvSpPr>
        <p:spPr>
          <a:xfrm>
            <a:off x="8605838" y="4478338"/>
            <a:ext cx="2711450" cy="4032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Заголовок 1"/>
          <p:cNvSpPr>
            <a:spLocks noGrp="1"/>
          </p:cNvSpPr>
          <p:nvPr>
            <p:ph type="title"/>
          </p:nvPr>
        </p:nvSpPr>
        <p:spPr/>
        <p:txBody>
          <a:bodyPr/>
          <a:lstStyle/>
          <a:p>
            <a:pPr algn="ctr" eaLnBrk="1" hangingPunct="1"/>
            <a:r>
              <a:rPr lang="ru-RU" sz="3600" b="1" smtClean="0">
                <a:latin typeface="Times New Roman" pitchFamily="18" charset="0"/>
                <a:cs typeface="Times New Roman" pitchFamily="18" charset="0"/>
              </a:rPr>
              <a:t>Активный характер процесса построения понимания</a:t>
            </a:r>
            <a:endParaRPr lang="ru-RU" sz="3600" smtClean="0"/>
          </a:p>
        </p:txBody>
      </p:sp>
      <p:pic>
        <p:nvPicPr>
          <p:cNvPr id="45058" name="Объект 3" descr="Вырезка экрана"/>
          <p:cNvPicPr>
            <a:picLocks noGrp="1" noChangeAspect="1"/>
          </p:cNvPicPr>
          <p:nvPr>
            <p:ph idx="1"/>
          </p:nvPr>
        </p:nvPicPr>
        <p:blipFill>
          <a:blip r:embed="rId2"/>
          <a:srcRect/>
          <a:stretch>
            <a:fillRect/>
          </a:stretch>
        </p:blipFill>
        <p:spPr>
          <a:xfrm>
            <a:off x="838200" y="1878013"/>
            <a:ext cx="10644188" cy="3756025"/>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Заголовок 1"/>
          <p:cNvSpPr>
            <a:spLocks noGrp="1"/>
          </p:cNvSpPr>
          <p:nvPr>
            <p:ph type="title"/>
          </p:nvPr>
        </p:nvSpPr>
        <p:spPr>
          <a:xfrm>
            <a:off x="838200" y="365125"/>
            <a:ext cx="10515600" cy="819150"/>
          </a:xfrm>
        </p:spPr>
        <p:txBody>
          <a:bodyPr/>
          <a:lstStyle/>
          <a:p>
            <a:pPr algn="ctr" eaLnBrk="1" hangingPunct="1"/>
            <a:r>
              <a:rPr lang="ru-RU" sz="3600" b="1" smtClean="0">
                <a:latin typeface="Times New Roman" pitchFamily="18" charset="0"/>
                <a:cs typeface="Times New Roman" pitchFamily="18" charset="0"/>
              </a:rPr>
              <a:t>Эмоциональная насыщенность.</a:t>
            </a:r>
            <a:endParaRPr lang="ru-RU" sz="3600" b="1" smtClean="0"/>
          </a:p>
        </p:txBody>
      </p:sp>
      <p:pic>
        <p:nvPicPr>
          <p:cNvPr id="4" name="Объект 3" descr="Вырезка экрана"/>
          <p:cNvPicPr>
            <a:picLocks noGrp="1" noChangeAspect="1"/>
          </p:cNvPicPr>
          <p:nvPr>
            <p:ph idx="1"/>
          </p:nvPr>
        </p:nvPicPr>
        <p:blipFill>
          <a:blip r:embed="rId2"/>
          <a:srcRect/>
          <a:stretch>
            <a:fillRect/>
          </a:stretch>
        </p:blipFill>
        <p:spPr>
          <a:xfrm>
            <a:off x="938213" y="1184275"/>
            <a:ext cx="10672762" cy="3414713"/>
          </a:xfrm>
        </p:spPr>
      </p:pic>
      <p:pic>
        <p:nvPicPr>
          <p:cNvPr id="5" name="Рисунок 4" descr="Вырезка экрана"/>
          <p:cNvPicPr>
            <a:picLocks noChangeAspect="1"/>
          </p:cNvPicPr>
          <p:nvPr/>
        </p:nvPicPr>
        <p:blipFill>
          <a:blip r:embed="rId3"/>
          <a:srcRect/>
          <a:stretch>
            <a:fillRect/>
          </a:stretch>
        </p:blipFill>
        <p:spPr bwMode="auto">
          <a:xfrm>
            <a:off x="938213" y="4608513"/>
            <a:ext cx="10683875" cy="20335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title"/>
          </p:nvPr>
        </p:nvSpPr>
        <p:spPr/>
        <p:txBody>
          <a:bodyPr/>
          <a:lstStyle/>
          <a:p>
            <a:pPr algn="ctr"/>
            <a:r>
              <a:rPr lang="ru-RU" sz="3600" b="1" smtClean="0">
                <a:latin typeface="Times New Roman" pitchFamily="18" charset="0"/>
                <a:cs typeface="Times New Roman" pitchFamily="18" charset="0"/>
              </a:rPr>
              <a:t>Использование предыдущего опыта учащегося</a:t>
            </a:r>
          </a:p>
        </p:txBody>
      </p:sp>
      <p:sp>
        <p:nvSpPr>
          <p:cNvPr id="47106" name="Объект 2"/>
          <p:cNvSpPr>
            <a:spLocks noGrp="1"/>
          </p:cNvSpPr>
          <p:nvPr>
            <p:ph idx="1"/>
          </p:nvPr>
        </p:nvSpPr>
        <p:spPr/>
        <p:txBody>
          <a:bodyPr/>
          <a:lstStyle/>
          <a:p>
            <a:r>
              <a:rPr lang="ru-RU" smtClean="0">
                <a:latin typeface="Times New Roman" pitchFamily="18" charset="0"/>
                <a:cs typeface="Times New Roman" pitchFamily="18" charset="0"/>
              </a:rPr>
              <a:t>Накопленные учащимся знания являются необходимой и существенной предпосылкой понимания новых знаний, непознанных математических объектов и конструкций. Расширяя и обогощая эти знания, он вооружает себя для успешного осуществления этого процесса. </a:t>
            </a:r>
          </a:p>
          <a:p>
            <a:r>
              <a:rPr lang="ru-RU" smtClean="0">
                <a:latin typeface="Times New Roman" pitchFamily="18" charset="0"/>
                <a:cs typeface="Times New Roman" pitchFamily="18" charset="0"/>
              </a:rPr>
              <a:t>Это необходимо учитывать в педагогическом руководстве пониманием содержания предметного материала. Умело связывая новое со старым, соотнося неизвестное с известным, можно добиться глубокого понимания содержания нового знания.</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1"/>
          <p:cNvSpPr>
            <a:spLocks noGrp="1"/>
          </p:cNvSpPr>
          <p:nvPr>
            <p:ph type="title"/>
          </p:nvPr>
        </p:nvSpPr>
        <p:spPr/>
        <p:txBody>
          <a:bodyPr/>
          <a:lstStyle/>
          <a:p>
            <a:pPr algn="ctr"/>
            <a:r>
              <a:rPr lang="ru-RU" sz="3600" b="1" smtClean="0">
                <a:latin typeface="Times New Roman" pitchFamily="18" charset="0"/>
                <a:cs typeface="Times New Roman" pitchFamily="18" charset="0"/>
              </a:rPr>
              <a:t>Использование предыдущего опыта учащегося</a:t>
            </a:r>
          </a:p>
        </p:txBody>
      </p:sp>
      <p:sp>
        <p:nvSpPr>
          <p:cNvPr id="48130" name="Объект 2"/>
          <p:cNvSpPr>
            <a:spLocks noGrp="1"/>
          </p:cNvSpPr>
          <p:nvPr>
            <p:ph idx="1"/>
          </p:nvPr>
        </p:nvSpPr>
        <p:spPr/>
        <p:txBody>
          <a:bodyPr/>
          <a:lstStyle/>
          <a:p>
            <a:r>
              <a:rPr lang="ru-RU" smtClean="0">
                <a:latin typeface="Times New Roman" pitchFamily="18" charset="0"/>
                <a:cs typeface="Times New Roman" pitchFamily="18" charset="0"/>
              </a:rPr>
              <a:t>В этом вопросе играет большую роль введенное Л.С.Выготским пониятие «зоны ближайшего развития учащегося».  Выготский пишет: «Ребенок научился производить какую-либо операцию. Тем самым он усвоил какой-то структурный принцип, сфера приложения коего шире, чем только операции того типа, на которых этот принцип был усвоен. Следовательно, совершая шаг в обучении, ребенок продвигается в развитии на два шага, т.е. обучение и развитие не совпадают»</a:t>
            </a:r>
          </a:p>
          <a:p>
            <a:r>
              <a:rPr lang="ru-RU" smtClean="0">
                <a:latin typeface="Times New Roman" pitchFamily="18" charset="0"/>
                <a:cs typeface="Times New Roman" pitchFamily="18" charset="0"/>
              </a:rPr>
              <a:t>Из этого несовпадения Выготский выводит представления об уровне актуального развития и о зоне ближайшего развития. Зона актуального развития – это знания и способы деятельности, уже понятые учащимся, наличные знания.</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p:nvPr>
        </p:nvSpPr>
        <p:spPr/>
        <p:txBody>
          <a:bodyPr/>
          <a:lstStyle/>
          <a:p>
            <a:pPr algn="ctr"/>
            <a:r>
              <a:rPr lang="ru-RU" sz="3600" b="1" smtClean="0">
                <a:latin typeface="Times New Roman" pitchFamily="18" charset="0"/>
                <a:cs typeface="Times New Roman" pitchFamily="18" charset="0"/>
              </a:rPr>
              <a:t>Использование предыдущего опыта учащегося</a:t>
            </a:r>
          </a:p>
        </p:txBody>
      </p:sp>
      <p:sp>
        <p:nvSpPr>
          <p:cNvPr id="49154" name="Объект 3"/>
          <p:cNvSpPr>
            <a:spLocks noGrp="1"/>
          </p:cNvSpPr>
          <p:nvPr>
            <p:ph idx="1"/>
          </p:nvPr>
        </p:nvSpPr>
        <p:spPr>
          <a:xfrm>
            <a:off x="1031875" y="1684338"/>
            <a:ext cx="10515600" cy="4781550"/>
          </a:xfrm>
        </p:spPr>
        <p:txBody>
          <a:bodyPr/>
          <a:lstStyle/>
          <a:p>
            <a:r>
              <a:rPr lang="ru-RU" smtClean="0">
                <a:latin typeface="Times New Roman" pitchFamily="18" charset="0"/>
                <a:cs typeface="Times New Roman" pitchFamily="18" charset="0"/>
              </a:rPr>
              <a:t>Для определения границ зоны ближайшего развития необходимо прежде всего фиксировать и анализировать акты естественного и творческого понимания.</a:t>
            </a:r>
            <a:r>
              <a:rPr lang="ru-RU" b="1" smtClean="0">
                <a:latin typeface="Times New Roman" pitchFamily="18" charset="0"/>
                <a:cs typeface="Times New Roman" pitchFamily="18" charset="0"/>
              </a:rPr>
              <a:t> </a:t>
            </a:r>
          </a:p>
          <a:p>
            <a:r>
              <a:rPr lang="ru-RU" smtClean="0">
                <a:latin typeface="Times New Roman" pitchFamily="18" charset="0"/>
                <a:cs typeface="Times New Roman" pitchFamily="18" charset="0"/>
              </a:rPr>
              <a:t>В свете приведенных размышлений зона ближайшего развития учащегося может быть представлена как «горизонт понимания». </a:t>
            </a:r>
          </a:p>
          <a:p>
            <a:r>
              <a:rPr lang="ru-RU" smtClean="0">
                <a:latin typeface="Times New Roman" pitchFamily="18" charset="0"/>
                <a:cs typeface="Times New Roman" pitchFamily="18" charset="0"/>
              </a:rPr>
              <a:t>То есть зона ближайшего развития – это то новое, что может понять учащийся на данный момент времени. </a:t>
            </a:r>
          </a:p>
          <a:p>
            <a:r>
              <a:rPr lang="ru-RU" smtClean="0">
                <a:latin typeface="Times New Roman" pitchFamily="18" charset="0"/>
                <a:cs typeface="Times New Roman" pitchFamily="18" charset="0"/>
              </a:rPr>
              <a:t>Принцип использования предыдущего опыта предписывает учителям опираться на зону актуального развития ученика для успешного его вхождения в неизвестное, в его зону ближайшего развития.</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1"/>
          <p:cNvSpPr>
            <a:spLocks noGrp="1"/>
          </p:cNvSpPr>
          <p:nvPr>
            <p:ph type="title"/>
          </p:nvPr>
        </p:nvSpPr>
        <p:spPr>
          <a:xfrm>
            <a:off x="838200" y="365125"/>
            <a:ext cx="10515600" cy="974725"/>
          </a:xfrm>
        </p:spPr>
        <p:txBody>
          <a:bodyPr/>
          <a:lstStyle/>
          <a:p>
            <a:pPr algn="ctr" eaLnBrk="1" hangingPunct="1"/>
            <a:r>
              <a:rPr lang="ru-RU" sz="3600" b="1" smtClean="0">
                <a:latin typeface="Times New Roman" pitchFamily="18" charset="0"/>
                <a:cs typeface="Times New Roman" pitchFamily="18" charset="0"/>
              </a:rPr>
              <a:t>Использование предыдущего опыта учащегося</a:t>
            </a:r>
            <a:endParaRPr lang="ru-RU" sz="3600" smtClean="0"/>
          </a:p>
        </p:txBody>
      </p:sp>
      <p:sp>
        <p:nvSpPr>
          <p:cNvPr id="3" name="Объект 2"/>
          <p:cNvSpPr>
            <a:spLocks noGrp="1"/>
          </p:cNvSpPr>
          <p:nvPr>
            <p:ph idx="1"/>
          </p:nvPr>
        </p:nvSpPr>
        <p:spPr>
          <a:xfrm>
            <a:off x="800100" y="1296988"/>
            <a:ext cx="10820400" cy="5032375"/>
          </a:xfrm>
        </p:spPr>
        <p:txBody>
          <a:bodyPr rtlCol="0">
            <a:normAutofit fontScale="92500"/>
          </a:bodyPr>
          <a:lstStyle/>
          <a:p>
            <a:pPr eaLnBrk="1" fontAlgn="auto" hangingPunct="1">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В свете приведенных размышлений зона ближайшего развития учащегося может быть представлена как «горизонт понимания» </a:t>
            </a:r>
            <a:endParaRPr lang="ru-RU"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Э. </a:t>
            </a:r>
            <a:r>
              <a:rPr lang="ru-RU" dirty="0" err="1">
                <a:latin typeface="Times New Roman" panose="02020603050405020304" pitchFamily="18" charset="0"/>
                <a:cs typeface="Times New Roman" panose="02020603050405020304" pitchFamily="18" charset="0"/>
              </a:rPr>
              <a:t>Гуссерль</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Самостоятельный </a:t>
            </a:r>
            <a:r>
              <a:rPr lang="ru-RU" dirty="0">
                <a:latin typeface="Times New Roman" panose="02020603050405020304" pitchFamily="18" charset="0"/>
                <a:cs typeface="Times New Roman" panose="02020603050405020304" pitchFamily="18" charset="0"/>
              </a:rPr>
              <a:t>выход учеником за пределы зоны, расширение им своего горизонта понимания, конечно, сле­дует рассматривать как благо. </a:t>
            </a:r>
            <a:endParaRPr lang="ru-RU" dirty="0" smtClean="0">
              <a:latin typeface="Times New Roman" panose="02020603050405020304" pitchFamily="18" charset="0"/>
              <a:cs typeface="Times New Roman" panose="02020603050405020304" pitchFamily="18" charset="0"/>
            </a:endParaRP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Тогда </a:t>
            </a:r>
            <a:r>
              <a:rPr lang="ru-RU" dirty="0">
                <a:latin typeface="Times New Roman" panose="02020603050405020304" pitchFamily="18" charset="0"/>
                <a:cs typeface="Times New Roman" panose="02020603050405020304" pitchFamily="18" charset="0"/>
              </a:rPr>
              <a:t>как преждевременное рас­ширение горизонта понимания педагогом едва ли заслуживает такой однозначной оценки. Оно наряду с несомненной пользой может приводить к развитию верхоглядства или падению уровня притязаний ученика, даже к возникновению комплекса неполно­ценности</a:t>
            </a:r>
            <a:r>
              <a:rPr lang="ru-RU" dirty="0" smtClean="0">
                <a:latin typeface="Times New Roman" panose="02020603050405020304" pitchFamily="18" charset="0"/>
                <a:cs typeface="Times New Roman" panose="02020603050405020304" pitchFamily="18" charset="0"/>
              </a:rPr>
              <a:t>.</a:t>
            </a: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Педагог должен обладать педагогическим пониманием, которое </a:t>
            </a:r>
            <a:r>
              <a:rPr lang="ru-RU" dirty="0" err="1" smtClean="0">
                <a:latin typeface="Times New Roman" panose="02020603050405020304" pitchFamily="18" charset="0"/>
                <a:cs typeface="Times New Roman" panose="02020603050405020304" pitchFamily="18" charset="0"/>
              </a:rPr>
              <a:t>М.М.Бахтин</a:t>
            </a:r>
            <a:r>
              <a:rPr lang="ru-RU" dirty="0" smtClean="0">
                <a:latin typeface="Times New Roman" panose="02020603050405020304" pitchFamily="18" charset="0"/>
                <a:cs typeface="Times New Roman" panose="02020603050405020304" pitchFamily="18" charset="0"/>
              </a:rPr>
              <a:t> назвал «сочувственным пониманием».</a:t>
            </a:r>
            <a:endParaRPr lang="ru-RU" dirty="0">
              <a:latin typeface="Times New Roman" panose="02020603050405020304" pitchFamily="18" charset="0"/>
              <a:cs typeface="Times New Roman" panose="02020603050405020304" pitchFamily="18" charset="0"/>
            </a:endParaRPr>
          </a:p>
          <a:p>
            <a:pPr eaLnBrk="1" fontAlgn="auto" hangingPunct="1">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Заголовок 1"/>
          <p:cNvSpPr>
            <a:spLocks noGrp="1"/>
          </p:cNvSpPr>
          <p:nvPr>
            <p:ph type="title" idx="4294967295"/>
          </p:nvPr>
        </p:nvSpPr>
        <p:spPr>
          <a:xfrm>
            <a:off x="1981200" y="274638"/>
            <a:ext cx="8229600" cy="806450"/>
          </a:xfrm>
        </p:spPr>
        <p:txBody>
          <a:bodyPr/>
          <a:lstStyle/>
          <a:p>
            <a:pPr eaLnBrk="1" hangingPunct="1"/>
            <a:r>
              <a:rPr lang="ru-RU" altLang="ru-RU" sz="3200" b="1" smtClean="0">
                <a:latin typeface="Times New Roman" pitchFamily="18" charset="0"/>
                <a:cs typeface="Times New Roman" pitchFamily="18" charset="0"/>
              </a:rPr>
              <a:t>Специальные умственные действия</a:t>
            </a:r>
          </a:p>
        </p:txBody>
      </p:sp>
      <p:sp>
        <p:nvSpPr>
          <p:cNvPr id="51202" name="Объект 2"/>
          <p:cNvSpPr>
            <a:spLocks noGrp="1"/>
          </p:cNvSpPr>
          <p:nvPr>
            <p:ph idx="4294967295"/>
          </p:nvPr>
        </p:nvSpPr>
        <p:spPr>
          <a:xfrm>
            <a:off x="1774825" y="1271588"/>
            <a:ext cx="8569325" cy="4749800"/>
          </a:xfrm>
        </p:spPr>
        <p:txBody>
          <a:bodyPr/>
          <a:lstStyle/>
          <a:p>
            <a:pPr eaLnBrk="1" hangingPunct="1"/>
            <a:r>
              <a:rPr lang="ru-RU" altLang="ru-RU" sz="2400" smtClean="0">
                <a:solidFill>
                  <a:srgbClr val="000000"/>
                </a:solidFill>
                <a:latin typeface="Times New Roman" pitchFamily="18" charset="0"/>
                <a:cs typeface="Times New Roman" pitchFamily="18" charset="0"/>
              </a:rPr>
              <a:t>С развитием человеческого труда, возникновением новых, собственно человеческих потребностей, зарождением и развитием разных видов познавательной деятельности людей развились и процессы понимания. </a:t>
            </a:r>
          </a:p>
          <a:p>
            <a:pPr eaLnBrk="1" hangingPunct="1"/>
            <a:r>
              <a:rPr lang="ru-RU" altLang="ru-RU" sz="2400" smtClean="0">
                <a:solidFill>
                  <a:srgbClr val="000000"/>
                </a:solidFill>
                <a:latin typeface="Times New Roman" pitchFamily="18" charset="0"/>
                <a:cs typeface="Times New Roman" pitchFamily="18" charset="0"/>
              </a:rPr>
              <a:t>Они превратились в специальные умственные действия, посредством которых человек раскрывает непосредственно не данные ему связи предметов и явлений объективной действительности.</a:t>
            </a:r>
          </a:p>
          <a:p>
            <a:pPr eaLnBrk="1" hangingPunct="1"/>
            <a:r>
              <a:rPr lang="ru-RU" altLang="ru-RU" sz="2400" smtClean="0">
                <a:solidFill>
                  <a:srgbClr val="000000"/>
                </a:solidFill>
                <a:latin typeface="Times New Roman" pitchFamily="18" charset="0"/>
                <a:cs typeface="Times New Roman" pitchFamily="18" charset="0"/>
              </a:rPr>
              <a:t>Процессы понимания становятся такими действиями там, где они направляются специальными целями понять те или иные объекты, отнести их к определенному классу предметов или явлений, объяснить их, раскрыть их причины и т. д. </a:t>
            </a:r>
          </a:p>
          <a:p>
            <a:pPr eaLnBrk="1" hangingPunct="1"/>
            <a:endParaRPr lang="ru-RU" altLang="ru-RU"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idx="4294967295"/>
          </p:nvPr>
        </p:nvSpPr>
        <p:spPr/>
        <p:txBody>
          <a:bodyPr/>
          <a:lstStyle/>
          <a:p>
            <a:pPr eaLnBrk="1" hangingPunct="1"/>
            <a:r>
              <a:rPr lang="ru-RU" altLang="ru-RU" sz="3600" smtClean="0"/>
              <a:t>Универсальные учебные действия</a:t>
            </a:r>
          </a:p>
        </p:txBody>
      </p:sp>
      <p:graphicFrame>
        <p:nvGraphicFramePr>
          <p:cNvPr id="58384" name="Group 16"/>
          <p:cNvGraphicFramePr>
            <a:graphicFrameLocks noGrp="1"/>
          </p:cNvGraphicFramePr>
          <p:nvPr>
            <p:ph idx="4294967295"/>
          </p:nvPr>
        </p:nvGraphicFramePr>
        <p:xfrm>
          <a:off x="2279650" y="1600200"/>
          <a:ext cx="7488238" cy="4962525"/>
        </p:xfrm>
        <a:graphic>
          <a:graphicData uri="http://schemas.openxmlformats.org/drawingml/2006/table">
            <a:tbl>
              <a:tblPr/>
              <a:tblGrid>
                <a:gridCol w="3744913"/>
                <a:gridCol w="3743325"/>
              </a:tblGrid>
              <a:tr h="335306">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Личностные</a:t>
                      </a:r>
                      <a:endParaRPr kumimoji="0" lang="ru-RU" altLang="ru-RU" sz="1600" b="0" i="0" u="none" strike="noStrike" cap="none" normalizeH="0" baseline="0" smtClean="0">
                        <a:ln>
                          <a:noFill/>
                        </a:ln>
                        <a:solidFill>
                          <a:schemeClr val="tx1"/>
                        </a:solidFill>
                        <a:effectLst/>
                        <a:latin typeface="Arial" panose="020B0604020202020204"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Коммуникативные</a:t>
                      </a:r>
                      <a:endParaRPr kumimoji="0" lang="ru-RU" altLang="ru-RU" sz="1600" b="0" i="0" u="none" strike="noStrike" cap="none" normalizeH="0" baseline="0" smtClean="0">
                        <a:ln>
                          <a:noFill/>
                        </a:ln>
                        <a:solidFill>
                          <a:schemeClr val="tx1"/>
                        </a:solidFill>
                        <a:effectLst/>
                        <a:latin typeface="Arial" panose="020B0604020202020204" pitchFamily="34"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27219">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Самоопределение</a:t>
                      </a:r>
                      <a:r>
                        <a:rPr kumimoji="0" lang="ru-RU" altLang="ru-RU" sz="1600" b="0" i="0" u="none" strike="noStrike" cap="none" normalizeH="0" baseline="0" smtClean="0">
                          <a:ln>
                            <a:noFill/>
                          </a:ln>
                          <a:solidFill>
                            <a:schemeClr val="tx1"/>
                          </a:solidFill>
                          <a:effectLst/>
                          <a:latin typeface="Arial" panose="020B0604020202020204" pitchFamily="34" charset="0"/>
                        </a:rPr>
                        <a:t> (мотивация учения, формирование основ гражданской идентичности личности).</a:t>
                      </a:r>
                      <a:endParaRPr kumimoji="0" lang="ru-RU" altLang="ru-RU" sz="16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Смыслообразования </a:t>
                      </a:r>
                      <a:r>
                        <a:rPr kumimoji="0" lang="ru-RU" altLang="ru-RU" sz="1600" b="0" i="0" u="none" strike="noStrike" cap="none" normalizeH="0" baseline="0" smtClean="0">
                          <a:ln>
                            <a:noFill/>
                          </a:ln>
                          <a:solidFill>
                            <a:schemeClr val="tx1"/>
                          </a:solidFill>
                          <a:effectLst/>
                          <a:latin typeface="Arial" panose="020B0604020202020204" pitchFamily="34" charset="0"/>
                        </a:rPr>
                        <a:t>( «какое значение, смысл имеет для меня учение», и уметь находить ответ на него).</a:t>
                      </a:r>
                      <a:endParaRPr kumimoji="0" lang="ru-RU" altLang="ru-RU" sz="16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Нравственно-этического оценивания </a:t>
                      </a:r>
                      <a:r>
                        <a:rPr kumimoji="0" lang="ru-RU" altLang="ru-RU" sz="1600" b="0" i="0" u="none" strike="noStrike" cap="none" normalizeH="0" baseline="0" smtClean="0">
                          <a:ln>
                            <a:noFill/>
                          </a:ln>
                          <a:solidFill>
                            <a:schemeClr val="tx1"/>
                          </a:solidFill>
                          <a:effectLst/>
                          <a:latin typeface="Arial" panose="020B0604020202020204" pitchFamily="34" charset="0"/>
                        </a:rPr>
                        <a:t>(оценивание усваиваемого содержания, исходя из социальных и личностных ценностей, обеспечивающее личностный моральный выбор).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Планирование </a:t>
                      </a:r>
                      <a:r>
                        <a:rPr kumimoji="0" lang="ru-RU" altLang="ru-RU" sz="1600" b="0" i="0" u="none" strike="noStrike" cap="none" normalizeH="0" baseline="0" smtClean="0">
                          <a:ln>
                            <a:noFill/>
                          </a:ln>
                          <a:solidFill>
                            <a:schemeClr val="tx1"/>
                          </a:solidFill>
                          <a:effectLst/>
                          <a:latin typeface="Arial" panose="020B0604020202020204" pitchFamily="34" charset="0"/>
                        </a:rPr>
                        <a:t>(определение цели, функций участников, способов взаимодействия).</a:t>
                      </a:r>
                      <a:endParaRPr kumimoji="0" lang="ru-RU" altLang="ru-RU" sz="16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Постановка вопросов </a:t>
                      </a:r>
                      <a:r>
                        <a:rPr kumimoji="0" lang="ru-RU" altLang="ru-RU" sz="1600" b="0" i="0" u="none" strike="noStrike" cap="none" normalizeH="0" baseline="0" smtClean="0">
                          <a:ln>
                            <a:noFill/>
                          </a:ln>
                          <a:solidFill>
                            <a:schemeClr val="tx1"/>
                          </a:solidFill>
                          <a:effectLst/>
                          <a:latin typeface="Arial" panose="020B0604020202020204" pitchFamily="34" charset="0"/>
                        </a:rPr>
                        <a:t>( инициативное сотрудничество в поиске и сборе информации).</a:t>
                      </a:r>
                      <a:endParaRPr kumimoji="0" lang="ru-RU" altLang="ru-RU" sz="16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Разрешение конфликтов</a:t>
                      </a:r>
                      <a:r>
                        <a:rPr kumimoji="0" lang="ru-RU" altLang="ru-RU" sz="1600" b="0" i="0" u="none" strike="noStrike" cap="none" normalizeH="0" baseline="0" smtClean="0">
                          <a:ln>
                            <a:noFill/>
                          </a:ln>
                          <a:solidFill>
                            <a:schemeClr val="tx1"/>
                          </a:solidFill>
                          <a:effectLst/>
                          <a:latin typeface="Arial" panose="020B0604020202020204" pitchFamily="34" charset="0"/>
                        </a:rPr>
                        <a:t> ( выявление, идентификация проблемы, поиск и оценка альтернативных способов разрешения конфликта, принятие решения и его реализация).</a:t>
                      </a:r>
                      <a:endParaRPr kumimoji="0" lang="ru-RU" altLang="ru-RU" sz="16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600" b="1" i="0" u="none" strike="noStrike" cap="none" normalizeH="0" baseline="0" smtClean="0">
                          <a:ln>
                            <a:noFill/>
                          </a:ln>
                          <a:solidFill>
                            <a:schemeClr val="tx1"/>
                          </a:solidFill>
                          <a:effectLst/>
                          <a:latin typeface="Arial" panose="020B0604020202020204" pitchFamily="34" charset="0"/>
                        </a:rPr>
                        <a:t>Управление поведением партнёра точностью выражать свои мысли </a:t>
                      </a:r>
                      <a:r>
                        <a:rPr kumimoji="0" lang="ru-RU" altLang="ru-RU" sz="1600" b="0" i="0" u="none" strike="noStrike" cap="none" normalizeH="0" baseline="0" smtClean="0">
                          <a:ln>
                            <a:noFill/>
                          </a:ln>
                          <a:solidFill>
                            <a:schemeClr val="tx1"/>
                          </a:solidFill>
                          <a:effectLst/>
                          <a:latin typeface="Arial" panose="020B0604020202020204" pitchFamily="34" charset="0"/>
                        </a:rPr>
                        <a:t>(контроль, коррекция, оценка действий партнёра умение с достаточной полнотой и точностью выражать свои мысли). </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838200" y="365125"/>
            <a:ext cx="10515600" cy="806450"/>
          </a:xfrm>
        </p:spPr>
        <p:txBody>
          <a:bodyPr/>
          <a:lstStyle/>
          <a:p>
            <a:pPr algn="ctr" eaLnBrk="1" hangingPunct="1"/>
            <a:r>
              <a:rPr lang="ru-RU" sz="3600" b="1" smtClean="0">
                <a:latin typeface="Times New Roman" pitchFamily="18" charset="0"/>
                <a:cs typeface="Times New Roman" pitchFamily="18" charset="0"/>
              </a:rPr>
              <a:t>Ключевая цель образования</a:t>
            </a:r>
          </a:p>
        </p:txBody>
      </p:sp>
      <p:sp>
        <p:nvSpPr>
          <p:cNvPr id="16386" name="Объект 2"/>
          <p:cNvSpPr>
            <a:spLocks noGrp="1"/>
          </p:cNvSpPr>
          <p:nvPr>
            <p:ph idx="1"/>
          </p:nvPr>
        </p:nvSpPr>
        <p:spPr>
          <a:xfrm>
            <a:off x="541338" y="1327150"/>
            <a:ext cx="11280775" cy="5370513"/>
          </a:xfrm>
        </p:spPr>
        <p:txBody>
          <a:bodyPr/>
          <a:lstStyle/>
          <a:p>
            <a:pPr eaLnBrk="1" hangingPunct="1"/>
            <a:r>
              <a:rPr lang="ru-RU" b="1" i="1" smtClean="0">
                <a:latin typeface="Times New Roman" pitchFamily="18" charset="0"/>
                <a:cs typeface="Times New Roman" pitchFamily="18" charset="0"/>
              </a:rPr>
              <a:t>Центральной проблемой обучения является поиск таких методов, форм и приемов обучения, которые, прежде всего, направлены на достижение учеником понимания изучаемого им учебного материала</a:t>
            </a:r>
            <a:r>
              <a:rPr lang="ru-RU" smtClean="0">
                <a:latin typeface="Times New Roman" pitchFamily="18" charset="0"/>
                <a:cs typeface="Times New Roman" pitchFamily="18" charset="0"/>
              </a:rPr>
              <a:t>. </a:t>
            </a:r>
          </a:p>
          <a:p>
            <a:pPr eaLnBrk="1" hangingPunct="1"/>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017838" y="131763"/>
            <a:ext cx="6172200" cy="417512"/>
          </a:xfrm>
        </p:spPr>
        <p:txBody>
          <a:bodyPr>
            <a:normAutofit fontScale="90000"/>
          </a:bodyPr>
          <a:lstStyle/>
          <a:p>
            <a:pPr eaLnBrk="1" hangingPunct="1">
              <a:defRPr/>
            </a:pPr>
            <a:r>
              <a:rPr lang="ru-RU" altLang="ru-RU" sz="2800"/>
              <a:t>Универсальные учебные действия</a:t>
            </a:r>
          </a:p>
        </p:txBody>
      </p:sp>
      <p:graphicFrame>
        <p:nvGraphicFramePr>
          <p:cNvPr id="59408" name="Group 16"/>
          <p:cNvGraphicFramePr>
            <a:graphicFrameLocks noGrp="1"/>
          </p:cNvGraphicFramePr>
          <p:nvPr>
            <p:ph idx="4294967295"/>
          </p:nvPr>
        </p:nvGraphicFramePr>
        <p:xfrm>
          <a:off x="1668463" y="692150"/>
          <a:ext cx="8964612" cy="5905500"/>
        </p:xfrm>
        <a:graphic>
          <a:graphicData uri="http://schemas.openxmlformats.org/drawingml/2006/table">
            <a:tbl>
              <a:tblPr/>
              <a:tblGrid>
                <a:gridCol w="4484687"/>
                <a:gridCol w="4479925"/>
              </a:tblGrid>
              <a:tr h="33020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Познавательные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Регулятивные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530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Общеучебные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формулирование познавательной цели;</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поиск и выделение информации;</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знаково-символические</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моделирование</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Логические</a:t>
                      </a:r>
                      <a:endParaRPr kumimoji="0" lang="ru-RU" altLang="ru-RU"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анализ с целью выделения признаков (существенных, несущественных)</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синтез как составление целого из частей, восполняя недостающие компоненты;</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выбор оснований  и критериев для сравнения, сериации, классификации объектов;</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подведение под понятие, выведение следствий;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-установление причинно-следственных связей;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построение логической цепи рассуждений;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доказательство;</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выдвижение гипотез и их обоснование.</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Действия постановки и решения проблем:</a:t>
                      </a:r>
                      <a:endParaRPr kumimoji="0" lang="ru-RU" altLang="ru-RU"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формулирование проблемы;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самостоятельное создание способов решения проблем творческого и поискового характера.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Целеполагание </a:t>
                      </a:r>
                      <a:r>
                        <a:rPr kumimoji="0" lang="ru-RU" altLang="ru-RU" sz="1400" b="0" i="0" u="none" strike="noStrike" cap="none" normalizeH="0" baseline="0" smtClean="0">
                          <a:ln>
                            <a:noFill/>
                          </a:ln>
                          <a:solidFill>
                            <a:schemeClr val="tx1"/>
                          </a:solidFill>
                          <a:effectLst/>
                          <a:latin typeface="Arial" panose="020B0604020202020204" pitchFamily="34" charset="0"/>
                        </a:rPr>
                        <a:t>(постановка учебной задачи на основе соотнесения того, что уже известно и усвоено учащимися, и того, что ещё неизвестно).</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Планирование</a:t>
                      </a:r>
                      <a:r>
                        <a:rPr kumimoji="0" lang="ru-RU" altLang="ru-RU" sz="1400" b="0" i="0" u="none" strike="noStrike" cap="none" normalizeH="0" baseline="0" smtClean="0">
                          <a:ln>
                            <a:noFill/>
                          </a:ln>
                          <a:solidFill>
                            <a:schemeClr val="tx1"/>
                          </a:solidFill>
                          <a:effectLst/>
                          <a:latin typeface="Arial" panose="020B0604020202020204" pitchFamily="34" charset="0"/>
                        </a:rPr>
                        <a:t> (определение последовательности промежуточных целей с учётом конечного результата; составление плана и последовательности действий).</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Прогнозирование </a:t>
                      </a:r>
                      <a:r>
                        <a:rPr kumimoji="0" lang="ru-RU" altLang="ru-RU" sz="1400" b="0" i="0" u="none" strike="noStrike" cap="none" normalizeH="0" baseline="0" smtClean="0">
                          <a:ln>
                            <a:noFill/>
                          </a:ln>
                          <a:solidFill>
                            <a:schemeClr val="tx1"/>
                          </a:solidFill>
                          <a:effectLst/>
                          <a:latin typeface="Arial" panose="020B0604020202020204" pitchFamily="34" charset="0"/>
                        </a:rPr>
                        <a:t>(предвосхищение результата и уровня усвоения, его временных характеристик).</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Контроль</a:t>
                      </a:r>
                      <a:r>
                        <a:rPr kumimoji="0" lang="ru-RU" altLang="ru-RU" sz="1400" b="0" i="0" u="none" strike="noStrike" cap="none" normalizeH="0" baseline="0" smtClean="0">
                          <a:ln>
                            <a:noFill/>
                          </a:ln>
                          <a:solidFill>
                            <a:schemeClr val="tx1"/>
                          </a:solidFill>
                          <a:effectLst/>
                          <a:latin typeface="Arial" panose="020B0604020202020204" pitchFamily="34" charset="0"/>
                        </a:rPr>
                        <a:t> (в форме сличения способа действия и его результата с заданным эталоном с целью обнаружения отклонений и отличий от эталона)</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Коррекция</a:t>
                      </a:r>
                      <a:r>
                        <a:rPr kumimoji="0" lang="ru-RU" altLang="ru-RU" sz="1400" b="0" i="0" u="none" strike="noStrike" cap="none" normalizeH="0" baseline="0" smtClean="0">
                          <a:ln>
                            <a:noFill/>
                          </a:ln>
                          <a:solidFill>
                            <a:schemeClr val="tx1"/>
                          </a:solidFill>
                          <a:effectLst/>
                          <a:latin typeface="Arial" panose="020B0604020202020204" pitchFamily="34" charset="0"/>
                        </a:rPr>
                        <a:t> (внесение необходимых дополнений и корректив в план  и способ действия в случае расхождения эталона, реального действия и его продукта).</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Оценка</a:t>
                      </a:r>
                      <a:r>
                        <a:rPr kumimoji="0" lang="ru-RU" altLang="ru-RU" sz="1400" b="0" i="0" u="none" strike="noStrike" cap="none" normalizeH="0" baseline="0" smtClean="0">
                          <a:ln>
                            <a:noFill/>
                          </a:ln>
                          <a:solidFill>
                            <a:schemeClr val="tx1"/>
                          </a:solidFill>
                          <a:effectLst/>
                          <a:latin typeface="Arial" panose="020B0604020202020204" pitchFamily="34" charset="0"/>
                        </a:rPr>
                        <a:t> (выделение и осознание учащимися того, что уже усвоено и что ещё подлежит усвоению, осознание качества и уровня усвоения).</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Волевая саморегуляция</a:t>
                      </a:r>
                      <a:r>
                        <a:rPr kumimoji="0" lang="ru-RU" altLang="ru-RU" sz="1400" b="0" i="0" u="none" strike="noStrike" cap="none" normalizeH="0" baseline="0" smtClean="0">
                          <a:ln>
                            <a:noFill/>
                          </a:ln>
                          <a:solidFill>
                            <a:schemeClr val="tx1"/>
                          </a:solidFill>
                          <a:effectLst/>
                          <a:latin typeface="Arial" panose="020B0604020202020204" pitchFamily="34" charset="0"/>
                        </a:rPr>
                        <a:t> (способность к мобилизации сил и энергии; способность к волевому усилию – к выбору в ситуации мотивационного конфликта и к преодолению препятствий).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Box 3"/>
          <p:cNvSpPr txBox="1">
            <a:spLocks noChangeArrowheads="1"/>
          </p:cNvSpPr>
          <p:nvPr/>
        </p:nvSpPr>
        <p:spPr bwMode="auto">
          <a:xfrm>
            <a:off x="927100" y="1052513"/>
            <a:ext cx="10367963" cy="4832350"/>
          </a:xfrm>
          <a:prstGeom prst="rect">
            <a:avLst/>
          </a:prstGeom>
          <a:noFill/>
          <a:ln w="9525">
            <a:noFill/>
            <a:miter lim="800000"/>
            <a:headEnd/>
            <a:tailEnd/>
          </a:ln>
        </p:spPr>
        <p:txBody>
          <a:bodyPr>
            <a:spAutoFit/>
          </a:bodyPr>
          <a:lstStyle/>
          <a:p>
            <a:r>
              <a:rPr lang="ru-RU" altLang="ru-RU" sz="2800">
                <a:latin typeface="Times New Roman" pitchFamily="18" charset="0"/>
                <a:cs typeface="Times New Roman" pitchFamily="18" charset="0"/>
              </a:rPr>
              <a:t>Таким образом, в соответствии со ФГОС понимание является конечным ключевым образовательным результатом. </a:t>
            </a:r>
          </a:p>
          <a:p>
            <a:r>
              <a:rPr lang="ru-RU" altLang="ru-RU" sz="2800">
                <a:latin typeface="Times New Roman" pitchFamily="18" charset="0"/>
                <a:cs typeface="Times New Roman" pitchFamily="18" charset="0"/>
              </a:rPr>
              <a:t>Метапредметные и предметные результаты, их смысл и содержание увязываются логически между собой только при условии наличия процесса построения понимания.</a:t>
            </a:r>
          </a:p>
          <a:p>
            <a:r>
              <a:rPr lang="ru-RU" altLang="ru-RU" sz="2800">
                <a:latin typeface="Times New Roman" pitchFamily="18" charset="0"/>
                <a:cs typeface="Times New Roman" pitchFamily="18" charset="0"/>
              </a:rPr>
              <a:t>Понимание предметного материала возможно только при условии умения выполнять УУД.</a:t>
            </a:r>
          </a:p>
          <a:p>
            <a:r>
              <a:rPr lang="ru-RU" altLang="ru-RU" sz="2800">
                <a:latin typeface="Times New Roman" pitchFamily="18" charset="0"/>
                <a:cs typeface="Times New Roman" pitchFamily="18" charset="0"/>
              </a:rPr>
              <a:t>Более того УУД более ни для чего непригодны, как только для построения глубокого и ясного понимания содержания предметных теоретических знаний.</a:t>
            </a:r>
          </a:p>
          <a:p>
            <a:r>
              <a:rPr lang="ru-RU" altLang="ru-RU" sz="2800" b="1" i="1">
                <a:latin typeface="Times New Roman" pitchFamily="18" charset="0"/>
                <a:cs typeface="Times New Roman" pitchFamily="18" charset="0"/>
              </a:rPr>
              <a:t>Но почему-то этот факт явно во ФГОС нигде не отражен.</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Заголовок 1"/>
          <p:cNvSpPr>
            <a:spLocks noGrp="1"/>
          </p:cNvSpPr>
          <p:nvPr>
            <p:ph type="title"/>
          </p:nvPr>
        </p:nvSpPr>
        <p:spPr/>
        <p:txBody>
          <a:bodyPr/>
          <a:lstStyle/>
          <a:p>
            <a:pPr algn="ctr" eaLnBrk="1" hangingPunct="1"/>
            <a:r>
              <a:rPr lang="ru-RU" sz="3600" b="1" smtClean="0">
                <a:latin typeface="Times New Roman" pitchFamily="18" charset="0"/>
                <a:cs typeface="Times New Roman" pitchFamily="18" charset="0"/>
              </a:rPr>
              <a:t>Что нужно понимать</a:t>
            </a:r>
          </a:p>
        </p:txBody>
      </p:sp>
      <p:sp>
        <p:nvSpPr>
          <p:cNvPr id="5" name="Объект 4"/>
          <p:cNvSpPr>
            <a:spLocks noGrp="1"/>
          </p:cNvSpPr>
          <p:nvPr>
            <p:ph idx="1"/>
          </p:nvPr>
        </p:nvSpPr>
        <p:spPr/>
        <p:txBody>
          <a:bodyPr/>
          <a:lstStyle/>
          <a:p>
            <a:pPr eaLnBrk="1" hangingPunct="1"/>
            <a:r>
              <a:rPr lang="ru-RU" altLang="ru-RU" smtClean="0">
                <a:solidFill>
                  <a:srgbClr val="000000"/>
                </a:solidFill>
                <a:latin typeface="Times New Roman" pitchFamily="18" charset="0"/>
                <a:cs typeface="Times New Roman" pitchFamily="18" charset="0"/>
              </a:rPr>
              <a:t>А. И. Герцен: «Понять предмет,— значит раскрыть необходимость его содержания, оправдать его бытие, его развитие»</a:t>
            </a:r>
            <a:r>
              <a:rPr lang="ru-RU" altLang="ru-RU" smtClean="0">
                <a:latin typeface="Times New Roman" pitchFamily="18" charset="0"/>
                <a:cs typeface="Times New Roman" pitchFamily="18" charset="0"/>
              </a:rPr>
              <a:t> </a:t>
            </a:r>
          </a:p>
          <a:p>
            <a:pPr eaLnBrk="1" hangingPunct="1"/>
            <a:r>
              <a:rPr lang="ru-RU" b="1" i="1" smtClean="0">
                <a:latin typeface="Times New Roman" pitchFamily="18" charset="0"/>
                <a:cs typeface="Times New Roman" pitchFamily="18" charset="0"/>
              </a:rPr>
              <a:t>Поэтому очень важно начинать изучение каждого понятия с его происхождения. </a:t>
            </a:r>
          </a:p>
          <a:p>
            <a:pPr eaLnBrk="1" hangingPunct="1"/>
            <a:endParaRPr lang="ru-RU" altLang="ru-RU" smtClean="0">
              <a:latin typeface="Times New Roman" pitchFamily="18" charset="0"/>
              <a:cs typeface="Times New Roman" pitchFamily="18" charset="0"/>
            </a:endParaRPr>
          </a:p>
          <a:p>
            <a:pPr eaLnBrk="1" hangingPunct="1"/>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Заголовок 1"/>
          <p:cNvSpPr>
            <a:spLocks noGrp="1"/>
          </p:cNvSpPr>
          <p:nvPr>
            <p:ph type="title"/>
          </p:nvPr>
        </p:nvSpPr>
        <p:spPr>
          <a:xfrm>
            <a:off x="1847850" y="2349500"/>
            <a:ext cx="8229600" cy="1143000"/>
          </a:xfrm>
        </p:spPr>
        <p:txBody>
          <a:bodyPr/>
          <a:lstStyle/>
          <a:p>
            <a:pPr algn="ctr" eaLnBrk="1" hangingPunct="1"/>
            <a:r>
              <a:rPr lang="ru-RU" altLang="ru-RU" sz="3600" b="1" smtClean="0">
                <a:latin typeface="Times New Roman" pitchFamily="18" charset="0"/>
                <a:cs typeface="Times New Roman" pitchFamily="18" charset="0"/>
              </a:rPr>
              <a:t>Системно деятельностный подход к обучению</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algn="ctr" eaLnBrk="1" hangingPunct="1"/>
            <a:r>
              <a:rPr lang="ru-RU" altLang="ru-RU" sz="4000" b="1" smtClean="0">
                <a:latin typeface="Times New Roman" pitchFamily="18" charset="0"/>
                <a:cs typeface="Times New Roman" pitchFamily="18" charset="0"/>
              </a:rPr>
              <a:t>Урок постановки учебной задачи</a:t>
            </a:r>
          </a:p>
        </p:txBody>
      </p:sp>
      <p:sp>
        <p:nvSpPr>
          <p:cNvPr id="66563" name="Rectangle 3"/>
          <p:cNvSpPr>
            <a:spLocks noGrp="1" noChangeArrowheads="1"/>
          </p:cNvSpPr>
          <p:nvPr>
            <p:ph type="body" idx="1"/>
          </p:nvPr>
        </p:nvSpPr>
        <p:spPr/>
        <p:txBody>
          <a:bodyPr/>
          <a:lstStyle/>
          <a:p>
            <a:pPr eaLnBrk="1" hangingPunct="1"/>
            <a:r>
              <a:rPr lang="ru-RU" altLang="ru-RU" smtClean="0">
                <a:latin typeface="Times New Roman" pitchFamily="18" charset="0"/>
              </a:rPr>
              <a:t>Этап актуализации знаний</a:t>
            </a:r>
          </a:p>
          <a:p>
            <a:pPr eaLnBrk="1" hangingPunct="1"/>
            <a:r>
              <a:rPr lang="ru-RU" altLang="ru-RU" smtClean="0">
                <a:latin typeface="Times New Roman" pitchFamily="18" charset="0"/>
              </a:rPr>
              <a:t>Задание постановки учебной задачи</a:t>
            </a:r>
          </a:p>
          <a:p>
            <a:pPr eaLnBrk="1" hangingPunct="1"/>
            <a:r>
              <a:rPr lang="ru-RU" altLang="ru-RU" smtClean="0">
                <a:latin typeface="Times New Roman" pitchFamily="18" charset="0"/>
              </a:rPr>
              <a:t>Формулирование проблемы</a:t>
            </a:r>
          </a:p>
          <a:p>
            <a:pPr eaLnBrk="1" hangingPunct="1"/>
            <a:r>
              <a:rPr lang="ru-RU" altLang="ru-RU" smtClean="0">
                <a:latin typeface="Times New Roman" pitchFamily="18" charset="0"/>
              </a:rPr>
              <a:t>Формулирование познавательной цели</a:t>
            </a:r>
          </a:p>
          <a:p>
            <a:pPr eaLnBrk="1" hangingPunct="1"/>
            <a:r>
              <a:rPr lang="ru-RU" altLang="ru-RU" smtClean="0">
                <a:latin typeface="Times New Roman" pitchFamily="18" charset="0"/>
              </a:rPr>
              <a:t>Решение проблемы</a:t>
            </a:r>
          </a:p>
          <a:p>
            <a:pPr eaLnBrk="1" hangingPunct="1"/>
            <a:endParaRPr lang="ru-RU" altLang="ru-RU" smtClean="0">
              <a:latin typeface="Times New Roman" pitchFamily="18" charset="0"/>
            </a:endParaRPr>
          </a:p>
          <a:p>
            <a:pPr eaLnBrk="1" hangingPunct="1"/>
            <a:endParaRPr lang="ru-RU" altLang="ru-RU"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65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Заголовок 1"/>
          <p:cNvSpPr>
            <a:spLocks noGrp="1"/>
          </p:cNvSpPr>
          <p:nvPr>
            <p:ph type="title" idx="4294967295"/>
          </p:nvPr>
        </p:nvSpPr>
        <p:spPr/>
        <p:txBody>
          <a:bodyPr/>
          <a:lstStyle/>
          <a:p>
            <a:pPr eaLnBrk="1" hangingPunct="1"/>
            <a:r>
              <a:rPr lang="ru-RU" altLang="ru-RU" sz="3600" b="1" smtClean="0">
                <a:latin typeface="Times New Roman" pitchFamily="18" charset="0"/>
                <a:cs typeface="Times New Roman" pitchFamily="18" charset="0"/>
              </a:rPr>
              <a:t>Характеристики понимания</a:t>
            </a:r>
          </a:p>
        </p:txBody>
      </p:sp>
      <p:sp>
        <p:nvSpPr>
          <p:cNvPr id="3" name="Объект 2"/>
          <p:cNvSpPr>
            <a:spLocks noGrp="1"/>
          </p:cNvSpPr>
          <p:nvPr>
            <p:ph idx="4294967295"/>
          </p:nvPr>
        </p:nvSpPr>
        <p:spPr/>
        <p:txBody>
          <a:bodyPr/>
          <a:lstStyle/>
          <a:p>
            <a:pPr marL="514350" indent="-514350" eaLnBrk="1" hangingPunct="1">
              <a:buFont typeface="Calibri Light"/>
              <a:buAutoNum type="arabicPeriod"/>
            </a:pPr>
            <a:r>
              <a:rPr lang="ru-RU" altLang="ru-RU" smtClean="0">
                <a:latin typeface="Times New Roman" pitchFamily="18" charset="0"/>
                <a:cs typeface="Times New Roman" pitchFamily="18" charset="0"/>
              </a:rPr>
              <a:t>Целенаправленность.</a:t>
            </a:r>
          </a:p>
          <a:p>
            <a:pPr marL="514350" indent="-514350" eaLnBrk="1" hangingPunct="1">
              <a:buFont typeface="Calibri Light"/>
              <a:buAutoNum type="arabicPeriod"/>
            </a:pPr>
            <a:r>
              <a:rPr lang="ru-RU" altLang="ru-RU" smtClean="0">
                <a:latin typeface="Times New Roman" pitchFamily="18" charset="0"/>
                <a:cs typeface="Times New Roman" pitchFamily="18" charset="0"/>
              </a:rPr>
              <a:t>Осознание ограниченности своего понимания, наличие непонимания.</a:t>
            </a:r>
          </a:p>
          <a:p>
            <a:pPr marL="514350" indent="-514350" eaLnBrk="1" hangingPunct="1">
              <a:buFont typeface="Calibri Light"/>
              <a:buAutoNum type="arabicPeriod"/>
            </a:pPr>
            <a:r>
              <a:rPr lang="ru-RU" altLang="ru-RU" smtClean="0">
                <a:latin typeface="Times New Roman" pitchFamily="18" charset="0"/>
                <a:cs typeface="Times New Roman" pitchFamily="18" charset="0"/>
              </a:rPr>
              <a:t>Мотивация.</a:t>
            </a:r>
          </a:p>
          <a:p>
            <a:pPr marL="514350" indent="-514350" eaLnBrk="1" hangingPunct="1">
              <a:buFont typeface="Calibri Light"/>
              <a:buAutoNum type="arabicPeriod"/>
            </a:pPr>
            <a:r>
              <a:rPr lang="ru-RU" altLang="ru-RU" smtClean="0">
                <a:latin typeface="Times New Roman" pitchFamily="18" charset="0"/>
                <a:cs typeface="Times New Roman" pitchFamily="18" charset="0"/>
              </a:rPr>
              <a:t>Активный характер процесса.</a:t>
            </a:r>
          </a:p>
          <a:p>
            <a:pPr marL="514350" indent="-514350" eaLnBrk="1" hangingPunct="1">
              <a:buFont typeface="Calibri Light"/>
              <a:buAutoNum type="arabicPeriod"/>
            </a:pPr>
            <a:r>
              <a:rPr lang="ru-RU" altLang="ru-RU" smtClean="0">
                <a:latin typeface="Times New Roman" pitchFamily="18" charset="0"/>
                <a:cs typeface="Times New Roman" pitchFamily="18" charset="0"/>
              </a:rPr>
              <a:t>Эмоциональная насыщенность.</a:t>
            </a:r>
          </a:p>
          <a:p>
            <a:pPr marL="514350" indent="-514350" eaLnBrk="1" hangingPunct="1">
              <a:buFont typeface="Calibri Light"/>
              <a:buAutoNum type="arabicPeriod"/>
            </a:pPr>
            <a:r>
              <a:rPr lang="ru-RU" altLang="ru-RU" smtClean="0">
                <a:latin typeface="Times New Roman" pitchFamily="18" charset="0"/>
                <a:cs typeface="Times New Roman" pitchFamily="18" charset="0"/>
              </a:rPr>
              <a:t>Использование предыдущего опыта.</a:t>
            </a:r>
          </a:p>
          <a:p>
            <a:pPr marL="514350" indent="-514350" eaLnBrk="1" hangingPunct="1">
              <a:buFont typeface="Calibri Light"/>
              <a:buAutoNum type="arabicPeriod"/>
            </a:pPr>
            <a:r>
              <a:rPr lang="ru-RU" altLang="ru-RU" smtClean="0">
                <a:latin typeface="Times New Roman" pitchFamily="18" charset="0"/>
                <a:cs typeface="Times New Roman" pitchFamily="18" charset="0"/>
              </a:rPr>
              <a:t>Специальные умственные действия.</a:t>
            </a:r>
          </a:p>
          <a:p>
            <a:pPr marL="514350" indent="-514350" eaLnBrk="1" hangingPunct="1">
              <a:buFont typeface="Calibri Light"/>
              <a:buAutoNum type="arabicPeriod"/>
            </a:pPr>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ru-RU" altLang="ru-RU" sz="4000" b="1" smtClean="0"/>
              <a:t>Технология проведения урока постановки учебной задачи</a:t>
            </a:r>
          </a:p>
        </p:txBody>
      </p:sp>
      <p:sp>
        <p:nvSpPr>
          <p:cNvPr id="67587" name="Rectangle 3"/>
          <p:cNvSpPr>
            <a:spLocks noGrp="1" noChangeArrowheads="1"/>
          </p:cNvSpPr>
          <p:nvPr>
            <p:ph type="body" idx="1"/>
          </p:nvPr>
        </p:nvSpPr>
        <p:spPr>
          <a:xfrm>
            <a:off x="488950" y="1600200"/>
            <a:ext cx="11025188" cy="5068888"/>
          </a:xfrm>
        </p:spPr>
        <p:txBody>
          <a:bodyPr/>
          <a:lstStyle/>
          <a:p>
            <a:pPr eaLnBrk="1" hangingPunct="1"/>
            <a:r>
              <a:rPr lang="ru-RU" altLang="ru-RU" smtClean="0">
                <a:latin typeface="Times New Roman" pitchFamily="18" charset="0"/>
              </a:rPr>
              <a:t>На этапе актуализации знаний учащиеся решают задания на те известные способы деятельности, которые могут им помочь при конструировании нового неизвестного способа.</a:t>
            </a:r>
          </a:p>
          <a:p>
            <a:pPr eaLnBrk="1" hangingPunct="1"/>
            <a:r>
              <a:rPr lang="ru-RU" altLang="ru-RU" smtClean="0">
                <a:latin typeface="Times New Roman" pitchFamily="18" charset="0"/>
              </a:rPr>
              <a:t>Проблемное задание должно быть незаметным, стоять в ряду известных заданий и быть похожим на них.</a:t>
            </a:r>
          </a:p>
          <a:p>
            <a:pPr eaLnBrk="1" hangingPunct="1"/>
            <a:r>
              <a:rPr lang="ru-RU" altLang="ru-RU" smtClean="0">
                <a:latin typeface="Times New Roman" pitchFamily="18" charset="0"/>
              </a:rPr>
              <a:t>Если то или иное действие (например, формулирование проблемы) вызывает затруднение, можно выполнять в группах.</a:t>
            </a:r>
          </a:p>
          <a:p>
            <a:pPr eaLnBrk="1" hangingPunct="1"/>
            <a:r>
              <a:rPr lang="ru-RU" altLang="ru-RU" smtClean="0">
                <a:latin typeface="Times New Roman" pitchFamily="18" charset="0"/>
              </a:rPr>
              <a:t>Групповая работа обязательно заканчивается защитой версий групп, поэтому у групп должно быть общее задание.</a:t>
            </a:r>
          </a:p>
          <a:p>
            <a:pPr eaLnBrk="1" hangingPunct="1"/>
            <a:r>
              <a:rPr lang="ru-RU" altLang="ru-RU" smtClean="0">
                <a:latin typeface="Times New Roman" pitchFamily="18" charset="0"/>
              </a:rPr>
              <a:t>Группы формируются учителем с целью их эффективной работы, построения понимания у всех членов группы.</a:t>
            </a:r>
          </a:p>
          <a:p>
            <a:pPr eaLnBrk="1" hangingPunct="1"/>
            <a:endParaRPr lang="ru-RU" altLang="ru-RU"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ru-RU" altLang="ru-RU" sz="4000" b="1" smtClean="0"/>
              <a:t>Технология проведения урока постановки учебной задачи</a:t>
            </a:r>
          </a:p>
        </p:txBody>
      </p:sp>
      <p:sp>
        <p:nvSpPr>
          <p:cNvPr id="68611" name="Rectangle 3"/>
          <p:cNvSpPr>
            <a:spLocks noGrp="1" noChangeArrowheads="1"/>
          </p:cNvSpPr>
          <p:nvPr>
            <p:ph type="body" idx="1"/>
          </p:nvPr>
        </p:nvSpPr>
        <p:spPr/>
        <p:txBody>
          <a:bodyPr/>
          <a:lstStyle/>
          <a:p>
            <a:pPr eaLnBrk="1" hangingPunct="1"/>
            <a:r>
              <a:rPr lang="ru-RU" altLang="ru-RU" smtClean="0">
                <a:latin typeface="Times New Roman" pitchFamily="18" charset="0"/>
              </a:rPr>
              <a:t>При обсуждении необходимо доводить ложные версии до логического противоречия. Чем больше ложных версий доведено до логического конца, тем лучше.</a:t>
            </a:r>
          </a:p>
          <a:p>
            <a:pPr eaLnBrk="1" hangingPunct="1"/>
            <a:r>
              <a:rPr lang="ru-RU" altLang="ru-RU" smtClean="0">
                <a:latin typeface="Times New Roman" pitchFamily="18" charset="0"/>
              </a:rPr>
              <a:t>В классе учителем должна быть создана атмосфера, помогающая детям строить свое понимание, без боязни задавать вопросы. Учителю необходимо продумать систему поощрения активности детей, особенно поощрения вопросов.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p:nvPr>
        </p:nvSpPr>
        <p:spPr>
          <a:xfrm>
            <a:off x="838200" y="365125"/>
            <a:ext cx="10515600" cy="469900"/>
          </a:xfrm>
        </p:spPr>
        <p:txBody>
          <a:bodyPr/>
          <a:lstStyle/>
          <a:p>
            <a:pPr algn="ctr" eaLnBrk="1" hangingPunct="1"/>
            <a:r>
              <a:rPr lang="ru-RU" sz="3200" b="1" smtClean="0">
                <a:latin typeface="Times New Roman" pitchFamily="18" charset="0"/>
              </a:rPr>
              <a:t>Литература</a:t>
            </a:r>
          </a:p>
        </p:txBody>
      </p:sp>
      <p:sp>
        <p:nvSpPr>
          <p:cNvPr id="61442" name="Rectangle 3"/>
          <p:cNvSpPr>
            <a:spLocks noGrp="1"/>
          </p:cNvSpPr>
          <p:nvPr>
            <p:ph type="body" idx="1"/>
          </p:nvPr>
        </p:nvSpPr>
        <p:spPr>
          <a:xfrm>
            <a:off x="588963" y="820738"/>
            <a:ext cx="11022012" cy="5803900"/>
          </a:xfrm>
        </p:spPr>
        <p:txBody>
          <a:bodyPr/>
          <a:lstStyle/>
          <a:p>
            <a:pPr marL="533400" indent="-533400" eaLnBrk="1" hangingPunct="1">
              <a:lnSpc>
                <a:spcPct val="80000"/>
              </a:lnSpc>
              <a:buFont typeface="Arial" charset="0"/>
              <a:buNone/>
            </a:pPr>
            <a:r>
              <a:rPr lang="ru-RU" smtClean="0">
                <a:latin typeface="Times New Roman" pitchFamily="18" charset="0"/>
              </a:rPr>
              <a:t>При разработке презентации автор использовал цитаты из следующих монографий и учебников:</a:t>
            </a:r>
          </a:p>
          <a:p>
            <a:pPr marL="533400" indent="-533400" eaLnBrk="1" hangingPunct="1">
              <a:lnSpc>
                <a:spcPct val="80000"/>
              </a:lnSpc>
              <a:buFont typeface="Arial" charset="0"/>
              <a:buAutoNum type="arabicPeriod"/>
            </a:pPr>
            <a:r>
              <a:rPr lang="ru-RU" smtClean="0">
                <a:latin typeface="Times New Roman" pitchFamily="18" charset="0"/>
              </a:rPr>
              <a:t>Бершадский М.Е. Понимание как педагогическая категория (Мониторинг когнитивной сферы: понимает ли ученик, что изучает?) – М.: Центр «Педагогический поиск», 2004. – 176 с. – (Серия «Библиотека образовательных технологий»).</a:t>
            </a:r>
          </a:p>
          <a:p>
            <a:pPr marL="533400" indent="-533400" eaLnBrk="1" hangingPunct="1">
              <a:lnSpc>
                <a:spcPct val="80000"/>
              </a:lnSpc>
              <a:buFont typeface="Arial" charset="0"/>
              <a:buAutoNum type="arabicPeriod"/>
            </a:pPr>
            <a:r>
              <a:rPr lang="ru-RU" smtClean="0">
                <a:latin typeface="Times New Roman" pitchFamily="18" charset="0"/>
              </a:rPr>
              <a:t>Зинченко В.П. (при участии Горбова С.Ф., Гордеевой Н.Д.) Психологические основы педагогики (Психолого-педагогические основы системы развивающего обучения Д.Б.Эльконина-В.В.Давыдова): Учеб. пособие. – М.: Гардарики, 2002. – 431 с.</a:t>
            </a:r>
          </a:p>
          <a:p>
            <a:pPr marL="533400" indent="-533400" eaLnBrk="1" hangingPunct="1">
              <a:lnSpc>
                <a:spcPct val="80000"/>
              </a:lnSpc>
              <a:buFont typeface="Arial" charset="0"/>
              <a:buAutoNum type="arabicPeriod"/>
            </a:pPr>
            <a:r>
              <a:rPr lang="ru-RU" smtClean="0">
                <a:latin typeface="Times New Roman" pitchFamily="18" charset="0"/>
              </a:rPr>
              <a:t>Костюк Г.С. Избранные психологические труды. – М.: Педагогика, 1988. – 304 с.</a:t>
            </a:r>
          </a:p>
          <a:p>
            <a:pPr marL="533400" indent="-533400" eaLnBrk="1" hangingPunct="1">
              <a:lnSpc>
                <a:spcPct val="80000"/>
              </a:lnSpc>
              <a:buFont typeface="Arial" charset="0"/>
              <a:buAutoNum type="arabicPeriod"/>
            </a:pPr>
            <a:r>
              <a:rPr lang="ru-RU" smtClean="0">
                <a:latin typeface="Times New Roman" pitchFamily="18" charset="0"/>
              </a:rPr>
              <a:t>Г. Лебег Об измерении величин. Под ред. А.Н. Колмогорова. – М.: Государственное учебно-педагогическое издание. – 1938. – 208 с.</a:t>
            </a:r>
          </a:p>
          <a:p>
            <a:pPr marL="533400" indent="-533400" eaLnBrk="1" hangingPunct="1">
              <a:lnSpc>
                <a:spcPct val="80000"/>
              </a:lnSpc>
              <a:buFont typeface="Arial" charset="0"/>
              <a:buAutoNum type="arabicPeriod"/>
            </a:pPr>
            <a:endParaRPr lang="ru-RU"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a:xfrm>
            <a:off x="838200" y="365125"/>
            <a:ext cx="10515600" cy="806450"/>
          </a:xfrm>
        </p:spPr>
        <p:txBody>
          <a:bodyPr/>
          <a:lstStyle/>
          <a:p>
            <a:pPr algn="ctr" eaLnBrk="1" hangingPunct="1"/>
            <a:r>
              <a:rPr lang="ru-RU" sz="3600" b="1" smtClean="0">
                <a:latin typeface="Times New Roman" pitchFamily="18" charset="0"/>
                <a:cs typeface="Times New Roman" pitchFamily="18" charset="0"/>
              </a:rPr>
              <a:t>О понимании в учебниках педагогики</a:t>
            </a:r>
          </a:p>
        </p:txBody>
      </p:sp>
      <p:sp>
        <p:nvSpPr>
          <p:cNvPr id="3" name="Объект 2"/>
          <p:cNvSpPr>
            <a:spLocks noGrp="1"/>
          </p:cNvSpPr>
          <p:nvPr>
            <p:ph idx="1"/>
          </p:nvPr>
        </p:nvSpPr>
        <p:spPr>
          <a:xfrm>
            <a:off x="838200" y="1506538"/>
            <a:ext cx="10515600" cy="4670425"/>
          </a:xfrm>
        </p:spPr>
        <p:txBody>
          <a:bodyPr rtlCol="0">
            <a:normAutofit fontScale="92500" lnSpcReduction="10000"/>
          </a:bodyPr>
          <a:lstStyle/>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Можно ожидать, что выше была высказана совершенно банальная и очевидная точка зрения, которая безусловно разделяется всеми представителями педагогической науки. </a:t>
            </a: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Это далеко не так. Можно долго и безуспешно штудировать современные учебники педагогики, пытаясь отыскать среди множества прекрасных и возвышенных целей образования задачу проектирования такого учебного процесса, который обеспечивал бы понимание учениками изучаемого предметного содержания.</a:t>
            </a: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Уровень </a:t>
            </a:r>
            <a:r>
              <a:rPr lang="ru-RU" dirty="0">
                <a:latin typeface="Times New Roman" panose="02020603050405020304" pitchFamily="18" charset="0"/>
                <a:cs typeface="Times New Roman" panose="02020603050405020304" pitchFamily="18" charset="0"/>
              </a:rPr>
              <a:t>понимания не рассматривается всем педагогическим сообществом как обязательный этап в процессе обучения детей. </a:t>
            </a:r>
          </a:p>
          <a:p>
            <a:pPr eaLnBrk="1" fontAlgn="auto" hangingPunct="1">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Понятие понимания как педагогической категории в этих изданиях отсутствует.</a:t>
            </a:r>
            <a:endParaRPr lang="ru-RU" b="1"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eaLnBrk="1" hangingPunct="1"/>
            <a:r>
              <a:rPr lang="ru-RU" smtClean="0">
                <a:latin typeface="Times New Roman" pitchFamily="18" charset="0"/>
                <a:cs typeface="Times New Roman" pitchFamily="18" charset="0"/>
              </a:rPr>
              <a:t>Наука, призванная открывать и исследовать закономерности обучения, почти полностью игнорирует механизмы и процессы, с помощью которых ребёнок усваивает учебную информацию и способы деятельности.</a:t>
            </a:r>
          </a:p>
          <a:p>
            <a:pPr eaLnBrk="1" hangingPunct="1"/>
            <a:r>
              <a:rPr lang="ru-RU" smtClean="0">
                <a:latin typeface="Times New Roman" pitchFamily="18" charset="0"/>
                <a:cs typeface="Times New Roman" pitchFamily="18" charset="0"/>
              </a:rPr>
              <a:t>Педагогика, увлекшись приставкой "само" к традиционным педагогическим понятиям (саморазвитие, самовоспитание, самообучение ...), практически отказалась от изучения личности ученика, полагаясь на внутренние спонтанные процессы, которые в специально сконструированной образовательной среде могут (а может быть и нет) привести к достижению педагогических целей.</a:t>
            </a:r>
          </a:p>
        </p:txBody>
      </p:sp>
      <p:sp>
        <p:nvSpPr>
          <p:cNvPr id="18434" name="Заголовок 1"/>
          <p:cNvSpPr>
            <a:spLocks noGrp="1"/>
          </p:cNvSpPr>
          <p:nvPr>
            <p:ph type="title"/>
          </p:nvPr>
        </p:nvSpPr>
        <p:spPr>
          <a:xfrm>
            <a:off x="838200" y="365125"/>
            <a:ext cx="10515600" cy="806450"/>
          </a:xfrm>
        </p:spPr>
        <p:txBody>
          <a:bodyPr/>
          <a:lstStyle/>
          <a:p>
            <a:pPr algn="ctr" eaLnBrk="1" hangingPunct="1"/>
            <a:r>
              <a:rPr lang="ru-RU" sz="3600" b="1" smtClean="0">
                <a:latin typeface="Times New Roman" pitchFamily="18" charset="0"/>
                <a:cs typeface="Times New Roman" pitchFamily="18" charset="0"/>
              </a:rPr>
              <a:t>О понимании в учебниках педагогики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30338"/>
            <a:ext cx="10515600" cy="5111750"/>
          </a:xfrm>
        </p:spPr>
        <p:txBody>
          <a:bodyPr/>
          <a:lstStyle/>
          <a:p>
            <a:pPr marL="0" indent="0" eaLnBrk="1" hangingPunct="1">
              <a:buFont typeface="Arial" charset="0"/>
              <a:buNone/>
            </a:pPr>
            <a:r>
              <a:rPr lang="ru-RU" smtClean="0">
                <a:latin typeface="Times New Roman" pitchFamily="18" charset="0"/>
                <a:cs typeface="Times New Roman" pitchFamily="18" charset="0"/>
              </a:rPr>
              <a:t>1. Педагогическая наука не рассматривает понимание как обязательный этап в процессе присвоения учащимися учебной информации;</a:t>
            </a:r>
          </a:p>
          <a:p>
            <a:pPr marL="0" indent="0" eaLnBrk="1" hangingPunct="1">
              <a:buFont typeface="Arial" charset="0"/>
              <a:buNone/>
            </a:pPr>
            <a:r>
              <a:rPr lang="ru-RU" smtClean="0">
                <a:latin typeface="Times New Roman" pitchFamily="18" charset="0"/>
                <a:cs typeface="Times New Roman" pitchFamily="18" charset="0"/>
              </a:rPr>
              <a:t>2. Понимание не определено как педагогическая категория, не выделены существенные признаки этого понятия, не определено его место в структуре учебного познания; </a:t>
            </a:r>
          </a:p>
          <a:p>
            <a:pPr marL="0" indent="0" eaLnBrk="1" hangingPunct="1">
              <a:buFont typeface="Arial" charset="0"/>
              <a:buNone/>
            </a:pPr>
            <a:r>
              <a:rPr lang="ru-RU" smtClean="0">
                <a:latin typeface="Times New Roman" pitchFamily="18" charset="0"/>
                <a:cs typeface="Times New Roman" pitchFamily="18" charset="0"/>
              </a:rPr>
              <a:t>3. Понимание не определено операционально как объект наблюдения, т. е. не выделена система действий учащегося, которые служат объективными индикаторами понимания ими учебной информации; </a:t>
            </a:r>
          </a:p>
          <a:p>
            <a:pPr marL="0" indent="0" eaLnBrk="1" hangingPunct="1">
              <a:buFont typeface="Arial" charset="0"/>
              <a:buNone/>
            </a:pPr>
            <a:r>
              <a:rPr lang="ru-RU" smtClean="0">
                <a:latin typeface="Times New Roman" pitchFamily="18" charset="0"/>
                <a:cs typeface="Times New Roman" pitchFamily="18" charset="0"/>
              </a:rPr>
              <a:t>4. Не разработана система заданий для диагностики уровня понимания учащимися учебной информации. </a:t>
            </a:r>
          </a:p>
          <a:p>
            <a:pPr marL="0" indent="0" eaLnBrk="1" hangingPunct="1">
              <a:buFont typeface="Arial" charset="0"/>
              <a:buNone/>
            </a:pPr>
            <a:endParaRPr lang="ru-RU" smtClean="0">
              <a:latin typeface="Times New Roman" pitchFamily="18" charset="0"/>
              <a:cs typeface="Times New Roman" pitchFamily="18" charset="0"/>
            </a:endParaRPr>
          </a:p>
        </p:txBody>
      </p:sp>
      <p:sp>
        <p:nvSpPr>
          <p:cNvPr id="19458" name="Заголовок 1"/>
          <p:cNvSpPr>
            <a:spLocks noGrp="1"/>
          </p:cNvSpPr>
          <p:nvPr>
            <p:ph type="title"/>
          </p:nvPr>
        </p:nvSpPr>
        <p:spPr>
          <a:xfrm>
            <a:off x="838200" y="365125"/>
            <a:ext cx="10515600" cy="781050"/>
          </a:xfrm>
        </p:spPr>
        <p:txBody>
          <a:bodyPr/>
          <a:lstStyle/>
          <a:p>
            <a:pPr algn="ctr" eaLnBrk="1" hangingPunct="1"/>
            <a:r>
              <a:rPr lang="ru-RU" sz="3600" b="1" smtClean="0">
                <a:latin typeface="Times New Roman" pitchFamily="18" charset="0"/>
                <a:cs typeface="Times New Roman" pitchFamily="18" charset="0"/>
              </a:rPr>
              <a:t>О понимании в учебниках педагогики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838200" y="365125"/>
            <a:ext cx="10515600" cy="896938"/>
          </a:xfrm>
        </p:spPr>
        <p:txBody>
          <a:bodyPr/>
          <a:lstStyle/>
          <a:p>
            <a:pPr algn="ctr" eaLnBrk="1" hangingPunct="1"/>
            <a:r>
              <a:rPr lang="ru-RU" sz="3600" b="1" smtClean="0">
                <a:latin typeface="Times New Roman" pitchFamily="18" charset="0"/>
                <a:cs typeface="Times New Roman" pitchFamily="18" charset="0"/>
              </a:rPr>
              <a:t>Понимание – цель обучения</a:t>
            </a:r>
          </a:p>
        </p:txBody>
      </p:sp>
      <p:sp>
        <p:nvSpPr>
          <p:cNvPr id="3" name="Объект 2"/>
          <p:cNvSpPr>
            <a:spLocks noGrp="1"/>
          </p:cNvSpPr>
          <p:nvPr>
            <p:ph idx="1"/>
          </p:nvPr>
        </p:nvSpPr>
        <p:spPr>
          <a:xfrm>
            <a:off x="838200" y="1171575"/>
            <a:ext cx="10933113" cy="5383213"/>
          </a:xfrm>
        </p:spPr>
        <p:txBody>
          <a:bodyPr/>
          <a:lstStyle/>
          <a:p>
            <a:pPr eaLnBrk="1" hangingPunct="1"/>
            <a:r>
              <a:rPr lang="ru-RU" smtClean="0">
                <a:latin typeface="Times New Roman" pitchFamily="18" charset="0"/>
                <a:cs typeface="Times New Roman" pitchFamily="18" charset="0"/>
              </a:rPr>
              <a:t>Можно спорить, что представляет собой большую ценность образования: знание или понимание? </a:t>
            </a:r>
          </a:p>
          <a:p>
            <a:pPr eaLnBrk="1" hangingPunct="1"/>
            <a:r>
              <a:rPr lang="ru-RU" smtClean="0">
                <a:latin typeface="Times New Roman" pitchFamily="18" charset="0"/>
                <a:cs typeface="Times New Roman" pitchFamily="18" charset="0"/>
              </a:rPr>
              <a:t>Знания забываются, выветриваются, а понимание остается. </a:t>
            </a:r>
          </a:p>
          <a:p>
            <a:pPr eaLnBrk="1" hangingPunct="1"/>
            <a:r>
              <a:rPr lang="ru-RU" smtClean="0">
                <a:latin typeface="Times New Roman" pitchFamily="18" charset="0"/>
                <a:cs typeface="Times New Roman" pitchFamily="18" charset="0"/>
              </a:rPr>
              <a:t>Есть люди, которые много знают, но мало понимают, есть люди, которые мало знают и многое понимают.</a:t>
            </a:r>
          </a:p>
          <a:p>
            <a:pPr eaLnBrk="1" hangingPunct="1"/>
            <a:r>
              <a:rPr lang="ru-RU" i="1" smtClean="0">
                <a:latin typeface="Times New Roman" pitchFamily="18" charset="0"/>
                <a:cs typeface="Times New Roman" pitchFamily="18" charset="0"/>
              </a:rPr>
              <a:t>Понимание является условием и результатом приобретения знания, но для того, чтобы оно стало таковым</a:t>
            </a:r>
            <a:r>
              <a:rPr lang="ru-RU" smtClean="0">
                <a:latin typeface="Times New Roman" pitchFamily="18" charset="0"/>
                <a:cs typeface="Times New Roman" pitchFamily="18" charset="0"/>
              </a:rPr>
              <a:t>, </a:t>
            </a:r>
          </a:p>
          <a:p>
            <a:pPr eaLnBrk="1" hangingPunct="1">
              <a:buFont typeface="Arial" charset="0"/>
              <a:buNone/>
            </a:pPr>
            <a:r>
              <a:rPr lang="ru-RU" b="1" i="1" smtClean="0">
                <a:latin typeface="Times New Roman" pitchFamily="18" charset="0"/>
                <a:cs typeface="Times New Roman" pitchFamily="18" charset="0"/>
              </a:rPr>
              <a:t>   необходимо сделать его целью обучения</a:t>
            </a:r>
            <a:r>
              <a:rPr lang="ru-RU" smtClean="0">
                <a:latin typeface="Times New Roman" pitchFamily="18" charset="0"/>
                <a:cs typeface="Times New Roman" pitchFamily="18" charset="0"/>
              </a:rPr>
              <a:t>.</a:t>
            </a:r>
            <a:endParaRPr lang="en-US" smtClean="0">
              <a:latin typeface="Times New Roman" pitchFamily="18" charset="0"/>
              <a:cs typeface="Times New Roman" pitchFamily="18" charset="0"/>
            </a:endParaRPr>
          </a:p>
          <a:p>
            <a:pPr eaLnBrk="1" hangingPunct="1"/>
            <a:r>
              <a:rPr lang="ru-RU" smtClean="0">
                <a:latin typeface="Times New Roman" pitchFamily="18" charset="0"/>
                <a:cs typeface="Times New Roman" pitchFamily="18" charset="0"/>
              </a:rPr>
              <a:t>Человек понимающий — это высшая похвала. Это и есть живой человек, человек, обладающий живым знанием, человек думающий.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838200" y="365125"/>
            <a:ext cx="10515600" cy="755650"/>
          </a:xfrm>
        </p:spPr>
        <p:txBody>
          <a:bodyPr/>
          <a:lstStyle/>
          <a:p>
            <a:pPr algn="ctr" eaLnBrk="1" hangingPunct="1"/>
            <a:r>
              <a:rPr lang="ru-RU" sz="3600" b="1" smtClean="0">
                <a:latin typeface="Times New Roman" pitchFamily="18" charset="0"/>
                <a:cs typeface="Times New Roman" pitchFamily="18" charset="0"/>
              </a:rPr>
              <a:t>Цель образования в нормативных документах</a:t>
            </a:r>
          </a:p>
        </p:txBody>
      </p:sp>
      <p:sp>
        <p:nvSpPr>
          <p:cNvPr id="3" name="Объект 2"/>
          <p:cNvSpPr>
            <a:spLocks noGrp="1"/>
          </p:cNvSpPr>
          <p:nvPr>
            <p:ph idx="1"/>
          </p:nvPr>
        </p:nvSpPr>
        <p:spPr>
          <a:xfrm>
            <a:off x="838200" y="1120775"/>
            <a:ext cx="10515600" cy="5627688"/>
          </a:xfrm>
        </p:spPr>
        <p:txBody>
          <a:bodyPr/>
          <a:lstStyle/>
          <a:p>
            <a:pPr eaLnBrk="1" hangingPunct="1"/>
            <a:r>
              <a:rPr lang="ru-RU" smtClean="0">
                <a:latin typeface="Times New Roman" pitchFamily="18" charset="0"/>
                <a:cs typeface="Times New Roman" pitchFamily="18" charset="0"/>
              </a:rPr>
              <a:t>В концепции структуры и содержания общего среднего образования (в 12-летней школе), принятой в 2000 г. на Всероссийском совещании работников образования, главная цель общего образования сформулирована следующим образом и является: </a:t>
            </a:r>
          </a:p>
          <a:p>
            <a:pPr eaLnBrk="1" hangingPunct="1"/>
            <a:r>
              <a:rPr lang="ru-RU" smtClean="0">
                <a:latin typeface="Times New Roman" pitchFamily="18" charset="0"/>
                <a:cs typeface="Times New Roman" pitchFamily="18" charset="0"/>
              </a:rPr>
              <a:t>формирование разносторонне развитой личности, способной реализовать творческий потенциал в динамических социально — экономических условиях как в собственных жизненных интересах, так и в интересах общества (продолжение традиций, развитие науки, культуры, техники, укрепление исторической преемственности поколений и т.д.)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
            </a:r>
            <a:br>
              <a:rPr lang="ru-RU" smtClean="0">
                <a:latin typeface="Times New Roman" pitchFamily="18" charset="0"/>
                <a:cs typeface="Times New Roman" pitchFamily="18" charset="0"/>
              </a:rPr>
            </a:br>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2799</TotalTime>
  <Words>2877</Words>
  <Application>Microsoft Office PowerPoint</Application>
  <PresentationFormat>Произвольный</PresentationFormat>
  <Paragraphs>224</Paragraphs>
  <Slides>48</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48</vt:i4>
      </vt:variant>
    </vt:vector>
  </HeadingPairs>
  <TitlesOfParts>
    <vt:vector size="53" baseType="lpstr">
      <vt:lpstr>Arial</vt:lpstr>
      <vt:lpstr>Calibri Light</vt:lpstr>
      <vt:lpstr>Calibri</vt:lpstr>
      <vt:lpstr>Times New Roman</vt:lpstr>
      <vt:lpstr>Тема Office</vt:lpstr>
      <vt:lpstr>Понимание учебного материала на уроках физики – ключевой образовательный результат, соответствующий ФГОС, технологии его достижения</vt:lpstr>
      <vt:lpstr>Слайд 2</vt:lpstr>
      <vt:lpstr>Основная проблема преподавания физики в школе</vt:lpstr>
      <vt:lpstr>Ключевая цель образования</vt:lpstr>
      <vt:lpstr>О понимании в учебниках педагогики</vt:lpstr>
      <vt:lpstr>О понимании в учебниках педагогики</vt:lpstr>
      <vt:lpstr>О понимании в учебниках педагогики</vt:lpstr>
      <vt:lpstr>Понимание – цель обучения</vt:lpstr>
      <vt:lpstr>Цель образования в нормативных документах</vt:lpstr>
      <vt:lpstr>ФГОС направлен на обеспечение</vt:lpstr>
      <vt:lpstr>ФГОС направлен на обеспечение</vt:lpstr>
      <vt:lpstr>ФГОС</vt:lpstr>
      <vt:lpstr>Что значит развивать мышление?</vt:lpstr>
      <vt:lpstr>Образовательные приоритеты в сегодняшней  массовой школе</vt:lpstr>
      <vt:lpstr>Слабо успевающий ученик</vt:lpstr>
      <vt:lpstr>Слабо успевающий ученик</vt:lpstr>
      <vt:lpstr>Ученику с низкой скоростью  восприятия материала</vt:lpstr>
      <vt:lpstr>Понимание = Развитие мышления</vt:lpstr>
      <vt:lpstr>Сущность понятия «понимание»</vt:lpstr>
      <vt:lpstr>Сущность понятия «понимание»</vt:lpstr>
      <vt:lpstr>Сущность понятия «понимание»</vt:lpstr>
      <vt:lpstr>Характеристики понимания</vt:lpstr>
      <vt:lpstr>Целенаправленность</vt:lpstr>
      <vt:lpstr>Целенаправленность</vt:lpstr>
      <vt:lpstr>Осознание ограниченности своего понимания, наличие непонимания</vt:lpstr>
      <vt:lpstr>Осознание ограниченности своего понимания, наличие непонимания</vt:lpstr>
      <vt:lpstr>Мотивация</vt:lpstr>
      <vt:lpstr>Мотивация</vt:lpstr>
      <vt:lpstr>Мотивация</vt:lpstr>
      <vt:lpstr>академики А.Н.Колмогоров и Л.С.Понтрягин о происхождении математических понятий</vt:lpstr>
      <vt:lpstr>Активный характер процесса построения понимания</vt:lpstr>
      <vt:lpstr>Активный характер процесса построения понимания</vt:lpstr>
      <vt:lpstr>Эмоциональная насыщенность.</vt:lpstr>
      <vt:lpstr>Использование предыдущего опыта учащегося</vt:lpstr>
      <vt:lpstr>Использование предыдущего опыта учащегося</vt:lpstr>
      <vt:lpstr>Использование предыдущего опыта учащегося</vt:lpstr>
      <vt:lpstr>Использование предыдущего опыта учащегося</vt:lpstr>
      <vt:lpstr>Специальные умственные действия</vt:lpstr>
      <vt:lpstr>Универсальные учебные действия</vt:lpstr>
      <vt:lpstr>Универсальные учебные действия</vt:lpstr>
      <vt:lpstr>Слайд 41</vt:lpstr>
      <vt:lpstr>Что нужно понимать</vt:lpstr>
      <vt:lpstr>Системно деятельностный подход к обучению</vt:lpstr>
      <vt:lpstr>Урок постановки учебной задачи</vt:lpstr>
      <vt:lpstr>Характеристики понимания</vt:lpstr>
      <vt:lpstr>Технология проведения урока постановки учебной задачи</vt:lpstr>
      <vt:lpstr>Технология проведения урока постановки учебной задачи</vt:lpstr>
      <vt:lpstr>Литература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Владимир</dc:creator>
  <cp:lastModifiedBy>Pavelkin-VN</cp:lastModifiedBy>
  <cp:revision>50</cp:revision>
  <dcterms:created xsi:type="dcterms:W3CDTF">2019-02-09T16:26:31Z</dcterms:created>
  <dcterms:modified xsi:type="dcterms:W3CDTF">2019-10-03T06:00:03Z</dcterms:modified>
</cp:coreProperties>
</file>