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7"/>
  </p:notesMasterIdLst>
  <p:sldIdLst>
    <p:sldId id="256" r:id="rId3"/>
    <p:sldId id="317" r:id="rId4"/>
    <p:sldId id="318" r:id="rId5"/>
    <p:sldId id="319" r:id="rId6"/>
    <p:sldId id="270" r:id="rId7"/>
    <p:sldId id="303" r:id="rId8"/>
    <p:sldId id="299" r:id="rId9"/>
    <p:sldId id="300" r:id="rId10"/>
    <p:sldId id="301" r:id="rId11"/>
    <p:sldId id="302" r:id="rId12"/>
    <p:sldId id="312" r:id="rId13"/>
    <p:sldId id="311" r:id="rId14"/>
    <p:sldId id="304" r:id="rId15"/>
    <p:sldId id="305" r:id="rId16"/>
    <p:sldId id="313" r:id="rId17"/>
    <p:sldId id="306" r:id="rId18"/>
    <p:sldId id="307" r:id="rId19"/>
    <p:sldId id="314" r:id="rId20"/>
    <p:sldId id="308" r:id="rId21"/>
    <p:sldId id="309" r:id="rId22"/>
    <p:sldId id="310" r:id="rId23"/>
    <p:sldId id="315" r:id="rId24"/>
    <p:sldId id="316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518" y="-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3BA7E-D515-459B-B060-4CCA50CCE2A9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D5242-2928-4F06-833C-C52CE8A91A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7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914409" y="4715159"/>
            <a:ext cx="5029201" cy="4466986"/>
          </a:xfrm>
          <a:prstGeom prst="rect">
            <a:avLst/>
          </a:prstGeom>
        </p:spPr>
        <p:txBody>
          <a:bodyPr spcFirstLastPara="1" wrap="square" lIns="90275" tIns="45125" rIns="90275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650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967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26182-4347-C20C-46B1-538BC4E7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891872-617D-24B9-88B7-1CF1E3EC0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E15591-E026-99A3-45A5-2F08CCCF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3E8556-8937-29DD-B77E-D98E5878B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F9328D-4701-B4B0-2D82-D2CB313A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7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D176E-8241-EC6F-46DF-DF75A7EAA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0EFB36-14A9-C820-5739-3226438F1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0A3E1F-EF74-A710-221D-C848E23E5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83F892-9D12-2E51-32F7-290CE890D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BF9185-6316-20AD-7D17-30BDA6F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7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B19314-EA80-5BDD-0863-C4A2B24CFD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ACE580-9E13-69A5-7B40-9B65E0FC1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2B0FDC-1108-7496-9EA2-5F1787417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BA4166-02B2-FEC7-0C72-5951B44EA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8BD195-0D5F-23EC-2514-2F32808C4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415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5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слайд" type="tx">
  <p:cSld name="Заголовок и слайд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1379655" y="356207"/>
            <a:ext cx="10414001" cy="503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D3C"/>
              </a:buClr>
              <a:buSzPts val="5500"/>
              <a:buFont typeface="Calibri"/>
              <a:buNone/>
              <a:defRPr sz="2750" cap="none">
                <a:solidFill>
                  <a:srgbClr val="3F3D3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9" name="Google Shape;19;p13"/>
          <p:cNvCxnSpPr/>
          <p:nvPr/>
        </p:nvCxnSpPr>
        <p:spPr>
          <a:xfrm>
            <a:off x="218640" y="1184455"/>
            <a:ext cx="11754720" cy="1"/>
          </a:xfrm>
          <a:prstGeom prst="straightConnector1">
            <a:avLst/>
          </a:prstGeom>
          <a:noFill/>
          <a:ln w="38100" cap="flat" cmpd="sng">
            <a:solidFill>
              <a:srgbClr val="D5D5D5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0" name="Google Shape;20;p13"/>
          <p:cNvSpPr txBox="1">
            <a:spLocks noGrp="1"/>
          </p:cNvSpPr>
          <p:nvPr>
            <p:ph type="sldNum" idx="12"/>
          </p:nvPr>
        </p:nvSpPr>
        <p:spPr>
          <a:xfrm>
            <a:off x="11857782" y="6546578"/>
            <a:ext cx="241403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D5D5"/>
              </a:buClr>
              <a:buSzPts val="2500"/>
              <a:buFont typeface="Arial"/>
              <a:buNone/>
              <a:defRPr sz="1250" b="1" i="0" u="none" strike="noStrike" cap="none">
                <a:solidFill>
                  <a:srgbClr val="D6D5D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869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507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4800"/>
              <a:buNone/>
              <a:defRPr sz="2400">
                <a:solidFill>
                  <a:srgbClr val="888888"/>
                </a:solidFill>
              </a:defRPr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2000">
                <a:solidFill>
                  <a:srgbClr val="888888"/>
                </a:solidFill>
              </a:defRPr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600"/>
              <a:buNone/>
              <a:defRPr sz="1800">
                <a:solidFill>
                  <a:srgbClr val="888888"/>
                </a:solidFill>
              </a:defRPr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27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174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2400" b="1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 b="1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1800" b="1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2400" b="1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2000" b="1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1800" b="1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10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36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44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B0F55D-593F-D42A-3967-DCDB2CD8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78E33C-8066-D577-4B9B-F274EE419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53C48-5C38-5A22-8285-FB79871F0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CB1357-2E82-6D8B-6AD1-042DE4954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273D14-FD29-D219-EA64-FE5A987F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0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3200"/>
            </a:lvl1pPr>
            <a:lvl2pPr marL="457200" lvl="1" indent="-2921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600"/>
              <a:buChar char="•"/>
              <a:defRPr sz="2800"/>
            </a:lvl2pPr>
            <a:lvl3pPr marL="685800" lvl="2" indent="-2667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 sz="2400"/>
            </a:lvl3pPr>
            <a:lvl4pPr marL="914400" lvl="3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4pPr>
            <a:lvl5pPr marL="1143000" lvl="4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5pPr>
            <a:lvl6pPr marL="1371600" lvl="5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6pPr>
            <a:lvl7pPr marL="1600200" lvl="6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7pPr>
            <a:lvl8pPr marL="1828800" lvl="7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8pPr>
            <a:lvl9pPr marL="2057400" lvl="8" indent="-241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200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841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>
            <a:spLocks noGrp="1"/>
          </p:cNvSpPr>
          <p:nvPr>
            <p:ph type="body" idx="1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143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1600"/>
            </a:lvl1pPr>
            <a:lvl2pPr marL="457200" lvl="1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/>
            </a:lvl2pPr>
            <a:lvl3pPr marL="685800" lvl="2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200"/>
            </a:lvl3pPr>
            <a:lvl4pPr marL="914400" lvl="3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4pPr>
            <a:lvl5pPr marL="1143000" lvl="4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5pPr>
            <a:lvl6pPr marL="1371600" lvl="5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6pPr>
            <a:lvl7pPr marL="1600200" lvl="6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7pPr>
            <a:lvl8pPr marL="1828800" lvl="7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8pPr>
            <a:lvl9pPr marL="2057400" lvl="8" indent="-1143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39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74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lvl="0" indent="-17145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457200" lvl="1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685800" lvl="2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914400" lvl="3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143000" lvl="4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371600" lvl="5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00200" lvl="6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828800" lvl="7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057400" lvl="8" indent="-171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33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E6508-1EBE-0689-2C31-9A1FC49EE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9C4FEA-C568-4E6D-8DB3-63B40AA42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47A17-F724-7B87-AA76-A21EF9B8B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86E552-59DD-2782-EC01-09E6840CE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A6BC6A-5E4B-F023-DBC3-D94A8F4B3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98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71B99-ED03-77CA-18E7-DF77B474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FDA290-324A-17DC-A93A-F37C5B762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F30D33-264F-DF16-7893-B95451809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E61A93-A14B-4283-9B42-A34529DD1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D1DD66-2FCF-66E9-E3D7-C8AB577B6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423A6D-A37A-1CB4-E640-13DE5826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1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EBF283-9E4A-CA0E-0713-D5D4C5C4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66A690-0A72-4DE4-EE4C-7F79C54CC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FBB297-1992-1B79-4F7D-6F7F9B248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721BF71-804C-E36C-E6EF-FFADCE5DA0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E67EC9-1CB5-988C-1C6D-CE4FBB33E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8F600C-49EE-1739-99FA-81544CBB5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7512BA-F097-CCD1-E548-2BD27C423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1D2540-0717-E5C1-5F50-22AEA0827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3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C226E-5FA5-22BB-147F-6139C464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4A4F36-EC42-F01F-DBB8-CF73A2C85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2C1550-48B0-612D-9294-C6A211176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1572719-5F7D-E753-62A4-636D0AC2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18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98ACCA-CC01-E80F-4C81-1FA637B82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78B3BE-8D66-FC06-CB50-CCEA5C05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6C7AC4-F303-911C-D4A6-FE65765B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8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19AC4-CB98-DA3A-2108-587B353A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18CDAA-9FCE-7837-E872-E31A66234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612E0B-C068-49B4-7AA2-3F47113D8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65CFEA-3FEB-B530-BDAB-99BCF4127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9AF6A0-5526-4B19-C3B3-68FDC4903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4E4CC9-7869-93FB-C453-13842577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7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77A57-C82F-59C2-C019-4AC0D7B2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33F132-FC3B-708D-A990-9D3005C34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ECD670-3DAC-86AA-CFEE-F354763D6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B80B41-6B14-B6FD-92CE-C883C10F5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EFFD9F-3112-0B26-0A74-571656B00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F7BC9B-329B-5CE3-8E47-83AA8FC1C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0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1071F-7ACE-81AE-ECFE-E433E69AA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B957FE-0CD4-E5A4-72F4-CDA8CEFDE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981084-5BA1-D4B9-84FF-021848AF6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9874E-615D-493F-A131-F1CD23A511F2}" type="datetimeFigureOut">
              <a:rPr lang="ru-RU" smtClean="0"/>
              <a:t>04.03.2024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73827-DE99-FE81-DDB4-DE3B2FE12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CA67AE-8331-EE31-10A7-A71149281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C14B-AE41-4379-808B-C367C9BD5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Calibri"/>
              <a:buNone/>
              <a:defRPr sz="8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58420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Char char="•"/>
              <a:defRPr sz="5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 sz="1200" b="1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Helvetica Neue"/>
              <a:buNone/>
              <a:defRPr sz="1200" b="1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  <a:defRPr sz="1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2611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ducomm.iro.perm.ru/groups/funkcionalnaya-gramotnost-obuchayushchihsya/events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11C6379-832C-CED2-4876-95515DBD1B74}"/>
              </a:ext>
            </a:extLst>
          </p:cNvPr>
          <p:cNvSpPr/>
          <p:nvPr/>
        </p:nvSpPr>
        <p:spPr>
          <a:xfrm>
            <a:off x="0" y="0"/>
            <a:ext cx="6447099" cy="685800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550CC6-2E6A-3EF7-5625-46CB1AF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03037" y="1728145"/>
            <a:ext cx="7700866" cy="2387600"/>
          </a:xfrm>
        </p:spPr>
        <p:txBody>
          <a:bodyPr>
            <a:noAutofit/>
          </a:bodyPr>
          <a:lstStyle/>
          <a:p>
            <a:pPr algn="r"/>
            <a:r>
              <a:rPr lang="ru-RU" sz="4000" b="0" i="0" dirty="0">
                <a:solidFill>
                  <a:srgbClr val="1A1A1A"/>
                </a:solidFill>
                <a:effectLst/>
                <a:latin typeface="Bookman Old Style" panose="02050604050505020204" pitchFamily="18" charset="0"/>
              </a:rPr>
              <a:t> Развитие навыков</a:t>
            </a:r>
            <a:br>
              <a:rPr lang="ru-RU" sz="4000" b="0" i="0" dirty="0">
                <a:solidFill>
                  <a:srgbClr val="1A1A1A"/>
                </a:solidFill>
                <a:effectLst/>
                <a:latin typeface="Bookman Old Style" panose="02050604050505020204" pitchFamily="18" charset="0"/>
              </a:rPr>
            </a:br>
            <a:r>
              <a:rPr lang="ru-RU" sz="4000" b="0" i="0" dirty="0">
                <a:solidFill>
                  <a:srgbClr val="1A1A1A"/>
                </a:solidFill>
                <a:effectLst/>
                <a:latin typeface="Bookman Old Style" panose="02050604050505020204" pitchFamily="18" charset="0"/>
              </a:rPr>
              <a:t>проектирования контрольно-оценочных материалов по финансовой грамотности</a:t>
            </a:r>
            <a:endParaRPr lang="ru-RU" sz="4000" b="1" dirty="0"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AAC8F6-7046-624F-0E64-742B761B38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167" y="4390014"/>
            <a:ext cx="7787736" cy="165576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Georgia" panose="02040502050405020303" pitchFamily="18" charset="0"/>
              </a:rPr>
              <a:t>Яковлева Надежда Геннадьевна,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Georgia" panose="02040502050405020303" pitchFamily="18" charset="0"/>
              </a:rPr>
              <a:t>старший преподаватель кафедры общего образования ЦНППМПР ГАУ ДПО «ИРО ПК»</a:t>
            </a:r>
          </a:p>
          <a:p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Рисунок 4" descr="Свинья-копилка">
            <a:extLst>
              <a:ext uri="{FF2B5EF4-FFF2-40B4-BE49-F238E27FC236}">
                <a16:creationId xmlns:a16="http://schemas.microsoft.com/office/drawing/2014/main" id="{14F7C95F-C5E2-1078-F7F0-F570AF78E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40427" y="441628"/>
            <a:ext cx="1893338" cy="18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2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5EB9B-7C21-336D-3B4A-89630089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3253" cy="1325563"/>
          </a:xfrm>
        </p:spPr>
        <p:txBody>
          <a:bodyPr/>
          <a:lstStyle/>
          <a:p>
            <a:r>
              <a:rPr lang="ru-RU" sz="4400" dirty="0">
                <a:latin typeface="Georgia" panose="02040502050405020303" pitchFamily="18" charset="0"/>
              </a:rPr>
              <a:t>Контекст.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A1EA0C33-FCFA-933F-365E-4B52F80C69A7}"/>
              </a:ext>
            </a:extLst>
          </p:cNvPr>
          <p:cNvSpPr/>
          <p:nvPr/>
        </p:nvSpPr>
        <p:spPr>
          <a:xfrm>
            <a:off x="1285239" y="2862570"/>
            <a:ext cx="301196" cy="28956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7077D5-5053-38AB-8F22-D4882DD1227F}"/>
              </a:ext>
            </a:extLst>
          </p:cNvPr>
          <p:cNvSpPr txBox="1"/>
          <p:nvPr/>
        </p:nvSpPr>
        <p:spPr>
          <a:xfrm>
            <a:off x="1427480" y="1413688"/>
            <a:ext cx="933704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Применение финансовых знаний и умений в различных жизненных ситуациях. В исследованиях PISA выделяется четыре типа жизненных ситуаций:</a:t>
            </a:r>
          </a:p>
          <a:p>
            <a:pPr lvl="1"/>
            <a:r>
              <a:rPr lang="ru-RU" sz="2800" dirty="0">
                <a:latin typeface="Georgia" panose="02040502050405020303" pitchFamily="18" charset="0"/>
              </a:rPr>
              <a:t>образование и работа; </a:t>
            </a:r>
          </a:p>
          <a:p>
            <a:pPr lvl="1"/>
            <a:r>
              <a:rPr lang="ru-RU" sz="2800" dirty="0">
                <a:latin typeface="Georgia" panose="02040502050405020303" pitchFamily="18" charset="0"/>
              </a:rPr>
              <a:t>семья и дом (семейный);</a:t>
            </a:r>
          </a:p>
          <a:p>
            <a:pPr lvl="1"/>
            <a:r>
              <a:rPr lang="ru-RU" sz="2800" dirty="0">
                <a:latin typeface="Georgia" panose="02040502050405020303" pitchFamily="18" charset="0"/>
              </a:rPr>
              <a:t>индивидуальные финансовые решения: покупки, кредиты, сбережения (личностный);</a:t>
            </a:r>
          </a:p>
          <a:p>
            <a:pPr lvl="1"/>
            <a:r>
              <a:rPr lang="ru-RU" sz="2800" dirty="0">
                <a:latin typeface="Georgia" panose="02040502050405020303" pitchFamily="18" charset="0"/>
              </a:rPr>
              <a:t>общественные финансовые решения: налоги, сборы, права и ответственность потребителей (общественный).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CAC13E4C-7BF1-6981-CF3A-ACA6915DC730}"/>
              </a:ext>
            </a:extLst>
          </p:cNvPr>
          <p:cNvSpPr/>
          <p:nvPr/>
        </p:nvSpPr>
        <p:spPr>
          <a:xfrm>
            <a:off x="1285239" y="3254063"/>
            <a:ext cx="301196" cy="28956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22D93A54-5925-1749-1180-0412A28942A3}"/>
              </a:ext>
            </a:extLst>
          </p:cNvPr>
          <p:cNvSpPr/>
          <p:nvPr/>
        </p:nvSpPr>
        <p:spPr>
          <a:xfrm>
            <a:off x="1276882" y="3747479"/>
            <a:ext cx="301196" cy="28956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DB443FB9-F24D-010B-BB6C-2ABA2D94C0DC}"/>
              </a:ext>
            </a:extLst>
          </p:cNvPr>
          <p:cNvSpPr/>
          <p:nvPr/>
        </p:nvSpPr>
        <p:spPr>
          <a:xfrm>
            <a:off x="1285239" y="4530466"/>
            <a:ext cx="301196" cy="28956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95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200CE43-9DD5-A384-1A6A-5B8B8D38CAA3}"/>
              </a:ext>
            </a:extLst>
          </p:cNvPr>
          <p:cNvSpPr/>
          <p:nvPr/>
        </p:nvSpPr>
        <p:spPr>
          <a:xfrm>
            <a:off x="0" y="2123090"/>
            <a:ext cx="12192000" cy="473491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0DCB57F-7E5D-B858-0940-10B8531677AB}"/>
              </a:ext>
            </a:extLst>
          </p:cNvPr>
          <p:cNvSpPr txBox="1"/>
          <p:nvPr/>
        </p:nvSpPr>
        <p:spPr>
          <a:xfrm>
            <a:off x="1376855" y="2628781"/>
            <a:ext cx="92806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Bookman Old Style" panose="02050604050505020204" pitchFamily="18" charset="0"/>
              </a:rPr>
              <a:t>Практика.</a:t>
            </a:r>
          </a:p>
          <a:p>
            <a:pPr algn="ctr"/>
            <a:r>
              <a:rPr lang="ru-RU" sz="4000" dirty="0">
                <a:latin typeface="Bookman Old Style" panose="02050604050505020204" pitchFamily="18" charset="0"/>
              </a:rPr>
              <a:t>Финансовая грамотность: компетенции и оценивание.</a:t>
            </a:r>
          </a:p>
          <a:p>
            <a:pPr algn="ctr"/>
            <a:endParaRPr lang="ru-RU" sz="4000" dirty="0">
              <a:latin typeface="Bookman Old Style" panose="020506040505050202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FD1CA367-5027-3023-8EB0-B531642B2918}"/>
              </a:ext>
            </a:extLst>
          </p:cNvPr>
          <p:cNvSpPr/>
          <p:nvPr/>
        </p:nvSpPr>
        <p:spPr>
          <a:xfrm>
            <a:off x="5583298" y="1077141"/>
            <a:ext cx="867747" cy="793103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28432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A5C42-377C-EC9C-40AA-50B950A56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  <a:latin typeface="Bookman Old Style" panose="02050604050505020204" pitchFamily="18" charset="0"/>
              </a:rPr>
              <a:t>Задание №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8A8D3E-960C-2208-0425-3FB96C55A3A8}"/>
              </a:ext>
            </a:extLst>
          </p:cNvPr>
          <p:cNvSpPr txBox="1"/>
          <p:nvPr/>
        </p:nvSpPr>
        <p:spPr>
          <a:xfrm>
            <a:off x="963592" y="1690688"/>
            <a:ext cx="100786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Заполнить таблицу: Характеристики заданий и система оценивания кейса «Вклады».</a:t>
            </a:r>
          </a:p>
          <a:p>
            <a:endParaRPr lang="ru-RU" sz="2800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>
              <a:buClrTx/>
            </a:pPr>
            <a:endParaRPr lang="ru-RU" sz="2400" u="sng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99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8258B0-01C8-4A06-A71E-C217062C3B7F}"/>
              </a:ext>
            </a:extLst>
          </p:cNvPr>
          <p:cNvSpPr/>
          <p:nvPr/>
        </p:nvSpPr>
        <p:spPr>
          <a:xfrm>
            <a:off x="670249" y="410547"/>
            <a:ext cx="10851502" cy="57476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Введение</a:t>
            </a:r>
          </a:p>
          <a:p>
            <a:r>
              <a:rPr lang="ru-RU" dirty="0"/>
              <a:t>Прочитайте введение. Затем нажмите 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2178-D170-4630-82D6-B1F9F1DC2FCB}"/>
              </a:ext>
            </a:extLst>
          </p:cNvPr>
          <p:cNvSpPr txBox="1"/>
          <p:nvPr/>
        </p:nvSpPr>
        <p:spPr>
          <a:xfrm>
            <a:off x="849085" y="792558"/>
            <a:ext cx="1041296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CC66"/>
                </a:solidFill>
                <a:latin typeface="Georgia" panose="02040502050405020303" pitchFamily="18" charset="0"/>
              </a:rPr>
              <a:t>Вклады.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Введение </a:t>
            </a:r>
          </a:p>
          <a:p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000" i="1" dirty="0">
                <a:latin typeface="Georgia" panose="02040502050405020303" pitchFamily="18" charset="0"/>
              </a:rPr>
              <a:t>Прочитайте введение. Затем нажмите на стрелку </a:t>
            </a:r>
            <a:r>
              <a:rPr lang="ru-RU" sz="2000" b="1" i="1" dirty="0">
                <a:solidFill>
                  <a:srgbClr val="FFCC66"/>
                </a:solidFill>
                <a:latin typeface="Georgia" panose="02040502050405020303" pitchFamily="18" charset="0"/>
              </a:rPr>
              <a:t>Далее</a:t>
            </a:r>
          </a:p>
          <a:p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dirty="0">
                <a:latin typeface="Georgia" panose="02040502050405020303" pitchFamily="18" charset="0"/>
              </a:rPr>
              <a:t>Сергей копил деньги на покупку автомобиля и 4 июля открыл вклад на год под 5% годовых. В конце февраля ситуация в банковском секторе изменилась и проценты на вклады физических лиц резко увеличились. </a:t>
            </a:r>
          </a:p>
        </p:txBody>
      </p:sp>
    </p:spTree>
    <p:extLst>
      <p:ext uri="{BB962C8B-B14F-4D97-AF65-F5344CB8AC3E}">
        <p14:creationId xmlns:p14="http://schemas.microsoft.com/office/powerpoint/2010/main" val="2829235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33061" y="727788"/>
          <a:ext cx="10263674" cy="5113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1837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31837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1131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Вклады.</a:t>
                      </a: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Задание 1 / 3</a:t>
                      </a: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i="1" dirty="0">
                          <a:latin typeface="Georgia" panose="02040502050405020303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i="0" dirty="0">
                          <a:latin typeface="Georgia" panose="02040502050405020303" pitchFamily="18" charset="0"/>
                        </a:rPr>
                        <a:t>Выгодно ли Сергею закрыть старый вклад под 0,01% и открыть новый под 15% на 3 месяца. Ответ поясните.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Вклады.</a:t>
                      </a:r>
                    </a:p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61579F8-7A72-4B41-A021-2DC514724A07}"/>
              </a:ext>
            </a:extLst>
          </p:cNvPr>
          <p:cNvSpPr txBox="1"/>
          <p:nvPr/>
        </p:nvSpPr>
        <p:spPr>
          <a:xfrm>
            <a:off x="6270171" y="1287624"/>
            <a:ext cx="4646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okman Old Style"/>
                <a:ea typeface="+mn-ea"/>
                <a:cs typeface="+mn-cs"/>
              </a:rPr>
              <a:t>Банк, где у Сергея лежат деньги предлагает вклад под15% годовых на 3 месяца. </a:t>
            </a:r>
          </a:p>
        </p:txBody>
      </p:sp>
    </p:spTree>
    <p:extLst>
      <p:ext uri="{BB962C8B-B14F-4D97-AF65-F5344CB8AC3E}">
        <p14:creationId xmlns:p14="http://schemas.microsoft.com/office/powerpoint/2010/main" val="2264845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CFD39-A00A-8186-99A0-1DCFA3C4F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95A99BF-40EC-BE6E-7371-B12A47A4712A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1/3.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758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60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1/3.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Содержательная область оценки: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финансовая среда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Компетентностная область оценки: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оценка финансовых ситуаций 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Контекст: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личностный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Уровень сложности: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высокий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Формат ответа: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задание с развёрнутым ответом</a:t>
                      </a:r>
                    </a:p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• Максимальный балл: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Нет, так как проценты за 10 месяцев (4.17%) будут больше, чем за три (3,75%).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Другой ответ или ответ отсутствует.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20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33061" y="727787"/>
          <a:ext cx="10325878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62939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Вклады </a:t>
                      </a:r>
                    </a:p>
                    <a:p>
                      <a:r>
                        <a:rPr lang="ru-RU" sz="2000" i="0" dirty="0">
                          <a:latin typeface="Georgia" panose="02040502050405020303" pitchFamily="18" charset="0"/>
                        </a:rPr>
                        <a:t>Задание 2 / 3</a:t>
                      </a:r>
                    </a:p>
                    <a:p>
                      <a:r>
                        <a:rPr lang="ru-RU" sz="2000" i="1" dirty="0">
                          <a:latin typeface="Georgia" panose="02040502050405020303" pitchFamily="18" charset="0"/>
                        </a:rPr>
                        <a:t>Прочитайте текст, расположенный справа и ответьте на вопрос.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Что важно учитывать Сергею при выборе вклада?</a:t>
                      </a:r>
                      <a:endParaRPr lang="ru-RU" sz="2000" i="1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61579F8-7A72-4B41-A021-2DC514724A07}"/>
              </a:ext>
            </a:extLst>
          </p:cNvPr>
          <p:cNvSpPr txBox="1"/>
          <p:nvPr/>
        </p:nvSpPr>
        <p:spPr>
          <a:xfrm>
            <a:off x="6270171" y="1287624"/>
            <a:ext cx="46466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Для того чтобы быстрее накопить на машину Сергей стал знакомиться с условиями по вкладам в различных банках и по результатам составил таблицу.</a:t>
            </a: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6189B4F-3E70-44FF-A664-A342541A49BB}"/>
              </a:ext>
            </a:extLst>
          </p:cNvPr>
          <p:cNvGraphicFramePr>
            <a:graphicFrameLocks noGrp="1"/>
          </p:cNvGraphicFramePr>
          <p:nvPr/>
        </p:nvGraphicFramePr>
        <p:xfrm>
          <a:off x="1163216" y="2685576"/>
          <a:ext cx="4646646" cy="3292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6752">
                  <a:extLst>
                    <a:ext uri="{9D8B030D-6E8A-4147-A177-3AD203B41FA5}">
                      <a16:colId xmlns:a16="http://schemas.microsoft.com/office/drawing/2014/main" val="59770845"/>
                    </a:ext>
                  </a:extLst>
                </a:gridCol>
                <a:gridCol w="1380931">
                  <a:extLst>
                    <a:ext uri="{9D8B030D-6E8A-4147-A177-3AD203B41FA5}">
                      <a16:colId xmlns:a16="http://schemas.microsoft.com/office/drawing/2014/main" val="3144268495"/>
                    </a:ext>
                  </a:extLst>
                </a:gridCol>
                <a:gridCol w="1268963">
                  <a:extLst>
                    <a:ext uri="{9D8B030D-6E8A-4147-A177-3AD203B41FA5}">
                      <a16:colId xmlns:a16="http://schemas.microsoft.com/office/drawing/2014/main" val="3925607753"/>
                    </a:ext>
                  </a:extLst>
                </a:gridCol>
              </a:tblGrid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Что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учитывать</a:t>
                      </a:r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Важно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Не важно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766597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Срок вклада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022043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Доход в % годовых</a:t>
                      </a:r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65646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Возможность пополнения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929102"/>
                  </a:ext>
                </a:extLst>
              </a:tr>
              <a:tr h="548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Georgia" panose="02040502050405020303" pitchFamily="18" charset="0"/>
                        </a:rPr>
                        <a:t>Возможность снятия</a:t>
                      </a:r>
                    </a:p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96726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14BDF701-4DE8-49CB-8FBF-E39304148D7A}"/>
              </a:ext>
            </a:extLst>
          </p:cNvPr>
          <p:cNvGraphicFramePr>
            <a:graphicFrameLocks noGrp="1"/>
          </p:cNvGraphicFramePr>
          <p:nvPr/>
        </p:nvGraphicFramePr>
        <p:xfrm>
          <a:off x="6386050" y="2918840"/>
          <a:ext cx="4642734" cy="30324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64">
                  <a:extLst>
                    <a:ext uri="{9D8B030D-6E8A-4147-A177-3AD203B41FA5}">
                      <a16:colId xmlns:a16="http://schemas.microsoft.com/office/drawing/2014/main" val="3352297928"/>
                    </a:ext>
                  </a:extLst>
                </a:gridCol>
                <a:gridCol w="938252">
                  <a:extLst>
                    <a:ext uri="{9D8B030D-6E8A-4147-A177-3AD203B41FA5}">
                      <a16:colId xmlns:a16="http://schemas.microsoft.com/office/drawing/2014/main" val="1973035816"/>
                    </a:ext>
                  </a:extLst>
                </a:gridCol>
                <a:gridCol w="918394">
                  <a:extLst>
                    <a:ext uri="{9D8B030D-6E8A-4147-A177-3AD203B41FA5}">
                      <a16:colId xmlns:a16="http://schemas.microsoft.com/office/drawing/2014/main" val="1011494539"/>
                    </a:ext>
                  </a:extLst>
                </a:gridCol>
                <a:gridCol w="798357">
                  <a:extLst>
                    <a:ext uri="{9D8B030D-6E8A-4147-A177-3AD203B41FA5}">
                      <a16:colId xmlns:a16="http://schemas.microsoft.com/office/drawing/2014/main" val="466149085"/>
                    </a:ext>
                  </a:extLst>
                </a:gridCol>
                <a:gridCol w="492012">
                  <a:extLst>
                    <a:ext uri="{9D8B030D-6E8A-4147-A177-3AD203B41FA5}">
                      <a16:colId xmlns:a16="http://schemas.microsoft.com/office/drawing/2014/main" val="323405793"/>
                    </a:ext>
                  </a:extLst>
                </a:gridCol>
                <a:gridCol w="478455">
                  <a:extLst>
                    <a:ext uri="{9D8B030D-6E8A-4147-A177-3AD203B41FA5}">
                      <a16:colId xmlns:a16="http://schemas.microsoft.com/office/drawing/2014/main" val="3297920631"/>
                    </a:ext>
                  </a:extLst>
                </a:gridCol>
              </a:tblGrid>
              <a:tr h="352312">
                <a:tc rowSpan="2"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Банки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Доход в % годовых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Georgia" panose="02040502050405020303" pitchFamily="18" charset="0"/>
                        </a:rPr>
                        <a:t>Пополнение </a:t>
                      </a:r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Georgia" panose="02040502050405020303" pitchFamily="18" charset="0"/>
                        </a:rPr>
                        <a:t>Снятие 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31102018"/>
                  </a:ext>
                </a:extLst>
              </a:tr>
              <a:tr h="970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3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6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 год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22317"/>
                  </a:ext>
                </a:extLst>
              </a:tr>
              <a:tr h="516080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890"/>
                  </a:ext>
                </a:extLst>
              </a:tr>
              <a:tr h="475861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999436"/>
                  </a:ext>
                </a:extLst>
              </a:tr>
              <a:tr h="704625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3074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D558751-3F30-8820-08CF-3AE79BAFDEBA}"/>
              </a:ext>
            </a:extLst>
          </p:cNvPr>
          <p:cNvSpPr txBox="1"/>
          <p:nvPr/>
        </p:nvSpPr>
        <p:spPr>
          <a:xfrm>
            <a:off x="6172200" y="82304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CC66"/>
                </a:solidFill>
                <a:latin typeface="Georgia" panose="02040502050405020303" pitchFamily="18" charset="0"/>
              </a:rPr>
              <a:t>Вклады.</a:t>
            </a:r>
          </a:p>
        </p:txBody>
      </p:sp>
    </p:spTree>
    <p:extLst>
      <p:ext uri="{BB962C8B-B14F-4D97-AF65-F5344CB8AC3E}">
        <p14:creationId xmlns:p14="http://schemas.microsoft.com/office/powerpoint/2010/main" val="118165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F150A-C733-1A12-E004-70CD42C5E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B1DBECD-90B0-7049-7655-0FF1194E67FD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2/3.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1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530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2/3.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Содержательная область оценки: </a:t>
                      </a:r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финансовая среда</a:t>
                      </a:r>
                      <a:endParaRPr lang="ru-RU" sz="2000" b="0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Компетентностная область оценки: </a:t>
                      </a:r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анализ финансовой информации </a:t>
                      </a:r>
                    </a:p>
                    <a:p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• </a:t>
                      </a:r>
                      <a:r>
                        <a:rPr lang="ru-RU" sz="2000" b="0" i="0" dirty="0">
                          <a:latin typeface="Georgia" panose="02040502050405020303" pitchFamily="18" charset="0"/>
                        </a:rPr>
                        <a:t>Контекст: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личностный</a:t>
                      </a:r>
                      <a:endParaRPr lang="ru-RU" sz="2000" b="0" i="0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Уровень сложности: </a:t>
                      </a:r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средний</a:t>
                      </a: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Формат ответа: </a:t>
                      </a:r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множественный комплексный выбор</a:t>
                      </a: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Максимальный балл: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Georgia" panose="02040502050405020303" pitchFamily="18" charset="0"/>
                        </a:rPr>
                        <a:t>Выбраны след. ответы:  срок вклада;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доход в % годовых; </a:t>
                      </a:r>
                      <a:r>
                        <a:rPr lang="ru-RU" sz="2000" dirty="0">
                          <a:latin typeface="Georgia" panose="02040502050405020303" pitchFamily="18" charset="0"/>
                        </a:rPr>
                        <a:t>возможность пополнения.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В ответе допущена 1 ошибка.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Georgia" panose="02040502050405020303" pitchFamily="18" charset="0"/>
                        </a:rPr>
                        <a:t>В ответе допущена 2 и более ошибки.</a:t>
                      </a:r>
                    </a:p>
                    <a:p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875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17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0166F5E7-1C72-FF09-769C-3DC040579DE1}"/>
              </a:ext>
            </a:extLst>
          </p:cNvPr>
          <p:cNvGrpSpPr/>
          <p:nvPr/>
        </p:nvGrpSpPr>
        <p:grpSpPr>
          <a:xfrm>
            <a:off x="950173" y="3492774"/>
            <a:ext cx="10467975" cy="228597"/>
            <a:chOff x="1924050" y="6610353"/>
            <a:chExt cx="20935950" cy="457193"/>
          </a:xfrm>
        </p:grpSpPr>
        <p:cxnSp>
          <p:nvCxnSpPr>
            <p:cNvPr id="3" name="Прямая соединительная линия 2">
              <a:extLst>
                <a:ext uri="{FF2B5EF4-FFF2-40B4-BE49-F238E27FC236}">
                  <a16:creationId xmlns:a16="http://schemas.microsoft.com/office/drawing/2014/main" id="{C6537CD8-C2CC-8F57-4FDA-0FABC9526152}"/>
                </a:ext>
              </a:extLst>
            </p:cNvPr>
            <p:cNvCxnSpPr/>
            <p:nvPr/>
          </p:nvCxnSpPr>
          <p:spPr>
            <a:xfrm>
              <a:off x="1924050" y="6819900"/>
              <a:ext cx="20935950" cy="0"/>
            </a:xfrm>
            <a:prstGeom prst="line">
              <a:avLst/>
            </a:prstGeom>
            <a:ln w="762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BD7A417D-17EB-DC0B-8E17-5A7ED9E3B06A}"/>
                </a:ext>
              </a:extLst>
            </p:cNvPr>
            <p:cNvSpPr/>
            <p:nvPr/>
          </p:nvSpPr>
          <p:spPr>
            <a:xfrm>
              <a:off x="3146100" y="6629400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15972E66-D74D-5805-3908-51CE3CAD4EE8}"/>
                </a:ext>
              </a:extLst>
            </p:cNvPr>
            <p:cNvSpPr/>
            <p:nvPr/>
          </p:nvSpPr>
          <p:spPr>
            <a:xfrm>
              <a:off x="16882575" y="6648452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ACE41B75-2B5B-4A76-9857-F9E61804ED48}"/>
                </a:ext>
              </a:extLst>
            </p:cNvPr>
            <p:cNvSpPr/>
            <p:nvPr/>
          </p:nvSpPr>
          <p:spPr>
            <a:xfrm>
              <a:off x="13251413" y="6610353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1B057D6C-BC08-DE01-05D4-849E2BD9E735}"/>
                </a:ext>
              </a:extLst>
            </p:cNvPr>
            <p:cNvSpPr/>
            <p:nvPr/>
          </p:nvSpPr>
          <p:spPr>
            <a:xfrm>
              <a:off x="6327451" y="6648452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0AF9A1DC-10E9-845E-7505-41C9DD8D1547}"/>
                </a:ext>
              </a:extLst>
            </p:cNvPr>
            <p:cNvSpPr/>
            <p:nvPr/>
          </p:nvSpPr>
          <p:spPr>
            <a:xfrm>
              <a:off x="20518275" y="6629397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7D439FF7-BED3-DC83-B5B1-2BBDB5219A94}"/>
                </a:ext>
              </a:extLst>
            </p:cNvPr>
            <p:cNvSpPr/>
            <p:nvPr/>
          </p:nvSpPr>
          <p:spPr>
            <a:xfrm>
              <a:off x="9842888" y="6629397"/>
              <a:ext cx="454350" cy="4190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buClr>
                  <a:srgbClr val="000000"/>
                </a:buClr>
              </a:pPr>
              <a:endParaRPr lang="ru-RU" sz="7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56ED62B-0A62-ED8E-145F-9F71B0339AA9}"/>
              </a:ext>
            </a:extLst>
          </p:cNvPr>
          <p:cNvSpPr txBox="1"/>
          <p:nvPr/>
        </p:nvSpPr>
        <p:spPr>
          <a:xfrm>
            <a:off x="544907" y="1825370"/>
            <a:ext cx="22597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СЕМИНАРЫ, </a:t>
            </a:r>
          </a:p>
          <a:p>
            <a:pPr algn="ctr" defTabSz="457200">
              <a:buClr>
                <a:srgbClr val="000000"/>
              </a:buClr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направленные на</a:t>
            </a:r>
          </a:p>
          <a:p>
            <a:pPr algn="ctr" defTabSz="457200">
              <a:buClr>
                <a:srgbClr val="000000"/>
              </a:buClr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развитие навыков проектирования педагогом контрольно-оценочных материалов по функциональной грамотности</a:t>
            </a:r>
            <a:endParaRPr lang="ru-RU" sz="1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6B7174-E96B-B09B-5CA1-398927F6BE60}"/>
              </a:ext>
            </a:extLst>
          </p:cNvPr>
          <p:cNvSpPr txBox="1"/>
          <p:nvPr/>
        </p:nvSpPr>
        <p:spPr>
          <a:xfrm>
            <a:off x="2184897" y="3846232"/>
            <a:ext cx="222778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ВЕБИНАРЫ </a:t>
            </a:r>
          </a:p>
          <a:p>
            <a:pPr algn="ctr" defTabSz="457200">
              <a:buClr>
                <a:srgbClr val="000000"/>
              </a:buClr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по внедрению заданий для оценки функциональной грамотности обучающихся в образовательный процесс для каждого направления функциональной грамотности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C538A-FB44-A3A8-BE3F-C6FB87A30E54}"/>
              </a:ext>
            </a:extLst>
          </p:cNvPr>
          <p:cNvSpPr txBox="1"/>
          <p:nvPr/>
        </p:nvSpPr>
        <p:spPr>
          <a:xfrm>
            <a:off x="3849520" y="1640704"/>
            <a:ext cx="22635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МЕРОПРИЯТИЯ</a:t>
            </a: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, направленные на формирование функциональной грамотности обучающихся при реализации технологий проектной и исследовательской деятельности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812A27-5B96-F935-6C92-10255D98B0F6}"/>
              </a:ext>
            </a:extLst>
          </p:cNvPr>
          <p:cNvSpPr txBox="1"/>
          <p:nvPr/>
        </p:nvSpPr>
        <p:spPr>
          <a:xfrm>
            <a:off x="5784823" y="3844382"/>
            <a:ext cx="1885237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ЗАОЧНЫЙ ЭТАП</a:t>
            </a:r>
            <a:endParaRPr lang="ru-RU" sz="1200" kern="0" dirty="0">
              <a:solidFill>
                <a:srgbClr val="0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algn="ctr" defTabSz="457200">
              <a:buClr>
                <a:srgbClr val="000000"/>
              </a:buClr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олимпиады для педагогов Пермского края  по решению и разработке кейсов по функциональной грамотности. </a:t>
            </a:r>
          </a:p>
          <a:p>
            <a:pPr algn="ctr" defTabSz="457200">
              <a:buClr>
                <a:srgbClr val="000000"/>
              </a:buClr>
            </a:pPr>
            <a:endParaRPr lang="ru-RU" sz="1000" b="1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7B37F9-CB0E-FF14-04F0-3417ABF4C1BC}"/>
              </a:ext>
            </a:extLst>
          </p:cNvPr>
          <p:cNvSpPr txBox="1"/>
          <p:nvPr/>
        </p:nvSpPr>
        <p:spPr>
          <a:xfrm>
            <a:off x="7681461" y="1999175"/>
            <a:ext cx="172312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ОЧНЫЙ ЭТАП</a:t>
            </a:r>
            <a:endParaRPr lang="ru-RU" sz="1200" kern="0" dirty="0">
              <a:solidFill>
                <a:srgbClr val="000000"/>
              </a:solidFill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algn="ctr" defTabSz="457200">
              <a:buClr>
                <a:srgbClr val="000000"/>
              </a:buClr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олимпиады для педагогов Пермского края  по решению и разработке кейсов по функциональной грамотности.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A13B25-97DA-16E3-ACA7-6316D96A844F}"/>
              </a:ext>
            </a:extLst>
          </p:cNvPr>
          <p:cNvSpPr txBox="1"/>
          <p:nvPr/>
        </p:nvSpPr>
        <p:spPr>
          <a:xfrm>
            <a:off x="9404584" y="3820723"/>
            <a:ext cx="20135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РЕГИОНАЛЬНАЯ ЯРМАРКА </a:t>
            </a:r>
          </a:p>
          <a:p>
            <a:pPr algn="ctr" defTabSz="457200">
              <a:defRPr/>
            </a:pPr>
            <a:r>
              <a:rPr lang="ru-RU" sz="1200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по обмену опытом «Образовательные практики формирования функциональной грамотности школьников»</a:t>
            </a:r>
          </a:p>
        </p:txBody>
      </p: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F8BBBB85-EE52-4D8A-8931-72FF0AB83EE4}"/>
              </a:ext>
            </a:extLst>
          </p:cNvPr>
          <p:cNvCxnSpPr>
            <a:stCxn id="4" idx="4"/>
          </p:cNvCxnSpPr>
          <p:nvPr/>
        </p:nvCxnSpPr>
        <p:spPr>
          <a:xfrm flipH="1">
            <a:off x="1674785" y="3711845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3E5DA00-AB27-8131-7AF8-DBAD06D0B3A6}"/>
              </a:ext>
            </a:extLst>
          </p:cNvPr>
          <p:cNvSpPr txBox="1"/>
          <p:nvPr/>
        </p:nvSpPr>
        <p:spPr>
          <a:xfrm>
            <a:off x="1189222" y="6055562"/>
            <a:ext cx="1143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ФЕВРАЛЬ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5727CA1-14B8-C4BD-7D34-C002A4047CB7}"/>
              </a:ext>
            </a:extLst>
          </p:cNvPr>
          <p:cNvSpPr txBox="1"/>
          <p:nvPr/>
        </p:nvSpPr>
        <p:spPr>
          <a:xfrm>
            <a:off x="2957346" y="889821"/>
            <a:ext cx="98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МАРТ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4300DD5-7C8A-ECF2-8EDF-7C395DA083E5}"/>
              </a:ext>
            </a:extLst>
          </p:cNvPr>
          <p:cNvSpPr txBox="1"/>
          <p:nvPr/>
        </p:nvSpPr>
        <p:spPr>
          <a:xfrm>
            <a:off x="4645528" y="6067128"/>
            <a:ext cx="98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АПРЕЛЬ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B7794B-F029-7D04-C505-F86C0A69AE89}"/>
              </a:ext>
            </a:extLst>
          </p:cNvPr>
          <p:cNvSpPr txBox="1"/>
          <p:nvPr/>
        </p:nvSpPr>
        <p:spPr>
          <a:xfrm>
            <a:off x="6471893" y="889821"/>
            <a:ext cx="982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МАЙ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F1048A-6803-4170-AFC8-203FE7D7101A}"/>
              </a:ext>
            </a:extLst>
          </p:cNvPr>
          <p:cNvSpPr txBox="1"/>
          <p:nvPr/>
        </p:nvSpPr>
        <p:spPr>
          <a:xfrm>
            <a:off x="8055581" y="6067128"/>
            <a:ext cx="1215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СЕНТЯБРЬ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FFC28B-81E4-0819-8D8D-FF527A036BB1}"/>
              </a:ext>
            </a:extLst>
          </p:cNvPr>
          <p:cNvSpPr txBox="1"/>
          <p:nvPr/>
        </p:nvSpPr>
        <p:spPr>
          <a:xfrm>
            <a:off x="9866613" y="928866"/>
            <a:ext cx="1215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1200" b="1" kern="0" dirty="0">
                <a:solidFill>
                  <a:srgbClr val="000000"/>
                </a:solidFill>
                <a:latin typeface="Georgia" panose="02040502050405020303" pitchFamily="18" charset="0"/>
                <a:cs typeface="Arial"/>
                <a:sym typeface="Arial"/>
              </a:rPr>
              <a:t>ОКТЯБРЬ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4DC89C8-9A5C-9841-4443-C2778FA2B0BB}"/>
              </a:ext>
            </a:extLst>
          </p:cNvPr>
          <p:cNvSpPr txBox="1"/>
          <p:nvPr/>
        </p:nvSpPr>
        <p:spPr>
          <a:xfrm>
            <a:off x="4166330" y="223712"/>
            <a:ext cx="44442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</a:pPr>
            <a:r>
              <a:rPr lang="ru-RU" sz="2700" b="1" kern="0" dirty="0">
                <a:solidFill>
                  <a:srgbClr val="FFC000"/>
                </a:solidFill>
                <a:latin typeface="Georgia" panose="02040502050405020303" pitchFamily="18" charset="0"/>
                <a:cs typeface="Arial"/>
                <a:sym typeface="Arial"/>
              </a:rPr>
              <a:t>График мероприятий </a:t>
            </a:r>
          </a:p>
        </p:txBody>
      </p:sp>
      <p:cxnSp>
        <p:nvCxnSpPr>
          <p:cNvPr id="2" name="Прямая со стрелкой 1">
            <a:extLst>
              <a:ext uri="{FF2B5EF4-FFF2-40B4-BE49-F238E27FC236}">
                <a16:creationId xmlns:a16="http://schemas.microsoft.com/office/drawing/2014/main" id="{65D2FDA9-67BF-FB0D-486A-29459D19186D}"/>
              </a:ext>
            </a:extLst>
          </p:cNvPr>
          <p:cNvCxnSpPr/>
          <p:nvPr/>
        </p:nvCxnSpPr>
        <p:spPr>
          <a:xfrm flipH="1">
            <a:off x="5021563" y="3735387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5C1BA2FB-123B-470B-E4F3-1564A54BD203}"/>
              </a:ext>
            </a:extLst>
          </p:cNvPr>
          <p:cNvCxnSpPr/>
          <p:nvPr/>
        </p:nvCxnSpPr>
        <p:spPr>
          <a:xfrm flipH="1">
            <a:off x="8537321" y="3764084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AED485D4-F405-82F8-539C-AD558A81BBD8}"/>
              </a:ext>
            </a:extLst>
          </p:cNvPr>
          <p:cNvCxnSpPr/>
          <p:nvPr/>
        </p:nvCxnSpPr>
        <p:spPr>
          <a:xfrm flipH="1">
            <a:off x="10360872" y="1194339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C61A16A-6807-166B-8F86-2D164488A953}"/>
              </a:ext>
            </a:extLst>
          </p:cNvPr>
          <p:cNvCxnSpPr/>
          <p:nvPr/>
        </p:nvCxnSpPr>
        <p:spPr>
          <a:xfrm flipH="1">
            <a:off x="6756927" y="1180056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E42AC0A-C548-C05C-D79E-5752B55BB5A2}"/>
              </a:ext>
            </a:extLst>
          </p:cNvPr>
          <p:cNvCxnSpPr/>
          <p:nvPr/>
        </p:nvCxnSpPr>
        <p:spPr>
          <a:xfrm flipH="1">
            <a:off x="3265461" y="1149253"/>
            <a:ext cx="1" cy="2260331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072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51722" y="727787"/>
          <a:ext cx="10307217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278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Вклады.</a:t>
                      </a:r>
                    </a:p>
                    <a:p>
                      <a:endParaRPr lang="ru-RU" sz="2000" i="1" dirty="0">
                        <a:latin typeface="+mj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Задание 3 / 3</a:t>
                      </a:r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i="1" dirty="0">
                          <a:latin typeface="Georgia" panose="02040502050405020303" pitchFamily="18" charset="0"/>
                        </a:rPr>
                        <a:t>Изучите таблицу, расположенную справа и ответьте на вопрос.</a:t>
                      </a: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В каком банке и на какой срок Сергею выгодней всего открыть вклад? </a:t>
                      </a:r>
                      <a:endParaRPr lang="ru-RU" sz="2000" i="1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Вклады.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14BDF701-4DE8-49CB-8FBF-E39304148D7A}"/>
              </a:ext>
            </a:extLst>
          </p:cNvPr>
          <p:cNvGraphicFramePr>
            <a:graphicFrameLocks noGrp="1"/>
          </p:cNvGraphicFramePr>
          <p:nvPr/>
        </p:nvGraphicFramePr>
        <p:xfrm>
          <a:off x="6386050" y="1476713"/>
          <a:ext cx="4642734" cy="30324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64">
                  <a:extLst>
                    <a:ext uri="{9D8B030D-6E8A-4147-A177-3AD203B41FA5}">
                      <a16:colId xmlns:a16="http://schemas.microsoft.com/office/drawing/2014/main" val="3352297928"/>
                    </a:ext>
                  </a:extLst>
                </a:gridCol>
                <a:gridCol w="938252">
                  <a:extLst>
                    <a:ext uri="{9D8B030D-6E8A-4147-A177-3AD203B41FA5}">
                      <a16:colId xmlns:a16="http://schemas.microsoft.com/office/drawing/2014/main" val="1973035816"/>
                    </a:ext>
                  </a:extLst>
                </a:gridCol>
                <a:gridCol w="918394">
                  <a:extLst>
                    <a:ext uri="{9D8B030D-6E8A-4147-A177-3AD203B41FA5}">
                      <a16:colId xmlns:a16="http://schemas.microsoft.com/office/drawing/2014/main" val="1011494539"/>
                    </a:ext>
                  </a:extLst>
                </a:gridCol>
                <a:gridCol w="798357">
                  <a:extLst>
                    <a:ext uri="{9D8B030D-6E8A-4147-A177-3AD203B41FA5}">
                      <a16:colId xmlns:a16="http://schemas.microsoft.com/office/drawing/2014/main" val="466149085"/>
                    </a:ext>
                  </a:extLst>
                </a:gridCol>
                <a:gridCol w="492012">
                  <a:extLst>
                    <a:ext uri="{9D8B030D-6E8A-4147-A177-3AD203B41FA5}">
                      <a16:colId xmlns:a16="http://schemas.microsoft.com/office/drawing/2014/main" val="323405793"/>
                    </a:ext>
                  </a:extLst>
                </a:gridCol>
                <a:gridCol w="478455">
                  <a:extLst>
                    <a:ext uri="{9D8B030D-6E8A-4147-A177-3AD203B41FA5}">
                      <a16:colId xmlns:a16="http://schemas.microsoft.com/office/drawing/2014/main" val="3297920631"/>
                    </a:ext>
                  </a:extLst>
                </a:gridCol>
              </a:tblGrid>
              <a:tr h="352312">
                <a:tc rowSpan="2"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Банки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Доход в % годовых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Georgia" panose="02040502050405020303" pitchFamily="18" charset="0"/>
                        </a:rPr>
                        <a:t>Пополнение </a:t>
                      </a:r>
                    </a:p>
                  </a:txBody>
                  <a:tcPr vert="vert270"/>
                </a:tc>
                <a:tc rowSpan="2">
                  <a:txBody>
                    <a:bodyPr/>
                    <a:lstStyle/>
                    <a:p>
                      <a:r>
                        <a:rPr lang="ru-RU" sz="1600" b="0" dirty="0">
                          <a:latin typeface="Georgia" panose="02040502050405020303" pitchFamily="18" charset="0"/>
                        </a:rPr>
                        <a:t>Снятие 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31102018"/>
                  </a:ext>
                </a:extLst>
              </a:tr>
              <a:tr h="970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3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6 мес.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 год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22317"/>
                  </a:ext>
                </a:extLst>
              </a:tr>
              <a:tr h="516080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74890"/>
                  </a:ext>
                </a:extLst>
              </a:tr>
              <a:tr h="475861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999436"/>
                  </a:ext>
                </a:extLst>
              </a:tr>
              <a:tr h="704625"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№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Georgia" panose="02040502050405020303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30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128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3/3.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финансовая среда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применение финансовых знаний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личностный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средний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  <a:r>
                        <a:rPr lang="ru-RU" sz="2000" i="1" dirty="0">
                          <a:latin typeface="Georgia" panose="02040502050405020303" pitchFamily="18" charset="0"/>
                        </a:rPr>
                        <a:t>задание с кратким ответом</a:t>
                      </a:r>
                      <a:endParaRPr lang="ru-RU" sz="2000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Банк № 3, 6 месяцев.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Georgia" panose="02040502050405020303" pitchFamily="18" charset="0"/>
                        </a:rPr>
                        <a:t>Другой ответ или ответ отсутствует.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728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E848C-D339-E169-6305-573C6BC86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6F68712-C5B9-330F-5D82-CEA9158AF234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3/3.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627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D73D5-E7EA-3B06-01BE-D72D95007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51D95-6C03-B2A3-7492-922ED84A5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  <a:latin typeface="Bookman Old Style" panose="02050604050505020204" pitchFamily="18" charset="0"/>
              </a:rPr>
              <a:t>Задание №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0776FB-92F5-A277-00C0-F7FCF7EB4BE7}"/>
              </a:ext>
            </a:extLst>
          </p:cNvPr>
          <p:cNvSpPr txBox="1"/>
          <p:nvPr/>
        </p:nvSpPr>
        <p:spPr>
          <a:xfrm>
            <a:off x="963592" y="1690688"/>
            <a:ext cx="10078656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Создать кейс (комплексное задание) по финансовой грамотности.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Заполнить таблицу: Характеристики заданий и система оценивания для каждого задания созданного кейса.</a:t>
            </a:r>
          </a:p>
          <a:p>
            <a:endParaRPr lang="ru-RU" sz="2800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>
              <a:buClrTx/>
            </a:pPr>
            <a:r>
              <a:rPr lang="ru-RU" sz="2400" u="sng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2600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DA57523-D418-F20A-38F7-EF255F8E6B7D}"/>
              </a:ext>
            </a:extLst>
          </p:cNvPr>
          <p:cNvSpPr/>
          <p:nvPr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E0D9AA-4E12-47FB-F51E-5C17C54399DE}"/>
              </a:ext>
            </a:extLst>
          </p:cNvPr>
          <p:cNvSpPr txBox="1"/>
          <p:nvPr/>
        </p:nvSpPr>
        <p:spPr>
          <a:xfrm>
            <a:off x="1863525" y="2071869"/>
            <a:ext cx="9109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Bookman Old Style" panose="02050604050505020204" pitchFamily="18" charset="0"/>
              </a:rPr>
              <a:t>Спасибо за внимание!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52723-147F-2637-0BDA-93063E8FCE23}"/>
              </a:ext>
            </a:extLst>
          </p:cNvPr>
          <p:cNvSpPr txBox="1"/>
          <p:nvPr/>
        </p:nvSpPr>
        <p:spPr>
          <a:xfrm>
            <a:off x="2048719" y="3429000"/>
            <a:ext cx="8461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0" i="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</a:rPr>
              <a:t>Яковлева Надежда Геннадьевна, старший преподаватель кафедры общего образования </a:t>
            </a:r>
            <a:r>
              <a:rPr lang="ru-RU" b="0" i="0" u="none" strike="noStrike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</a:rPr>
              <a:t>ГАУ ДПО "Институт развития образования Пермского края", +79097310180</a:t>
            </a: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90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B46D8A68-8695-B7F9-C18D-A967BC2916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3A4BC1-5A19-F87C-4800-698F952C7CB1}"/>
              </a:ext>
            </a:extLst>
          </p:cNvPr>
          <p:cNvSpPr txBox="1"/>
          <p:nvPr/>
        </p:nvSpPr>
        <p:spPr>
          <a:xfrm>
            <a:off x="1113453" y="796270"/>
            <a:ext cx="10484498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C000"/>
                </a:solidFill>
                <a:latin typeface="Georgia" panose="02040502050405020303" pitchFamily="18" charset="0"/>
              </a:rPr>
              <a:t>Итог работы</a:t>
            </a:r>
          </a:p>
          <a:p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Продукт: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 методическая разработка или комплект дидактических материалов.</a:t>
            </a:r>
          </a:p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Итоговый продукт может быть итоговым продуктом групповой или индивидуальной работы. </a:t>
            </a:r>
          </a:p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Примеры разработок: игры, сценарии уроков, внеурочных занятий, программа элективного курса, комплект заданий и т.д. </a:t>
            </a:r>
          </a:p>
          <a:p>
            <a:endParaRPr lang="ru-RU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Форма итогового мероприятия: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ярмарка педагогических идей.</a:t>
            </a:r>
          </a:p>
          <a:p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Данное мероприятие будет проводиться очно/очно с применением дистанционных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34028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199977F-5BF4-7A3A-58EB-6B19CA0C3C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0CED06-AE62-5255-9E57-30BDB5E0B54A}"/>
              </a:ext>
            </a:extLst>
          </p:cNvPr>
          <p:cNvSpPr txBox="1"/>
          <p:nvPr/>
        </p:nvSpPr>
        <p:spPr>
          <a:xfrm>
            <a:off x="893406" y="755980"/>
            <a:ext cx="108071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Georgia" panose="02040502050405020303" pitchFamily="18" charset="0"/>
              </a:rPr>
              <a:t>Вся информация по проекту размещается на сайте:</a:t>
            </a:r>
          </a:p>
          <a:p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  <a:hlinkClick r:id="rId2"/>
              </a:rPr>
              <a:t>http://educomm.iro.perm.ru/groups/funkcionalnaya-gramotnost-obuchayushchihsya/events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D2A926-72EC-132D-B10D-4502BA8C0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406" y="1564121"/>
            <a:ext cx="10466833" cy="406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0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B200CE43-9DD5-A384-1A6A-5B8B8D38CAA3}"/>
              </a:ext>
            </a:extLst>
          </p:cNvPr>
          <p:cNvSpPr/>
          <p:nvPr/>
        </p:nvSpPr>
        <p:spPr>
          <a:xfrm>
            <a:off x="0" y="2123090"/>
            <a:ext cx="12192000" cy="473491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0DCB57F-7E5D-B858-0940-10B8531677AB}"/>
              </a:ext>
            </a:extLst>
          </p:cNvPr>
          <p:cNvSpPr txBox="1"/>
          <p:nvPr/>
        </p:nvSpPr>
        <p:spPr>
          <a:xfrm>
            <a:off x="1376855" y="2628781"/>
            <a:ext cx="92806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Bookman Old Style" panose="02050604050505020204" pitchFamily="18" charset="0"/>
              </a:rPr>
              <a:t>Теория.</a:t>
            </a:r>
          </a:p>
          <a:p>
            <a:pPr algn="ctr"/>
            <a:r>
              <a:rPr lang="ru-RU" sz="4000" dirty="0">
                <a:latin typeface="Bookman Old Style" panose="02050604050505020204" pitchFamily="18" charset="0"/>
              </a:rPr>
              <a:t>Финансовая грамотность: компетенции и оценивание.</a:t>
            </a:r>
          </a:p>
          <a:p>
            <a:pPr algn="ctr"/>
            <a:endParaRPr lang="ru-RU" sz="4000" dirty="0">
              <a:latin typeface="Bookman Old Style" panose="020506040505050202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FD1CA367-5027-3023-8EB0-B531642B2918}"/>
              </a:ext>
            </a:extLst>
          </p:cNvPr>
          <p:cNvSpPr/>
          <p:nvPr/>
        </p:nvSpPr>
        <p:spPr>
          <a:xfrm>
            <a:off x="5583298" y="1077141"/>
            <a:ext cx="867747" cy="793103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Georgia" panose="02040502050405020303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6080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EFF1852-7FD2-BA98-7DBF-F6BD0FA0D949}"/>
              </a:ext>
            </a:extLst>
          </p:cNvPr>
          <p:cNvSpPr txBox="1"/>
          <p:nvPr/>
        </p:nvSpPr>
        <p:spPr>
          <a:xfrm>
            <a:off x="1331089" y="792540"/>
            <a:ext cx="979338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C000"/>
                </a:solidFill>
                <a:latin typeface="Georgia" panose="02040502050405020303" pitchFamily="18" charset="0"/>
              </a:rPr>
              <a:t>Финансовая грамотность </a:t>
            </a:r>
          </a:p>
          <a:p>
            <a:pPr algn="ctr"/>
            <a:r>
              <a:rPr lang="ru-RU" sz="2800" dirty="0">
                <a:latin typeface="Georgia" panose="02040502050405020303" pitchFamily="18" charset="0"/>
              </a:rPr>
              <a:t>понимается нами как способность личности принимать разумные, целесообразные решения, связанные с финансами, в различных ситуациях собственной жизнедеятельности. </a:t>
            </a:r>
          </a:p>
          <a:p>
            <a:pPr algn="ctr"/>
            <a:r>
              <a:rPr lang="ru-RU" sz="2800" dirty="0">
                <a:latin typeface="Georgia" panose="02040502050405020303" pitchFamily="18" charset="0"/>
              </a:rPr>
              <a:t>Эти решения касаются и сегодняшнего опыта учащихся, и их ближайшего будущего (от простых решений по поводу расходования карманных денег до решений, имеющих долгосрочные финансовые последствия, связанных с вопросами образования и работы).</a:t>
            </a:r>
          </a:p>
        </p:txBody>
      </p:sp>
    </p:spTree>
    <p:extLst>
      <p:ext uri="{BB962C8B-B14F-4D97-AF65-F5344CB8AC3E}">
        <p14:creationId xmlns:p14="http://schemas.microsoft.com/office/powerpoint/2010/main" val="126757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9A528-4991-D2F3-292C-C5BD3B6C7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Bookman Old Style" panose="02050604050505020204" pitchFamily="18" charset="0"/>
              </a:rPr>
              <a:t>Основные компоненты финансовой грамотности.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59DD78-2FB7-9476-7612-A94F2F5FF0C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529627" y="1690688"/>
            <a:ext cx="1972032" cy="8239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1. Знания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0C85F7-4CFB-1C5D-BB9F-AB371CC407B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636128" y="2123550"/>
            <a:ext cx="2645609" cy="8239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Georgia" panose="02040502050405020303" pitchFamily="18" charset="0"/>
              </a:rPr>
              <a:t>2. Умения и навыки</a:t>
            </a:r>
          </a:p>
          <a:p>
            <a:pPr algn="ctr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939003-80AB-72CB-F68A-84EB95C21824}"/>
              </a:ext>
            </a:extLst>
          </p:cNvPr>
          <p:cNvSpPr txBox="1"/>
          <p:nvPr/>
        </p:nvSpPr>
        <p:spPr>
          <a:xfrm>
            <a:off x="7668852" y="2035593"/>
            <a:ext cx="42797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3. Контекст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DF5BBA2-7E84-391A-685E-5263DE81A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768" y="2866590"/>
            <a:ext cx="3710289" cy="34611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D5DA0B5-EE17-5BC1-4DBF-2A05BEE95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8351" y="3120941"/>
            <a:ext cx="3441021" cy="322786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505EB75-BED4-A8C4-9723-A53899ED2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251" y="2866590"/>
            <a:ext cx="3504785" cy="33803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88A7FBF-ACCD-366F-2109-9CF9723A2077}"/>
              </a:ext>
            </a:extLst>
          </p:cNvPr>
          <p:cNvSpPr/>
          <p:nvPr/>
        </p:nvSpPr>
        <p:spPr>
          <a:xfrm>
            <a:off x="721994" y="1828800"/>
            <a:ext cx="3504785" cy="4779822"/>
          </a:xfrm>
          <a:prstGeom prst="rect">
            <a:avLst/>
          </a:prstGeom>
          <a:noFill/>
          <a:ln w="57150"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DFB1E7DE-90BF-EBFA-55A5-A31703795B35}"/>
              </a:ext>
            </a:extLst>
          </p:cNvPr>
          <p:cNvSpPr/>
          <p:nvPr/>
        </p:nvSpPr>
        <p:spPr>
          <a:xfrm>
            <a:off x="4460438" y="1828800"/>
            <a:ext cx="3504785" cy="4779822"/>
          </a:xfrm>
          <a:prstGeom prst="rect">
            <a:avLst/>
          </a:prstGeom>
          <a:noFill/>
          <a:ln w="57150"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33A50B09-1197-A452-474A-9797737940B7}"/>
              </a:ext>
            </a:extLst>
          </p:cNvPr>
          <p:cNvSpPr/>
          <p:nvPr/>
        </p:nvSpPr>
        <p:spPr>
          <a:xfrm>
            <a:off x="8198882" y="1823331"/>
            <a:ext cx="3504785" cy="4779822"/>
          </a:xfrm>
          <a:prstGeom prst="rect">
            <a:avLst/>
          </a:prstGeom>
          <a:noFill/>
          <a:ln w="57150"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581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5EB9B-7C21-336D-3B4A-89630089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3253" cy="1325563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Знания по финансовой грамотности: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D7004-604C-1AD3-A8C0-C29808E29215}"/>
              </a:ext>
            </a:extLst>
          </p:cNvPr>
          <p:cNvSpPr txBox="1"/>
          <p:nvPr/>
        </p:nvSpPr>
        <p:spPr>
          <a:xfrm>
            <a:off x="1354237" y="1723733"/>
            <a:ext cx="1024359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деньги: виды и назначение денег, знание простых платежных транзакций (банковские карты, чеки, банковские счета, валюты);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планирование и управление финансами: доходы и финансовое состояние, способы контроля доходов и расходов; </a:t>
            </a:r>
          </a:p>
          <a:p>
            <a:r>
              <a:rPr lang="ru-RU" sz="2400" dirty="0">
                <a:latin typeface="Georgia" panose="02040502050405020303" pitchFamily="18" charset="0"/>
              </a:rPr>
              <a:t>управление рисками: способы управления рисками (страхование и сбережения), понимание финансовых выгод и потерь для разных финансовых продуктов (кредиты, инвестиции); </a:t>
            </a:r>
          </a:p>
          <a:p>
            <a:r>
              <a:rPr lang="ru-RU" sz="2400" dirty="0">
                <a:latin typeface="Georgia" panose="02040502050405020303" pitchFamily="18" charset="0"/>
              </a:rPr>
              <a:t>финансовая среда: права и обязанности потребителей на финансовом рынке, понимание базовых экономических понятий, таких как банковская ставка, инфляция, налоги, социальные льготы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82F15E2-7130-B785-4D42-841A892B8D89}"/>
              </a:ext>
            </a:extLst>
          </p:cNvPr>
          <p:cNvSpPr/>
          <p:nvPr/>
        </p:nvSpPr>
        <p:spPr>
          <a:xfrm>
            <a:off x="691585" y="1747024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A1EA0C33-FCFA-933F-365E-4B52F80C69A7}"/>
              </a:ext>
            </a:extLst>
          </p:cNvPr>
          <p:cNvSpPr/>
          <p:nvPr/>
        </p:nvSpPr>
        <p:spPr>
          <a:xfrm>
            <a:off x="691586" y="2514028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99AB01BF-3EF0-2FC4-AFFC-AD132639DF06}"/>
              </a:ext>
            </a:extLst>
          </p:cNvPr>
          <p:cNvSpPr/>
          <p:nvPr/>
        </p:nvSpPr>
        <p:spPr>
          <a:xfrm>
            <a:off x="691586" y="3230121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93ACCDB-DEC5-5A54-85B3-0D8537E15251}"/>
              </a:ext>
            </a:extLst>
          </p:cNvPr>
          <p:cNvSpPr/>
          <p:nvPr/>
        </p:nvSpPr>
        <p:spPr>
          <a:xfrm>
            <a:off x="691586" y="4342436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5EB9B-7C21-336D-3B4A-89630089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3253" cy="1325563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Умения по финансовой грамотности: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D7004-604C-1AD3-A8C0-C29808E29215}"/>
              </a:ext>
            </a:extLst>
          </p:cNvPr>
          <p:cNvSpPr txBox="1"/>
          <p:nvPr/>
        </p:nvSpPr>
        <p:spPr>
          <a:xfrm>
            <a:off x="1527856" y="1659285"/>
            <a:ext cx="1024359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anose="02040502050405020303" pitchFamily="18" charset="0"/>
              </a:rPr>
              <a:t>поиск финансовой информации – умение работать с источниками финансовой информации; </a:t>
            </a:r>
          </a:p>
          <a:p>
            <a:r>
              <a:rPr lang="ru-RU" sz="2800" dirty="0">
                <a:latin typeface="Georgia" panose="02040502050405020303" pitchFamily="18" charset="0"/>
              </a:rPr>
              <a:t>анализ финансовой информации – умение понимать и сопоставлять финансовую информацию; </a:t>
            </a:r>
          </a:p>
          <a:p>
            <a:r>
              <a:rPr lang="ru-RU" sz="2800" dirty="0">
                <a:latin typeface="Georgia" panose="02040502050405020303" pitchFamily="18" charset="0"/>
              </a:rPr>
              <a:t>оценка финансовых ситуаций – умение разбираться, объяснять и оценивать различные финансовые ситуации; </a:t>
            </a:r>
          </a:p>
          <a:p>
            <a:r>
              <a:rPr lang="ru-RU" sz="2800" dirty="0">
                <a:latin typeface="Georgia" panose="02040502050405020303" pitchFamily="18" charset="0"/>
              </a:rPr>
              <a:t>применение финансовых знаний – способность принимать эффективные решения о финансовых продуктах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82F15E2-7130-B785-4D42-841A892B8D89}"/>
              </a:ext>
            </a:extLst>
          </p:cNvPr>
          <p:cNvSpPr/>
          <p:nvPr/>
        </p:nvSpPr>
        <p:spPr>
          <a:xfrm>
            <a:off x="691585" y="1747024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A1EA0C33-FCFA-933F-365E-4B52F80C69A7}"/>
              </a:ext>
            </a:extLst>
          </p:cNvPr>
          <p:cNvSpPr/>
          <p:nvPr/>
        </p:nvSpPr>
        <p:spPr>
          <a:xfrm>
            <a:off x="691585" y="2673964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99AB01BF-3EF0-2FC4-AFFC-AD132639DF06}"/>
              </a:ext>
            </a:extLst>
          </p:cNvPr>
          <p:cNvSpPr/>
          <p:nvPr/>
        </p:nvSpPr>
        <p:spPr>
          <a:xfrm>
            <a:off x="671327" y="3508200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93ACCDB-DEC5-5A54-85B3-0D8537E15251}"/>
              </a:ext>
            </a:extLst>
          </p:cNvPr>
          <p:cNvSpPr/>
          <p:nvPr/>
        </p:nvSpPr>
        <p:spPr>
          <a:xfrm>
            <a:off x="691586" y="4342436"/>
            <a:ext cx="451413" cy="439838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4449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1195</Words>
  <Application>Microsoft Office PowerPoint</Application>
  <PresentationFormat>Широкоэкранный</PresentationFormat>
  <Paragraphs>245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Bookman Old Style</vt:lpstr>
      <vt:lpstr>Calibri</vt:lpstr>
      <vt:lpstr>Calibri Light</vt:lpstr>
      <vt:lpstr>Cambria</vt:lpstr>
      <vt:lpstr>Georgia</vt:lpstr>
      <vt:lpstr>Helvetica Neue</vt:lpstr>
      <vt:lpstr>1_Тема Office</vt:lpstr>
      <vt:lpstr>Тема Office</vt:lpstr>
      <vt:lpstr> Развитие навыков проектирования контрольно-оценочных материалов по финансовой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компоненты финансовой грамотности.</vt:lpstr>
      <vt:lpstr>Знания по финансовой грамотности: </vt:lpstr>
      <vt:lpstr>Умения по финансовой грамотности: </vt:lpstr>
      <vt:lpstr>Контекст.</vt:lpstr>
      <vt:lpstr>Презентация PowerPoint</vt:lpstr>
      <vt:lpstr>Задание №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№ 2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Развитие навыков проектирования контрольно-оценочных материалов по финансовой грамотности</dc:title>
  <dc:creator>Надежда</dc:creator>
  <cp:lastModifiedBy>Надежда</cp:lastModifiedBy>
  <cp:revision>1</cp:revision>
  <dcterms:created xsi:type="dcterms:W3CDTF">2024-03-04T12:46:17Z</dcterms:created>
  <dcterms:modified xsi:type="dcterms:W3CDTF">2024-03-04T14:35:03Z</dcterms:modified>
</cp:coreProperties>
</file>