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9" r:id="rId2"/>
    <p:sldId id="310" r:id="rId3"/>
    <p:sldId id="304" r:id="rId4"/>
    <p:sldId id="305" r:id="rId5"/>
    <p:sldId id="269" r:id="rId6"/>
    <p:sldId id="266" r:id="rId7"/>
    <p:sldId id="312" r:id="rId8"/>
    <p:sldId id="271" r:id="rId9"/>
    <p:sldId id="308" r:id="rId10"/>
    <p:sldId id="31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.poroshina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73179" y="733926"/>
            <a:ext cx="9625263" cy="32244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 РЕАЛИЗАЦИИ ПРОГРАММ РОДИТЕЛЬСКОГО ОБРАЗОВАНИЯ: ПРОБЛЕМЫ, ПЕРСПЕКТИВЫ, ТЕХНОЛОГИИ 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Ивановна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Порошина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в.н.с. Отдела воспитания и социализации ИРО ПК,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к.пс.н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t.poroshina@mail.ru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8(343)236-79-81, 8-912-88-73-237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Poroshina-TI\Documents\ШКОЛА - СЕМЬЯ\КАртинки\80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0020" y="950495"/>
            <a:ext cx="9990612" cy="5607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7400" y="697832"/>
            <a:ext cx="96613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Культура и богатство страны могут быть измерены простым критерием: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какой мере семья занимается воспитанием своих детей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7400" y="168442"/>
            <a:ext cx="9300411" cy="78205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13022" y="866275"/>
            <a:ext cx="9877926" cy="54864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Georgia" pitchFamily="18" charset="0"/>
                <a:cs typeface="Times New Roman" panose="02020603050405020304" pitchFamily="18" charset="0"/>
              </a:rPr>
              <a:t>Закон Российской Федерации от 29 декабря 2012 г. № 273-ФЗ «Об образовании в Российской Федерации»;  </a:t>
            </a:r>
          </a:p>
          <a:p>
            <a:r>
              <a:rPr lang="ru-RU" sz="2400" b="1" dirty="0" smtClean="0">
                <a:latin typeface="Georgia" pitchFamily="18" charset="0"/>
              </a:rPr>
              <a:t>Поручения Президента РФ № Пр-2876 от 12.12.2014 (п.7) об организации (совместно с ОНРФ) курсов для родителей (законных представителей) несовершеннолетних детей по основам детской психологии и педагогике; </a:t>
            </a:r>
            <a:endParaRPr lang="ru-RU" sz="2400" b="1" dirty="0" smtClean="0"/>
          </a:p>
          <a:p>
            <a:r>
              <a:rPr lang="ru-RU" sz="2400" b="1" dirty="0" smtClean="0">
                <a:latin typeface="Georgia" pitchFamily="18" charset="0"/>
              </a:rPr>
              <a:t>Стратегия развития воспитания в РФ на период до 2025 года (Распоряжение  Правительства Российской Федерации от 29 мая 2015 г. N 996-р); </a:t>
            </a:r>
          </a:p>
          <a:p>
            <a:r>
              <a:rPr lang="ru-RU" sz="2400" b="1" dirty="0" smtClean="0">
                <a:latin typeface="Georgia" pitchFamily="18" charset="0"/>
              </a:rPr>
              <a:t>Указ Президента Российской Федерации от 29.05.2017 г. № 240 Об объявлении в Российской Федерации Десятилетия детства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Georgia" pitchFamily="18" charset="0"/>
              </a:rPr>
              <a:t>Проблемы в организации родительского образования: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ЧТО?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КАК?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КТО?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ОРГАНИЗАЦИОННЫЕ УСЛОВИЯ</a:t>
            </a:r>
            <a:endParaRPr lang="ru-RU" sz="36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36295" y="782053"/>
            <a:ext cx="4547937" cy="200927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 ПРИНИМАЕТСЯ СЕМЬЯ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так, чтобы не только ученик, но и родитель шёл в школу с желанием: без вины, агрессии, страха и др.?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построить работу всех служб так, чтобы родитель правильно воспринимал, принимал и понимал своего ребёнка?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условия необходимы, чтобы было 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обоюдное   желание 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поддерживать контакты друг с другом? 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43790" y="3007894"/>
            <a:ext cx="4030578" cy="28875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Poroshina-TI\Documents\ШКОЛА - СЕМЬЯ\КАртинки\31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1550" y="2971800"/>
            <a:ext cx="4660230" cy="3495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84421" y="324853"/>
            <a:ext cx="9962147" cy="18288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Условиями эффективности работы с семьей являются: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1.Определение приоритетных задач:</a:t>
            </a: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ОО, </a:t>
            </a: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(учителя), </a:t>
            </a: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4800" dirty="0" smtClean="0"/>
          </a:p>
          <a:p>
            <a:endParaRPr lang="ru-RU" dirty="0"/>
          </a:p>
        </p:txBody>
      </p:sp>
      <p:pic>
        <p:nvPicPr>
          <p:cNvPr id="3075" name="Picture 3" descr="C:\Users\Poroshina-TI\Documents\ШКОЛА - СЕМЬЯ\КАртинки\24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4421" y="2382001"/>
            <a:ext cx="5426242" cy="3653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91916" y="228600"/>
            <a:ext cx="10443409" cy="1167063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4000" b="1" dirty="0" smtClean="0">
                <a:latin typeface="Georgia" pitchFamily="18" charset="0"/>
              </a:rPr>
              <a:t>10 образовательных технологий</a:t>
            </a:r>
            <a:r>
              <a:rPr lang="ru-RU" b="1" dirty="0" smtClean="0">
                <a:latin typeface="Georgia" pitchFamily="18" charset="0"/>
              </a:rPr>
              <a:t/>
            </a:r>
            <a:br>
              <a:rPr lang="ru-RU" b="1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директор по развитию образовательных технологий Сбербанка Дмитрий Волков (доклад на Краевом августовском педсовете ПК 23.08.2018)</a:t>
            </a:r>
            <a:r>
              <a:rPr lang="ru-RU" sz="2200" dirty="0" smtClean="0">
                <a:latin typeface="Georgia" pitchFamily="18" charset="0"/>
              </a:rPr>
              <a:t/>
            </a:r>
            <a:br>
              <a:rPr lang="ru-RU" sz="2200" dirty="0" smtClean="0">
                <a:latin typeface="Georgia" pitchFamily="18" charset="0"/>
              </a:rPr>
            </a:b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371600" y="1275347"/>
            <a:ext cx="10515600" cy="53901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Georgia" pitchFamily="18" charset="0"/>
              </a:rPr>
              <a:t>1. Адаптивное обучение.</a:t>
            </a:r>
            <a:r>
              <a:rPr lang="ru-RU" dirty="0" smtClean="0">
                <a:latin typeface="Georgia" pitchFamily="18" charset="0"/>
              </a:rPr>
              <a:t> Вы попадаете на образовательную платформу и продвигаетесь по ней, как по лабиринту. Программа подстраивается под ваши цели и под те результаты, которых вы хотите достичь.</a:t>
            </a:r>
          </a:p>
          <a:p>
            <a:r>
              <a:rPr lang="ru-RU" b="1" dirty="0" smtClean="0">
                <a:latin typeface="Georgia" pitchFamily="18" charset="0"/>
              </a:rPr>
              <a:t>2. </a:t>
            </a:r>
            <a:r>
              <a:rPr lang="ru-RU" b="1" dirty="0" err="1" smtClean="0">
                <a:latin typeface="Georgia" pitchFamily="18" charset="0"/>
              </a:rPr>
              <a:t>Геймификация</a:t>
            </a:r>
            <a:r>
              <a:rPr lang="ru-RU" b="1" dirty="0" smtClean="0">
                <a:latin typeface="Georgia" pitchFamily="18" charset="0"/>
              </a:rPr>
              <a:t>.</a:t>
            </a:r>
            <a:r>
              <a:rPr lang="ru-RU" dirty="0" smtClean="0">
                <a:latin typeface="Georgia" pitchFamily="18" charset="0"/>
              </a:rPr>
              <a:t> </a:t>
            </a:r>
          </a:p>
          <a:p>
            <a:r>
              <a:rPr lang="ru-RU" b="1" dirty="0" smtClean="0">
                <a:latin typeface="Georgia" pitchFamily="18" charset="0"/>
              </a:rPr>
              <a:t>3. Интерактивное дистанционное обучение.</a:t>
            </a:r>
            <a:r>
              <a:rPr lang="ru-RU" dirty="0" smtClean="0">
                <a:latin typeface="Georgia" pitchFamily="18" charset="0"/>
              </a:rPr>
              <a:t> </a:t>
            </a:r>
          </a:p>
          <a:p>
            <a:r>
              <a:rPr lang="ru-RU" b="1" dirty="0" smtClean="0">
                <a:latin typeface="Georgia" pitchFamily="18" charset="0"/>
              </a:rPr>
              <a:t>4. Курирование </a:t>
            </a:r>
            <a:r>
              <a:rPr lang="ru-RU" b="1" dirty="0" err="1" smtClean="0">
                <a:latin typeface="Georgia" pitchFamily="18" charset="0"/>
              </a:rPr>
              <a:t>контента</a:t>
            </a:r>
            <a:r>
              <a:rPr lang="ru-RU" b="1" dirty="0" smtClean="0">
                <a:latin typeface="Georgia" pitchFamily="18" charset="0"/>
              </a:rPr>
              <a:t>. </a:t>
            </a:r>
            <a:r>
              <a:rPr lang="ru-RU" dirty="0" smtClean="0">
                <a:latin typeface="Georgia" pitchFamily="18" charset="0"/>
              </a:rPr>
              <a:t>Автоматическая система, которая позволяет выбрать подходящий набор материалов для каждого пользователя.</a:t>
            </a:r>
          </a:p>
          <a:p>
            <a:r>
              <a:rPr lang="ru-RU" b="1" dirty="0" smtClean="0">
                <a:latin typeface="Georgia" pitchFamily="18" charset="0"/>
              </a:rPr>
              <a:t>5. </a:t>
            </a:r>
            <a:r>
              <a:rPr lang="ru-RU" b="1" dirty="0" err="1" smtClean="0">
                <a:latin typeface="Georgia" pitchFamily="18" charset="0"/>
              </a:rPr>
              <a:t>Микрообучение</a:t>
            </a:r>
            <a:r>
              <a:rPr lang="ru-RU" b="1" dirty="0" smtClean="0">
                <a:latin typeface="Georgia" pitchFamily="18" charset="0"/>
              </a:rPr>
              <a:t>. </a:t>
            </a:r>
            <a:r>
              <a:rPr lang="ru-RU" dirty="0" smtClean="0">
                <a:latin typeface="Georgia" pitchFamily="18" charset="0"/>
              </a:rPr>
              <a:t>Это обучение маленькими порциями в течение длительного времени. </a:t>
            </a:r>
          </a:p>
          <a:p>
            <a:r>
              <a:rPr lang="ru-RU" b="1" dirty="0" smtClean="0">
                <a:latin typeface="Georgia" pitchFamily="18" charset="0"/>
              </a:rPr>
              <a:t>6. </a:t>
            </a:r>
            <a:r>
              <a:rPr lang="ru-RU" b="1" dirty="0" err="1" smtClean="0">
                <a:latin typeface="Georgia" pitchFamily="18" charset="0"/>
              </a:rPr>
              <a:t>Нативное</a:t>
            </a:r>
            <a:r>
              <a:rPr lang="ru-RU" b="1" dirty="0" smtClean="0">
                <a:latin typeface="Georgia" pitchFamily="18" charset="0"/>
              </a:rPr>
              <a:t> обучение. </a:t>
            </a:r>
            <a:r>
              <a:rPr lang="ru-RU" dirty="0" smtClean="0">
                <a:latin typeface="Georgia" pitchFamily="18" charset="0"/>
              </a:rPr>
              <a:t>Это обучение через </a:t>
            </a:r>
            <a:r>
              <a:rPr lang="ru-RU" dirty="0" err="1" smtClean="0">
                <a:latin typeface="Georgia" pitchFamily="18" charset="0"/>
              </a:rPr>
              <a:t>нативные</a:t>
            </a:r>
            <a:r>
              <a:rPr lang="ru-RU" dirty="0" smtClean="0">
                <a:latin typeface="Georgia" pitchFamily="18" charset="0"/>
              </a:rPr>
              <a:t> каналы информации — мобильные телефоны, СМС, электронную почту.</a:t>
            </a:r>
          </a:p>
          <a:p>
            <a:r>
              <a:rPr lang="ru-RU" b="1" dirty="0" smtClean="0">
                <a:latin typeface="Georgia" pitchFamily="18" charset="0"/>
              </a:rPr>
              <a:t>7. </a:t>
            </a:r>
            <a:r>
              <a:rPr lang="ru-RU" b="1" dirty="0" err="1" smtClean="0">
                <a:latin typeface="Georgia" pitchFamily="18" charset="0"/>
              </a:rPr>
              <a:t>Нейронаука</a:t>
            </a:r>
            <a:r>
              <a:rPr lang="ru-RU" b="1" dirty="0" smtClean="0">
                <a:latin typeface="Georgia" pitchFamily="18" charset="0"/>
              </a:rPr>
              <a:t> и </a:t>
            </a:r>
            <a:r>
              <a:rPr lang="ru-RU" b="1" dirty="0" err="1" smtClean="0">
                <a:latin typeface="Georgia" pitchFamily="18" charset="0"/>
              </a:rPr>
              <a:t>киберпрокторинг</a:t>
            </a:r>
            <a:r>
              <a:rPr lang="ru-RU" b="1" dirty="0" smtClean="0">
                <a:latin typeface="Georgia" pitchFamily="18" charset="0"/>
              </a:rPr>
              <a:t>. </a:t>
            </a:r>
            <a:r>
              <a:rPr lang="ru-RU" dirty="0" smtClean="0">
                <a:latin typeface="Georgia" pitchFamily="18" charset="0"/>
              </a:rPr>
              <a:t>Применение </a:t>
            </a:r>
            <a:r>
              <a:rPr lang="ru-RU" dirty="0" err="1" smtClean="0">
                <a:latin typeface="Georgia" pitchFamily="18" charset="0"/>
              </a:rPr>
              <a:t>нейротехнологий</a:t>
            </a:r>
            <a:r>
              <a:rPr lang="ru-RU" dirty="0" smtClean="0">
                <a:latin typeface="Georgia" pitchFamily="18" charset="0"/>
              </a:rPr>
              <a:t> в обучении является сейчас одной из ключевых задач образования.</a:t>
            </a:r>
          </a:p>
          <a:p>
            <a:r>
              <a:rPr lang="ru-RU" b="1" dirty="0" smtClean="0">
                <a:latin typeface="Georgia" pitchFamily="18" charset="0"/>
              </a:rPr>
              <a:t>8. Перевернутое обучение. </a:t>
            </a:r>
            <a:r>
              <a:rPr lang="ru-RU" dirty="0" smtClean="0">
                <a:latin typeface="Georgia" pitchFamily="18" charset="0"/>
              </a:rPr>
              <a:t>Изучение теории происходит дома,  а в школе — только практика.</a:t>
            </a:r>
          </a:p>
          <a:p>
            <a:r>
              <a:rPr lang="ru-RU" b="1" dirty="0" smtClean="0">
                <a:latin typeface="Georgia" pitchFamily="18" charset="0"/>
              </a:rPr>
              <a:t>9. Социальное обучение. </a:t>
            </a:r>
            <a:r>
              <a:rPr lang="ru-RU" dirty="0" smtClean="0">
                <a:latin typeface="Georgia" pitchFamily="18" charset="0"/>
              </a:rPr>
              <a:t>Это обучение через опыт других людей, друг у друга, где образовательная организация выступает в качестве удобной площадки для обмена.</a:t>
            </a:r>
          </a:p>
          <a:p>
            <a:r>
              <a:rPr lang="ru-RU" b="1" dirty="0" smtClean="0">
                <a:latin typeface="Georgia" pitchFamily="18" charset="0"/>
              </a:rPr>
              <a:t>10. Виртуальная реальность.</a:t>
            </a:r>
            <a:r>
              <a:rPr lang="ru-RU" dirty="0" smtClean="0">
                <a:latin typeface="Georgia" pitchFamily="18" charset="0"/>
              </a:rPr>
              <a:t> VR становится универсальным инструментом образовательного процесса, особенно когда наглядные примеры особенно необходимы.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1779" y="625643"/>
            <a:ext cx="9372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семьи мы – </a:t>
            </a:r>
          </a:p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имею в виду школу – были бы бессильны (В.А.Сухомлинский)</a:t>
            </a:r>
            <a:endParaRPr lang="ru-RU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2705" y="385011"/>
            <a:ext cx="9711907" cy="1519989"/>
          </a:xfrm>
        </p:spPr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8 октября 2018г. – курсы повышения квалификации (40 час)  - ИРО ПК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732547" y="2322095"/>
            <a:ext cx="9772065" cy="35891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КОМПЛЕКСНЫЙ ПОДХОД К ПРОЕКТИРОВАНИЮ ВОСПИТАТЕЛЬНОГО ПРОСТРАНСТВА И ВЗАИМОДЕЙСТВИЯ С СЕМЬЯМИ ОБУЧАЮЩИХСЯ: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ОТ ИДЕИ ДО СИСТЕМЫ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693</TotalTime>
  <Words>254</Words>
  <Application>Microsoft Office PowerPoint</Application>
  <PresentationFormat>Произвольный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О РЕАЛИЗАЦИИ ПРОГРАММ РОДИТЕЛЬСКОГО ОБРАЗОВАНИЯ: ПРОБЛЕМЫ, ПЕРСПЕКТИВЫ, ТЕХНОЛОГИИ </vt:lpstr>
      <vt:lpstr>Презентация PowerPoint</vt:lpstr>
      <vt:lpstr>НОРМАТИВНО-ПРАВОВАЯ БАЗА</vt:lpstr>
      <vt:lpstr>Проблемы в организации родительского образования:</vt:lpstr>
      <vt:lpstr>В ШКОЛУ ПРИНИМАЕТСЯ СЕМЬЯ</vt:lpstr>
      <vt:lpstr>Условиями эффективности работы с семьей являются:</vt:lpstr>
      <vt:lpstr>10 образовательных технологий директор по развитию образовательных технологий Сбербанка Дмитрий Волков (доклад на Краевом августовском педсовете ПК 23.08.2018) </vt:lpstr>
      <vt:lpstr>Презентация PowerPoint</vt:lpstr>
      <vt:lpstr>8 октября 2018г. – курсы повышения квалификации (40 час)  - ИРО ПК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ОБРАЗОВАТЕЛЬНОЙ ОРГАНИЗАЦИИ  С СЕМЬЯМИ ОБУЧАЮЩИХСЯ  С ОГРАНИЧЕННЫМИ ВОЗМОЖНОСТЯМИ ЗДОРОВЬЯ</dc:title>
  <dc:creator>Sergey</dc:creator>
  <cp:lastModifiedBy>Dremina-IA</cp:lastModifiedBy>
  <cp:revision>79</cp:revision>
  <dcterms:created xsi:type="dcterms:W3CDTF">2017-04-20T16:36:05Z</dcterms:created>
  <dcterms:modified xsi:type="dcterms:W3CDTF">2018-08-31T08:51:17Z</dcterms:modified>
</cp:coreProperties>
</file>