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85" r:id="rId4"/>
    <p:sldId id="260" r:id="rId5"/>
    <p:sldId id="290" r:id="rId6"/>
    <p:sldId id="298" r:id="rId7"/>
    <p:sldId id="289" r:id="rId8"/>
    <p:sldId id="272" r:id="rId9"/>
    <p:sldId id="299" r:id="rId10"/>
    <p:sldId id="29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734" y="-12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230425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Релаксационные приёмы и способы повышения </a:t>
            </a:r>
            <a:r>
              <a:rPr lang="ru-RU" dirty="0" err="1" smtClean="0">
                <a:solidFill>
                  <a:srgbClr val="7030A0"/>
                </a:solidFill>
              </a:rPr>
              <a:t>стрессоустойчивости</a:t>
            </a:r>
            <a:r>
              <a:rPr lang="ru-RU" dirty="0" smtClean="0">
                <a:solidFill>
                  <a:srgbClr val="7030A0"/>
                </a:solidFill>
              </a:rPr>
              <a:t> обучающихся с ОВЗ.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sz="3600" dirty="0">
              <a:solidFill>
                <a:srgbClr val="7030A0"/>
              </a:solidFill>
              <a:cs typeface="Tunga" panose="020B0502040204020203" pitchFamily="34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2351112"/>
          </a:xfrm>
        </p:spPr>
        <p:txBody>
          <a:bodyPr>
            <a:noAutofit/>
          </a:bodyPr>
          <a:lstStyle/>
          <a:p>
            <a:pPr algn="r"/>
            <a:r>
              <a:rPr lang="ru-RU" sz="2800" b="1" dirty="0" smtClean="0">
                <a:solidFill>
                  <a:srgbClr val="7030A0"/>
                </a:solidFill>
              </a:rPr>
              <a:t>Учитель физической культуры</a:t>
            </a:r>
          </a:p>
          <a:p>
            <a:pPr algn="r"/>
            <a:r>
              <a:rPr lang="ru-RU" sz="2800" b="1" dirty="0" smtClean="0">
                <a:solidFill>
                  <a:srgbClr val="7030A0"/>
                </a:solidFill>
              </a:rPr>
              <a:t> </a:t>
            </a:r>
            <a:r>
              <a:rPr lang="ru-RU" sz="2800" b="1" dirty="0" err="1" smtClean="0">
                <a:solidFill>
                  <a:srgbClr val="7030A0"/>
                </a:solidFill>
              </a:rPr>
              <a:t>Пилепенко</a:t>
            </a:r>
            <a:r>
              <a:rPr lang="ru-RU" sz="2800" b="1" dirty="0" smtClean="0">
                <a:solidFill>
                  <a:srgbClr val="7030A0"/>
                </a:solidFill>
              </a:rPr>
              <a:t> О.Н.</a:t>
            </a:r>
          </a:p>
          <a:p>
            <a:pPr algn="r"/>
            <a:r>
              <a:rPr lang="ru-RU" sz="2800" b="1" dirty="0" smtClean="0">
                <a:solidFill>
                  <a:srgbClr val="7030A0"/>
                </a:solidFill>
              </a:rPr>
              <a:t>Г. Лысьва</a:t>
            </a:r>
            <a:endParaRPr lang="ru-RU" sz="2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37888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2400296"/>
          </a:xfrm>
        </p:spPr>
        <p:txBody>
          <a:bodyPr>
            <a:normAutofit/>
          </a:bodyPr>
          <a:lstStyle/>
          <a:p>
            <a:pPr algn="ctr"/>
            <a:r>
              <a:rPr lang="ru-RU" sz="2200" dirty="0" smtClean="0">
                <a:solidFill>
                  <a:srgbClr val="7030A0"/>
                </a:solidFill>
              </a:rPr>
              <a:t/>
            </a:r>
            <a:br>
              <a:rPr lang="ru-RU" sz="2200" dirty="0" smtClean="0">
                <a:solidFill>
                  <a:srgbClr val="7030A0"/>
                </a:solidFill>
              </a:rPr>
            </a:br>
            <a:endParaRPr lang="ru-RU" sz="2400" u="sng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428868"/>
            <a:ext cx="8686800" cy="3651257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2000" dirty="0"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71604" y="214290"/>
            <a:ext cx="60247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Необходимо познакомить с релаксационными приёмами детей 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и рекомендовать выполнять упражнения самостоятельно для улучшения своего психологического и физического состояния.</a:t>
            </a:r>
            <a:br>
              <a:rPr lang="ru-RU" sz="2400" b="1" dirty="0" smtClean="0">
                <a:solidFill>
                  <a:srgbClr val="7030A0"/>
                </a:solidFill>
              </a:rPr>
            </a:br>
            <a:endParaRPr lang="ru-RU" sz="2400" dirty="0"/>
          </a:p>
        </p:txBody>
      </p:sp>
      <p:pic>
        <p:nvPicPr>
          <p:cNvPr id="3074" name="Picture 2" descr="E:\Новая папка\P_20191114_1320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492896"/>
            <a:ext cx="5940152" cy="3341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854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7030A0"/>
                </a:solidFill>
              </a:rPr>
              <a:t>Стресс — </a:t>
            </a:r>
            <a:br>
              <a:rPr lang="ru-RU" sz="2800" dirty="0" smtClean="0">
                <a:solidFill>
                  <a:srgbClr val="7030A0"/>
                </a:solidFill>
              </a:rPr>
            </a:br>
            <a:r>
              <a:rPr lang="ru-RU" sz="2800" dirty="0" smtClean="0">
                <a:solidFill>
                  <a:srgbClr val="7030A0"/>
                </a:solidFill>
              </a:rPr>
              <a:t>нестандартная поведенческая  реакция организма на необычное или неожиданное обстоятельство текущей ситуации.</a:t>
            </a:r>
            <a:endParaRPr lang="ru-RU" sz="2800" dirty="0">
              <a:solidFill>
                <a:srgbClr val="7030A0"/>
              </a:solidFill>
            </a:endParaRPr>
          </a:p>
        </p:txBody>
      </p:sp>
      <p:pic>
        <p:nvPicPr>
          <p:cNvPr id="10242" name="Picture 2" descr="https://greenegomarket.com/wp-content/uploads/2018/04/IMG_38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3000372"/>
            <a:ext cx="5357850" cy="35766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10248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dirty="0" smtClean="0">
                <a:solidFill>
                  <a:srgbClr val="7030A0"/>
                </a:solidFill>
              </a:rPr>
              <a:t>Признаки снижения </a:t>
            </a:r>
            <a:r>
              <a:rPr lang="ru-RU" sz="3100" dirty="0" err="1" smtClean="0">
                <a:solidFill>
                  <a:srgbClr val="7030A0"/>
                </a:solidFill>
              </a:rPr>
              <a:t>стрессоустойчивости</a:t>
            </a:r>
            <a:r>
              <a:rPr lang="ru-RU" sz="3100" dirty="0" smtClean="0">
                <a:solidFill>
                  <a:srgbClr val="7030A0"/>
                </a:solidFill>
              </a:rPr>
              <a:t> :</a:t>
            </a:r>
            <a:br>
              <a:rPr lang="ru-RU" sz="3100" dirty="0" smtClean="0">
                <a:solidFill>
                  <a:srgbClr val="7030A0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457200" y="1554163"/>
            <a:ext cx="8686800" cy="4525962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безразличие (готовность смириться с неуспехом, отсутствие энтузиазма, неспособность сконцентрироваться);</a:t>
            </a:r>
          </a:p>
          <a:p>
            <a:r>
              <a:rPr lang="ru-RU" sz="2800" dirty="0" smtClean="0">
                <a:solidFill>
                  <a:srgbClr val="7030A0"/>
                </a:solidFill>
              </a:rPr>
              <a:t> – постоянные сомнения, нерешительность (предпочтение быть подчиненным, исполнять приказы и команды других, отсутствие инициативы); </a:t>
            </a:r>
          </a:p>
          <a:p>
            <a:r>
              <a:rPr lang="ru-RU" sz="2800" dirty="0" smtClean="0">
                <a:solidFill>
                  <a:srgbClr val="7030A0"/>
                </a:solidFill>
              </a:rPr>
              <a:t>– беспокойство и подверженность страхам, осторожность, неуравновешенность, нервозность, </a:t>
            </a:r>
            <a:r>
              <a:rPr lang="ru-RU" sz="2800" dirty="0" err="1" smtClean="0">
                <a:solidFill>
                  <a:srgbClr val="7030A0"/>
                </a:solidFill>
              </a:rPr>
              <a:t>гиперактивность</a:t>
            </a:r>
            <a:r>
              <a:rPr lang="ru-RU" sz="2800" dirty="0" smtClean="0">
                <a:solidFill>
                  <a:srgbClr val="7030A0"/>
                </a:solidFill>
              </a:rPr>
              <a:t>. </a:t>
            </a:r>
          </a:p>
          <a:p>
            <a:pPr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1716965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Методы борьбы со стрессом</a:t>
            </a:r>
            <a:br>
              <a:rPr lang="ru-RU" b="1" dirty="0" smtClean="0">
                <a:solidFill>
                  <a:srgbClr val="7030A0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4000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r>
              <a:rPr lang="ru-RU" sz="3600" dirty="0" smtClean="0">
                <a:solidFill>
                  <a:srgbClr val="7030A0"/>
                </a:solidFill>
              </a:rPr>
              <a:t>- спорт и физическая активность в любой форме;</a:t>
            </a:r>
          </a:p>
          <a:p>
            <a:pPr marL="0" indent="0" algn="ctr">
              <a:buNone/>
            </a:pPr>
            <a:endParaRPr lang="ru-RU" sz="3600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r>
              <a:rPr lang="ru-RU" sz="3600" dirty="0" smtClean="0">
                <a:solidFill>
                  <a:srgbClr val="7030A0"/>
                </a:solidFill>
              </a:rPr>
              <a:t>- специальные релаксационные  методы и приёмы.</a:t>
            </a:r>
            <a:endParaRPr lang="ru-RU" sz="3600" b="1" dirty="0" smtClean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89052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Ролевые игры.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i="1" dirty="0" smtClean="0">
                <a:solidFill>
                  <a:srgbClr val="7030A0"/>
                </a:solidFill>
              </a:rPr>
              <a:t>«Щепки на реке».</a:t>
            </a:r>
            <a:endParaRPr lang="ru-RU" dirty="0" smtClean="0">
              <a:solidFill>
                <a:srgbClr val="7030A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ru-RU" b="1" i="1" dirty="0" smtClean="0">
                <a:solidFill>
                  <a:srgbClr val="7030A0"/>
                </a:solidFill>
              </a:rPr>
              <a:t>«Насос и мяч»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7" name="Picture 3" descr="E:\Фото игры в школе\-HafgdFOcH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348880"/>
            <a:ext cx="2949792" cy="3933056"/>
          </a:xfrm>
          <a:prstGeom prst="rect">
            <a:avLst/>
          </a:prstGeom>
          <a:noFill/>
        </p:spPr>
      </p:pic>
      <p:pic>
        <p:nvPicPr>
          <p:cNvPr id="1028" name="Picture 4" descr="E:\Фото игры в школе\zjwbctwasd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2348880"/>
            <a:ext cx="3057804" cy="40770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102841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Содержимое 1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</a:rPr>
              <a:t>«Слепой танец»</a:t>
            </a:r>
            <a:endParaRPr lang="ru-RU" dirty="0" smtClean="0">
              <a:solidFill>
                <a:srgbClr val="7030A0"/>
              </a:solidFill>
            </a:endParaRPr>
          </a:p>
          <a:p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16" name="Содержимое 1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</a:rPr>
              <a:t>«Жмурки»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1026" name="Picture 2" descr="https://imom.me/wp-content/uploads/2019/03/GettyWestend61kidsplayingoutside-56aa2ed95f9b58b7d001a1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3286124"/>
            <a:ext cx="3738336" cy="2494847"/>
          </a:xfrm>
          <a:prstGeom prst="rect">
            <a:avLst/>
          </a:prstGeom>
          <a:noFill/>
        </p:spPr>
      </p:pic>
      <p:pic>
        <p:nvPicPr>
          <p:cNvPr id="2050" name="Picture 2" descr="E:\Фото игры в школе\836EsrCypgQ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2204864"/>
            <a:ext cx="3219822" cy="42930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Элементы танцевальной  терапии         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«Дикие пляски»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«В мире животных»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«Танцевальные эстафеты»</a:t>
            </a:r>
          </a:p>
          <a:p>
            <a:pPr lvl="0"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«Танец-хоровод»</a:t>
            </a:r>
            <a:endParaRPr lang="ru-RU" dirty="0" smtClean="0">
              <a:solidFill>
                <a:srgbClr val="7030A0"/>
              </a:solidFill>
            </a:endParaRPr>
          </a:p>
          <a:p>
            <a:pPr algn="ctr">
              <a:buNone/>
            </a:pPr>
            <a:endParaRPr lang="ru-RU" b="1" dirty="0" smtClean="0">
              <a:solidFill>
                <a:srgbClr val="7030A0"/>
              </a:solidFill>
            </a:endParaRPr>
          </a:p>
          <a:p>
            <a:endParaRPr lang="ru-RU" dirty="0" smtClean="0"/>
          </a:p>
          <a:p>
            <a:pPr>
              <a:buNone/>
            </a:pPr>
            <a:endParaRPr lang="ru-RU" dirty="0" smtClean="0">
              <a:solidFill>
                <a:srgbClr val="7030A0"/>
              </a:solidFill>
            </a:endParaRPr>
          </a:p>
          <a:p>
            <a:endParaRPr lang="ru-RU" dirty="0" smtClean="0">
              <a:solidFill>
                <a:srgbClr val="7030A0"/>
              </a:solidFill>
            </a:endParaRPr>
          </a:p>
        </p:txBody>
      </p:sp>
      <p:pic>
        <p:nvPicPr>
          <p:cNvPr id="2050" name="Picture 2" descr="E:\Новая папка\P_20191114_131917.jpg"/>
          <p:cNvPicPr>
            <a:picLocks noChangeAspect="1" noChangeArrowheads="1"/>
          </p:cNvPicPr>
          <p:nvPr/>
        </p:nvPicPr>
        <p:blipFill>
          <a:blip r:embed="rId2" cstate="print"/>
          <a:srcRect l="6290" t="8946" r="13200"/>
          <a:stretch>
            <a:fillRect/>
          </a:stretch>
        </p:blipFill>
        <p:spPr bwMode="auto">
          <a:xfrm>
            <a:off x="2123728" y="3573016"/>
            <a:ext cx="4608512" cy="29317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386647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28605"/>
            <a:ext cx="8229600" cy="264320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Дыхательные упражнения</a:t>
            </a:r>
            <a:endParaRPr lang="ru-RU" sz="3600" b="1" dirty="0">
              <a:solidFill>
                <a:srgbClr val="7030A0"/>
              </a:solidFill>
            </a:endParaRPr>
          </a:p>
        </p:txBody>
      </p:sp>
      <p:pic>
        <p:nvPicPr>
          <p:cNvPr id="4098" name="Picture 2" descr="E:\Новая папка\P_20191114_131705.jpg"/>
          <p:cNvPicPr>
            <a:picLocks noChangeAspect="1" noChangeArrowheads="1"/>
          </p:cNvPicPr>
          <p:nvPr/>
        </p:nvPicPr>
        <p:blipFill>
          <a:blip r:embed="rId2" cstate="print"/>
          <a:srcRect l="30313"/>
          <a:stretch>
            <a:fillRect/>
          </a:stretch>
        </p:blipFill>
        <p:spPr bwMode="auto">
          <a:xfrm>
            <a:off x="2195736" y="1988840"/>
            <a:ext cx="4970291" cy="40119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5649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Элементы массажа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2400" b="1" dirty="0" smtClean="0">
                <a:solidFill>
                  <a:srgbClr val="7030A0"/>
                </a:solidFill>
              </a:rPr>
              <a:t>четыре основные приема классического массажа</a:t>
            </a:r>
            <a:r>
              <a:rPr lang="ru-RU" sz="2400" b="1" dirty="0" smtClean="0">
                <a:solidFill>
                  <a:srgbClr val="7030A0"/>
                </a:solidFill>
              </a:rPr>
              <a:t>:</a:t>
            </a:r>
          </a:p>
          <a:p>
            <a:pPr algn="ctr">
              <a:buNone/>
            </a:pPr>
            <a:endParaRPr lang="ru-RU" sz="2400" b="1" dirty="0" smtClean="0">
              <a:solidFill>
                <a:srgbClr val="7030A0"/>
              </a:solidFill>
            </a:endParaRPr>
          </a:p>
          <a:p>
            <a:pPr lvl="0"/>
            <a:r>
              <a:rPr lang="ru-RU" dirty="0" smtClean="0">
                <a:solidFill>
                  <a:srgbClr val="7030A0"/>
                </a:solidFill>
              </a:rPr>
              <a:t>поглаживание</a:t>
            </a:r>
          </a:p>
          <a:p>
            <a:pPr lvl="0"/>
            <a:r>
              <a:rPr lang="ru-RU" dirty="0" smtClean="0">
                <a:solidFill>
                  <a:srgbClr val="7030A0"/>
                </a:solidFill>
              </a:rPr>
              <a:t>разминание</a:t>
            </a:r>
          </a:p>
          <a:p>
            <a:pPr lvl="0"/>
            <a:r>
              <a:rPr lang="ru-RU" dirty="0" smtClean="0">
                <a:solidFill>
                  <a:srgbClr val="7030A0"/>
                </a:solidFill>
              </a:rPr>
              <a:t>растирание</a:t>
            </a:r>
          </a:p>
          <a:p>
            <a:pPr lvl="0"/>
            <a:r>
              <a:rPr lang="ru-RU" dirty="0" smtClean="0">
                <a:solidFill>
                  <a:srgbClr val="7030A0"/>
                </a:solidFill>
              </a:rPr>
              <a:t>вибрацию и поколачивание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E:\Новая папка\P_20191114_133219.jpg"/>
          <p:cNvPicPr>
            <a:picLocks noChangeAspect="1" noChangeArrowheads="1"/>
          </p:cNvPicPr>
          <p:nvPr/>
        </p:nvPicPr>
        <p:blipFill>
          <a:blip r:embed="rId2" cstate="print"/>
          <a:srcRect l="8333" t="8889" r="6667"/>
          <a:stretch>
            <a:fillRect/>
          </a:stretch>
        </p:blipFill>
        <p:spPr bwMode="auto">
          <a:xfrm>
            <a:off x="5000628" y="1428736"/>
            <a:ext cx="3643338" cy="2196719"/>
          </a:xfrm>
          <a:prstGeom prst="rect">
            <a:avLst/>
          </a:prstGeom>
          <a:noFill/>
        </p:spPr>
      </p:pic>
      <p:pic>
        <p:nvPicPr>
          <p:cNvPr id="1027" name="Picture 3" descr="E:\Новая папка\P_20191114_133638.jpg"/>
          <p:cNvPicPr>
            <a:picLocks noChangeAspect="1" noChangeArrowheads="1"/>
          </p:cNvPicPr>
          <p:nvPr/>
        </p:nvPicPr>
        <p:blipFill>
          <a:blip r:embed="rId3" cstate="print"/>
          <a:srcRect t="10500" b="21251"/>
          <a:stretch>
            <a:fillRect/>
          </a:stretch>
        </p:blipFill>
        <p:spPr bwMode="auto">
          <a:xfrm>
            <a:off x="5786446" y="3643314"/>
            <a:ext cx="2294482" cy="27839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314</TotalTime>
  <Words>168</Words>
  <Application>Microsoft Office PowerPoint</Application>
  <PresentationFormat>Экран (4:3)</PresentationFormat>
  <Paragraphs>37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Релаксационные приёмы и способы повышения стрессоустойчивости обучающихся с ОВЗ. </vt:lpstr>
      <vt:lpstr> Стресс —  нестандартная поведенческая  реакция организма на необычное или неожиданное обстоятельство текущей ситуации.</vt:lpstr>
      <vt:lpstr>Признаки снижения стрессоустойчивости : </vt:lpstr>
      <vt:lpstr>Методы борьбы со стрессом </vt:lpstr>
      <vt:lpstr>Ролевые игры. </vt:lpstr>
      <vt:lpstr>Слайд 6</vt:lpstr>
      <vt:lpstr>Слайд 7</vt:lpstr>
      <vt:lpstr>Слайд 8</vt:lpstr>
      <vt:lpstr>Элементы массажа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ФИЗИЧЕСКОЕ ВОСПИТАНИЕ ДЕТЕЙ С НАРУШЕНИЯМИ СЛУХА</dc:title>
  <dc:creator>1</dc:creator>
  <cp:lastModifiedBy>Admin</cp:lastModifiedBy>
  <cp:revision>36</cp:revision>
  <dcterms:created xsi:type="dcterms:W3CDTF">2017-05-17T16:04:25Z</dcterms:created>
  <dcterms:modified xsi:type="dcterms:W3CDTF">2019-11-14T15:36:06Z</dcterms:modified>
</cp:coreProperties>
</file>