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6" r:id="rId2"/>
    <p:sldMasterId id="2147483744" r:id="rId3"/>
  </p:sldMasterIdLst>
  <p:notesMasterIdLst>
    <p:notesMasterId r:id="rId21"/>
  </p:notesMasterIdLst>
  <p:handoutMasterIdLst>
    <p:handoutMasterId r:id="rId22"/>
  </p:handoutMasterIdLst>
  <p:sldIdLst>
    <p:sldId id="368" r:id="rId4"/>
    <p:sldId id="363" r:id="rId5"/>
    <p:sldId id="364" r:id="rId6"/>
    <p:sldId id="362" r:id="rId7"/>
    <p:sldId id="365" r:id="rId8"/>
    <p:sldId id="311" r:id="rId9"/>
    <p:sldId id="354" r:id="rId10"/>
    <p:sldId id="353" r:id="rId11"/>
    <p:sldId id="352" r:id="rId12"/>
    <p:sldId id="358" r:id="rId13"/>
    <p:sldId id="359" r:id="rId14"/>
    <p:sldId id="360" r:id="rId15"/>
    <p:sldId id="366" r:id="rId16"/>
    <p:sldId id="361" r:id="rId17"/>
    <p:sldId id="367" r:id="rId18"/>
    <p:sldId id="341" r:id="rId19"/>
    <p:sldId id="289" r:id="rId2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2F2F"/>
    <a:srgbClr val="FFFFFF"/>
    <a:srgbClr val="B3995D"/>
    <a:srgbClr val="009900"/>
    <a:srgbClr val="D00000"/>
    <a:srgbClr val="66FF99"/>
    <a:srgbClr val="006EA4"/>
    <a:srgbClr val="8B8D8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4" autoAdjust="0"/>
    <p:restoredTop sz="94291" autoAdjust="0"/>
  </p:normalViewPr>
  <p:slideViewPr>
    <p:cSldViewPr snapToGrid="0">
      <p:cViewPr>
        <p:scale>
          <a:sx n="100" d="100"/>
          <a:sy n="100" d="100"/>
        </p:scale>
        <p:origin x="6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B30709-54B3-42E6-B79F-277923B36EB6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52A9E5-5EF6-4C70-97FE-4E2A60C65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2BAC40-E27F-4C30-8F6E-FC9948814EB4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12D2F83-3C71-4A3F-B75C-E8B0EF1C7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6415-F199-41E2-BB76-F23E7297B5DE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CD659-6572-4D8A-A26E-4FAA6A85E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CBBF6-00BA-4BF1-86FE-86FD0C18DC8D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9C7FE-6251-480A-A08B-0ADEEBB59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2CB5-7B19-48A1-BC20-60E2932235DE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1E225-FFA2-4121-8F9C-5A7BF7471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0FE33-9CD6-4849-9093-4BB43F5F3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67149-F9FE-4276-AE4B-96AEFA28B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E440-4074-4214-B2F6-9AAE84074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D4BCC-0F21-4E39-9FE9-DDB0F402D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B1CD6-ADA6-4A50-A647-C83800433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64C8D-1D53-4117-AC62-4B38A034D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3845A-7035-4EB8-8B8F-44AF8738F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EC3F8-1935-42DC-A682-382B34EEE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A8A13-3E9D-4EE6-837B-402998EF23D0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B5220-D037-4FB4-9D21-A8DDA8244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66B1-C019-4237-A6A6-1066F11F3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EA3DF-FA26-4484-80E8-4271CB0C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539D0-DEE3-4BBA-8D94-719C5AC49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040D0-56DD-44B6-A6B3-53FE5618696E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66D7A-EAA1-44AB-A6CC-839C59789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A4FA-B31D-44D8-A387-2CEC32831A81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06DED-7F40-4D9E-8F2E-8658E616D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F1D-6C80-4374-8645-E0173FAB8C3F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3551-4699-4838-A3FC-319267E8D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A0468-2EAE-4332-958D-9CC2E479B425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C87D-9C44-4E18-B020-9555391E3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02D64-B4FA-4654-8072-8C6B3A80D808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AFCA2-C0E6-424D-9F43-FE02F77D5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27AF4-DE30-452D-80E2-C9A057BE671B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7CC58-B216-4BDE-86BC-B1BAF7E5E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EA5E1-5C9E-4099-B523-B6BE2BB34179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80CAF-C65B-477D-BB6E-ACF5F5728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434E5-9A69-4C85-B472-BE2D5DED3183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1A99A-26D8-469C-8847-1C8EDF6F0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43AC-8740-4F0E-92F8-F17A4CBF2A53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A3E73-8738-436E-972A-738C178CE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46C01-75E8-4555-95FC-A54B15484A44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EE1D-157A-49FF-8E23-53D78D07D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2BAAA-E348-47B5-B346-0D81BCF66DCD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A5464-EDAC-4871-BF56-D1AAB3DC9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97A3E-7305-4B39-A125-72A24D87D107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57EBF-3209-4875-8513-99EF494F1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3239E-5EDA-4434-961F-53DF8D5889C4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A7745-F288-4840-AFDF-6E239C8A9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461A-016B-4DD4-A297-8E516CFAFA2C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711D-9A19-496C-A376-78014A831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006D4-6780-4EF7-88FA-2BE1E96188D5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C1F42-D851-4165-B0C0-BA26840B5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14037-1038-46AB-844C-040357F0A982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8CBE2-EAD7-44B9-B376-E65920900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C5887-873D-41F4-BEF9-0BEC782BDE71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6DF29-FAC1-4434-A768-164F124B7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E99F4-0945-4842-9A03-B2FE40C4ACBC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D952E-5DBB-4ABE-AF9B-FE93DF640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04CDED-9A35-4D3E-96CA-E52AF72969EA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85D5DD-728D-451A-80D9-68A6F582E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ransition>
    <p:fade thruBlk="1"/>
  </p:transition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E5B0ADE-6D31-474B-BB7B-0E5E954DB781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F35C210-5282-4239-9645-3D681C4F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5" r:id="rId2"/>
    <p:sldLayoutId id="2147483764" r:id="rId3"/>
    <p:sldLayoutId id="2147483763" r:id="rId4"/>
    <p:sldLayoutId id="2147483762" r:id="rId5"/>
    <p:sldLayoutId id="2147483761" r:id="rId6"/>
    <p:sldLayoutId id="2147483760" r:id="rId7"/>
    <p:sldLayoutId id="2147483759" r:id="rId8"/>
    <p:sldLayoutId id="2147483758" r:id="rId9"/>
    <p:sldLayoutId id="2147483757" r:id="rId10"/>
    <p:sldLayoutId id="2147483756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9CFABD3-44F7-467E-AABA-30842CF0BCF1}" type="datetime1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C49AE13-74CE-4E24-9993-A85922D02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6" r:id="rId2"/>
    <p:sldLayoutId id="2147483775" r:id="rId3"/>
    <p:sldLayoutId id="2147483774" r:id="rId4"/>
    <p:sldLayoutId id="2147483773" r:id="rId5"/>
    <p:sldLayoutId id="2147483772" r:id="rId6"/>
    <p:sldLayoutId id="2147483771" r:id="rId7"/>
    <p:sldLayoutId id="2147483770" r:id="rId8"/>
    <p:sldLayoutId id="2147483769" r:id="rId9"/>
    <p:sldLayoutId id="2147483768" r:id="rId10"/>
    <p:sldLayoutId id="2147483767" r:id="rId11"/>
  </p:sldLayoutIdLst>
  <p:transition>
    <p:fade thruBlk="1"/>
  </p:transition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Admin\Desktop\Презентация В.Д\gt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8113" y="265113"/>
            <a:ext cx="15763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347" name="Группа 2"/>
          <p:cNvGrpSpPr>
            <a:grpSpLocks/>
          </p:cNvGrpSpPr>
          <p:nvPr/>
        </p:nvGrpSpPr>
        <p:grpSpPr bwMode="auto">
          <a:xfrm>
            <a:off x="7031038" y="85725"/>
            <a:ext cx="3563937" cy="1249363"/>
            <a:chOff x="3211278" y="270754"/>
            <a:chExt cx="2974643" cy="1248985"/>
          </a:xfrm>
        </p:grpSpPr>
        <p:pic>
          <p:nvPicPr>
            <p:cNvPr id="57348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1278" y="270754"/>
              <a:ext cx="630440" cy="124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3851283" y="442521"/>
              <a:ext cx="2334638" cy="1077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effectLst>
                    <a:glow rad="12700">
                      <a:schemeClr val="tx1">
                        <a:lumMod val="50000"/>
                        <a:lumOff val="50000"/>
                        <a:alpha val="13000"/>
                      </a:schemeClr>
                    </a:glow>
                  </a:effectLst>
                  <a:latin typeface="+mn-lt"/>
                </a:rPr>
                <a:t>Министерство физической культуры, спорта и туризма Пермского края</a:t>
              </a: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1244600" y="1633538"/>
            <a:ext cx="9409113" cy="190817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3200" b="1">
                <a:solidFill>
                  <a:srgbClr val="7F6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Всероссийского физкультурно-спортивного комплекса «Готов к труду и обороне» (ГТО) в Пермском крае в 2017 – 2020 гг.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886325" y="4506913"/>
            <a:ext cx="5629275" cy="769937"/>
          </a:xfrm>
        </p:spPr>
        <p:txBody>
          <a:bodyPr anchor="b">
            <a:normAutofit/>
          </a:bodyPr>
          <a:lstStyle/>
          <a:p>
            <a:pPr algn="r">
              <a:defRPr/>
            </a:pPr>
            <a: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Наумов Александр Анатольевич, </a:t>
            </a:r>
            <a:b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структурного подразделения, Региональный оператор </a:t>
            </a:r>
            <a:b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Колледж олимпийского резерва Пермского края </a:t>
            </a:r>
            <a:br>
              <a:rPr lang="ru-RU" altLang="ru-RU" sz="1800" smtClean="0">
                <a:solidFill>
                  <a:srgbClr val="3B38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altLang="ru-RU" sz="1800" smtClean="0">
              <a:solidFill>
                <a:srgbClr val="3B383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3"/>
          <p:cNvSpPr>
            <a:spLocks noGrp="1"/>
          </p:cNvSpPr>
          <p:nvPr>
            <p:ph type="title"/>
          </p:nvPr>
        </p:nvSpPr>
        <p:spPr>
          <a:xfrm>
            <a:off x="127000" y="-111125"/>
            <a:ext cx="12065000" cy="1325563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8B8D8E"/>
                </a:solidFill>
                <a:cs typeface="Arial" charset="0"/>
              </a:rPr>
              <a:t>Статистика 2-ГТО на 31.12.2018</a:t>
            </a:r>
            <a:endParaRPr lang="ru-RU" sz="2800" b="1" smtClean="0">
              <a:solidFill>
                <a:srgbClr val="0070C0"/>
              </a:solidFill>
            </a:endParaRPr>
          </a:p>
        </p:txBody>
      </p:sp>
      <p:sp>
        <p:nvSpPr>
          <p:cNvPr id="49155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FF2F2F"/>
              </a:solidFill>
              <a:latin typeface="Calibri" pitchFamily="34" charset="0"/>
            </a:endParaRPr>
          </a:p>
        </p:txBody>
      </p:sp>
      <p:grpSp>
        <p:nvGrpSpPr>
          <p:cNvPr id="49156" name="Группа 7"/>
          <p:cNvGrpSpPr>
            <a:grpSpLocks/>
          </p:cNvGrpSpPr>
          <p:nvPr/>
        </p:nvGrpSpPr>
        <p:grpSpPr bwMode="auto">
          <a:xfrm>
            <a:off x="2417763" y="1666875"/>
            <a:ext cx="2492375" cy="1471613"/>
            <a:chOff x="0" y="50"/>
            <a:chExt cx="3200400" cy="2000976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50"/>
              <a:ext cx="3200400" cy="200097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95693" y="146831"/>
              <a:ext cx="3004707" cy="1806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360" tIns="106680" rIns="213360" bIns="106680" spcCol="1270" anchor="ctr"/>
            <a:lstStyle/>
            <a:p>
              <a:pPr algn="ctr" defTabSz="2489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600" dirty="0"/>
                <a:t>2017 год</a:t>
              </a:r>
            </a:p>
          </p:txBody>
        </p:sp>
      </p:grpSp>
      <p:grpSp>
        <p:nvGrpSpPr>
          <p:cNvPr id="49157" name="Группа 10"/>
          <p:cNvGrpSpPr>
            <a:grpSpLocks/>
          </p:cNvGrpSpPr>
          <p:nvPr/>
        </p:nvGrpSpPr>
        <p:grpSpPr bwMode="auto">
          <a:xfrm>
            <a:off x="2495550" y="3255963"/>
            <a:ext cx="2414588" cy="1343025"/>
            <a:chOff x="0" y="50"/>
            <a:chExt cx="3200400" cy="200097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50"/>
              <a:ext cx="3200400" cy="200097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96791" y="97023"/>
              <a:ext cx="3006819" cy="1807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360" tIns="106680" rIns="213360" bIns="106680" spcCol="1270" anchor="ctr"/>
            <a:lstStyle/>
            <a:p>
              <a:pPr algn="ctr" defTabSz="2489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600" dirty="0"/>
                <a:t>2018 </a:t>
              </a:r>
              <a:r>
                <a:rPr lang="ru-RU" sz="5600" dirty="0"/>
                <a:t>год</a:t>
              </a:r>
            </a:p>
          </p:txBody>
        </p:sp>
      </p:grpSp>
      <p:grpSp>
        <p:nvGrpSpPr>
          <p:cNvPr id="49158" name="Группа 15"/>
          <p:cNvGrpSpPr>
            <a:grpSpLocks/>
          </p:cNvGrpSpPr>
          <p:nvPr/>
        </p:nvGrpSpPr>
        <p:grpSpPr bwMode="auto">
          <a:xfrm>
            <a:off x="5067300" y="3262313"/>
            <a:ext cx="5010150" cy="1290637"/>
            <a:chOff x="4894391" y="3533385"/>
            <a:chExt cx="5735508" cy="1600780"/>
          </a:xfrm>
        </p:grpSpPr>
        <p:sp>
          <p:nvSpPr>
            <p:cNvPr id="17" name="Прямоугольник с двумя скругленными соседними углами 16"/>
            <p:cNvSpPr/>
            <p:nvPr/>
          </p:nvSpPr>
          <p:spPr>
            <a:xfrm rot="5400000">
              <a:off x="6984471" y="1488739"/>
              <a:ext cx="1600780" cy="5690074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4894391" y="3614113"/>
              <a:ext cx="5611929" cy="14452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57150" rIns="114300" bIns="57150" spcCol="1270" anchor="ctr"/>
            <a:lstStyle/>
            <a:p>
              <a:pPr marL="285750" lvl="1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10 178 знаков</a:t>
              </a:r>
            </a:p>
            <a:p>
              <a:pPr marL="571500" lvl="2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45,2% от числа принявших участие</a:t>
              </a:r>
            </a:p>
          </p:txBody>
        </p:sp>
      </p:grpSp>
      <p:grpSp>
        <p:nvGrpSpPr>
          <p:cNvPr id="49159" name="Группа 18"/>
          <p:cNvGrpSpPr>
            <a:grpSpLocks/>
          </p:cNvGrpSpPr>
          <p:nvPr/>
        </p:nvGrpSpPr>
        <p:grpSpPr bwMode="auto">
          <a:xfrm>
            <a:off x="5108575" y="1774825"/>
            <a:ext cx="4968875" cy="1258888"/>
            <a:chOff x="3200399" y="200149"/>
            <a:chExt cx="5689600" cy="1600780"/>
          </a:xfrm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5400000">
              <a:off x="5244810" y="-1844262"/>
              <a:ext cx="1600780" cy="5689600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3200399" y="278876"/>
              <a:ext cx="5611437" cy="14433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57150" rIns="114300" bIns="57150" spcCol="1270" anchor="ctr"/>
            <a:lstStyle/>
            <a:p>
              <a:pPr marL="285750" lvl="1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10 132 знака</a:t>
              </a:r>
            </a:p>
            <a:p>
              <a:pPr marL="571500" lvl="2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50,3% от числа принявших участие</a:t>
              </a:r>
            </a:p>
          </p:txBody>
        </p:sp>
      </p:grpSp>
      <p:grpSp>
        <p:nvGrpSpPr>
          <p:cNvPr id="49160" name="Группа 21"/>
          <p:cNvGrpSpPr>
            <a:grpSpLocks/>
          </p:cNvGrpSpPr>
          <p:nvPr/>
        </p:nvGrpSpPr>
        <p:grpSpPr bwMode="auto">
          <a:xfrm>
            <a:off x="2495550" y="4727575"/>
            <a:ext cx="2606675" cy="1282700"/>
            <a:chOff x="0" y="50"/>
            <a:chExt cx="3200400" cy="2000976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0" y="50"/>
              <a:ext cx="3200400" cy="200097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97454" y="96633"/>
              <a:ext cx="3005491" cy="1807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360" tIns="106680" rIns="213360" bIns="106680" spcCol="1270" anchor="ctr"/>
            <a:lstStyle/>
            <a:p>
              <a:pPr algn="ctr" defTabSz="2489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600" dirty="0"/>
                <a:t>2019 </a:t>
              </a:r>
              <a:r>
                <a:rPr lang="ru-RU" sz="5600" dirty="0"/>
                <a:t>год</a:t>
              </a:r>
            </a:p>
          </p:txBody>
        </p:sp>
      </p:grpSp>
      <p:grpSp>
        <p:nvGrpSpPr>
          <p:cNvPr id="49161" name="Группа 27"/>
          <p:cNvGrpSpPr>
            <a:grpSpLocks/>
          </p:cNvGrpSpPr>
          <p:nvPr/>
        </p:nvGrpSpPr>
        <p:grpSpPr bwMode="auto">
          <a:xfrm>
            <a:off x="5240338" y="4705350"/>
            <a:ext cx="5010150" cy="1290638"/>
            <a:chOff x="4894391" y="3533385"/>
            <a:chExt cx="5735508" cy="1600780"/>
          </a:xfrm>
        </p:grpSpPr>
        <p:sp>
          <p:nvSpPr>
            <p:cNvPr id="29" name="Прямоугольник с двумя скругленными соседними углами 28"/>
            <p:cNvSpPr/>
            <p:nvPr/>
          </p:nvSpPr>
          <p:spPr>
            <a:xfrm rot="5400000">
              <a:off x="6984472" y="1488737"/>
              <a:ext cx="1600780" cy="5690075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Прямоугольник 29"/>
            <p:cNvSpPr/>
            <p:nvPr/>
          </p:nvSpPr>
          <p:spPr>
            <a:xfrm>
              <a:off x="4894391" y="3614114"/>
              <a:ext cx="5611929" cy="14452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57150" rIns="114300" bIns="57150" spcCol="1270" anchor="ctr"/>
            <a:lstStyle/>
            <a:p>
              <a:pPr marL="285750" lvl="1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9 981 знаков</a:t>
              </a:r>
              <a:endParaRPr lang="ru-RU" sz="3000" dirty="0"/>
            </a:p>
            <a:p>
              <a:pPr marL="571500" lvl="2" indent="-285750" algn="ctr" defTabSz="13335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ru-RU" sz="3000" dirty="0"/>
                <a:t>38% </a:t>
              </a:r>
              <a:r>
                <a:rPr lang="ru-RU" sz="3000" dirty="0"/>
                <a:t>от числа принявших участие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3"/>
          <p:cNvSpPr>
            <a:spLocks noGrp="1"/>
          </p:cNvSpPr>
          <p:nvPr>
            <p:ph type="title"/>
          </p:nvPr>
        </p:nvSpPr>
        <p:spPr>
          <a:xfrm>
            <a:off x="127000" y="-69850"/>
            <a:ext cx="12065000" cy="1325563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8B8D8E"/>
                </a:solidFill>
                <a:cs typeface="Arial" charset="0"/>
              </a:rPr>
              <a:t>Контингент принявших участие в комплексе ГТО</a:t>
            </a:r>
            <a:endParaRPr lang="ru-RU" sz="2800" b="1" smtClean="0">
              <a:solidFill>
                <a:srgbClr val="0070C0"/>
              </a:solidFill>
            </a:endParaRPr>
          </a:p>
        </p:txBody>
      </p:sp>
      <p:sp>
        <p:nvSpPr>
          <p:cNvPr id="50179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FF2F2F"/>
              </a:solidFill>
              <a:latin typeface="Calibri" pitchFamily="34" charset="0"/>
            </a:endParaRPr>
          </a:p>
        </p:txBody>
      </p:sp>
      <p:graphicFrame>
        <p:nvGraphicFramePr>
          <p:cNvPr id="50180" name="Диаграмма 21"/>
          <p:cNvGraphicFramePr>
            <a:graphicFrameLocks/>
          </p:cNvGraphicFramePr>
          <p:nvPr/>
        </p:nvGraphicFramePr>
        <p:xfrm>
          <a:off x="1154113" y="1349375"/>
          <a:ext cx="9421812" cy="4119563"/>
        </p:xfrm>
        <a:graphic>
          <a:graphicData uri="http://schemas.openxmlformats.org/presentationml/2006/ole">
            <p:oleObj spid="_x0000_s50180" r:id="rId4" imgW="9425233" imgH="4121253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000" y="-69850"/>
            <a:ext cx="12065000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Статистика знаков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отличия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1203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FF2F2F"/>
              </a:solidFill>
              <a:latin typeface="Calibri" pitchFamily="34" charset="0"/>
            </a:endParaRP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 rot="10800000" flipV="1">
            <a:off x="3516313" y="1055688"/>
            <a:ext cx="446405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Распределение по возрастным ступеням 2017-2018 год</a:t>
            </a:r>
            <a:endParaRPr lang="ru-RU" altLang="ru-RU">
              <a:cs typeface="Arial" charset="0"/>
            </a:endParaRPr>
          </a:p>
        </p:txBody>
      </p:sp>
      <p:sp>
        <p:nvSpPr>
          <p:cNvPr id="51205" name="Надпись 2"/>
          <p:cNvSpPr txBox="1">
            <a:spLocks noChangeArrowheads="1"/>
          </p:cNvSpPr>
          <p:nvPr/>
        </p:nvSpPr>
        <p:spPr bwMode="auto">
          <a:xfrm>
            <a:off x="4438650" y="1597025"/>
            <a:ext cx="2900363" cy="454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МУЖЧИНЫ</a:t>
            </a:r>
            <a:endParaRPr lang="ru-RU" altLang="ru-RU">
              <a:ea typeface="Calibri" pitchFamily="34" charset="0"/>
              <a:cs typeface="Arial" charset="0"/>
            </a:endParaRPr>
          </a:p>
        </p:txBody>
      </p:sp>
      <p:graphicFrame>
        <p:nvGraphicFramePr>
          <p:cNvPr id="51206" name="Диаграмма 7"/>
          <p:cNvGraphicFramePr>
            <a:graphicFrameLocks/>
          </p:cNvGraphicFramePr>
          <p:nvPr/>
        </p:nvGraphicFramePr>
        <p:xfrm>
          <a:off x="2276475" y="1724025"/>
          <a:ext cx="7373938" cy="4383088"/>
        </p:xfrm>
        <a:graphic>
          <a:graphicData uri="http://schemas.openxmlformats.org/presentationml/2006/ole">
            <p:oleObj spid="_x0000_s51206" r:id="rId4" imgW="7376799" imgH="438340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000" y="-69850"/>
            <a:ext cx="12065000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Статистика знаков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отличия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227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FF2F2F"/>
              </a:solidFill>
              <a:latin typeface="Calibri" pitchFamily="34" charset="0"/>
            </a:endParaRP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 rot="10800000" flipV="1">
            <a:off x="3516313" y="1066800"/>
            <a:ext cx="446405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Распределение по возрастным ступеням 2017-2018 год</a:t>
            </a:r>
            <a:endParaRPr lang="ru-RU" altLang="ru-RU">
              <a:cs typeface="Arial" charset="0"/>
            </a:endParaRPr>
          </a:p>
        </p:txBody>
      </p:sp>
      <p:sp>
        <p:nvSpPr>
          <p:cNvPr id="52229" name="Надпись 2"/>
          <p:cNvSpPr txBox="1">
            <a:spLocks noChangeArrowheads="1"/>
          </p:cNvSpPr>
          <p:nvPr/>
        </p:nvSpPr>
        <p:spPr bwMode="auto">
          <a:xfrm>
            <a:off x="4438650" y="1584325"/>
            <a:ext cx="2900363" cy="368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charset="0"/>
              </a:rPr>
              <a:t>ЖЕНЩИНЫ</a:t>
            </a:r>
          </a:p>
        </p:txBody>
      </p:sp>
      <p:graphicFrame>
        <p:nvGraphicFramePr>
          <p:cNvPr id="52230" name="Диаграмма 8"/>
          <p:cNvGraphicFramePr>
            <a:graphicFrameLocks/>
          </p:cNvGraphicFramePr>
          <p:nvPr/>
        </p:nvGraphicFramePr>
        <p:xfrm>
          <a:off x="2085975" y="1908175"/>
          <a:ext cx="7010400" cy="4267200"/>
        </p:xfrm>
        <a:graphic>
          <a:graphicData uri="http://schemas.openxmlformats.org/presentationml/2006/ole">
            <p:oleObj spid="_x0000_s52230" r:id="rId4" imgW="7011008" imgH="426757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000" y="-69850"/>
            <a:ext cx="12065000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Статистика знаков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отличия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3251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FF2F2F"/>
              </a:solidFill>
              <a:latin typeface="Calibri" pitchFamily="34" charset="0"/>
            </a:endParaRP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 rot="10800000" flipV="1">
            <a:off x="3516313" y="962025"/>
            <a:ext cx="44640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Общее количество знаков по возрастным </a:t>
            </a:r>
          </a:p>
          <a:p>
            <a:pPr algn="ctr" eaLnBrk="0" hangingPunct="0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ступеням 2016- 2018 гг.</a:t>
            </a:r>
            <a:endParaRPr lang="ru-RU" altLang="ru-RU">
              <a:cs typeface="Arial" charset="0"/>
            </a:endParaRPr>
          </a:p>
        </p:txBody>
      </p:sp>
      <p:graphicFrame>
        <p:nvGraphicFramePr>
          <p:cNvPr id="53253" name="Диаграмма 9"/>
          <p:cNvGraphicFramePr>
            <a:graphicFrameLocks/>
          </p:cNvGraphicFramePr>
          <p:nvPr/>
        </p:nvGraphicFramePr>
        <p:xfrm>
          <a:off x="2784475" y="1928813"/>
          <a:ext cx="5926138" cy="3602037"/>
        </p:xfrm>
        <a:graphic>
          <a:graphicData uri="http://schemas.openxmlformats.org/presentationml/2006/ole">
            <p:oleObj spid="_x0000_s53253" r:id="rId4" imgW="5925826" imgH="359695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1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DDB1F-A535-4D38-8493-AA74F7207535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solidFill>
                <a:srgbClr val="898989"/>
              </a:solidFill>
            </a:endParaRPr>
          </a:p>
        </p:txBody>
      </p:sp>
      <p:grpSp>
        <p:nvGrpSpPr>
          <p:cNvPr id="54275" name="Группа 14"/>
          <p:cNvGrpSpPr>
            <a:grpSpLocks/>
          </p:cNvGrpSpPr>
          <p:nvPr/>
        </p:nvGrpSpPr>
        <p:grpSpPr bwMode="auto">
          <a:xfrm>
            <a:off x="179388" y="220663"/>
            <a:ext cx="1744662" cy="974725"/>
            <a:chOff x="180141" y="221118"/>
            <a:chExt cx="1743908" cy="974976"/>
          </a:xfrm>
        </p:grpSpPr>
        <p:pic>
          <p:nvPicPr>
            <p:cNvPr id="54339" name="Picture 2" descr="C:\Users\Admin\Desktop\Презентация В.Д\gt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928" y="447680"/>
              <a:ext cx="1001121" cy="74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340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141" y="221118"/>
              <a:ext cx="490655" cy="97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748220" y="349738"/>
              <a:ext cx="0" cy="843180"/>
            </a:xfrm>
            <a:prstGeom prst="line">
              <a:avLst/>
            </a:prstGeom>
            <a:ln>
              <a:solidFill>
                <a:srgbClr val="8B8D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2286000" y="1504950"/>
          <a:ext cx="7351713" cy="4525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8887"/>
                <a:gridCol w="1341933"/>
                <a:gridCol w="417471"/>
                <a:gridCol w="698887"/>
                <a:gridCol w="698887"/>
                <a:gridCol w="698887"/>
                <a:gridCol w="698887"/>
                <a:gridCol w="698887"/>
                <a:gridCol w="699330"/>
                <a:gridCol w="699330"/>
              </a:tblGrid>
              <a:tr h="1359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 п/п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показателя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Единица измерения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Значение показателей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2018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2019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2020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2021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2022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2023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2024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</a:tr>
              <a:tr h="1223814">
                <a:tc>
                  <a:txBody>
                    <a:bodyPr/>
                    <a:lstStyle/>
                    <a:p>
                      <a:endParaRPr lang="ru-RU" sz="700">
                        <a:effectLst/>
                        <a:latin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Доля населения, зарегистрированного в электронной базе данных, от общей численности населения в возрасте от 6 лет, проживающего на территории Пермского края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3,56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4,5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</a:tr>
              <a:tr h="1495772">
                <a:tc>
                  <a:txBody>
                    <a:bodyPr/>
                    <a:lstStyle/>
                    <a:p>
                      <a:endParaRPr lang="ru-RU" sz="700">
                        <a:effectLst/>
                        <a:latin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Доля населения, принявшего участие в выполнении нормативов испытаний (тестов) комплекса ГТО от общей численности населения, проживающего на территории Пермского края, зарегистрированного в электронной базе данных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72,23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</a:tr>
              <a:tr h="1087834">
                <a:tc>
                  <a:txBody>
                    <a:bodyPr/>
                    <a:lstStyle/>
                    <a:p>
                      <a:endParaRPr lang="ru-RU" sz="700">
                        <a:effectLst/>
                        <a:latin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Доля населения Пермского края, выполнившего нормативы ВФСК ГТО в общей численности населения, принявшего участие в сдаче нормативов ВФСК ГТО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49,5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992" marR="50992" marT="0" marB="0" anchor="ctr"/>
                </a:tc>
              </a:tr>
            </a:tbl>
          </a:graphicData>
        </a:graphic>
      </p:graphicFrame>
      <p:sp>
        <p:nvSpPr>
          <p:cNvPr id="54338" name="Rectangle 1"/>
          <p:cNvSpPr>
            <a:spLocks noChangeArrowheads="1"/>
          </p:cNvSpPr>
          <p:nvPr/>
        </p:nvSpPr>
        <p:spPr bwMode="auto">
          <a:xfrm>
            <a:off x="536575" y="0"/>
            <a:ext cx="1092041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 b="1">
                <a:ea typeface="Times New Roman" pitchFamily="18" charset="0"/>
                <a:cs typeface="Arial" charset="0"/>
              </a:rPr>
              <a:t>Таблица</a:t>
            </a:r>
            <a:endParaRPr lang="ru-RU" altLang="ru-RU" sz="6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altLang="ru-RU" sz="1400" b="1">
                <a:ea typeface="Times New Roman" pitchFamily="18" charset="0"/>
                <a:cs typeface="Arial" charset="0"/>
              </a:rPr>
              <a:t>повышения значений показателей реализации и продвижения Всероссийского </a:t>
            </a:r>
          </a:p>
          <a:p>
            <a:pPr algn="ctr" eaLnBrk="0" hangingPunct="0"/>
            <a:r>
              <a:rPr lang="ru-RU" altLang="ru-RU" sz="1400" b="1">
                <a:ea typeface="Times New Roman" pitchFamily="18" charset="0"/>
                <a:cs typeface="Arial" charset="0"/>
              </a:rPr>
              <a:t>физкультурно-спортивного комплекса</a:t>
            </a:r>
          </a:p>
          <a:p>
            <a:pPr algn="ctr" eaLnBrk="0" hangingPunct="0"/>
            <a:r>
              <a:rPr lang="ru-RU" altLang="ru-RU" sz="1400" b="1">
                <a:ea typeface="Times New Roman" pitchFamily="18" charset="0"/>
                <a:cs typeface="Arial" charset="0"/>
              </a:rPr>
              <a:t> «Готов к труду и обороне» (ГТО) в Пермском крае</a:t>
            </a:r>
            <a:endParaRPr lang="ru-RU" altLang="ru-RU" sz="6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alt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0"/>
            <a:ext cx="7051675" cy="132556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B8D8E"/>
                </a:solidFill>
                <a:latin typeface="+mn-lt"/>
                <a:cs typeface="Arial" panose="020B0604020202020204" pitchFamily="34" charset="0"/>
              </a:rPr>
              <a:t>Предложения по усовершенствованию работы </a:t>
            </a:r>
            <a:r>
              <a:rPr lang="ru-RU" sz="3200" b="1" dirty="0" smtClean="0">
                <a:solidFill>
                  <a:srgbClr val="8B8D8E"/>
                </a:solidFill>
                <a:latin typeface="+mn-lt"/>
                <a:cs typeface="Arial" panose="020B0604020202020204" pitchFamily="34" charset="0"/>
              </a:rPr>
              <a:t>ВФСК ГТО </a:t>
            </a:r>
            <a:endParaRPr lang="ru-RU" sz="3200" b="1" dirty="0">
              <a:solidFill>
                <a:srgbClr val="8B8D8E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5299" name="Номер слайда 1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61453F-CB62-453D-A6B8-33537C72C6D6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solidFill>
                <a:srgbClr val="898989"/>
              </a:solidFill>
            </a:endParaRPr>
          </a:p>
        </p:txBody>
      </p:sp>
      <p:grpSp>
        <p:nvGrpSpPr>
          <p:cNvPr id="55300" name="Группа 14"/>
          <p:cNvGrpSpPr>
            <a:grpSpLocks/>
          </p:cNvGrpSpPr>
          <p:nvPr/>
        </p:nvGrpSpPr>
        <p:grpSpPr bwMode="auto">
          <a:xfrm>
            <a:off x="179388" y="220663"/>
            <a:ext cx="1744662" cy="974725"/>
            <a:chOff x="180141" y="221118"/>
            <a:chExt cx="1743908" cy="974976"/>
          </a:xfrm>
        </p:grpSpPr>
        <p:pic>
          <p:nvPicPr>
            <p:cNvPr id="55302" name="Picture 2" descr="C:\Users\Admin\Desktop\Презентация В.Д\gt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928" y="447680"/>
              <a:ext cx="1001121" cy="74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3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141" y="221118"/>
              <a:ext cx="490655" cy="97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748220" y="349738"/>
              <a:ext cx="0" cy="843180"/>
            </a:xfrm>
            <a:prstGeom prst="line">
              <a:avLst/>
            </a:prstGeom>
            <a:ln>
              <a:solidFill>
                <a:srgbClr val="8B8D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500" y="1635125"/>
            <a:ext cx="10515600" cy="38782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Выделение штатных единиц на обслуживание центров тестирования в количестве не менее 1 человека в каждом МО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Приведение всех установленных документов в рабочее состояние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Активное межведомственное взаимодействие на региональном и муниципальном уровне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Составление дорожных карт для каждого центра тестирования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Подписание соглашений по реализации ВФСК ГТО с каждым МО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C:\Users\Администратор\Desktop\A9R3200.png"/>
          <p:cNvPicPr>
            <a:picLocks noChangeAspect="1" noChangeArrowheads="1"/>
          </p:cNvPicPr>
          <p:nvPr/>
        </p:nvPicPr>
        <p:blipFill>
          <a:blip r:embed="rId2"/>
          <a:srcRect t="11537" r="42216"/>
          <a:stretch>
            <a:fillRect/>
          </a:stretch>
        </p:blipFill>
        <p:spPr bwMode="auto">
          <a:xfrm>
            <a:off x="7426325" y="0"/>
            <a:ext cx="476567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 descr="C:\Users\Администратор\Desktop\A9R3200.png"/>
          <p:cNvPicPr>
            <a:picLocks noChangeAspect="1" noChangeArrowheads="1"/>
          </p:cNvPicPr>
          <p:nvPr/>
        </p:nvPicPr>
        <p:blipFill>
          <a:blip r:embed="rId2"/>
          <a:srcRect t="11537"/>
          <a:stretch>
            <a:fillRect/>
          </a:stretch>
        </p:blipFill>
        <p:spPr bwMode="auto">
          <a:xfrm>
            <a:off x="0" y="0"/>
            <a:ext cx="824865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Box 3"/>
          <p:cNvSpPr txBox="1">
            <a:spLocks noChangeArrowheads="1"/>
          </p:cNvSpPr>
          <p:nvPr/>
        </p:nvSpPr>
        <p:spPr bwMode="auto">
          <a:xfrm>
            <a:off x="1563688" y="2225675"/>
            <a:ext cx="92217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chemeClr val="bg1"/>
                </a:solidFill>
                <a:latin typeface="Calibri" pitchFamily="34" charset="0"/>
              </a:rPr>
              <a:t>Благодарю за внимание!</a:t>
            </a:r>
          </a:p>
        </p:txBody>
      </p:sp>
      <p:grpSp>
        <p:nvGrpSpPr>
          <p:cNvPr id="56324" name="Группа 10"/>
          <p:cNvGrpSpPr>
            <a:grpSpLocks/>
          </p:cNvGrpSpPr>
          <p:nvPr/>
        </p:nvGrpSpPr>
        <p:grpSpPr bwMode="auto">
          <a:xfrm>
            <a:off x="9437688" y="5391150"/>
            <a:ext cx="2754312" cy="1160463"/>
            <a:chOff x="3182802" y="459941"/>
            <a:chExt cx="2965079" cy="1248985"/>
          </a:xfrm>
        </p:grpSpPr>
        <p:pic>
          <p:nvPicPr>
            <p:cNvPr id="56326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82802" y="459941"/>
              <a:ext cx="630440" cy="124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3813243" y="619240"/>
              <a:ext cx="2334638" cy="1077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effectLst>
                    <a:glow rad="12700">
                      <a:schemeClr val="tx1">
                        <a:lumMod val="50000"/>
                        <a:lumOff val="50000"/>
                        <a:alpha val="13000"/>
                      </a:schemeClr>
                    </a:glow>
                  </a:effectLst>
                  <a:latin typeface="+mn-lt"/>
                </a:rPr>
                <a:t>Министерство физической культуры, спорта и туризма Пермского края</a:t>
              </a:r>
            </a:p>
          </p:txBody>
        </p:sp>
      </p:grpSp>
      <p:pic>
        <p:nvPicPr>
          <p:cNvPr id="56325" name="Picture 2" descr="C:\Users\Admin\Desktop\Презентация В.Д\gt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638" y="5597525"/>
            <a:ext cx="128905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Admin\Desktop\Презентация В.Д\gt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8113" y="265113"/>
            <a:ext cx="15763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3" name="Группа 2"/>
          <p:cNvGrpSpPr>
            <a:grpSpLocks/>
          </p:cNvGrpSpPr>
          <p:nvPr/>
        </p:nvGrpSpPr>
        <p:grpSpPr bwMode="auto">
          <a:xfrm>
            <a:off x="7031038" y="85725"/>
            <a:ext cx="3563937" cy="1249363"/>
            <a:chOff x="3211278" y="270754"/>
            <a:chExt cx="2974643" cy="1248985"/>
          </a:xfrm>
        </p:grpSpPr>
        <p:pic>
          <p:nvPicPr>
            <p:cNvPr id="40966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1278" y="270754"/>
              <a:ext cx="630440" cy="124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3851283" y="442521"/>
              <a:ext cx="2334638" cy="1077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effectLst>
                    <a:glow rad="12700">
                      <a:schemeClr val="tx1">
                        <a:lumMod val="50000"/>
                        <a:lumOff val="50000"/>
                        <a:alpha val="13000"/>
                      </a:schemeClr>
                    </a:glow>
                  </a:effectLst>
                  <a:latin typeface="+mn-lt"/>
                </a:rPr>
                <a:t>Министерство физической культуры, спорта и туризма Пермского края</a:t>
              </a: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1712913" y="1774825"/>
            <a:ext cx="8782050" cy="19065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5" name="Прямоугольник 3"/>
          <p:cNvSpPr>
            <a:spLocks noChangeArrowheads="1"/>
          </p:cNvSpPr>
          <p:nvPr/>
        </p:nvSpPr>
        <p:spPr bwMode="auto">
          <a:xfrm>
            <a:off x="2646363" y="1687513"/>
            <a:ext cx="6096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latin typeface="Calibri" pitchFamily="34" charset="0"/>
            </a:endParaRPr>
          </a:p>
          <a:p>
            <a:r>
              <a:rPr lang="ru-RU" sz="2000" b="1">
                <a:latin typeface="Calibri" pitchFamily="34" charset="0"/>
              </a:rPr>
              <a:t>Всероссийский физкультурно-спортивный комплекс «Готов к труду и обороне» (ГТО) </a:t>
            </a:r>
            <a:r>
              <a:rPr lang="ru-RU" sz="2000">
                <a:latin typeface="Calibri" pitchFamily="34" charset="0"/>
              </a:rPr>
              <a:t>— полноценная программная и нормативная основа физического воспитания населения страны, нацеленная на развитие массового спорта и оздоровление нации.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Admin\Desktop\Презентация В.Д\gt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8113" y="265113"/>
            <a:ext cx="15763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987" name="Группа 2"/>
          <p:cNvGrpSpPr>
            <a:grpSpLocks/>
          </p:cNvGrpSpPr>
          <p:nvPr/>
        </p:nvGrpSpPr>
        <p:grpSpPr bwMode="auto">
          <a:xfrm>
            <a:off x="7031038" y="85725"/>
            <a:ext cx="3563937" cy="1249363"/>
            <a:chOff x="3211278" y="270754"/>
            <a:chExt cx="2974643" cy="1248985"/>
          </a:xfrm>
        </p:grpSpPr>
        <p:pic>
          <p:nvPicPr>
            <p:cNvPr id="41992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1278" y="270754"/>
              <a:ext cx="630440" cy="124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3851283" y="442521"/>
              <a:ext cx="2334638" cy="1077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effectLst>
                    <a:glow rad="12700">
                      <a:schemeClr val="tx1">
                        <a:lumMod val="50000"/>
                        <a:lumOff val="50000"/>
                        <a:alpha val="13000"/>
                      </a:schemeClr>
                    </a:glow>
                  </a:effectLst>
                  <a:latin typeface="+mn-lt"/>
                </a:rPr>
                <a:t>Министерство физической культуры, спорта и туризма Пермского края</a:t>
              </a: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1712913" y="1774825"/>
            <a:ext cx="8782050" cy="19065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011738" y="3878263"/>
            <a:ext cx="5629275" cy="998537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altLang="ru-RU" sz="2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0" name="Прямоугольник 3"/>
          <p:cNvSpPr>
            <a:spLocks noChangeArrowheads="1"/>
          </p:cNvSpPr>
          <p:nvPr/>
        </p:nvSpPr>
        <p:spPr bwMode="auto">
          <a:xfrm>
            <a:off x="2430463" y="1228725"/>
            <a:ext cx="692943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latin typeface="Calibri" pitchFamily="34" charset="0"/>
            </a:endParaRPr>
          </a:p>
          <a:p>
            <a:r>
              <a:rPr lang="ru-RU" sz="2000" b="1">
                <a:latin typeface="Calibri" pitchFamily="34" charset="0"/>
              </a:rPr>
              <a:t>Комплекс ГТО предусматривает </a:t>
            </a:r>
            <a:r>
              <a:rPr lang="ru-RU" sz="2000">
                <a:latin typeface="Calibri" pitchFamily="34" charset="0"/>
              </a:rPr>
              <a:t>подготовку к выполнению и непосредственное выполнение населением различных возрастных групп (от 6 до 70 лет и старше) установленных нормативных требований по трем уровням трудности, соответствующим золотому, серебряному и бронзовому знакам отличия «Готов к труду и обороне» (ГТО).</a:t>
            </a:r>
          </a:p>
        </p:txBody>
      </p:sp>
      <p:pic>
        <p:nvPicPr>
          <p:cNvPr id="41991" name="Picture 2" descr="C:\Users\User\Desktop\6ed52ee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9350" y="3475038"/>
            <a:ext cx="3057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00250" y="565150"/>
            <a:ext cx="8461375" cy="6858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B8D8E"/>
                </a:solidFill>
                <a:cs typeface="Arial" panose="020B0604020202020204" pitchFamily="34" charset="0"/>
              </a:rPr>
              <a:t>Статистика 2-ГТО на 01.10.2019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>
              <a:solidFill>
                <a:srgbClr val="8B8D8E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28E185-53BE-4A70-BC3C-5AAA016D77FA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grpSp>
        <p:nvGrpSpPr>
          <p:cNvPr id="43012" name="Группа 14"/>
          <p:cNvGrpSpPr>
            <a:grpSpLocks/>
          </p:cNvGrpSpPr>
          <p:nvPr/>
        </p:nvGrpSpPr>
        <p:grpSpPr bwMode="auto">
          <a:xfrm>
            <a:off x="179388" y="220663"/>
            <a:ext cx="1744662" cy="974725"/>
            <a:chOff x="180141" y="221118"/>
            <a:chExt cx="1743908" cy="974976"/>
          </a:xfrm>
        </p:grpSpPr>
        <p:pic>
          <p:nvPicPr>
            <p:cNvPr id="43015" name="Picture 2" descr="C:\Users\Admin\Desktop\Презентация В.Д\gt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928" y="447680"/>
              <a:ext cx="1001121" cy="74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6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141" y="221118"/>
              <a:ext cx="490655" cy="97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748220" y="349738"/>
              <a:ext cx="0" cy="843180"/>
            </a:xfrm>
            <a:prstGeom prst="line">
              <a:avLst/>
            </a:prstGeom>
            <a:ln>
              <a:solidFill>
                <a:srgbClr val="8B8D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2609850" y="1681163"/>
            <a:ext cx="5811838" cy="2209800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marL="285750" lvl="1" indent="-285750" defTabSz="1333500" fontAlgn="auto"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•"/>
              <a:defRPr/>
            </a:pPr>
            <a:r>
              <a:rPr lang="ru-RU" sz="2800" b="1" dirty="0"/>
              <a:t>120 275 </a:t>
            </a:r>
            <a:r>
              <a:rPr lang="ru-RU" sz="2800" dirty="0"/>
              <a:t>– количество зарегистрированных </a:t>
            </a:r>
            <a:r>
              <a:rPr lang="ru-RU" sz="2800" dirty="0" smtClean="0"/>
              <a:t>жителей Пермского </a:t>
            </a:r>
            <a:r>
              <a:rPr lang="ru-RU" sz="2800" dirty="0"/>
              <a:t>края в АИС ГТО</a:t>
            </a:r>
          </a:p>
          <a:p>
            <a:pPr marL="285750" lvl="1" indent="-285750" defTabSz="1333500" fontAlgn="auto"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•"/>
              <a:defRPr/>
            </a:pPr>
            <a:r>
              <a:rPr lang="ru-RU" sz="2800" b="1" dirty="0"/>
              <a:t>94 061 </a:t>
            </a:r>
            <a:r>
              <a:rPr lang="ru-RU" sz="2800" dirty="0"/>
              <a:t>– приняли участие в выполнении нормативов</a:t>
            </a:r>
          </a:p>
          <a:p>
            <a:pPr marL="285750" lvl="1" indent="-285750" defTabSz="1333500" fontAlgn="auto"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•"/>
              <a:defRPr/>
            </a:pPr>
            <a:r>
              <a:rPr lang="ru-RU" sz="2800" b="1" dirty="0"/>
              <a:t>30 297 </a:t>
            </a:r>
            <a:r>
              <a:rPr lang="ru-RU" sz="2800" dirty="0"/>
              <a:t>– получили знаки </a:t>
            </a:r>
            <a:r>
              <a:rPr lang="ru-RU" sz="2800" dirty="0" smtClean="0"/>
              <a:t>отличия </a:t>
            </a:r>
            <a:endParaRPr lang="ru-RU" b="1" dirty="0"/>
          </a:p>
        </p:txBody>
      </p:sp>
      <p:pic>
        <p:nvPicPr>
          <p:cNvPr id="43014" name="Picture 2" descr="C:\Users\User\Desktop\знак гт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0638" y="4005263"/>
            <a:ext cx="272573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00250" y="565150"/>
            <a:ext cx="8461375" cy="6858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B8D8E"/>
                </a:solidFill>
                <a:cs typeface="Arial" panose="020B0604020202020204" pitchFamily="34" charset="0"/>
              </a:rPr>
              <a:t>Статистика 2-ГТО на </a:t>
            </a:r>
            <a:r>
              <a:rPr lang="ru-RU" sz="3200" b="1" dirty="0" smtClean="0">
                <a:solidFill>
                  <a:srgbClr val="8B8D8E"/>
                </a:solidFill>
                <a:cs typeface="Arial" panose="020B0604020202020204" pitchFamily="34" charset="0"/>
              </a:rPr>
              <a:t>01.10.2019 в РФ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>
              <a:solidFill>
                <a:srgbClr val="8B8D8E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8414C-B90F-4D4A-8D5E-E7646E507C64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pSp>
        <p:nvGrpSpPr>
          <p:cNvPr id="44036" name="Группа 14"/>
          <p:cNvGrpSpPr>
            <a:grpSpLocks/>
          </p:cNvGrpSpPr>
          <p:nvPr/>
        </p:nvGrpSpPr>
        <p:grpSpPr bwMode="auto">
          <a:xfrm>
            <a:off x="179388" y="220663"/>
            <a:ext cx="1744662" cy="974725"/>
            <a:chOff x="180141" y="221118"/>
            <a:chExt cx="1743908" cy="974976"/>
          </a:xfrm>
        </p:grpSpPr>
        <p:pic>
          <p:nvPicPr>
            <p:cNvPr id="44039" name="Picture 2" descr="C:\Users\Admin\Desktop\Презентация В.Д\gt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928" y="447680"/>
              <a:ext cx="1001121" cy="74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0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141" y="221118"/>
              <a:ext cx="490655" cy="97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748220" y="349738"/>
              <a:ext cx="0" cy="843180"/>
            </a:xfrm>
            <a:prstGeom prst="line">
              <a:avLst/>
            </a:prstGeom>
            <a:ln>
              <a:solidFill>
                <a:srgbClr val="8B8D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037" name="Объект 2"/>
          <p:cNvSpPr>
            <a:spLocks noGrp="1"/>
          </p:cNvSpPr>
          <p:nvPr>
            <p:ph idx="1"/>
          </p:nvPr>
        </p:nvSpPr>
        <p:spPr>
          <a:xfrm>
            <a:off x="2533650" y="1628775"/>
            <a:ext cx="5811838" cy="2209800"/>
          </a:xfrm>
          <a:solidFill>
            <a:schemeClr val="bg1"/>
          </a:solidFill>
        </p:spPr>
        <p:txBody>
          <a:bodyPr/>
          <a:lstStyle/>
          <a:p>
            <a:pPr marL="0" lvl="1" indent="0" defTabSz="1333500">
              <a:spcBef>
                <a:spcPct val="0"/>
              </a:spcBef>
              <a:spcAft>
                <a:spcPct val="15000"/>
              </a:spcAft>
              <a:buFont typeface="Arial" charset="0"/>
              <a:buNone/>
            </a:pPr>
            <a:r>
              <a:rPr lang="ru-RU" sz="2800" smtClean="0"/>
              <a:t> </a:t>
            </a:r>
            <a:endParaRPr lang="ru-RU" b="1" smtClean="0"/>
          </a:p>
        </p:txBody>
      </p:sp>
      <p:pic>
        <p:nvPicPr>
          <p:cNvPr id="44038" name="Picture 3" descr="C:\Users\User\Desktop\_re4dOggzi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82938" y="1365250"/>
            <a:ext cx="4668837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05100" y="349250"/>
            <a:ext cx="8461375" cy="6858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B8D8E"/>
                </a:solidFill>
                <a:latin typeface="+mn-lt"/>
                <a:cs typeface="Arial" panose="020B0604020202020204" pitchFamily="34" charset="0"/>
              </a:rPr>
              <a:t>Центры тестирования на </a:t>
            </a:r>
            <a:r>
              <a:rPr lang="ru-RU" sz="3200" b="1" dirty="0" smtClean="0">
                <a:solidFill>
                  <a:srgbClr val="8B8D8E"/>
                </a:solidFill>
                <a:latin typeface="+mn-lt"/>
                <a:cs typeface="Arial" panose="020B0604020202020204" pitchFamily="34" charset="0"/>
              </a:rPr>
              <a:t>1 ноября </a:t>
            </a:r>
            <a:r>
              <a:rPr lang="ru-RU" sz="3200" b="1" dirty="0">
                <a:solidFill>
                  <a:srgbClr val="8B8D8E"/>
                </a:solidFill>
                <a:latin typeface="+mn-lt"/>
                <a:cs typeface="Arial" panose="020B0604020202020204" pitchFamily="34" charset="0"/>
              </a:rPr>
              <a:t>2019 года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AF997-674F-4B8D-9041-2DB0359E5EB8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grpSp>
        <p:nvGrpSpPr>
          <p:cNvPr id="45060" name="Группа 14"/>
          <p:cNvGrpSpPr>
            <a:grpSpLocks/>
          </p:cNvGrpSpPr>
          <p:nvPr/>
        </p:nvGrpSpPr>
        <p:grpSpPr bwMode="auto">
          <a:xfrm>
            <a:off x="179388" y="220663"/>
            <a:ext cx="1744662" cy="974725"/>
            <a:chOff x="180141" y="221118"/>
            <a:chExt cx="1743908" cy="974976"/>
          </a:xfrm>
        </p:grpSpPr>
        <p:pic>
          <p:nvPicPr>
            <p:cNvPr id="45063" name="Picture 2" descr="C:\Users\Admin\Desktop\Презентация В.Д\gt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928" y="447680"/>
              <a:ext cx="1001121" cy="74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4" name="Picture 2" descr="C:\Users\Admin\Desktop\Презентация В.Д\logo-i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141" y="221118"/>
              <a:ext cx="490655" cy="97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>
              <a:off x="748220" y="349738"/>
              <a:ext cx="0" cy="843180"/>
            </a:xfrm>
            <a:prstGeom prst="line">
              <a:avLst/>
            </a:prstGeom>
            <a:ln>
              <a:solidFill>
                <a:srgbClr val="8B8D8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061" name="Picture 3" descr="C:\Users\Администратор\Desktop\1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713" y="822325"/>
            <a:ext cx="4732337" cy="567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Объект 2"/>
          <p:cNvSpPr>
            <a:spLocks noGrp="1"/>
          </p:cNvSpPr>
          <p:nvPr>
            <p:ph idx="1"/>
          </p:nvPr>
        </p:nvSpPr>
        <p:spPr>
          <a:xfrm>
            <a:off x="5854700" y="1482725"/>
            <a:ext cx="5664200" cy="4351338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ru-RU" smtClean="0"/>
              <a:t>47 центров тестирования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Оборудованных мест тестирования – 355: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• на базе спортивных сооружений предприятий различных форм собственности – 105</a:t>
            </a:r>
          </a:p>
          <a:p>
            <a:pPr marL="0" indent="0">
              <a:buFont typeface="Arial" charset="0"/>
              <a:buNone/>
            </a:pPr>
            <a:r>
              <a:rPr lang="ru-RU" smtClean="0"/>
              <a:t>• на базе образовательных организаций:– 250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endParaRPr lang="ru-RU" b="1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307" y="0"/>
            <a:ext cx="11932693" cy="1122218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highlight>
                  <a:srgbClr val="C0C0C0"/>
                </a:highlight>
              </a:rPr>
              <a:t>Показатель №1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 «Количество  населения от 6 лет, зарегистрированного 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в АИС ГТО  в Пермском крае»</a:t>
            </a:r>
          </a:p>
        </p:txBody>
      </p:sp>
      <p:graphicFrame>
        <p:nvGraphicFramePr>
          <p:cNvPr id="46083" name="Объект 5"/>
          <p:cNvGraphicFramePr>
            <a:graphicFrameLocks noGrp="1"/>
          </p:cNvGraphicFramePr>
          <p:nvPr>
            <p:ph idx="1"/>
          </p:nvPr>
        </p:nvGraphicFramePr>
        <p:xfrm>
          <a:off x="693738" y="1071563"/>
          <a:ext cx="10388600" cy="5435600"/>
        </p:xfrm>
        <a:graphic>
          <a:graphicData uri="http://schemas.openxmlformats.org/presentationml/2006/ole">
            <p:oleObj spid="_x0000_s46083" r:id="rId4" imgW="10388484" imgH="543200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380" y="1"/>
            <a:ext cx="11842948" cy="1177636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highlight>
                  <a:srgbClr val="C0C0C0"/>
                </a:highlight>
              </a:rPr>
              <a:t>Показатель №2 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«Количество  населения, принявшего участие в выполнении нормативов испытаний (тестов) комплекса ГТО»</a:t>
            </a:r>
          </a:p>
        </p:txBody>
      </p:sp>
      <p:graphicFrame>
        <p:nvGraphicFramePr>
          <p:cNvPr id="47107" name="Объект 5"/>
          <p:cNvGraphicFramePr>
            <a:graphicFrameLocks noGrp="1"/>
          </p:cNvGraphicFramePr>
          <p:nvPr>
            <p:ph idx="1"/>
          </p:nvPr>
        </p:nvGraphicFramePr>
        <p:xfrm>
          <a:off x="198438" y="1408113"/>
          <a:ext cx="10672762" cy="5435600"/>
        </p:xfrm>
        <a:graphic>
          <a:graphicData uri="http://schemas.openxmlformats.org/presentationml/2006/ole">
            <p:oleObj spid="_x0000_s47107" r:id="rId4" imgW="10668925" imgH="5438103" progId="Excel.Chart.8">
              <p:embed/>
            </p:oleObj>
          </a:graphicData>
        </a:graphic>
      </p:graphicFrame>
      <p:sp>
        <p:nvSpPr>
          <p:cNvPr id="47108" name="TextBox 2"/>
          <p:cNvSpPr txBox="1">
            <a:spLocks noChangeArrowheads="1"/>
          </p:cNvSpPr>
          <p:nvPr/>
        </p:nvSpPr>
        <p:spPr bwMode="auto">
          <a:xfrm>
            <a:off x="1497013" y="1274763"/>
            <a:ext cx="12230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2F2F"/>
                </a:solidFill>
                <a:latin typeface="Calibri" pitchFamily="34" charset="0"/>
              </a:rPr>
              <a:t>Соотношение числа зарегистрированных к числу принявших участие в выполнении испытаний = 70%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7379" y="-110836"/>
            <a:ext cx="12064621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highlight>
                  <a:srgbClr val="C0C0C0"/>
                </a:highlight>
              </a:rPr>
              <a:t>Показатель №3 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«Количество населения, выполнившее нормативы испытаний (тестов) комплекса ГТО на знаки отличия»</a:t>
            </a:r>
          </a:p>
        </p:txBody>
      </p:sp>
      <p:graphicFrame>
        <p:nvGraphicFramePr>
          <p:cNvPr id="48131" name="Объект 5"/>
          <p:cNvGraphicFramePr>
            <a:graphicFrameLocks noGrp="1"/>
          </p:cNvGraphicFramePr>
          <p:nvPr>
            <p:ph idx="1"/>
          </p:nvPr>
        </p:nvGraphicFramePr>
        <p:xfrm>
          <a:off x="212725" y="1163638"/>
          <a:ext cx="10672763" cy="5435600"/>
        </p:xfrm>
        <a:graphic>
          <a:graphicData uri="http://schemas.openxmlformats.org/presentationml/2006/ole">
            <p:oleObj spid="_x0000_s48131" r:id="rId4" imgW="10675021" imgH="5438103" progId="Excel.Chart.8">
              <p:embed/>
            </p:oleObj>
          </a:graphicData>
        </a:graphic>
      </p:graphicFrame>
      <p:sp>
        <p:nvSpPr>
          <p:cNvPr id="48132" name="TextBox 6"/>
          <p:cNvSpPr txBox="1">
            <a:spLocks noChangeArrowheads="1"/>
          </p:cNvSpPr>
          <p:nvPr/>
        </p:nvSpPr>
        <p:spPr bwMode="auto">
          <a:xfrm>
            <a:off x="1671638" y="1214438"/>
            <a:ext cx="8813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2F2F"/>
                </a:solidFill>
                <a:latin typeface="Calibri" pitchFamily="34" charset="0"/>
              </a:rPr>
              <a:t>Соотношение числа принявших участие к числу выполнивших на знаки отличия=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3481</TotalTime>
  <Words>430</Words>
  <Application>Microsoft Office PowerPoint</Application>
  <PresentationFormat>Произвольный</PresentationFormat>
  <Paragraphs>96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Calibri</vt:lpstr>
      <vt:lpstr>Arial</vt:lpstr>
      <vt:lpstr>Calibri Light</vt:lpstr>
      <vt:lpstr>Times New Roman</vt:lpstr>
      <vt:lpstr>Тема Office</vt:lpstr>
      <vt:lpstr>20_Тема Office</vt:lpstr>
      <vt:lpstr>7_Тема Office</vt:lpstr>
      <vt:lpstr>Диаграмма Microsoft Excel</vt:lpstr>
      <vt:lpstr>Наумов Александр Анатольевич,  руководитель структурного подразделения, Региональный оператор  Колледж олимпийского резерва Пермского края  </vt:lpstr>
      <vt:lpstr>Слайд 2</vt:lpstr>
      <vt:lpstr>Слайд 3</vt:lpstr>
      <vt:lpstr>Статистика 2-ГТО на 01.10.2019 </vt:lpstr>
      <vt:lpstr>Статистика 2-ГТО на 01.10.2019 в РФ </vt:lpstr>
      <vt:lpstr>Центры тестирования на 1 ноября 2019 года</vt:lpstr>
      <vt:lpstr>Слайд 7</vt:lpstr>
      <vt:lpstr>Слайд 8</vt:lpstr>
      <vt:lpstr>Слайд 9</vt:lpstr>
      <vt:lpstr>Статистика 2-ГТО на 31.12.2018</vt:lpstr>
      <vt:lpstr>Контингент принявших участие в комплексе ГТО</vt:lpstr>
      <vt:lpstr>Статистика знаков отличия </vt:lpstr>
      <vt:lpstr>Статистика знаков отличия </vt:lpstr>
      <vt:lpstr>Статистика знаков отличия </vt:lpstr>
      <vt:lpstr>Слайд 15</vt:lpstr>
      <vt:lpstr>Предложения по усовершенствованию работы ВФСК ГТО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оператор  Колледж олимпийского резерва Пермского края  Наумов Александр Анатольевич  руководитель структурного подразделения</dc:title>
  <dc:creator>GTO</dc:creator>
  <cp:lastModifiedBy>Ljadova-NV</cp:lastModifiedBy>
  <cp:revision>44</cp:revision>
  <dcterms:created xsi:type="dcterms:W3CDTF">2019-04-02T06:54:11Z</dcterms:created>
  <dcterms:modified xsi:type="dcterms:W3CDTF">2019-11-18T06:48:26Z</dcterms:modified>
</cp:coreProperties>
</file>