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78" r:id="rId9"/>
    <p:sldId id="279" r:id="rId10"/>
    <p:sldId id="269" r:id="rId11"/>
    <p:sldId id="262" r:id="rId12"/>
    <p:sldId id="263" r:id="rId13"/>
    <p:sldId id="264" r:id="rId14"/>
    <p:sldId id="267" r:id="rId15"/>
    <p:sldId id="265" r:id="rId16"/>
    <p:sldId id="268" r:id="rId17"/>
    <p:sldId id="270" r:id="rId18"/>
    <p:sldId id="271" r:id="rId19"/>
    <p:sldId id="272" r:id="rId20"/>
    <p:sldId id="273" r:id="rId21"/>
    <p:sldId id="274" r:id="rId22"/>
    <p:sldId id="275" r:id="rId23"/>
    <p:sldId id="280" r:id="rId24"/>
    <p:sldId id="281" r:id="rId25"/>
    <p:sldId id="27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5F77C77-65D1-4D74-8148-BC5D08BE55A2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73771B9-441B-4229-9A28-9FFF4D1D97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viro.edu.ru/istochnik/images/4-2014/90_1.p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oxanavladimirovnaerkina@yande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Заседание  рабочей  группы  «Преемственность»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Перетягина  Арина Геннадьевна, ст.н.сотрудник  отдела воспитания  и социализации ГАУ ДПО«ИРО»;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Еркина Оксана Владимировна, главный  специалист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отдела воспитания  и социализации ГАУ ДПО«ИРО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0 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412776"/>
            <a:ext cx="712879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 преемственности  в  рамках    реализации ФГОС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Работу по преемственности детского сада со школой целесообразно осуществлять по трем основным </a:t>
            </a:r>
            <a:r>
              <a:rPr lang="ru-RU" b="1" i="1" dirty="0"/>
              <a:t>направлениям</a:t>
            </a:r>
            <a:r>
              <a:rPr lang="ru-RU" i="1" dirty="0"/>
              <a:t>:</a:t>
            </a:r>
            <a:endParaRPr lang="ru-RU" dirty="0"/>
          </a:p>
          <a:p>
            <a:pPr>
              <a:buNone/>
            </a:pPr>
            <a:r>
              <a:rPr lang="ru-RU" dirty="0"/>
              <a:t>• методическая работа с педагогами (ознакомление с требованиями ФГОС к выпускнику, обсуждение критериев “портрета выпускника”, поиск путей их разрешения, изучение и обмен образовательных технологий, используемых педагогами ДОУ и школы и др.);</a:t>
            </a:r>
          </a:p>
          <a:p>
            <a:pPr>
              <a:buNone/>
            </a:pPr>
            <a:r>
              <a:rPr lang="ru-RU" dirty="0"/>
              <a:t>• работа с детьми (знакомство детей со школой, учителями, организация совместных мероприятий);</a:t>
            </a:r>
          </a:p>
          <a:p>
            <a:pPr>
              <a:buNone/>
            </a:pPr>
            <a:r>
              <a:rPr lang="ru-RU" dirty="0"/>
              <a:t>• работа с родителями (получение информации, необходимой для подготовки детей к школе, консультирование родителей по вопросам своевременного развития детей для успешного обучения в школе).</a:t>
            </a:r>
          </a:p>
          <a:p>
            <a:pPr>
              <a:buNone/>
            </a:pPr>
            <a:r>
              <a:rPr lang="ru-RU" b="1" i="1" dirty="0" smtClean="0"/>
              <a:t>      Формы</a:t>
            </a:r>
            <a:r>
              <a:rPr lang="ru-RU" i="1" dirty="0"/>
              <a:t> осуществления преемственности могут быть разнообразными, и их выбор обусловлен степенью взаимосвязи, стилем, содержанием взаимоотношений участников образовательного процесса.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Деятельность  образовательных  организаций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/>
              <a:t>1. Работа с детьми:</a:t>
            </a:r>
            <a:endParaRPr lang="ru-RU" i="1" dirty="0"/>
          </a:p>
          <a:p>
            <a:r>
              <a:rPr lang="ru-RU" i="1" dirty="0"/>
              <a:t>• экскурсии в школу;</a:t>
            </a:r>
          </a:p>
          <a:p>
            <a:r>
              <a:rPr lang="ru-RU" i="1" dirty="0"/>
              <a:t>• посещение школьного музея, библиотеки;</a:t>
            </a:r>
          </a:p>
          <a:p>
            <a:r>
              <a:rPr lang="ru-RU" i="1" dirty="0"/>
              <a:t>•знакомство и взаимодействие дошкольников с учителями и учениками начальной школы;</a:t>
            </a:r>
          </a:p>
          <a:p>
            <a:r>
              <a:rPr lang="ru-RU" i="1" dirty="0"/>
              <a:t>•участие в совместной образовательной деятельности, игровых программах, проектной деятельности;</a:t>
            </a:r>
          </a:p>
          <a:p>
            <a:r>
              <a:rPr lang="ru-RU" i="1" dirty="0"/>
              <a:t>• выставки рисунков и поделок;</a:t>
            </a:r>
          </a:p>
          <a:p>
            <a:r>
              <a:rPr lang="ru-RU" i="1" dirty="0"/>
              <a:t>•встречи и беседы с бывшими воспитанниками детского сада (ученики начальной и средней школы);</a:t>
            </a:r>
          </a:p>
          <a:p>
            <a:r>
              <a:rPr lang="ru-RU" i="1" dirty="0"/>
              <a:t>•совместные праздники (День знаний, посвящение в первоклассники, выпускной в детском саду и др.) и спортивные соревнования дошкольников и первоклассников;</a:t>
            </a:r>
          </a:p>
          <a:p>
            <a:r>
              <a:rPr lang="ru-RU" i="1" dirty="0"/>
              <a:t>• участие в театрализованной деятельности;</a:t>
            </a:r>
          </a:p>
          <a:p>
            <a:r>
              <a:rPr lang="ru-RU" i="1" dirty="0"/>
              <a:t>•посещение дошкольниками адаптационного курса занятий, организованных при школе (занятия с психологом, логопедом, музыкальным руководителем и др. специалистами школы).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Направления   деятельности специалистов  и педагогов  ОО в части  обеспечения  преемственности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dirty="0"/>
              <a:t>2. Взаимодействие педагогов:</a:t>
            </a:r>
            <a:endParaRPr lang="ru-RU" i="1" dirty="0"/>
          </a:p>
          <a:p>
            <a:r>
              <a:rPr lang="ru-RU" i="1" dirty="0"/>
              <a:t>• круглые столы педагогов ДОУ и учителей школы;</a:t>
            </a:r>
          </a:p>
          <a:p>
            <a:r>
              <a:rPr lang="ru-RU" i="1" dirty="0"/>
              <a:t>• взаимодействие медицинских работников, психологов ДОУ и школы;</a:t>
            </a:r>
          </a:p>
          <a:p>
            <a:r>
              <a:rPr lang="ru-RU" i="1" dirty="0"/>
              <a:t>•открытые показы образовательной деятельности в ДОУ и открытых уроков в школе и </a:t>
            </a:r>
            <a:r>
              <a:rPr lang="ru-RU" i="1" dirty="0" err="1"/>
              <a:t>взаимопосещения</a:t>
            </a:r>
            <a:r>
              <a:rPr lang="ru-RU" i="1" dirty="0"/>
              <a:t>;</a:t>
            </a:r>
          </a:p>
          <a:p>
            <a:r>
              <a:rPr lang="ru-RU" i="1" dirty="0"/>
              <a:t>•педагогические и психологические наблюдения;</a:t>
            </a:r>
          </a:p>
          <a:p>
            <a:r>
              <a:rPr lang="ru-RU" i="1" dirty="0"/>
              <a:t>•передавать рекомендации учителю начальных классов об индивидуальном образовательном маршруте ребенка;</a:t>
            </a:r>
          </a:p>
          <a:p>
            <a:r>
              <a:rPr lang="ru-RU" i="1" dirty="0"/>
              <a:t>•раннее выявление одаренных детей и последующее развитие одаренной направленности в школе</a:t>
            </a:r>
          </a:p>
          <a:p>
            <a:r>
              <a:rPr lang="ru-RU" i="1" dirty="0"/>
              <a:t>•передача «</a:t>
            </a:r>
            <a:r>
              <a:rPr lang="ru-RU" i="1" dirty="0" err="1"/>
              <a:t>портфолио</a:t>
            </a:r>
            <a:r>
              <a:rPr lang="ru-RU" i="1" dirty="0"/>
              <a:t>» достижений дошкольника и дальнейшее заполнение его учителем.</a:t>
            </a:r>
          </a:p>
          <a:p>
            <a:r>
              <a:rPr lang="ru-RU" i="1" dirty="0"/>
              <a:t>Важную роль в преемственности дошкольного и начального образования играет сотрудничество с родителями: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Направления   деятельности специалистов  и педагогов  ОО в части  обеспечения  преемственности </a:t>
            </a:r>
            <a:endParaRPr 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Индивидуальный подход педагога предполагает: </a:t>
            </a:r>
            <a:endParaRPr lang="ru-RU" dirty="0" smtClean="0"/>
          </a:p>
          <a:p>
            <a:r>
              <a:rPr lang="ru-RU" dirty="0" smtClean="0"/>
              <a:t>обстоятельное </a:t>
            </a:r>
            <a:r>
              <a:rPr lang="ru-RU" dirty="0"/>
              <a:t>знакомство ребенка с образовательной </a:t>
            </a:r>
            <a:r>
              <a:rPr lang="ru-RU" dirty="0" smtClean="0"/>
              <a:t> средой</a:t>
            </a:r>
            <a:r>
              <a:rPr lang="ru-RU" dirty="0"/>
              <a:t>; </a:t>
            </a:r>
          </a:p>
          <a:p>
            <a:r>
              <a:rPr lang="ru-RU" dirty="0" smtClean="0"/>
              <a:t>изучение </a:t>
            </a:r>
            <a:r>
              <a:rPr lang="ru-RU" dirty="0"/>
              <a:t>индивидуальных особенностей ребенка и </a:t>
            </a:r>
            <a:r>
              <a:rPr lang="ru-RU" dirty="0" smtClean="0"/>
              <a:t>подходов </a:t>
            </a:r>
            <a:r>
              <a:rPr lang="ru-RU" dirty="0"/>
              <a:t>работы с ним; </a:t>
            </a:r>
          </a:p>
          <a:p>
            <a:r>
              <a:rPr lang="ru-RU" dirty="0" smtClean="0"/>
              <a:t>персональное </a:t>
            </a:r>
            <a:r>
              <a:rPr lang="ru-RU" dirty="0"/>
              <a:t>обращение и четкое инструктирование; </a:t>
            </a:r>
          </a:p>
          <a:p>
            <a:r>
              <a:rPr lang="ru-RU" dirty="0" smtClean="0"/>
              <a:t>индивидуальный </a:t>
            </a:r>
            <a:r>
              <a:rPr lang="ru-RU" dirty="0"/>
              <a:t>темп, стиль взаимодействия и </a:t>
            </a:r>
            <a:r>
              <a:rPr lang="ru-RU" dirty="0" smtClean="0"/>
              <a:t>специальные </a:t>
            </a:r>
            <a:r>
              <a:rPr lang="ru-RU" dirty="0"/>
              <a:t>задания;</a:t>
            </a:r>
          </a:p>
          <a:p>
            <a:r>
              <a:rPr lang="ru-RU" dirty="0" smtClean="0"/>
              <a:t>подключение </a:t>
            </a:r>
            <a:r>
              <a:rPr lang="ru-RU" dirty="0"/>
              <a:t>помощников и </a:t>
            </a:r>
            <a:r>
              <a:rPr lang="ru-RU" dirty="0" smtClean="0"/>
              <a:t>посредников(ассистент, волонтер); </a:t>
            </a:r>
            <a:endParaRPr lang="ru-RU" dirty="0"/>
          </a:p>
          <a:p>
            <a:r>
              <a:rPr lang="ru-RU" dirty="0" smtClean="0"/>
              <a:t>сотрудничество </a:t>
            </a:r>
            <a:r>
              <a:rPr lang="ru-RU" dirty="0"/>
              <a:t>со специалистами сопровождения </a:t>
            </a:r>
            <a:r>
              <a:rPr lang="ru-RU" dirty="0" smtClean="0"/>
              <a:t>(педагогом-психологом</a:t>
            </a:r>
            <a:r>
              <a:rPr lang="ru-RU" dirty="0"/>
              <a:t>, </a:t>
            </a:r>
            <a:r>
              <a:rPr lang="ru-RU" dirty="0" smtClean="0"/>
              <a:t>учителем-дефектологом</a:t>
            </a:r>
            <a:r>
              <a:rPr lang="ru-RU" dirty="0"/>
              <a:t>, </a:t>
            </a:r>
            <a:r>
              <a:rPr lang="ru-RU" dirty="0" smtClean="0"/>
              <a:t>учителем</a:t>
            </a:r>
            <a:r>
              <a:rPr lang="ru-RU" dirty="0"/>
              <a:t>-</a:t>
            </a:r>
            <a:r>
              <a:rPr lang="ru-RU" dirty="0" smtClean="0"/>
              <a:t>логопедом</a:t>
            </a:r>
            <a:r>
              <a:rPr lang="ru-RU" dirty="0"/>
              <a:t>, </a:t>
            </a:r>
            <a:r>
              <a:rPr lang="ru-RU" dirty="0" err="1" smtClean="0"/>
              <a:t>педагог-тьютор</a:t>
            </a:r>
            <a:r>
              <a:rPr lang="ru-RU" dirty="0" smtClean="0"/>
              <a:t>); </a:t>
            </a:r>
            <a:endParaRPr lang="ru-RU" dirty="0"/>
          </a:p>
          <a:p>
            <a:r>
              <a:rPr lang="ru-RU" dirty="0" smtClean="0"/>
              <a:t>тесное </a:t>
            </a:r>
            <a:r>
              <a:rPr lang="ru-RU" dirty="0"/>
              <a:t>взаимодействие с семьей и др.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Направления   деятельности специалистов  и педагогов  ОО в части  обеспечения  преемственности </a:t>
            </a:r>
            <a:endParaRPr lang="ru-R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/>
              <a:t>3. Сотрудничество с родителями:</a:t>
            </a:r>
            <a:endParaRPr lang="ru-RU" i="1" dirty="0"/>
          </a:p>
          <a:p>
            <a:r>
              <a:rPr lang="ru-RU" i="1" dirty="0"/>
              <a:t>•совместные родительские собрания с педагогами ДОУ и учителями школы;</a:t>
            </a:r>
          </a:p>
          <a:p>
            <a:r>
              <a:rPr lang="ru-RU" i="1" dirty="0"/>
              <a:t>•круглые столы, дискуссионные встречи, педагогические «гостиные»;</a:t>
            </a:r>
          </a:p>
          <a:p>
            <a:r>
              <a:rPr lang="ru-RU" i="1" dirty="0"/>
              <a:t>•консультации с педагогами ДОУ и школы;</a:t>
            </a:r>
          </a:p>
          <a:p>
            <a:r>
              <a:rPr lang="ru-RU" i="1" dirty="0"/>
              <a:t>•встречи родителей с будущими учителями;</a:t>
            </a:r>
          </a:p>
          <a:p>
            <a:r>
              <a:rPr lang="ru-RU" i="1" dirty="0"/>
              <a:t>• дни открытых дверей;</a:t>
            </a:r>
          </a:p>
          <a:p>
            <a:r>
              <a:rPr lang="ru-RU" i="1" dirty="0"/>
              <a:t>• анкетирование, тестирование родителей для изучения самочувствия семьи в преддверии школьной жизни ребенка и в период адаптации к школе;</a:t>
            </a:r>
          </a:p>
          <a:p>
            <a:r>
              <a:rPr lang="ru-RU" i="1" dirty="0"/>
              <a:t>•образовательно-игровые тренинги и практикумы для родителей детей </a:t>
            </a:r>
            <a:r>
              <a:rPr lang="ru-RU" i="1" dirty="0" err="1"/>
              <a:t>предшкольного</a:t>
            </a:r>
            <a:r>
              <a:rPr lang="ru-RU" i="1" dirty="0"/>
              <a:t> возраста, деловые игры, практикумы;</a:t>
            </a:r>
          </a:p>
          <a:p>
            <a:r>
              <a:rPr lang="ru-RU" i="1" dirty="0"/>
              <a:t>• семейные вечера, тематические досуги;</a:t>
            </a:r>
          </a:p>
          <a:p>
            <a:r>
              <a:rPr lang="ru-RU" i="1" dirty="0"/>
              <a:t>•визуальные средства общения (стендовый материал, выставки, почтовый ящик вопросов и ответов и др.)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Направления   деятельности специалистов  и педагогов  ОО в части  обеспечения  преемственности </a:t>
            </a:r>
            <a:endParaRPr lang="ru-RU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Сохранение </a:t>
            </a:r>
            <a:r>
              <a:rPr lang="ru-RU" dirty="0" err="1"/>
              <a:t>самоценности</a:t>
            </a:r>
            <a:r>
              <a:rPr lang="ru-RU" dirty="0"/>
              <a:t> каждого возрастного этапа развития ребёнка.</a:t>
            </a:r>
          </a:p>
          <a:p>
            <a:r>
              <a:rPr lang="ru-RU" dirty="0" smtClean="0"/>
              <a:t>Обеспечение </a:t>
            </a:r>
            <a:r>
              <a:rPr lang="ru-RU" dirty="0"/>
              <a:t>поступательного возрастного развития дошкольника и </a:t>
            </a:r>
            <a:r>
              <a:rPr lang="ru-RU" dirty="0" smtClean="0"/>
              <a:t>младшего </a:t>
            </a:r>
            <a:r>
              <a:rPr lang="ru-RU" dirty="0"/>
              <a:t>школьника. </a:t>
            </a:r>
          </a:p>
          <a:p>
            <a:r>
              <a:rPr lang="ru-RU" dirty="0" smtClean="0"/>
              <a:t>Для </a:t>
            </a:r>
            <a:r>
              <a:rPr lang="ru-RU" dirty="0"/>
              <a:t>начального образования: опора на достижения дошкольного детства. </a:t>
            </a:r>
          </a:p>
          <a:p>
            <a:r>
              <a:rPr lang="ru-RU" dirty="0" smtClean="0"/>
              <a:t>Согласованность </a:t>
            </a:r>
            <a:r>
              <a:rPr lang="ru-RU" dirty="0"/>
              <a:t>программ ДОУ и начальной школы.</a:t>
            </a:r>
          </a:p>
          <a:p>
            <a:r>
              <a:rPr lang="ru-RU" dirty="0" smtClean="0"/>
              <a:t>Сохранение </a:t>
            </a:r>
            <a:r>
              <a:rPr lang="ru-RU" dirty="0"/>
              <a:t>ведущих видов деятельности (на дошкольной ступени </a:t>
            </a:r>
          </a:p>
          <a:p>
            <a:r>
              <a:rPr lang="ru-RU" dirty="0"/>
              <a:t>образования </a:t>
            </a:r>
            <a:r>
              <a:rPr lang="ru-RU" dirty="0" smtClean="0"/>
              <a:t>–игровой</a:t>
            </a:r>
            <a:r>
              <a:rPr lang="ru-RU" dirty="0"/>
              <a:t>, на начальной школьной </a:t>
            </a:r>
            <a:r>
              <a:rPr lang="ru-RU" dirty="0" smtClean="0"/>
              <a:t>-учебной</a:t>
            </a:r>
            <a:r>
              <a:rPr lang="ru-RU" dirty="0"/>
              <a:t>). </a:t>
            </a:r>
          </a:p>
          <a:p>
            <a:r>
              <a:rPr lang="ru-RU" dirty="0" smtClean="0"/>
              <a:t>Устранение </a:t>
            </a:r>
            <a:r>
              <a:rPr lang="ru-RU" dirty="0"/>
              <a:t>дублирования программ. </a:t>
            </a:r>
          </a:p>
          <a:p>
            <a:r>
              <a:rPr lang="ru-RU" dirty="0" smtClean="0"/>
              <a:t>Сотрудничество </a:t>
            </a:r>
            <a:r>
              <a:rPr lang="ru-RU" dirty="0"/>
              <a:t>учителей и воспитателей (</a:t>
            </a:r>
            <a:r>
              <a:rPr lang="ru-RU" dirty="0" err="1"/>
              <a:t>взаимопосещение</a:t>
            </a:r>
            <a:r>
              <a:rPr lang="ru-RU" dirty="0"/>
              <a:t> занятий, </a:t>
            </a:r>
          </a:p>
          <a:p>
            <a:r>
              <a:rPr lang="ru-RU" dirty="0"/>
              <a:t>уроков, проведение совместных совещаний по вопросам преемственности </a:t>
            </a:r>
          </a:p>
          <a:p>
            <a:r>
              <a:rPr lang="ru-RU" dirty="0"/>
              <a:t>дошкольной и начальной ступеней образования и др.). </a:t>
            </a:r>
          </a:p>
          <a:p>
            <a:r>
              <a:rPr lang="ru-RU" dirty="0" smtClean="0"/>
              <a:t>Создание </a:t>
            </a:r>
            <a:r>
              <a:rPr lang="ru-RU" dirty="0"/>
              <a:t>условий для развития творческих, интеллектуальных и личностных </a:t>
            </a:r>
          </a:p>
          <a:p>
            <a:r>
              <a:rPr lang="ru-RU" dirty="0"/>
              <a:t>потенциалов ребёнка.</a:t>
            </a:r>
          </a:p>
          <a:p>
            <a:r>
              <a:rPr lang="ru-RU" dirty="0" smtClean="0"/>
              <a:t>В </a:t>
            </a:r>
            <a:r>
              <a:rPr lang="ru-RU" dirty="0"/>
              <a:t>дошкольном возрасте необходимо уделять особое внимание формированию </a:t>
            </a:r>
          </a:p>
          <a:p>
            <a:r>
              <a:rPr lang="ru-RU" dirty="0"/>
              <a:t>психологической готовности детей к школе (развитию восприятия, </a:t>
            </a:r>
          </a:p>
          <a:p>
            <a:r>
              <a:rPr lang="ru-RU" dirty="0"/>
              <a:t>воображения, художественно </a:t>
            </a:r>
            <a:r>
              <a:rPr lang="ru-RU" dirty="0" smtClean="0"/>
              <a:t>-творческой </a:t>
            </a:r>
            <a:r>
              <a:rPr lang="ru-RU" dirty="0"/>
              <a:t>деятельности и пр.).</a:t>
            </a:r>
          </a:p>
          <a:p>
            <a:r>
              <a:rPr lang="ru-RU" dirty="0" smtClean="0"/>
              <a:t>Дошкольное </a:t>
            </a:r>
            <a:r>
              <a:rPr lang="ru-RU" dirty="0"/>
              <a:t>образование должно стать обязательным и общедоступным.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Условия </a:t>
            </a:r>
            <a:r>
              <a:rPr lang="ru-RU" dirty="0" smtClean="0"/>
              <a:t>для реализации преемственности: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Цель Конкурса </a:t>
            </a:r>
            <a:r>
              <a:rPr lang="ru-RU" dirty="0" smtClean="0"/>
              <a:t>– выявление и поддержка талантливых педагогов и специалистов, работающих в системе образования, создание условий для их профессиональной самореализации.</a:t>
            </a:r>
            <a:endParaRPr lang="ru-RU" sz="3600" dirty="0" smtClean="0"/>
          </a:p>
          <a:p>
            <a:r>
              <a:rPr lang="ru-RU" b="1" dirty="0" smtClean="0"/>
              <a:t>Задачи Конкурса:</a:t>
            </a:r>
            <a:endParaRPr lang="ru-RU" dirty="0" smtClean="0"/>
          </a:p>
          <a:p>
            <a:pPr lvl="1"/>
            <a:r>
              <a:rPr lang="ru-RU" dirty="0" smtClean="0"/>
              <a:t>Организация системы обмена педагогическим опытом, поддержка лучших образцов педагогической практики.</a:t>
            </a:r>
            <a:endParaRPr lang="ru-RU" sz="3200" dirty="0" smtClean="0"/>
          </a:p>
          <a:p>
            <a:pPr lvl="1"/>
            <a:r>
              <a:rPr lang="ru-RU" dirty="0" smtClean="0"/>
              <a:t>Развитие экспертного и сетевого сообщества педагогов и специалистов через виртуальное пространство «Сетевое сообщество педагогов ПК».</a:t>
            </a:r>
            <a:endParaRPr lang="ru-RU" sz="3200" dirty="0" smtClean="0"/>
          </a:p>
          <a:p>
            <a:pPr lvl="1"/>
            <a:r>
              <a:rPr lang="ru-RU" dirty="0" smtClean="0"/>
              <a:t>Разработка востребованных педагогических практик и новых подходов в системе образования.</a:t>
            </a:r>
            <a:endParaRPr lang="ru-RU" sz="3200" dirty="0" smtClean="0"/>
          </a:p>
          <a:p>
            <a:pPr lvl="1"/>
            <a:r>
              <a:rPr lang="ru-RU" dirty="0" smtClean="0"/>
              <a:t>Развитие системы партнерства на разных уровнях образования, механизмов стимулирования инновационной деятельности педагогов.</a:t>
            </a:r>
            <a:endParaRPr lang="ru-RU" sz="32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80920" cy="1296144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ПОЛОЖЕНИЕ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проведении краевого конкурса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«Преемственность в образовании»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endParaRPr lang="ru-RU" dirty="0" smtClean="0"/>
          </a:p>
          <a:p>
            <a:pPr lvl="1">
              <a:buNone/>
            </a:pPr>
            <a:r>
              <a:rPr lang="ru-RU" dirty="0" smtClean="0"/>
              <a:t>Конкурс </a:t>
            </a:r>
            <a:r>
              <a:rPr lang="ru-RU" dirty="0" smtClean="0"/>
              <a:t>проводится в несколько этапов: </a:t>
            </a:r>
            <a:endParaRPr lang="ru-RU" dirty="0" smtClean="0"/>
          </a:p>
          <a:p>
            <a:pPr lvl="1">
              <a:buNone/>
            </a:pPr>
            <a:r>
              <a:rPr lang="ru-RU" b="1" dirty="0" smtClean="0"/>
              <a:t>1 </a:t>
            </a:r>
            <a:r>
              <a:rPr lang="ru-RU" b="1" dirty="0" smtClean="0"/>
              <a:t>этап</a:t>
            </a:r>
            <a:r>
              <a:rPr lang="ru-RU" dirty="0" smtClean="0"/>
              <a:t> - прием заявок с 15 февраля до 4 апреля (правила оформления заявки на участие и требование к материалам описаны в настоящем положении и Приложении 1.); </a:t>
            </a:r>
            <a:endParaRPr lang="ru-RU" dirty="0" smtClean="0"/>
          </a:p>
          <a:p>
            <a:pPr lvl="1">
              <a:buNone/>
            </a:pPr>
            <a:r>
              <a:rPr lang="ru-RU" b="1" dirty="0" smtClean="0"/>
              <a:t>2 </a:t>
            </a:r>
            <a:r>
              <a:rPr lang="ru-RU" b="1" dirty="0" smtClean="0"/>
              <a:t>этап</a:t>
            </a:r>
            <a:r>
              <a:rPr lang="ru-RU" dirty="0" smtClean="0"/>
              <a:t> – экспертная оценка с 5 апреля по 11 апреля (перечень критериев оценки опубликован в Приложении № 2 настоящего положения);  </a:t>
            </a:r>
            <a:endParaRPr lang="ru-RU" dirty="0" smtClean="0"/>
          </a:p>
          <a:p>
            <a:pPr lvl="1">
              <a:buNone/>
            </a:pPr>
            <a:r>
              <a:rPr lang="ru-RU" b="1" dirty="0" smtClean="0"/>
              <a:t>3 </a:t>
            </a:r>
            <a:r>
              <a:rPr lang="ru-RU" b="1" dirty="0" smtClean="0"/>
              <a:t>этап</a:t>
            </a:r>
            <a:r>
              <a:rPr lang="ru-RU" dirty="0" smtClean="0"/>
              <a:t> – подведение итогов с 12 апреля по 15 апреля                (размещение сводного протокола и лучших материалов на сайте сетевого сообщества педагогов Пермского края)</a:t>
            </a:r>
            <a:endParaRPr lang="ru-RU" sz="3200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ru-RU" sz="36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800" dirty="0" smtClean="0"/>
              <a:t>Сроки проведения Конкурса: с 15 февраля по 15 апреля 2021 года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dirty="0" smtClean="0"/>
              <a:t>воспитатели образовательных организаций;</a:t>
            </a:r>
            <a:endParaRPr lang="ru-RU" sz="3600" dirty="0" smtClean="0"/>
          </a:p>
          <a:p>
            <a:r>
              <a:rPr lang="ru-RU" dirty="0" smtClean="0"/>
              <a:t>-учителя общеобразовательных организаций и СПО;</a:t>
            </a:r>
            <a:endParaRPr lang="ru-RU" sz="3600" dirty="0" smtClean="0"/>
          </a:p>
          <a:p>
            <a:r>
              <a:rPr lang="ru-RU" dirty="0" smtClean="0"/>
              <a:t>-педагоги-психологи;</a:t>
            </a:r>
            <a:endParaRPr lang="ru-RU" sz="3600" dirty="0" smtClean="0"/>
          </a:p>
          <a:p>
            <a:r>
              <a:rPr lang="ru-RU" dirty="0" smtClean="0"/>
              <a:t>-учителя-логопеды;</a:t>
            </a:r>
            <a:endParaRPr lang="ru-RU" sz="3600" dirty="0" smtClean="0"/>
          </a:p>
          <a:p>
            <a:r>
              <a:rPr lang="ru-RU" dirty="0" smtClean="0"/>
              <a:t>-учителя-дефектологи;</a:t>
            </a:r>
            <a:endParaRPr lang="ru-RU" sz="3600" dirty="0" smtClean="0"/>
          </a:p>
          <a:p>
            <a:r>
              <a:rPr lang="ru-RU" dirty="0" smtClean="0"/>
              <a:t>-административные команды;</a:t>
            </a:r>
            <a:endParaRPr lang="ru-RU" sz="36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Участники Конкурса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«Школьное обучение никогда не начинается с пустого места, а всегда опирается на определённую стадию развития, проделанную ребёнком».</a:t>
            </a:r>
          </a:p>
          <a:p>
            <a:pPr algn="r">
              <a:buNone/>
            </a:pPr>
            <a:r>
              <a:rPr lang="ru-RU" dirty="0" smtClean="0"/>
              <a:t> Л. С. </a:t>
            </a:r>
            <a:r>
              <a:rPr lang="ru-RU" dirty="0" err="1" smtClean="0"/>
              <a:t>Выготский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Преемственность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buNone/>
            </a:pPr>
            <a:endParaRPr lang="ru-RU" dirty="0" smtClean="0"/>
          </a:p>
          <a:p>
            <a:pPr lvl="1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Первая номинация </a:t>
            </a:r>
          </a:p>
          <a:p>
            <a:pPr lvl="1">
              <a:buNone/>
            </a:pPr>
            <a:r>
              <a:rPr lang="ru-RU" dirty="0" smtClean="0"/>
              <a:t>«Модель </a:t>
            </a:r>
            <a:r>
              <a:rPr lang="ru-RU" dirty="0" smtClean="0"/>
              <a:t>преемственности «Детский сад - Школа» (в рамках данной номинации принимаются: методические рекомендации и технологии включения детей с ОВЗ в образовательное пространство с целью их дальнейшей успешной социализации</a:t>
            </a:r>
            <a:r>
              <a:rPr lang="ru-RU" dirty="0" smtClean="0"/>
              <a:t>)»</a:t>
            </a:r>
            <a:endParaRPr lang="ru-RU" dirty="0" smtClean="0"/>
          </a:p>
          <a:p>
            <a:pPr lvl="1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Вторая номинация 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</a:p>
          <a:p>
            <a:pPr lvl="1">
              <a:buNone/>
            </a:pPr>
            <a:r>
              <a:rPr lang="ru-RU" dirty="0" smtClean="0"/>
              <a:t>«Модель </a:t>
            </a:r>
            <a:r>
              <a:rPr lang="ru-RU" dirty="0" smtClean="0"/>
              <a:t>преемственности «Начальная школа - Основная школа» (в рамках данной номинации принимаются: методические рекомендации и технологии включения детей с ОВЗ в образовательное пространство с целью их дальнейшей успешной социализации</a:t>
            </a:r>
            <a:r>
              <a:rPr lang="ru-RU" dirty="0" smtClean="0"/>
              <a:t>)»</a:t>
            </a:r>
            <a:endParaRPr lang="ru-RU" dirty="0" smtClean="0"/>
          </a:p>
          <a:p>
            <a:pPr lvl="1">
              <a:buNone/>
            </a:pPr>
            <a:r>
              <a:rPr lang="ru-RU" i="1" dirty="0" smtClean="0"/>
              <a:t>Третья </a:t>
            </a:r>
            <a:r>
              <a:rPr lang="ru-RU" i="1" dirty="0" smtClean="0"/>
              <a:t>номинация</a:t>
            </a:r>
          </a:p>
          <a:p>
            <a:pPr lvl="1">
              <a:buNone/>
            </a:pPr>
            <a:r>
              <a:rPr lang="ru-RU" dirty="0" smtClean="0"/>
              <a:t>«Модель </a:t>
            </a:r>
            <a:r>
              <a:rPr lang="ru-RU" dirty="0" smtClean="0"/>
              <a:t>преемственности « Основная школа - СПО» (в рамках данной номинации принимаются: методические рекомендации и технологии включения детей с ОВЗ в образовательное пространство с целью их дальнейшей успешной социализации</a:t>
            </a:r>
            <a:r>
              <a:rPr lang="ru-RU" dirty="0" smtClean="0"/>
              <a:t>)»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1">
              <a:buNone/>
            </a:pPr>
            <a:r>
              <a:rPr lang="ru-RU" i="1" dirty="0" smtClean="0">
                <a:solidFill>
                  <a:srgbClr val="FF0000"/>
                </a:solidFill>
              </a:rPr>
              <a:t>Четвертая номинация </a:t>
            </a:r>
          </a:p>
          <a:p>
            <a:pPr lvl="1">
              <a:buNone/>
            </a:pPr>
            <a:r>
              <a:rPr lang="ru-RU" dirty="0" smtClean="0"/>
              <a:t> «</a:t>
            </a:r>
            <a:r>
              <a:rPr lang="ru-RU" dirty="0" err="1" smtClean="0"/>
              <a:t>Видеолекторий</a:t>
            </a:r>
            <a:r>
              <a:rPr lang="ru-RU" dirty="0" smtClean="0"/>
              <a:t> </a:t>
            </a:r>
            <a:r>
              <a:rPr lang="ru-RU" dirty="0" smtClean="0"/>
              <a:t>«Создание системы социальных лифтов для детей с особыми образовательными потребностями» (в рамках данной номинации принимаются: </a:t>
            </a:r>
            <a:r>
              <a:rPr lang="ru-RU" dirty="0" err="1" smtClean="0"/>
              <a:t>видеоописание</a:t>
            </a:r>
            <a:r>
              <a:rPr lang="ru-RU" dirty="0" smtClean="0"/>
              <a:t> моделей психолого-педагогического сопровождения детей с ОВЗ для разных типов образовательных организаций</a:t>
            </a:r>
            <a:r>
              <a:rPr lang="ru-RU" dirty="0" smtClean="0"/>
              <a:t>)»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Номинации конкурса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На конкурс принимаются индивидуальные или коллективные (до 3-х авторов) материалы.</a:t>
            </a:r>
          </a:p>
          <a:p>
            <a:r>
              <a:rPr lang="ru-RU" dirty="0" smtClean="0"/>
              <a:t>6.1. Конкурсные материалы оформляются в соответствии с требованиями.</a:t>
            </a:r>
          </a:p>
          <a:p>
            <a:r>
              <a:rPr lang="ru-RU" dirty="0" smtClean="0"/>
              <a:t>6.2. Требования к содержанию конкурсных материалов:</a:t>
            </a:r>
          </a:p>
          <a:p>
            <a:r>
              <a:rPr lang="ru-RU" dirty="0" smtClean="0"/>
              <a:t>- краткое описание проблемы и варианты решения;</a:t>
            </a:r>
          </a:p>
          <a:p>
            <a:r>
              <a:rPr lang="ru-RU" dirty="0" smtClean="0"/>
              <a:t>- пример(</a:t>
            </a:r>
            <a:r>
              <a:rPr lang="ru-RU" dirty="0" err="1" smtClean="0"/>
              <a:t>ы</a:t>
            </a:r>
            <a:r>
              <a:rPr lang="ru-RU" dirty="0" smtClean="0"/>
              <a:t>) уникальных учебно-методических разработок;</a:t>
            </a:r>
          </a:p>
          <a:p>
            <a:r>
              <a:rPr lang="ru-RU" dirty="0" smtClean="0"/>
              <a:t>- подтверждение использования на практике предложенных на конкурс методических материалов.</a:t>
            </a:r>
          </a:p>
          <a:p>
            <a:r>
              <a:rPr lang="ru-RU" dirty="0" smtClean="0"/>
              <a:t>- подтверждение эффективности предложенной системы работы (мероприятия).</a:t>
            </a:r>
          </a:p>
          <a:p>
            <a:r>
              <a:rPr lang="ru-RU" dirty="0" smtClean="0"/>
              <a:t>6.3. Технические требования к оформлению материалов:</a:t>
            </a:r>
          </a:p>
          <a:p>
            <a:r>
              <a:rPr lang="ru-RU" i="1" dirty="0" smtClean="0"/>
              <a:t>Титульный лист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 титульном листе должны быть указаны: </a:t>
            </a:r>
          </a:p>
          <a:p>
            <a:r>
              <a:rPr lang="ru-RU" dirty="0" smtClean="0"/>
              <a:t>- учредитель, юридическое название образовательной организации </a:t>
            </a:r>
            <a:r>
              <a:rPr lang="ru-RU" i="1" dirty="0" smtClean="0"/>
              <a:t>(размещается вверху титульного листа, выравнивание – по центру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вид, тема материалов </a:t>
            </a:r>
            <a:r>
              <a:rPr lang="ru-RU" i="1" dirty="0" smtClean="0"/>
              <a:t>(размещается по центру листа, шрифт полужирный, кегль – 16-20, выравнивание – по центру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сведения об авторе: Ф.И.О. полностью, должность, адрес электронной почты;</a:t>
            </a:r>
          </a:p>
          <a:p>
            <a:r>
              <a:rPr lang="ru-RU" dirty="0" smtClean="0"/>
              <a:t>- место и год разработки.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Требования </a:t>
            </a:r>
            <a:r>
              <a:rPr lang="ru-RU" dirty="0" smtClean="0"/>
              <a:t>к конкурсным материалам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488"/>
                <a:gridCol w="4179912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endParaRPr lang="ru-RU" sz="1200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критерии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баллы 0-10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Актуальность решаемой проблемы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Учет существующих вызовов времени и стратегии развития образовательной организации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Соответствие требованиям ФГОС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Ясное, четкое изложение материала, его применимость в практической деятельности педагогов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Эффективность проекта, значимость результатов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Уникальность инновационного проекта по сравнению с уже существующими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</a:rPr>
                        <a:t>Востребованность проекта (отвечает запросам практики)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Критерии </a:t>
            </a:r>
            <a:r>
              <a:rPr lang="ru-RU" dirty="0" smtClean="0"/>
              <a:t>оценки экспертной комиссии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Составление и утверждение плана рабочей группы на 2021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год, внесение  изменений  в  приказ  о составе  рабочей  группы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Преемственность во взаимодействии ОО с семьями обучающихся: ДОУ 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ОУ(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борник 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практических 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материалов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электронном  виде)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«Преемственность» - личностно ориентированная модель подготовки детей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 обучению в условиях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реализации ФГОС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Эффективные   технологии  работы  с детьми  с обучающимися( воспитанниками)  с ОВЗ   в  рамках   подготовки   их  к  обучению  на   разных уровнях 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обрвзоввания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деятельности рабочей группы на 2021 год по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вопросам преемственности обучения и воспитания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детей с ОВЗ в ДОО и ООО/ОО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09.02.2021 г.</a:t>
            </a:r>
          </a:p>
          <a:p>
            <a:r>
              <a:rPr lang="ru-RU" dirty="0" smtClean="0"/>
              <a:t>11.05.2021 г.</a:t>
            </a:r>
          </a:p>
          <a:p>
            <a:r>
              <a:rPr lang="ru-RU" dirty="0" smtClean="0"/>
              <a:t>14.09.2021 </a:t>
            </a:r>
            <a:r>
              <a:rPr lang="ru-RU" dirty="0" smtClean="0"/>
              <a:t>г.</a:t>
            </a:r>
            <a:endParaRPr lang="ru-RU" dirty="0" smtClean="0"/>
          </a:p>
          <a:p>
            <a:r>
              <a:rPr lang="ru-RU" dirty="0" smtClean="0"/>
              <a:t>14.12.2021 г.</a:t>
            </a:r>
          </a:p>
          <a:p>
            <a:r>
              <a:rPr lang="ru-RU" dirty="0" smtClean="0"/>
              <a:t>1 раз в  квартал  по  вторникам  </a:t>
            </a:r>
          </a:p>
          <a:p>
            <a:r>
              <a:rPr lang="ru-RU" dirty="0" smtClean="0"/>
              <a:t>с 13.00до15.00  в режиме  </a:t>
            </a:r>
            <a:r>
              <a:rPr lang="en-US" dirty="0" smtClean="0"/>
              <a:t>on-lain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Сроки  заседаний  рабочей  группы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Перетягина Арина Геннадьевна-89504443199</a:t>
            </a:r>
            <a:endParaRPr lang="en-US" dirty="0" smtClean="0"/>
          </a:p>
          <a:p>
            <a:pPr>
              <a:buNone/>
            </a:pPr>
            <a:r>
              <a:rPr lang="en-US" u="sng" dirty="0" smtClean="0">
                <a:solidFill>
                  <a:srgbClr val="0070C0"/>
                </a:solidFill>
              </a:rPr>
              <a:t>arinaperetyagina@mail.ru</a:t>
            </a:r>
            <a:endParaRPr lang="ru-RU" u="sng" dirty="0" smtClean="0">
              <a:solidFill>
                <a:srgbClr val="0070C0"/>
              </a:solidFill>
            </a:endParaRPr>
          </a:p>
          <a:p>
            <a:r>
              <a:rPr lang="ru-RU" dirty="0" smtClean="0"/>
              <a:t>Еркина Оксана Владимировна-2368775</a:t>
            </a:r>
            <a:endParaRPr lang="en-US" dirty="0" smtClean="0"/>
          </a:p>
          <a:p>
            <a:pPr marL="342900" lvl="1" indent="-342900">
              <a:buNone/>
            </a:pPr>
            <a:r>
              <a:rPr lang="ru-RU" dirty="0" err="1" smtClean="0">
                <a:hlinkClick r:id="rId2"/>
              </a:rPr>
              <a:t>oxanavladimirovnaerkina@yan</a:t>
            </a:r>
            <a:r>
              <a:rPr lang="en-US" dirty="0" err="1" smtClean="0">
                <a:hlinkClick r:id="rId2"/>
              </a:rPr>
              <a:t>dex</a:t>
            </a:r>
            <a:r>
              <a:rPr lang="ru-RU" dirty="0" smtClean="0">
                <a:hlinkClick r:id="rId2"/>
              </a:rPr>
              <a:t>.</a:t>
            </a:r>
            <a:r>
              <a:rPr lang="en-US" dirty="0" err="1" smtClean="0">
                <a:hlinkClick r:id="rId2"/>
              </a:rPr>
              <a:t>ru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Контактные данные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Цель преемственности – обеспечить полноценное личностное развитие, физиологическое и психологическое благополучие ребенка в переходный период от дошкольного воспитания к школе, направленное на перспективное формирование личности ребенка с опорой на его предыдущий опыт и накопленные знания. Необходимо стремиться к организации единого развивающего мира – дошкольного и начального образования.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 преемственности  в  рамках    реализации ФГОС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Целевые ориентиры, обозначенные, в Стандарте дошкольного образования, выступают основаниями преемственности дошкольного и начального общего образования и предполагают формирование у детей дошкольного возраста предпосылок учебной деятельности на этапе завершения ими дошкольного образования.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 преемственности  в  рамках    реализации ФГОС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Реализация Федеральных государственных образовательных стандартов дошкольного образования (ФГОС ДО) и новых Федеральных государственных образовательных стандартов начального общего образования (ФГОС НОО)  – важный этап преемственности деятельности дошкольных групп и начальной школы.</a:t>
            </a:r>
          </a:p>
          <a:p>
            <a:r>
              <a:rPr lang="ru-RU" dirty="0"/>
              <a:t>Введение утвержденных на государственном уровне стандартов образования существенно способствует обеспечению преемственности и перспективности повышения качества образования в целостной системе образования.</a:t>
            </a:r>
          </a:p>
          <a:p>
            <a:r>
              <a:rPr lang="ru-RU" dirty="0"/>
              <a:t>Одной из важных проблем образования сегодня является развитие новых подходов к образованию лиц с особыми потребностями. Таким подходом может стать развитие инклюзивной модели образования, которая обеспечит возможность получения качественного образования детям с разными возможностями.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 преемственности  в  рамках    реализации ФГОС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Ведущей целью преемственности в Концепции непрерывного образования выступает реализация единой линии развития ребенка на этапах дошкольного и начального школьного образования, придание педагогическому процессу целостный и последовательный характер. Между тем существует Концепция специального обучения и воспитания детей с нарушениями умственного и физического развития. Она раскрывает цели, задачи и содержание коррекционно-воспитательной и коррекционно-развивающей работы с детьми, имеющими нарушения в развитии (нарушения слуха, зрения, интеллекта, речи и опорно-двигательного аппарата).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 преемственности  в  рамках    реализации ФГОС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853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68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ЦЕЛЕВЫЕ ОРИЕНТИРЫ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ГРУППА УУД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84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инициативен, самостоятелен;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уверен в своих силах;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любознателен и т.п.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личностные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84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активно взаимодействует со сверстниками;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способен договариваться;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хорошо понимает устную речь и т.п.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коммуникативные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84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контролирует свои движения и управляет ими;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способен к волевым усилиям;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способен наблюдать, экспериментировать и т.п.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регулятивные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1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знаком с книжной культурой и детской литературой;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обладает элементарными представлениями из области живой и неживой природы, истории, математики и т.п.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познавательные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81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Между тем не менее важно отметить и имеющиеся принципиальные отличия ФГОС дошкольного образования и ФГОС начального общего образования, которые заключаются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– охрана и укрепление физического и психического здоровья детей;</a:t>
            </a:r>
            <a:br>
              <a:rPr lang="ru-RU" dirty="0" smtClean="0"/>
            </a:br>
            <a:r>
              <a:rPr lang="ru-RU" dirty="0" smtClean="0"/>
              <a:t>– развитие любознательности, стремления к расширению знаний;</a:t>
            </a:r>
            <a:br>
              <a:rPr lang="ru-RU" dirty="0" smtClean="0"/>
            </a:br>
            <a:r>
              <a:rPr lang="ru-RU" dirty="0" smtClean="0"/>
              <a:t>– формирование и развитие основных познавательных процессов (внимания, воображения, памяти, мышления, речи);</a:t>
            </a:r>
            <a:br>
              <a:rPr lang="ru-RU" dirty="0" smtClean="0"/>
            </a:br>
            <a:r>
              <a:rPr lang="ru-RU" dirty="0" smtClean="0"/>
              <a:t>– формирование коммуникативных умений, произвольности поведения, доброжелательности, умения взаимодействовать с педагогами и сверстниками;</a:t>
            </a:r>
            <a:br>
              <a:rPr lang="ru-RU" dirty="0" smtClean="0"/>
            </a:br>
            <a:r>
              <a:rPr lang="ru-RU" dirty="0" smtClean="0"/>
              <a:t>– развитие инициативности, самостоятельности, активности;</a:t>
            </a:r>
            <a:br>
              <a:rPr lang="ru-RU" dirty="0" smtClean="0"/>
            </a:br>
            <a:r>
              <a:rPr lang="ru-RU" dirty="0" smtClean="0"/>
              <a:t>– формирование отдельных приемов учебно-познавательной деятельности (умение ориентироваться в задании, осуществлять самоконтроль).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дошкольной образовательной организации это: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– введение в педагогический процесс разных видов детского творчества (игр, драматургии, художественного моделирования, экспериментирования, словесного творчества, танцевальных и музыкальных импровизаций);</a:t>
            </a:r>
            <a:br>
              <a:rPr lang="ru-RU" dirty="0" smtClean="0"/>
            </a:br>
            <a:r>
              <a:rPr lang="ru-RU" dirty="0" smtClean="0"/>
              <a:t>– обогащение содержания уроков эстетического цикла (изобразительное искусство, музыка, технология и т.п.);</a:t>
            </a:r>
            <a:br>
              <a:rPr lang="ru-RU" dirty="0" smtClean="0"/>
            </a:br>
            <a:r>
              <a:rPr lang="ru-RU" dirty="0" smtClean="0"/>
              <a:t>– приобщение детей к национальной художественной культуре;</a:t>
            </a:r>
            <a:br>
              <a:rPr lang="ru-RU" dirty="0" smtClean="0"/>
            </a:br>
            <a:r>
              <a:rPr lang="ru-RU" dirty="0" smtClean="0"/>
              <a:t>– создание в школе развивающей предметной среды;</a:t>
            </a:r>
            <a:br>
              <a:rPr lang="ru-RU" dirty="0" smtClean="0"/>
            </a:br>
            <a:r>
              <a:rPr lang="ru-RU" dirty="0" smtClean="0"/>
              <a:t>– широкое использование игровых приемов в первый год обучения.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68952" cy="13681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Для общеобразовательной организации это могут быть следующие задачи:</a:t>
            </a:r>
            <a:endParaRPr lang="ru-RU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239</TotalTime>
  <Words>1608</Words>
  <Application>Microsoft Office PowerPoint</Application>
  <PresentationFormat>Экран (4:3)</PresentationFormat>
  <Paragraphs>187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Открытая</vt:lpstr>
      <vt:lpstr>Заседание  рабочей  группы  «Преемственность»</vt:lpstr>
      <vt:lpstr>Преемственность</vt:lpstr>
      <vt:lpstr>Вопросы  преемственности  в  рамках    реализации ФГОС </vt:lpstr>
      <vt:lpstr>Вопросы  преемственности  в  рамках    реализации ФГОС </vt:lpstr>
      <vt:lpstr>Вопросы  преемственности  в  рамках    реализации ФГОС </vt:lpstr>
      <vt:lpstr>Вопросы  преемственности  в  рамках    реализации ФГОС </vt:lpstr>
      <vt:lpstr>Между тем не менее важно отметить и имеющиеся принципиальные отличия ФГОС дошкольного образования и ФГОС начального общего образования, которые заключаются </vt:lpstr>
      <vt:lpstr>Для дошкольной образовательной организации это:</vt:lpstr>
      <vt:lpstr>Для общеобразовательной организации это могут быть следующие задачи:</vt:lpstr>
      <vt:lpstr>Вопросы  преемственности  в  рамках    реализации ФГОС</vt:lpstr>
      <vt:lpstr>Деятельность  образовательных  организаций</vt:lpstr>
      <vt:lpstr>Направления   деятельности специалистов  и педагогов  ОО в части  обеспечения  преемственности </vt:lpstr>
      <vt:lpstr>Направления   деятельности специалистов  и педагогов  ОО в части  обеспечения  преемственности </vt:lpstr>
      <vt:lpstr>Направления   деятельности специалистов  и педагогов  ОО в части  обеспечения  преемственности </vt:lpstr>
      <vt:lpstr>Направления   деятельности специалистов  и педагогов  ОО в части  обеспечения  преемственности </vt:lpstr>
      <vt:lpstr> Условия для реализации преемственности: </vt:lpstr>
      <vt:lpstr>  ПОЛОЖЕНИЕ о проведении краевого конкурса  «Преемственность в образовании» </vt:lpstr>
      <vt:lpstr>Сроки проведения Конкурса: с 15 февраля по 15 апреля 2021 года </vt:lpstr>
      <vt:lpstr>Участники Конкурса </vt:lpstr>
      <vt:lpstr>Номинации конкурса</vt:lpstr>
      <vt:lpstr>  Требования к конкурсным материалам   </vt:lpstr>
      <vt:lpstr>  Критерии оценки экспертной комиссии   </vt:lpstr>
      <vt:lpstr>  План деятельности рабочей группы на 2021 год по    по вопросам преемственности обучения и воспитания  детей с ОВЗ в ДОО и ООО/ОО </vt:lpstr>
      <vt:lpstr>Сроки  заседаний  рабочей  группы</vt:lpstr>
      <vt:lpstr>Контактные данные</vt:lpstr>
    </vt:vector>
  </TitlesOfParts>
  <Company>ИРО ПК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Peretjagina-AG</dc:creator>
  <cp:lastModifiedBy>Peretjagina-AG</cp:lastModifiedBy>
  <cp:revision>25</cp:revision>
  <dcterms:created xsi:type="dcterms:W3CDTF">2021-02-08T12:18:32Z</dcterms:created>
  <dcterms:modified xsi:type="dcterms:W3CDTF">2021-02-09T07:48:43Z</dcterms:modified>
</cp:coreProperties>
</file>