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63" r:id="rId3"/>
    <p:sldId id="264" r:id="rId4"/>
    <p:sldId id="265" r:id="rId5"/>
    <p:sldId id="266" r:id="rId6"/>
    <p:sldId id="292" r:id="rId7"/>
    <p:sldId id="293" r:id="rId8"/>
    <p:sldId id="294" r:id="rId9"/>
    <p:sldId id="295" r:id="rId10"/>
    <p:sldId id="296" r:id="rId11"/>
    <p:sldId id="297" r:id="rId12"/>
    <p:sldId id="298" r:id="rId13"/>
    <p:sldId id="299" r:id="rId14"/>
    <p:sldId id="300" r:id="rId15"/>
    <p:sldId id="305" r:id="rId16"/>
    <p:sldId id="269" r:id="rId17"/>
    <p:sldId id="270" r:id="rId18"/>
    <p:sldId id="272" r:id="rId19"/>
    <p:sldId id="271" r:id="rId20"/>
    <p:sldId id="301" r:id="rId21"/>
    <p:sldId id="302" r:id="rId22"/>
    <p:sldId id="303" r:id="rId23"/>
    <p:sldId id="304" r:id="rId24"/>
    <p:sldId id="273" r:id="rId25"/>
    <p:sldId id="291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7774" autoAdjust="0"/>
    <p:restoredTop sz="94690" autoAdjust="0"/>
  </p:normalViewPr>
  <p:slideViewPr>
    <p:cSldViewPr snapToGrid="0">
      <p:cViewPr varScale="1">
        <p:scale>
          <a:sx n="77" d="100"/>
          <a:sy n="77" d="100"/>
        </p:scale>
        <p:origin x="25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07T16:33:42.81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540C2D-D13F-4755-99AF-29B5160CD134}" type="datetimeFigureOut">
              <a:rPr lang="ru-RU" smtClean="0"/>
              <a:t>08.06.2023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52E842-1C50-4D6C-858C-2B63551547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3799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6A5E85-429B-060D-6405-64C3F6FAA7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B302E89-EBEA-7EA9-EF95-A94245184C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F3B4D2-43B5-3CBB-3961-517866D5F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AD1FB-B49B-4037-A4A6-144A8BAE81B4}" type="datetimeFigureOut">
              <a:rPr lang="ru-RU" smtClean="0"/>
              <a:t>08.06.2023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E89AEE-9602-3E15-6C10-9BEE82B24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CF955C-E153-2533-8AC9-22C1BF36F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E0567-C721-49A0-A2ED-989FA2F2E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8272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C3422C-CFE3-31EC-9863-4FB33CBDD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B7A51BA-ACA9-C6C1-FAB6-FFE540E99D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190100-BA71-E87A-BEB0-214064A70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AD1FB-B49B-4037-A4A6-144A8BAE81B4}" type="datetimeFigureOut">
              <a:rPr lang="ru-RU" smtClean="0"/>
              <a:t>08.06.2023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45D5A9-CE71-917D-6CC8-A7A94159F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2B275C-C7EF-8EB4-43B6-F494E8250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E0567-C721-49A0-A2ED-989FA2F2E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797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5515A22-FF77-EED5-4896-60CA692149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C1CC12E-DF95-A697-42E2-62D27BF85C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86F1C9-1684-386F-995A-E22A1CED9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AD1FB-B49B-4037-A4A6-144A8BAE81B4}" type="datetimeFigureOut">
              <a:rPr lang="ru-RU" smtClean="0"/>
              <a:t>08.06.2023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F77909-91F2-144F-21C1-C6FF5B697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DE4032-CA08-A478-4EC4-3C134CB06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E0567-C721-49A0-A2ED-989FA2F2E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5746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5563F2-294F-5DF6-1DA8-D7DDE505A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A2B1A0-846C-E16C-E6DD-61A74A9A89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961C77-3E2A-B719-4B7F-D486721EE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AD1FB-B49B-4037-A4A6-144A8BAE81B4}" type="datetimeFigureOut">
              <a:rPr lang="ru-RU" smtClean="0"/>
              <a:t>08.06.2023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013F11-7948-A0D8-3E40-4E0D334DC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6584EF-F132-3FCD-DE89-8B5A3CEA9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E0567-C721-49A0-A2ED-989FA2F2E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4504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4CB452-E22B-987E-1944-B7051121E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7AF98E-FF51-A4FF-B92A-515366AA80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E92898-8D46-CC1B-C279-13B71F66E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AD1FB-B49B-4037-A4A6-144A8BAE81B4}" type="datetimeFigureOut">
              <a:rPr lang="ru-RU" smtClean="0"/>
              <a:t>08.06.2023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F4D99B-B08B-CA93-07EF-06DF2C1DD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D22DCB-611A-77D7-FC34-5AC1805B4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E0567-C721-49A0-A2ED-989FA2F2E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7198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3940AB-8ED6-4031-6E50-C82751460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29ADE1-C372-1431-E162-A7D16B17B2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2BB3F5F-1B46-58A4-82DD-F02953F465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A45E7B-B408-3D18-029C-9E5445336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AD1FB-B49B-4037-A4A6-144A8BAE81B4}" type="datetimeFigureOut">
              <a:rPr lang="ru-RU" smtClean="0"/>
              <a:t>08.06.2023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2109366-BDE4-2C5B-A7CB-94732EE23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ECB5D91-E07B-6A96-9AAD-3E0129CEC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E0567-C721-49A0-A2ED-989FA2F2E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2265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1C91C2-3F4B-22B1-74D4-6B8C847D4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76F6E6-E923-6EB9-7450-4B5440C886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5C42F03-3D50-A6D9-E106-1B7CAFF79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2235B00-AE23-36EB-E8C9-12453EBFEA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FB83BBE-27FF-7947-FFBE-05DA1CA1E1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F44BE44-74FB-4888-1901-9A754F0CB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AD1FB-B49B-4037-A4A6-144A8BAE81B4}" type="datetimeFigureOut">
              <a:rPr lang="ru-RU" smtClean="0"/>
              <a:t>08.06.2023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B6C339B-742F-F0D7-3849-76634CE03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EE2E815-7801-0E7D-BEAD-E65E9356F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E0567-C721-49A0-A2ED-989FA2F2E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372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D8C99C-0523-A48A-7742-E0E41070E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546E1D6-F65B-640D-52E6-1501D3349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AD1FB-B49B-4037-A4A6-144A8BAE81B4}" type="datetimeFigureOut">
              <a:rPr lang="ru-RU" smtClean="0"/>
              <a:t>08.06.2023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FF82A68-4D31-AEA9-69DC-264E7CCC4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0A40B5-F748-60EB-C05C-1007265A8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E0567-C721-49A0-A2ED-989FA2F2E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2026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CEF7D2C-5F17-5883-D760-C44F8F52D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AD1FB-B49B-4037-A4A6-144A8BAE81B4}" type="datetimeFigureOut">
              <a:rPr lang="ru-RU" smtClean="0"/>
              <a:t>08.06.2023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E308DDA-7D12-5E9A-C379-042749A2C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0D6C6C1-61E9-9F34-8E42-CF92ED7DD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E0567-C721-49A0-A2ED-989FA2F2E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5529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E0F359-A458-D500-7AB6-7A966D54C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EA184A-FDF6-0805-AA94-24EF9540E7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815F04C-0D9F-1A0E-707C-0DA2955757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A82AA7C-0FE6-F76C-2710-55EF10DC2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AD1FB-B49B-4037-A4A6-144A8BAE81B4}" type="datetimeFigureOut">
              <a:rPr lang="ru-RU" smtClean="0"/>
              <a:t>08.06.2023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AE6BE7D-68BD-6435-55BD-1B29A8098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2FD05D3-E896-3C80-555C-EF3D8F6F5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E0567-C721-49A0-A2ED-989FA2F2E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790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8A0FE0-E15C-402F-6AB2-8B920B652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0552404-1C1E-E3E3-0975-94B5B8CFDF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8B9EA67-ED25-8892-EDF1-D93A22860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880677C-F090-0F31-5027-7196F315F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AD1FB-B49B-4037-A4A6-144A8BAE81B4}" type="datetimeFigureOut">
              <a:rPr lang="ru-RU" smtClean="0"/>
              <a:t>08.06.2023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A377F1E-A749-6183-197A-C44965038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0B15B1E-EB91-5FA6-D291-8C6C2A63A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E0567-C721-49A0-A2ED-989FA2F2E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9309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7AC003-64A5-29F6-AE35-E6C1A63E4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FFA7067-5830-7D0D-33F6-CE82F38929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15AE3AE-CF16-CC63-87B7-90AFB67EB3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EAD1FB-B49B-4037-A4A6-144A8BAE81B4}" type="datetimeFigureOut">
              <a:rPr lang="ru-RU" smtClean="0"/>
              <a:t>08.06.2023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CAEA89-BC18-6137-94AC-61ED3AA51D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32ABCF-06D3-EFC9-CBE9-DB6A4A05F7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BE0567-C721-49A0-A2ED-989FA2F2E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2414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mailto:fanni1909@yandex.ru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events.webinar.ru/51207829/208562906/record-new/1649442847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mailto:fanni1909@yandex.ru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536AC77-B9D4-6777-CC91-25E4B14668E5}"/>
              </a:ext>
            </a:extLst>
          </p:cNvPr>
          <p:cNvSpPr/>
          <p:nvPr/>
        </p:nvSpPr>
        <p:spPr>
          <a:xfrm>
            <a:off x="5299788" y="0"/>
            <a:ext cx="6960635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916931-C4B7-ECC0-EF39-6725853E8E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28190" y="1736012"/>
            <a:ext cx="8752115" cy="2387600"/>
          </a:xfrm>
        </p:spPr>
        <p:txBody>
          <a:bodyPr>
            <a:noAutofit/>
          </a:bodyPr>
          <a:lstStyle/>
          <a:p>
            <a:pPr algn="r"/>
            <a:r>
              <a:rPr lang="ru-RU" sz="4400" dirty="0">
                <a:latin typeface="Bookman Old Style" panose="02050604050505020204" pitchFamily="18" charset="0"/>
              </a:rPr>
              <a:t>Вебинар-консультация №1 </a:t>
            </a:r>
            <a:br>
              <a:rPr lang="ru-RU" sz="4400" dirty="0">
                <a:latin typeface="Bookman Old Style" panose="02050604050505020204" pitchFamily="18" charset="0"/>
              </a:rPr>
            </a:br>
            <a:r>
              <a:rPr lang="ru-RU" sz="4400" dirty="0">
                <a:latin typeface="Bookman Old Style" panose="02050604050505020204" pitchFamily="18" charset="0"/>
              </a:rPr>
              <a:t>по проекту "Образовательный лифт: ШНОР" для сетевой группы учителей физики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D4DF34B-BA84-B1DE-412C-AEA226377C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5534" y="4259424"/>
            <a:ext cx="8752115" cy="1655762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Яковлева Надежда Геннадьевна, старший 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преподаватель кафедры общего образования 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ЦНППМПР ГАУ ДПО «ИРО ПК»</a:t>
            </a:r>
          </a:p>
          <a:p>
            <a:endParaRPr lang="ru-RU" dirty="0"/>
          </a:p>
        </p:txBody>
      </p:sp>
      <p:pic>
        <p:nvPicPr>
          <p:cNvPr id="21" name="Рисунок 20" descr="Растение">
            <a:extLst>
              <a:ext uri="{FF2B5EF4-FFF2-40B4-BE49-F238E27FC236}">
                <a16:creationId xmlns:a16="http://schemas.microsoft.com/office/drawing/2014/main" id="{F7AF5B1F-0119-800E-1410-ECB0BB786A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91604" y="504963"/>
            <a:ext cx="1739704" cy="173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2852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Рукописный ввод 1">
                <a:extLst>
                  <a:ext uri="{FF2B5EF4-FFF2-40B4-BE49-F238E27FC236}">
                    <a16:creationId xmlns:a16="http://schemas.microsoft.com/office/drawing/2014/main" id="{81559D05-1BC4-F351-024E-4A6FBD4A2FBB}"/>
                  </a:ext>
                </a:extLst>
              </p14:cNvPr>
              <p14:cNvContentPartPr/>
              <p14:nvPr/>
            </p14:nvContentPartPr>
            <p14:xfrm>
              <a:off x="1659365" y="805132"/>
              <a:ext cx="360" cy="360"/>
            </p14:xfrm>
          </p:contentPart>
        </mc:Choice>
        <mc:Fallback xmlns="">
          <p:pic>
            <p:nvPicPr>
              <p:cNvPr id="2" name="Рукописный ввод 1">
                <a:extLst>
                  <a:ext uri="{FF2B5EF4-FFF2-40B4-BE49-F238E27FC236}">
                    <a16:creationId xmlns:a16="http://schemas.microsoft.com/office/drawing/2014/main" id="{81559D05-1BC4-F351-024E-4A6FBD4A2FB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05725" y="697132"/>
                <a:ext cx="10800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C5B9569-EFCD-02D1-801B-2D44A1E8E8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9712" y="247650"/>
            <a:ext cx="9172575" cy="63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5972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85D6414-C3F7-2A6B-87D7-7325F6CB55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92" b="3787"/>
          <a:stretch/>
        </p:blipFill>
        <p:spPr>
          <a:xfrm>
            <a:off x="922463" y="636106"/>
            <a:ext cx="10201908" cy="60529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367B93-8105-7A7E-8704-0BD78E4C8376}"/>
              </a:ext>
            </a:extLst>
          </p:cNvPr>
          <p:cNvSpPr txBox="1"/>
          <p:nvPr/>
        </p:nvSpPr>
        <p:spPr>
          <a:xfrm>
            <a:off x="933965" y="397565"/>
            <a:ext cx="2117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Участник 3.</a:t>
            </a:r>
          </a:p>
        </p:txBody>
      </p:sp>
    </p:spTree>
    <p:extLst>
      <p:ext uri="{BB962C8B-B14F-4D97-AF65-F5344CB8AC3E}">
        <p14:creationId xmlns:p14="http://schemas.microsoft.com/office/powerpoint/2010/main" val="13333203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4E146CF-B9EF-8A1C-1703-9C1F3BFB9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799" y="555423"/>
            <a:ext cx="9210675" cy="62025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DEEFC8-CF03-7B8B-74F1-34FBC57CFE77}"/>
              </a:ext>
            </a:extLst>
          </p:cNvPr>
          <p:cNvSpPr txBox="1"/>
          <p:nvPr/>
        </p:nvSpPr>
        <p:spPr>
          <a:xfrm>
            <a:off x="933965" y="397565"/>
            <a:ext cx="2117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Участник 4.</a:t>
            </a:r>
          </a:p>
        </p:txBody>
      </p:sp>
    </p:spTree>
    <p:extLst>
      <p:ext uri="{BB962C8B-B14F-4D97-AF65-F5344CB8AC3E}">
        <p14:creationId xmlns:p14="http://schemas.microsoft.com/office/powerpoint/2010/main" val="33209005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017A70-1967-6BC2-8D10-EB67F72C0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234" y="215795"/>
            <a:ext cx="9553989" cy="642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0272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C772453-6425-B566-56ED-AFD72BFAC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816" y="565109"/>
            <a:ext cx="10809633" cy="62881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41D728-5F56-7566-8B14-1C4A2B163288}"/>
              </a:ext>
            </a:extLst>
          </p:cNvPr>
          <p:cNvSpPr txBox="1"/>
          <p:nvPr/>
        </p:nvSpPr>
        <p:spPr>
          <a:xfrm>
            <a:off x="933965" y="397565"/>
            <a:ext cx="2117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Участник 5.</a:t>
            </a:r>
          </a:p>
        </p:txBody>
      </p:sp>
    </p:spTree>
    <p:extLst>
      <p:ext uri="{BB962C8B-B14F-4D97-AF65-F5344CB8AC3E}">
        <p14:creationId xmlns:p14="http://schemas.microsoft.com/office/powerpoint/2010/main" val="14780446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E4F81E-3980-ADF7-0A6C-601E55C89CFA}"/>
              </a:ext>
            </a:extLst>
          </p:cNvPr>
          <p:cNvSpPr txBox="1"/>
          <p:nvPr/>
        </p:nvSpPr>
        <p:spPr>
          <a:xfrm>
            <a:off x="1371601" y="188844"/>
            <a:ext cx="69733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Общие замечания. </a:t>
            </a:r>
            <a:endParaRPr lang="ru-RU" sz="5400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63632C-B7D3-F261-5E31-AA93E472670A}"/>
              </a:ext>
            </a:extLst>
          </p:cNvPr>
          <p:cNvSpPr txBox="1"/>
          <p:nvPr/>
        </p:nvSpPr>
        <p:spPr>
          <a:xfrm>
            <a:off x="1371601" y="1411357"/>
            <a:ext cx="1024724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accent6">
                  <a:lumMod val="50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ru-RU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Не используются виды деятельности из тематического планирования ПРП ООО по физике.</a:t>
            </a:r>
          </a:p>
          <a:p>
            <a:pPr marL="457200" indent="-457200">
              <a:buClr>
                <a:schemeClr val="accent6">
                  <a:lumMod val="50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ru-RU" sz="3200" dirty="0">
                <a:latin typeface="Cambria" panose="02040503050406030204" pitchFamily="18" charset="0"/>
                <a:ea typeface="Cambria" panose="02040503050406030204" pitchFamily="18" charset="0"/>
              </a:rPr>
              <a:t>Нет расшифровки видов метапредметных результатов.</a:t>
            </a:r>
          </a:p>
          <a:p>
            <a:pPr marL="457200" indent="-457200">
              <a:buClr>
                <a:schemeClr val="accent6">
                  <a:lumMod val="50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ru-RU" sz="3200" dirty="0">
                <a:latin typeface="Cambria" panose="02040503050406030204" pitchFamily="18" charset="0"/>
                <a:ea typeface="Cambria" panose="02040503050406030204" pitchFamily="18" charset="0"/>
              </a:rPr>
              <a:t>Часть заданий не соответствует видам деятельности и планируемым результатам.</a:t>
            </a:r>
          </a:p>
          <a:p>
            <a:pPr marL="457200" indent="-457200">
              <a:buClr>
                <a:schemeClr val="accent6">
                  <a:lumMod val="50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ru-RU" sz="3200" dirty="0">
                <a:latin typeface="Cambria" panose="02040503050406030204" pitchFamily="18" charset="0"/>
                <a:ea typeface="Cambria" panose="02040503050406030204" pitchFamily="18" charset="0"/>
              </a:rPr>
              <a:t>Нет разнообразия заданий. </a:t>
            </a:r>
          </a:p>
        </p:txBody>
      </p:sp>
    </p:spTree>
    <p:extLst>
      <p:ext uri="{BB962C8B-B14F-4D97-AF65-F5344CB8AC3E}">
        <p14:creationId xmlns:p14="http://schemas.microsoft.com/office/powerpoint/2010/main" val="25027939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B7F2755-91DF-B884-2048-D4BAF1B0DD25}"/>
              </a:ext>
            </a:extLst>
          </p:cNvPr>
          <p:cNvSpPr/>
          <p:nvPr/>
        </p:nvSpPr>
        <p:spPr>
          <a:xfrm>
            <a:off x="0" y="2296642"/>
            <a:ext cx="12192000" cy="456135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61FBF9-E238-C832-1FDD-067B95C2E382}"/>
              </a:ext>
            </a:extLst>
          </p:cNvPr>
          <p:cNvSpPr txBox="1"/>
          <p:nvPr/>
        </p:nvSpPr>
        <p:spPr>
          <a:xfrm>
            <a:off x="3048740" y="2503471"/>
            <a:ext cx="609452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atin typeface="Cambria" panose="02040503050406030204" pitchFamily="18" charset="0"/>
                <a:ea typeface="Cambria" panose="02040503050406030204" pitchFamily="18" charset="0"/>
              </a:rPr>
              <a:t>Задание № 2 проекта </a:t>
            </a:r>
            <a:r>
              <a:rPr lang="ru-RU" sz="400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«Образовательный лифт: ШНОР-2023» </a:t>
            </a:r>
            <a:endParaRPr lang="ru-RU" sz="4000" dirty="0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4CD88B39-E3F0-D0B0-0FE5-7B7F82DAE099}"/>
              </a:ext>
            </a:extLst>
          </p:cNvPr>
          <p:cNvSpPr/>
          <p:nvPr/>
        </p:nvSpPr>
        <p:spPr>
          <a:xfrm>
            <a:off x="5771965" y="1274388"/>
            <a:ext cx="648070" cy="61256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Bahnschrift SemiBold Condensed" panose="020B0502040204020203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25913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D15C4A3-EDD4-0739-DF94-3E96D736E9FC}"/>
              </a:ext>
            </a:extLst>
          </p:cNvPr>
          <p:cNvSpPr/>
          <p:nvPr/>
        </p:nvSpPr>
        <p:spPr>
          <a:xfrm>
            <a:off x="359230" y="1542394"/>
            <a:ext cx="11473540" cy="139995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C27B01-CE65-29E1-3995-0F19768BBE1C}"/>
              </a:ext>
            </a:extLst>
          </p:cNvPr>
          <p:cNvSpPr txBox="1"/>
          <p:nvPr/>
        </p:nvSpPr>
        <p:spPr>
          <a:xfrm>
            <a:off x="947057" y="1539016"/>
            <a:ext cx="112449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Создание комплекта заданий  на формирование метапредметных  результатов по теме, выбранной командой школы для метапредметного события. </a:t>
            </a:r>
            <a:endParaRPr lang="ru-RU" sz="2800" b="1" dirty="0">
              <a:solidFill>
                <a:schemeClr val="bg1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8D011C-FCBA-4CE5-B1BD-42D979353F9A}"/>
              </a:ext>
            </a:extLst>
          </p:cNvPr>
          <p:cNvSpPr txBox="1"/>
          <p:nvPr/>
        </p:nvSpPr>
        <p:spPr>
          <a:xfrm>
            <a:off x="947056" y="3228755"/>
            <a:ext cx="10885714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Срок предоставления задания № 2:</a:t>
            </a:r>
            <a:r>
              <a:rPr lang="ru-RU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20 сентября 2023 года</a:t>
            </a:r>
          </a:p>
          <a:p>
            <a:r>
              <a:rPr lang="ru-RU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Задание после выполнения высылается руководителю группы Яковлевой Н.Г. на почту 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fanni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1909@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yandex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ru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ru-RU" sz="2800" b="1" dirty="0">
              <a:solidFill>
                <a:schemeClr val="accent6">
                  <a:lumMod val="5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Подпись файла: </a:t>
            </a:r>
            <a:r>
              <a:rPr lang="ru-RU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Фамилия_Задание 2</a:t>
            </a:r>
          </a:p>
          <a:p>
            <a:endParaRPr lang="ru-RU" sz="1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E8D693-C821-8A7D-1A66-86645F379029}"/>
              </a:ext>
            </a:extLst>
          </p:cNvPr>
          <p:cNvSpPr txBox="1"/>
          <p:nvPr/>
        </p:nvSpPr>
        <p:spPr>
          <a:xfrm>
            <a:off x="947056" y="505016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dirty="0">
                <a:latin typeface="Bookman Old Style" panose="02050604050505020204" pitchFamily="18" charset="0"/>
              </a:rPr>
              <a:t>Задание 1. </a:t>
            </a:r>
          </a:p>
        </p:txBody>
      </p:sp>
    </p:spTree>
    <p:extLst>
      <p:ext uri="{BB962C8B-B14F-4D97-AF65-F5344CB8AC3E}">
        <p14:creationId xmlns:p14="http://schemas.microsoft.com/office/powerpoint/2010/main" val="12568077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88C1606-AFB1-970B-B702-19397405A462}"/>
              </a:ext>
            </a:extLst>
          </p:cNvPr>
          <p:cNvSpPr txBox="1"/>
          <p:nvPr/>
        </p:nvSpPr>
        <p:spPr>
          <a:xfrm>
            <a:off x="791028" y="414131"/>
            <a:ext cx="10493829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4400" u="sng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Cambria" panose="02040503050406030204" pitchFamily="18" charset="0"/>
              </a:rPr>
              <a:t>Требования к выполнению.</a:t>
            </a:r>
          </a:p>
          <a:p>
            <a:pPr algn="just">
              <a:tabLst>
                <a:tab pos="0" algn="l"/>
              </a:tabLst>
            </a:pPr>
            <a:r>
              <a:rPr lang="ru-RU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Разработать пакет заданий по выбранной теме (не менее 4-х заданий на формирование разных видов запланированных метапредметных результатов обучения), соответствующих заданному формату. </a:t>
            </a:r>
          </a:p>
        </p:txBody>
      </p:sp>
      <p:graphicFrame>
        <p:nvGraphicFramePr>
          <p:cNvPr id="6" name="Таблица 6">
            <a:extLst>
              <a:ext uri="{FF2B5EF4-FFF2-40B4-BE49-F238E27FC236}">
                <a16:creationId xmlns:a16="http://schemas.microsoft.com/office/drawing/2014/main" id="{7AE9E8A9-8ECC-F21E-6C21-73BBBC3E8F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9575570"/>
              </p:ext>
            </p:extLst>
          </p:nvPr>
        </p:nvGraphicFramePr>
        <p:xfrm>
          <a:off x="791028" y="3428999"/>
          <a:ext cx="10780484" cy="222068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54201">
                  <a:extLst>
                    <a:ext uri="{9D8B030D-6E8A-4147-A177-3AD203B41FA5}">
                      <a16:colId xmlns:a16="http://schemas.microsoft.com/office/drawing/2014/main" val="194836968"/>
                    </a:ext>
                  </a:extLst>
                </a:gridCol>
                <a:gridCol w="2764971">
                  <a:extLst>
                    <a:ext uri="{9D8B030D-6E8A-4147-A177-3AD203B41FA5}">
                      <a16:colId xmlns:a16="http://schemas.microsoft.com/office/drawing/2014/main" val="660453278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633519998"/>
                    </a:ext>
                  </a:extLst>
                </a:gridCol>
                <a:gridCol w="3494312">
                  <a:extLst>
                    <a:ext uri="{9D8B030D-6E8A-4147-A177-3AD203B41FA5}">
                      <a16:colId xmlns:a16="http://schemas.microsoft.com/office/drawing/2014/main" val="3248047481"/>
                    </a:ext>
                  </a:extLst>
                </a:gridCol>
              </a:tblGrid>
              <a:tr h="859972"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Тема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Формат 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Метапредметные результаты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Задания, которые выполняют обучающиеся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0892562"/>
                  </a:ext>
                </a:extLst>
              </a:tr>
              <a:tr h="1360715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84957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15609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B9DBA9D-421D-78CC-3F6D-75C5F258CC2A}"/>
              </a:ext>
            </a:extLst>
          </p:cNvPr>
          <p:cNvSpPr txBox="1"/>
          <p:nvPr/>
        </p:nvSpPr>
        <p:spPr>
          <a:xfrm>
            <a:off x="827311" y="591235"/>
            <a:ext cx="10472057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3600" u="sng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Общие требования к оформлению отчёта по выполнению задания. </a:t>
            </a:r>
          </a:p>
          <a:p>
            <a:pPr algn="just"/>
            <a:endParaRPr lang="ru-RU" sz="3200" u="sng" dirty="0">
              <a:latin typeface="Bookman Old Style" panose="02050604050505020204" pitchFamily="18" charset="0"/>
              <a:ea typeface="Cambria" panose="02040503050406030204" pitchFamily="18" charset="0"/>
            </a:endParaRPr>
          </a:p>
          <a:p>
            <a:pPr algn="just"/>
            <a:r>
              <a:rPr lang="ru-RU" sz="3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Документ </a:t>
            </a:r>
            <a:r>
              <a:rPr lang="en-US" sz="3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Word</a:t>
            </a:r>
            <a:r>
              <a:rPr lang="ru-RU" sz="3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который содержит название документа и сведения об авторе (ФИО, предмет, ОО)</a:t>
            </a:r>
          </a:p>
          <a:p>
            <a:pPr algn="just"/>
            <a:endParaRPr lang="ru-RU" sz="320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ru-RU" sz="3600" u="sng" dirty="0">
                <a:solidFill>
                  <a:schemeClr val="accent6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Cambria" panose="02040503050406030204" pitchFamily="18" charset="0"/>
              </a:rPr>
              <a:t>Критерии оценивания. </a:t>
            </a:r>
          </a:p>
          <a:p>
            <a:pPr algn="just"/>
            <a:endParaRPr lang="ru-RU" sz="3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ru-RU" sz="3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Соответствие/несоответствие разработанных метапредметных заданий планируемым результатам. </a:t>
            </a:r>
          </a:p>
          <a:p>
            <a:pPr algn="just"/>
            <a:endParaRPr lang="ru-RU" sz="320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8075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531899F-6B77-9A73-F425-987FE5220FDB}"/>
              </a:ext>
            </a:extLst>
          </p:cNvPr>
          <p:cNvSpPr txBox="1"/>
          <p:nvPr/>
        </p:nvSpPr>
        <p:spPr>
          <a:xfrm>
            <a:off x="1430144" y="389621"/>
            <a:ext cx="66901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График проекта.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A84A5C-ACBD-64D0-604B-680631504EFA}"/>
              </a:ext>
            </a:extLst>
          </p:cNvPr>
          <p:cNvSpPr txBox="1"/>
          <p:nvPr/>
        </p:nvSpPr>
        <p:spPr>
          <a:xfrm>
            <a:off x="1430145" y="1564723"/>
            <a:ext cx="9542655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800" dirty="0">
                <a:solidFill>
                  <a:schemeClr val="bg2">
                    <a:lumMod val="75000"/>
                  </a:schemeClr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Установочный семинар/вебинар – 21 апреля в 16.00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800" dirty="0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Вебинар-консультация 1 по проверке заданий/выдаче новых</a:t>
            </a:r>
            <a:r>
              <a:rPr lang="ru-RU" sz="28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 – 8 июня в 16.00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800" dirty="0">
                <a:solidFill>
                  <a:srgbClr val="333333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Промежуточный семинар/вебинар</a:t>
            </a:r>
            <a:r>
              <a:rPr lang="ru-RU" sz="2800" dirty="0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lang="ru-RU" sz="2800" dirty="0">
                <a:solidFill>
                  <a:srgbClr val="333333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– 28 августа в 11.00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800" dirty="0">
                <a:solidFill>
                  <a:srgbClr val="333333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Вебинар-консультация 2 по проверке заданий/ выдаче новых – 26 сентября </a:t>
            </a:r>
            <a:r>
              <a:rPr lang="ru-RU" sz="2800" dirty="0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в 16.00</a:t>
            </a:r>
            <a:endParaRPr lang="ru-RU" sz="2800" dirty="0">
              <a:solidFill>
                <a:srgbClr val="333333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800" dirty="0">
                <a:solidFill>
                  <a:srgbClr val="333333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Итоговый семинар/вебинар – 24 октября в 15.00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800" b="1" dirty="0">
                <a:solidFill>
                  <a:srgbClr val="333333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Итоговая конференция/форум по проекту - ноябрь</a:t>
            </a:r>
            <a:endParaRPr lang="ru-RU" sz="28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3746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B7F2755-91DF-B884-2048-D4BAF1B0DD25}"/>
              </a:ext>
            </a:extLst>
          </p:cNvPr>
          <p:cNvSpPr/>
          <p:nvPr/>
        </p:nvSpPr>
        <p:spPr>
          <a:xfrm>
            <a:off x="0" y="2296642"/>
            <a:ext cx="12192000" cy="456135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61FBF9-E238-C832-1FDD-067B95C2E382}"/>
              </a:ext>
            </a:extLst>
          </p:cNvPr>
          <p:cNvSpPr txBox="1"/>
          <p:nvPr/>
        </p:nvSpPr>
        <p:spPr>
          <a:xfrm>
            <a:off x="3048740" y="2503471"/>
            <a:ext cx="609452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atin typeface="Cambria" panose="02040503050406030204" pitchFamily="18" charset="0"/>
                <a:ea typeface="Cambria" panose="02040503050406030204" pitchFamily="18" charset="0"/>
              </a:rPr>
              <a:t>Идеи </a:t>
            </a:r>
          </a:p>
          <a:p>
            <a:pPr algn="ctr"/>
            <a:r>
              <a:rPr lang="ru-RU" sz="4000" dirty="0">
                <a:latin typeface="Cambria" panose="02040503050406030204" pitchFamily="18" charset="0"/>
                <a:ea typeface="Cambria" panose="02040503050406030204" pitchFamily="18" charset="0"/>
              </a:rPr>
              <a:t>для метапредметного события.</a:t>
            </a: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4CD88B39-E3F0-D0B0-0FE5-7B7F82DAE099}"/>
              </a:ext>
            </a:extLst>
          </p:cNvPr>
          <p:cNvSpPr/>
          <p:nvPr/>
        </p:nvSpPr>
        <p:spPr>
          <a:xfrm>
            <a:off x="5771965" y="1274388"/>
            <a:ext cx="648070" cy="61256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Bahnschrift SemiBold Condensed" panose="020B0502040204020203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431499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8A076D-FA77-D405-F70D-1033FC4A731C}"/>
              </a:ext>
            </a:extLst>
          </p:cNvPr>
          <p:cNvSpPr txBox="1"/>
          <p:nvPr/>
        </p:nvSpPr>
        <p:spPr>
          <a:xfrm>
            <a:off x="705678" y="616226"/>
            <a:ext cx="113720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Игра-квест «Таинственный остров»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8B8F811-2B6C-A8E0-D7D4-31679A312F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443" y="1659834"/>
            <a:ext cx="3730214" cy="4770783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AD49067E-A825-22EC-C999-04D9AC48C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174" y="1659834"/>
            <a:ext cx="6391974" cy="479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82814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9B88DA-A2FD-82C6-2321-D4FD3C979CF8}"/>
              </a:ext>
            </a:extLst>
          </p:cNvPr>
          <p:cNvSpPr txBox="1"/>
          <p:nvPr/>
        </p:nvSpPr>
        <p:spPr>
          <a:xfrm>
            <a:off x="705678" y="616226"/>
            <a:ext cx="9004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Мини курс «Водный мир»</a:t>
            </a:r>
          </a:p>
        </p:txBody>
      </p:sp>
      <p:pic>
        <p:nvPicPr>
          <p:cNvPr id="5" name="Picture 8" descr="http://beach-ness.typepad.com/.a/6a0115712513a0970c017616eb3dec970c-800wi">
            <a:extLst>
              <a:ext uri="{FF2B5EF4-FFF2-40B4-BE49-F238E27FC236}">
                <a16:creationId xmlns:a16="http://schemas.microsoft.com/office/drawing/2014/main" id="{28F55738-E5C3-53E5-31BE-9439F1D35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9830" y="1702227"/>
            <a:ext cx="4813716" cy="3645023"/>
          </a:xfrm>
          <a:prstGeom prst="rect">
            <a:avLst/>
          </a:prstGeom>
          <a:noFill/>
        </p:spPr>
      </p:pic>
      <p:pic>
        <p:nvPicPr>
          <p:cNvPr id="6" name="Picture 4" descr="http://re-actor.net/uploads/posts/2013-02/1361006748_1.jpeg">
            <a:extLst>
              <a:ext uri="{FF2B5EF4-FFF2-40B4-BE49-F238E27FC236}">
                <a16:creationId xmlns:a16="http://schemas.microsoft.com/office/drawing/2014/main" id="{4E578D38-9DF7-CEA9-3F31-E7B0B04FF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9421" y="1702228"/>
            <a:ext cx="4862391" cy="36450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494214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85182C-86E5-60E8-48DB-9A21BC2A5711}"/>
              </a:ext>
            </a:extLst>
          </p:cNvPr>
          <p:cNvSpPr txBox="1"/>
          <p:nvPr/>
        </p:nvSpPr>
        <p:spPr>
          <a:xfrm>
            <a:off x="705677" y="616226"/>
            <a:ext cx="102074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День науки «Мы из будущего»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7D2FAEA3-2D60-F585-769F-7CDAFB1BD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77" y="1659835"/>
            <a:ext cx="4741696" cy="316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5A2A2DD-CEEE-94C1-A8A3-1F0699F256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8677" y="1659835"/>
            <a:ext cx="60960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2599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80C7AD4-304F-5659-38CB-C85262F85800}"/>
              </a:ext>
            </a:extLst>
          </p:cNvPr>
          <p:cNvSpPr txBox="1"/>
          <p:nvPr/>
        </p:nvSpPr>
        <p:spPr>
          <a:xfrm>
            <a:off x="2530929" y="2136357"/>
            <a:ext cx="713014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okman Old Style" panose="02050604050505020204" pitchFamily="18" charset="0"/>
                <a:ea typeface="Cambria" panose="02040503050406030204" pitchFamily="18" charset="0"/>
              </a:rPr>
              <a:t>СПАСИБО ЗА РАБОТУ, КОЛЛЕГИ!</a:t>
            </a:r>
          </a:p>
        </p:txBody>
      </p:sp>
    </p:spTree>
    <p:extLst>
      <p:ext uri="{BB962C8B-B14F-4D97-AF65-F5344CB8AC3E}">
        <p14:creationId xmlns:p14="http://schemas.microsoft.com/office/powerpoint/2010/main" val="27573872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6A5A81D-D206-FEBF-5DCD-07A0B5E63EC0}"/>
              </a:ext>
            </a:extLst>
          </p:cNvPr>
          <p:cNvSpPr txBox="1"/>
          <p:nvPr/>
        </p:nvSpPr>
        <p:spPr>
          <a:xfrm>
            <a:off x="2087217" y="2508838"/>
            <a:ext cx="847807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dirty="0">
                <a:latin typeface="Bookman Old Style" panose="02050604050505020204" pitchFamily="18" charset="0"/>
              </a:rPr>
              <a:t>Ссылка на запись вебинара: </a:t>
            </a:r>
            <a:r>
              <a:rPr lang="en-US" sz="4000" b="0" i="0" dirty="0">
                <a:solidFill>
                  <a:srgbClr val="333333"/>
                </a:solidFill>
                <a:effectLst/>
                <a:latin typeface="AktivGrotesk"/>
                <a:hlinkClick r:id="rId2"/>
              </a:rPr>
              <a:t>https://events.webinar.ru/51207829/208562906/record-new/1649442847</a:t>
            </a:r>
            <a:endParaRPr lang="ru-RU" sz="4000" b="0" i="0" dirty="0">
              <a:solidFill>
                <a:srgbClr val="333333"/>
              </a:solidFill>
              <a:effectLst/>
              <a:latin typeface="AktivGrotesk"/>
            </a:endParaRPr>
          </a:p>
          <a:p>
            <a:endParaRPr lang="ru-RU" sz="4000" dirty="0"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129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B3A8322-3072-730B-B700-F7807CE7CC69}"/>
              </a:ext>
            </a:extLst>
          </p:cNvPr>
          <p:cNvSpPr txBox="1"/>
          <p:nvPr/>
        </p:nvSpPr>
        <p:spPr>
          <a:xfrm>
            <a:off x="2578014" y="660025"/>
            <a:ext cx="703597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5400" dirty="0">
                <a:latin typeface="Bookman Old Style" panose="02050604050505020204" pitchFamily="18" charset="0"/>
                <a:ea typeface="Cambria" panose="02040503050406030204" pitchFamily="18" charset="0"/>
              </a:rPr>
              <a:t>Задания проекта.</a:t>
            </a: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209221E5-0874-6523-E435-AF7E3762956D}"/>
              </a:ext>
            </a:extLst>
          </p:cNvPr>
          <p:cNvSpPr/>
          <p:nvPr/>
        </p:nvSpPr>
        <p:spPr>
          <a:xfrm>
            <a:off x="1272100" y="2378165"/>
            <a:ext cx="1161415" cy="1162685"/>
          </a:xfrm>
          <a:custGeom>
            <a:avLst/>
            <a:gdLst/>
            <a:ahLst/>
            <a:cxnLst/>
            <a:rect l="l" t="t" r="r" b="b"/>
            <a:pathLst>
              <a:path w="1161414" h="1162685">
                <a:moveTo>
                  <a:pt x="580615" y="1162094"/>
                </a:moveTo>
                <a:lnTo>
                  <a:pt x="533128" y="1160162"/>
                </a:lnTo>
                <a:lnTo>
                  <a:pt x="486674" y="1154467"/>
                </a:lnTo>
                <a:lnTo>
                  <a:pt x="441405" y="1145161"/>
                </a:lnTo>
                <a:lnTo>
                  <a:pt x="397472" y="1132393"/>
                </a:lnTo>
                <a:lnTo>
                  <a:pt x="355027" y="1116315"/>
                </a:lnTo>
                <a:lnTo>
                  <a:pt x="314221" y="1097078"/>
                </a:lnTo>
                <a:lnTo>
                  <a:pt x="275207" y="1074833"/>
                </a:lnTo>
                <a:lnTo>
                  <a:pt x="238135" y="1049731"/>
                </a:lnTo>
                <a:lnTo>
                  <a:pt x="203157" y="1021923"/>
                </a:lnTo>
                <a:lnTo>
                  <a:pt x="170426" y="991560"/>
                </a:lnTo>
                <a:lnTo>
                  <a:pt x="140092" y="958793"/>
                </a:lnTo>
                <a:lnTo>
                  <a:pt x="112307" y="923772"/>
                </a:lnTo>
                <a:lnTo>
                  <a:pt x="87223" y="886650"/>
                </a:lnTo>
                <a:lnTo>
                  <a:pt x="64992" y="847576"/>
                </a:lnTo>
                <a:lnTo>
                  <a:pt x="45765" y="806702"/>
                </a:lnTo>
                <a:lnTo>
                  <a:pt x="29694" y="764179"/>
                </a:lnTo>
                <a:lnTo>
                  <a:pt x="16930" y="720158"/>
                </a:lnTo>
                <a:lnTo>
                  <a:pt x="7625" y="674789"/>
                </a:lnTo>
                <a:lnTo>
                  <a:pt x="1931" y="628225"/>
                </a:lnTo>
                <a:lnTo>
                  <a:pt x="0" y="580615"/>
                </a:lnTo>
                <a:lnTo>
                  <a:pt x="1931" y="533128"/>
                </a:lnTo>
                <a:lnTo>
                  <a:pt x="7625" y="486674"/>
                </a:lnTo>
                <a:lnTo>
                  <a:pt x="16930" y="441405"/>
                </a:lnTo>
                <a:lnTo>
                  <a:pt x="29694" y="397472"/>
                </a:lnTo>
                <a:lnTo>
                  <a:pt x="45765" y="355027"/>
                </a:lnTo>
                <a:lnTo>
                  <a:pt x="64992" y="314221"/>
                </a:lnTo>
                <a:lnTo>
                  <a:pt x="87223" y="275207"/>
                </a:lnTo>
                <a:lnTo>
                  <a:pt x="112307" y="238135"/>
                </a:lnTo>
                <a:lnTo>
                  <a:pt x="140092" y="203157"/>
                </a:lnTo>
                <a:lnTo>
                  <a:pt x="170426" y="170426"/>
                </a:lnTo>
                <a:lnTo>
                  <a:pt x="203157" y="140092"/>
                </a:lnTo>
                <a:lnTo>
                  <a:pt x="238135" y="112307"/>
                </a:lnTo>
                <a:lnTo>
                  <a:pt x="275207" y="87223"/>
                </a:lnTo>
                <a:lnTo>
                  <a:pt x="314221" y="64992"/>
                </a:lnTo>
                <a:lnTo>
                  <a:pt x="355027" y="45765"/>
                </a:lnTo>
                <a:lnTo>
                  <a:pt x="397472" y="29694"/>
                </a:lnTo>
                <a:lnTo>
                  <a:pt x="441405" y="16930"/>
                </a:lnTo>
                <a:lnTo>
                  <a:pt x="486674" y="7625"/>
                </a:lnTo>
                <a:lnTo>
                  <a:pt x="533128" y="1931"/>
                </a:lnTo>
                <a:lnTo>
                  <a:pt x="580615" y="0"/>
                </a:lnTo>
                <a:lnTo>
                  <a:pt x="628218" y="1931"/>
                </a:lnTo>
                <a:lnTo>
                  <a:pt x="674765" y="7625"/>
                </a:lnTo>
                <a:lnTo>
                  <a:pt x="720105" y="16930"/>
                </a:lnTo>
                <a:lnTo>
                  <a:pt x="764089" y="29694"/>
                </a:lnTo>
                <a:lnTo>
                  <a:pt x="806567" y="45765"/>
                </a:lnTo>
                <a:lnTo>
                  <a:pt x="847389" y="64992"/>
                </a:lnTo>
                <a:lnTo>
                  <a:pt x="886406" y="87223"/>
                </a:lnTo>
                <a:lnTo>
                  <a:pt x="923468" y="112307"/>
                </a:lnTo>
                <a:lnTo>
                  <a:pt x="958425" y="140092"/>
                </a:lnTo>
                <a:lnTo>
                  <a:pt x="991128" y="170426"/>
                </a:lnTo>
                <a:lnTo>
                  <a:pt x="1021426" y="203157"/>
                </a:lnTo>
                <a:lnTo>
                  <a:pt x="1049171" y="238135"/>
                </a:lnTo>
                <a:lnTo>
                  <a:pt x="1074213" y="275207"/>
                </a:lnTo>
                <a:lnTo>
                  <a:pt x="1096401" y="314221"/>
                </a:lnTo>
                <a:lnTo>
                  <a:pt x="1098969" y="319684"/>
                </a:lnTo>
                <a:lnTo>
                  <a:pt x="580615" y="319684"/>
                </a:lnTo>
                <a:lnTo>
                  <a:pt x="533892" y="323910"/>
                </a:lnTo>
                <a:lnTo>
                  <a:pt x="489843" y="336087"/>
                </a:lnTo>
                <a:lnTo>
                  <a:pt x="449221" y="355460"/>
                </a:lnTo>
                <a:lnTo>
                  <a:pt x="412781" y="381276"/>
                </a:lnTo>
                <a:lnTo>
                  <a:pt x="381276" y="412781"/>
                </a:lnTo>
                <a:lnTo>
                  <a:pt x="355460" y="449221"/>
                </a:lnTo>
                <a:lnTo>
                  <a:pt x="336087" y="489843"/>
                </a:lnTo>
                <a:lnTo>
                  <a:pt x="323910" y="533892"/>
                </a:lnTo>
                <a:lnTo>
                  <a:pt x="319684" y="580615"/>
                </a:lnTo>
                <a:lnTo>
                  <a:pt x="323910" y="627338"/>
                </a:lnTo>
                <a:lnTo>
                  <a:pt x="336087" y="671387"/>
                </a:lnTo>
                <a:lnTo>
                  <a:pt x="355460" y="712008"/>
                </a:lnTo>
                <a:lnTo>
                  <a:pt x="381276" y="748449"/>
                </a:lnTo>
                <a:lnTo>
                  <a:pt x="412781" y="779954"/>
                </a:lnTo>
                <a:lnTo>
                  <a:pt x="449221" y="805770"/>
                </a:lnTo>
                <a:lnTo>
                  <a:pt x="489843" y="825143"/>
                </a:lnTo>
                <a:lnTo>
                  <a:pt x="533892" y="837320"/>
                </a:lnTo>
                <a:lnTo>
                  <a:pt x="580615" y="841546"/>
                </a:lnTo>
                <a:lnTo>
                  <a:pt x="1099610" y="841546"/>
                </a:lnTo>
                <a:lnTo>
                  <a:pt x="1096782" y="847576"/>
                </a:lnTo>
                <a:lnTo>
                  <a:pt x="1074596" y="886650"/>
                </a:lnTo>
                <a:lnTo>
                  <a:pt x="1049545" y="923772"/>
                </a:lnTo>
                <a:lnTo>
                  <a:pt x="1021779" y="958793"/>
                </a:lnTo>
                <a:lnTo>
                  <a:pt x="991452" y="991560"/>
                </a:lnTo>
                <a:lnTo>
                  <a:pt x="958714" y="1021923"/>
                </a:lnTo>
                <a:lnTo>
                  <a:pt x="923717" y="1049731"/>
                </a:lnTo>
                <a:lnTo>
                  <a:pt x="886613" y="1074833"/>
                </a:lnTo>
                <a:lnTo>
                  <a:pt x="847553" y="1097078"/>
                </a:lnTo>
                <a:lnTo>
                  <a:pt x="806689" y="1116315"/>
                </a:lnTo>
                <a:lnTo>
                  <a:pt x="764172" y="1132393"/>
                </a:lnTo>
                <a:lnTo>
                  <a:pt x="720155" y="1145161"/>
                </a:lnTo>
                <a:lnTo>
                  <a:pt x="674788" y="1154467"/>
                </a:lnTo>
                <a:lnTo>
                  <a:pt x="628225" y="1160162"/>
                </a:lnTo>
                <a:lnTo>
                  <a:pt x="580615" y="1162094"/>
                </a:lnTo>
                <a:close/>
              </a:path>
              <a:path w="1161414" h="1162685">
                <a:moveTo>
                  <a:pt x="1099610" y="841546"/>
                </a:moveTo>
                <a:lnTo>
                  <a:pt x="580615" y="841546"/>
                </a:lnTo>
                <a:lnTo>
                  <a:pt x="627338" y="837320"/>
                </a:lnTo>
                <a:lnTo>
                  <a:pt x="671387" y="825143"/>
                </a:lnTo>
                <a:lnTo>
                  <a:pt x="712008" y="805770"/>
                </a:lnTo>
                <a:lnTo>
                  <a:pt x="748449" y="779954"/>
                </a:lnTo>
                <a:lnTo>
                  <a:pt x="779954" y="748449"/>
                </a:lnTo>
                <a:lnTo>
                  <a:pt x="805770" y="712008"/>
                </a:lnTo>
                <a:lnTo>
                  <a:pt x="825143" y="671387"/>
                </a:lnTo>
                <a:lnTo>
                  <a:pt x="837320" y="627338"/>
                </a:lnTo>
                <a:lnTo>
                  <a:pt x="841546" y="580615"/>
                </a:lnTo>
                <a:lnTo>
                  <a:pt x="837348" y="533892"/>
                </a:lnTo>
                <a:lnTo>
                  <a:pt x="825242" y="489843"/>
                </a:lnTo>
                <a:lnTo>
                  <a:pt x="805962" y="449221"/>
                </a:lnTo>
                <a:lnTo>
                  <a:pt x="780238" y="412781"/>
                </a:lnTo>
                <a:lnTo>
                  <a:pt x="748804" y="381276"/>
                </a:lnTo>
                <a:lnTo>
                  <a:pt x="712392" y="355460"/>
                </a:lnTo>
                <a:lnTo>
                  <a:pt x="671735" y="336087"/>
                </a:lnTo>
                <a:lnTo>
                  <a:pt x="627565" y="323910"/>
                </a:lnTo>
                <a:lnTo>
                  <a:pt x="580615" y="319684"/>
                </a:lnTo>
                <a:lnTo>
                  <a:pt x="1098969" y="319684"/>
                </a:lnTo>
                <a:lnTo>
                  <a:pt x="1115586" y="355027"/>
                </a:lnTo>
                <a:lnTo>
                  <a:pt x="1131619" y="397472"/>
                </a:lnTo>
                <a:lnTo>
                  <a:pt x="1144349" y="441405"/>
                </a:lnTo>
                <a:lnTo>
                  <a:pt x="1153628" y="486674"/>
                </a:lnTo>
                <a:lnTo>
                  <a:pt x="1159304" y="533128"/>
                </a:lnTo>
                <a:lnTo>
                  <a:pt x="1161230" y="580615"/>
                </a:lnTo>
                <a:lnTo>
                  <a:pt x="1159421" y="628225"/>
                </a:lnTo>
                <a:lnTo>
                  <a:pt x="1153838" y="674789"/>
                </a:lnTo>
                <a:lnTo>
                  <a:pt x="1144630" y="720158"/>
                </a:lnTo>
                <a:lnTo>
                  <a:pt x="1131950" y="764179"/>
                </a:lnTo>
                <a:lnTo>
                  <a:pt x="1115950" y="806702"/>
                </a:lnTo>
                <a:lnTo>
                  <a:pt x="1099610" y="84154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4BE03DDC-03B7-B737-D3BA-65ADB672E412}"/>
              </a:ext>
            </a:extLst>
          </p:cNvPr>
          <p:cNvSpPr/>
          <p:nvPr/>
        </p:nvSpPr>
        <p:spPr>
          <a:xfrm>
            <a:off x="4232570" y="2378165"/>
            <a:ext cx="1161415" cy="1162685"/>
          </a:xfrm>
          <a:custGeom>
            <a:avLst/>
            <a:gdLst/>
            <a:ahLst/>
            <a:cxnLst/>
            <a:rect l="l" t="t" r="r" b="b"/>
            <a:pathLst>
              <a:path w="1161414" h="1162685">
                <a:moveTo>
                  <a:pt x="580615" y="1162094"/>
                </a:moveTo>
                <a:lnTo>
                  <a:pt x="533128" y="1160162"/>
                </a:lnTo>
                <a:lnTo>
                  <a:pt x="486674" y="1154467"/>
                </a:lnTo>
                <a:lnTo>
                  <a:pt x="441405" y="1145161"/>
                </a:lnTo>
                <a:lnTo>
                  <a:pt x="397472" y="1132393"/>
                </a:lnTo>
                <a:lnTo>
                  <a:pt x="355027" y="1116315"/>
                </a:lnTo>
                <a:lnTo>
                  <a:pt x="314221" y="1097078"/>
                </a:lnTo>
                <a:lnTo>
                  <a:pt x="275207" y="1074833"/>
                </a:lnTo>
                <a:lnTo>
                  <a:pt x="238135" y="1049731"/>
                </a:lnTo>
                <a:lnTo>
                  <a:pt x="203157" y="1021923"/>
                </a:lnTo>
                <a:lnTo>
                  <a:pt x="170426" y="991560"/>
                </a:lnTo>
                <a:lnTo>
                  <a:pt x="140092" y="958793"/>
                </a:lnTo>
                <a:lnTo>
                  <a:pt x="112307" y="923772"/>
                </a:lnTo>
                <a:lnTo>
                  <a:pt x="87223" y="886650"/>
                </a:lnTo>
                <a:lnTo>
                  <a:pt x="64992" y="847576"/>
                </a:lnTo>
                <a:lnTo>
                  <a:pt x="45765" y="806702"/>
                </a:lnTo>
                <a:lnTo>
                  <a:pt x="29694" y="764179"/>
                </a:lnTo>
                <a:lnTo>
                  <a:pt x="16930" y="720158"/>
                </a:lnTo>
                <a:lnTo>
                  <a:pt x="7625" y="674789"/>
                </a:lnTo>
                <a:lnTo>
                  <a:pt x="1931" y="628225"/>
                </a:lnTo>
                <a:lnTo>
                  <a:pt x="0" y="580615"/>
                </a:lnTo>
                <a:lnTo>
                  <a:pt x="1931" y="533128"/>
                </a:lnTo>
                <a:lnTo>
                  <a:pt x="7625" y="486674"/>
                </a:lnTo>
                <a:lnTo>
                  <a:pt x="16930" y="441405"/>
                </a:lnTo>
                <a:lnTo>
                  <a:pt x="29694" y="397472"/>
                </a:lnTo>
                <a:lnTo>
                  <a:pt x="45765" y="355027"/>
                </a:lnTo>
                <a:lnTo>
                  <a:pt x="64992" y="314221"/>
                </a:lnTo>
                <a:lnTo>
                  <a:pt x="87223" y="275207"/>
                </a:lnTo>
                <a:lnTo>
                  <a:pt x="112307" y="238135"/>
                </a:lnTo>
                <a:lnTo>
                  <a:pt x="140092" y="203157"/>
                </a:lnTo>
                <a:lnTo>
                  <a:pt x="170426" y="170426"/>
                </a:lnTo>
                <a:lnTo>
                  <a:pt x="203157" y="140092"/>
                </a:lnTo>
                <a:lnTo>
                  <a:pt x="238135" y="112307"/>
                </a:lnTo>
                <a:lnTo>
                  <a:pt x="275207" y="87223"/>
                </a:lnTo>
                <a:lnTo>
                  <a:pt x="314221" y="64992"/>
                </a:lnTo>
                <a:lnTo>
                  <a:pt x="355027" y="45765"/>
                </a:lnTo>
                <a:lnTo>
                  <a:pt x="397472" y="29694"/>
                </a:lnTo>
                <a:lnTo>
                  <a:pt x="441405" y="16930"/>
                </a:lnTo>
                <a:lnTo>
                  <a:pt x="486674" y="7625"/>
                </a:lnTo>
                <a:lnTo>
                  <a:pt x="533128" y="1931"/>
                </a:lnTo>
                <a:lnTo>
                  <a:pt x="580615" y="0"/>
                </a:lnTo>
                <a:lnTo>
                  <a:pt x="628218" y="1931"/>
                </a:lnTo>
                <a:lnTo>
                  <a:pt x="674765" y="7625"/>
                </a:lnTo>
                <a:lnTo>
                  <a:pt x="720105" y="16930"/>
                </a:lnTo>
                <a:lnTo>
                  <a:pt x="764089" y="29694"/>
                </a:lnTo>
                <a:lnTo>
                  <a:pt x="806567" y="45765"/>
                </a:lnTo>
                <a:lnTo>
                  <a:pt x="847389" y="64992"/>
                </a:lnTo>
                <a:lnTo>
                  <a:pt x="886406" y="87223"/>
                </a:lnTo>
                <a:lnTo>
                  <a:pt x="923468" y="112307"/>
                </a:lnTo>
                <a:lnTo>
                  <a:pt x="958425" y="140092"/>
                </a:lnTo>
                <a:lnTo>
                  <a:pt x="991128" y="170426"/>
                </a:lnTo>
                <a:lnTo>
                  <a:pt x="1021426" y="203157"/>
                </a:lnTo>
                <a:lnTo>
                  <a:pt x="1049171" y="238135"/>
                </a:lnTo>
                <a:lnTo>
                  <a:pt x="1074213" y="275207"/>
                </a:lnTo>
                <a:lnTo>
                  <a:pt x="1096401" y="314221"/>
                </a:lnTo>
                <a:lnTo>
                  <a:pt x="1098969" y="319684"/>
                </a:lnTo>
                <a:lnTo>
                  <a:pt x="580615" y="319684"/>
                </a:lnTo>
                <a:lnTo>
                  <a:pt x="533892" y="323910"/>
                </a:lnTo>
                <a:lnTo>
                  <a:pt x="489843" y="336087"/>
                </a:lnTo>
                <a:lnTo>
                  <a:pt x="449221" y="355460"/>
                </a:lnTo>
                <a:lnTo>
                  <a:pt x="412781" y="381276"/>
                </a:lnTo>
                <a:lnTo>
                  <a:pt x="381276" y="412781"/>
                </a:lnTo>
                <a:lnTo>
                  <a:pt x="355460" y="449221"/>
                </a:lnTo>
                <a:lnTo>
                  <a:pt x="336087" y="489843"/>
                </a:lnTo>
                <a:lnTo>
                  <a:pt x="323910" y="533892"/>
                </a:lnTo>
                <a:lnTo>
                  <a:pt x="319684" y="580615"/>
                </a:lnTo>
                <a:lnTo>
                  <a:pt x="323910" y="627338"/>
                </a:lnTo>
                <a:lnTo>
                  <a:pt x="336087" y="671387"/>
                </a:lnTo>
                <a:lnTo>
                  <a:pt x="355460" y="712008"/>
                </a:lnTo>
                <a:lnTo>
                  <a:pt x="381276" y="748449"/>
                </a:lnTo>
                <a:lnTo>
                  <a:pt x="412781" y="779954"/>
                </a:lnTo>
                <a:lnTo>
                  <a:pt x="449221" y="805770"/>
                </a:lnTo>
                <a:lnTo>
                  <a:pt x="489843" y="825143"/>
                </a:lnTo>
                <a:lnTo>
                  <a:pt x="533892" y="837320"/>
                </a:lnTo>
                <a:lnTo>
                  <a:pt x="580615" y="841546"/>
                </a:lnTo>
                <a:lnTo>
                  <a:pt x="1099610" y="841546"/>
                </a:lnTo>
                <a:lnTo>
                  <a:pt x="1096782" y="847576"/>
                </a:lnTo>
                <a:lnTo>
                  <a:pt x="1074596" y="886650"/>
                </a:lnTo>
                <a:lnTo>
                  <a:pt x="1049545" y="923772"/>
                </a:lnTo>
                <a:lnTo>
                  <a:pt x="1021779" y="958793"/>
                </a:lnTo>
                <a:lnTo>
                  <a:pt x="991452" y="991560"/>
                </a:lnTo>
                <a:lnTo>
                  <a:pt x="958714" y="1021923"/>
                </a:lnTo>
                <a:lnTo>
                  <a:pt x="923717" y="1049731"/>
                </a:lnTo>
                <a:lnTo>
                  <a:pt x="886613" y="1074833"/>
                </a:lnTo>
                <a:lnTo>
                  <a:pt x="847553" y="1097078"/>
                </a:lnTo>
                <a:lnTo>
                  <a:pt x="806689" y="1116315"/>
                </a:lnTo>
                <a:lnTo>
                  <a:pt x="764172" y="1132393"/>
                </a:lnTo>
                <a:lnTo>
                  <a:pt x="720155" y="1145161"/>
                </a:lnTo>
                <a:lnTo>
                  <a:pt x="674788" y="1154467"/>
                </a:lnTo>
                <a:lnTo>
                  <a:pt x="628225" y="1160162"/>
                </a:lnTo>
                <a:lnTo>
                  <a:pt x="580615" y="1162094"/>
                </a:lnTo>
                <a:close/>
              </a:path>
              <a:path w="1161414" h="1162685">
                <a:moveTo>
                  <a:pt x="1099610" y="841546"/>
                </a:moveTo>
                <a:lnTo>
                  <a:pt x="580615" y="841546"/>
                </a:lnTo>
                <a:lnTo>
                  <a:pt x="627338" y="837320"/>
                </a:lnTo>
                <a:lnTo>
                  <a:pt x="671387" y="825143"/>
                </a:lnTo>
                <a:lnTo>
                  <a:pt x="712008" y="805770"/>
                </a:lnTo>
                <a:lnTo>
                  <a:pt x="748449" y="779954"/>
                </a:lnTo>
                <a:lnTo>
                  <a:pt x="779954" y="748449"/>
                </a:lnTo>
                <a:lnTo>
                  <a:pt x="805770" y="712008"/>
                </a:lnTo>
                <a:lnTo>
                  <a:pt x="825143" y="671387"/>
                </a:lnTo>
                <a:lnTo>
                  <a:pt x="837320" y="627338"/>
                </a:lnTo>
                <a:lnTo>
                  <a:pt x="841546" y="580615"/>
                </a:lnTo>
                <a:lnTo>
                  <a:pt x="837348" y="533892"/>
                </a:lnTo>
                <a:lnTo>
                  <a:pt x="825242" y="489843"/>
                </a:lnTo>
                <a:lnTo>
                  <a:pt x="805962" y="449221"/>
                </a:lnTo>
                <a:lnTo>
                  <a:pt x="780238" y="412781"/>
                </a:lnTo>
                <a:lnTo>
                  <a:pt x="748804" y="381276"/>
                </a:lnTo>
                <a:lnTo>
                  <a:pt x="712392" y="355460"/>
                </a:lnTo>
                <a:lnTo>
                  <a:pt x="671735" y="336087"/>
                </a:lnTo>
                <a:lnTo>
                  <a:pt x="627565" y="323910"/>
                </a:lnTo>
                <a:lnTo>
                  <a:pt x="580615" y="319684"/>
                </a:lnTo>
                <a:lnTo>
                  <a:pt x="1098969" y="319684"/>
                </a:lnTo>
                <a:lnTo>
                  <a:pt x="1115586" y="355027"/>
                </a:lnTo>
                <a:lnTo>
                  <a:pt x="1131619" y="397472"/>
                </a:lnTo>
                <a:lnTo>
                  <a:pt x="1144349" y="441405"/>
                </a:lnTo>
                <a:lnTo>
                  <a:pt x="1153628" y="486674"/>
                </a:lnTo>
                <a:lnTo>
                  <a:pt x="1159304" y="533128"/>
                </a:lnTo>
                <a:lnTo>
                  <a:pt x="1161230" y="580615"/>
                </a:lnTo>
                <a:lnTo>
                  <a:pt x="1159421" y="628225"/>
                </a:lnTo>
                <a:lnTo>
                  <a:pt x="1153838" y="674789"/>
                </a:lnTo>
                <a:lnTo>
                  <a:pt x="1144630" y="720158"/>
                </a:lnTo>
                <a:lnTo>
                  <a:pt x="1131950" y="764179"/>
                </a:lnTo>
                <a:lnTo>
                  <a:pt x="1115950" y="806702"/>
                </a:lnTo>
                <a:lnTo>
                  <a:pt x="1099610" y="841546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BAB644CE-FBD8-7146-2F53-E8BACADA179F}"/>
              </a:ext>
            </a:extLst>
          </p:cNvPr>
          <p:cNvSpPr/>
          <p:nvPr/>
        </p:nvSpPr>
        <p:spPr>
          <a:xfrm>
            <a:off x="7010563" y="2378166"/>
            <a:ext cx="1161415" cy="1162685"/>
          </a:xfrm>
          <a:custGeom>
            <a:avLst/>
            <a:gdLst/>
            <a:ahLst/>
            <a:cxnLst/>
            <a:rect l="l" t="t" r="r" b="b"/>
            <a:pathLst>
              <a:path w="1161414" h="1162685">
                <a:moveTo>
                  <a:pt x="580615" y="1162094"/>
                </a:moveTo>
                <a:lnTo>
                  <a:pt x="533128" y="1160162"/>
                </a:lnTo>
                <a:lnTo>
                  <a:pt x="486674" y="1154467"/>
                </a:lnTo>
                <a:lnTo>
                  <a:pt x="441405" y="1145161"/>
                </a:lnTo>
                <a:lnTo>
                  <a:pt x="397472" y="1132393"/>
                </a:lnTo>
                <a:lnTo>
                  <a:pt x="355027" y="1116315"/>
                </a:lnTo>
                <a:lnTo>
                  <a:pt x="314221" y="1097078"/>
                </a:lnTo>
                <a:lnTo>
                  <a:pt x="275207" y="1074833"/>
                </a:lnTo>
                <a:lnTo>
                  <a:pt x="238135" y="1049731"/>
                </a:lnTo>
                <a:lnTo>
                  <a:pt x="203157" y="1021923"/>
                </a:lnTo>
                <a:lnTo>
                  <a:pt x="170426" y="991560"/>
                </a:lnTo>
                <a:lnTo>
                  <a:pt x="140092" y="958793"/>
                </a:lnTo>
                <a:lnTo>
                  <a:pt x="112307" y="923772"/>
                </a:lnTo>
                <a:lnTo>
                  <a:pt x="87223" y="886650"/>
                </a:lnTo>
                <a:lnTo>
                  <a:pt x="64992" y="847576"/>
                </a:lnTo>
                <a:lnTo>
                  <a:pt x="45765" y="806702"/>
                </a:lnTo>
                <a:lnTo>
                  <a:pt x="29694" y="764179"/>
                </a:lnTo>
                <a:lnTo>
                  <a:pt x="16930" y="720158"/>
                </a:lnTo>
                <a:lnTo>
                  <a:pt x="7625" y="674789"/>
                </a:lnTo>
                <a:lnTo>
                  <a:pt x="1931" y="628225"/>
                </a:lnTo>
                <a:lnTo>
                  <a:pt x="0" y="580615"/>
                </a:lnTo>
                <a:lnTo>
                  <a:pt x="1931" y="533128"/>
                </a:lnTo>
                <a:lnTo>
                  <a:pt x="7625" y="486674"/>
                </a:lnTo>
                <a:lnTo>
                  <a:pt x="16930" y="441405"/>
                </a:lnTo>
                <a:lnTo>
                  <a:pt x="29694" y="397472"/>
                </a:lnTo>
                <a:lnTo>
                  <a:pt x="45765" y="355027"/>
                </a:lnTo>
                <a:lnTo>
                  <a:pt x="64992" y="314221"/>
                </a:lnTo>
                <a:lnTo>
                  <a:pt x="87223" y="275207"/>
                </a:lnTo>
                <a:lnTo>
                  <a:pt x="112307" y="238135"/>
                </a:lnTo>
                <a:lnTo>
                  <a:pt x="140092" y="203157"/>
                </a:lnTo>
                <a:lnTo>
                  <a:pt x="170426" y="170426"/>
                </a:lnTo>
                <a:lnTo>
                  <a:pt x="203157" y="140092"/>
                </a:lnTo>
                <a:lnTo>
                  <a:pt x="238135" y="112307"/>
                </a:lnTo>
                <a:lnTo>
                  <a:pt x="275207" y="87223"/>
                </a:lnTo>
                <a:lnTo>
                  <a:pt x="314221" y="64992"/>
                </a:lnTo>
                <a:lnTo>
                  <a:pt x="355027" y="45765"/>
                </a:lnTo>
                <a:lnTo>
                  <a:pt x="397472" y="29694"/>
                </a:lnTo>
                <a:lnTo>
                  <a:pt x="441405" y="16930"/>
                </a:lnTo>
                <a:lnTo>
                  <a:pt x="486674" y="7625"/>
                </a:lnTo>
                <a:lnTo>
                  <a:pt x="533128" y="1931"/>
                </a:lnTo>
                <a:lnTo>
                  <a:pt x="580615" y="0"/>
                </a:lnTo>
                <a:lnTo>
                  <a:pt x="628218" y="1931"/>
                </a:lnTo>
                <a:lnTo>
                  <a:pt x="674765" y="7625"/>
                </a:lnTo>
                <a:lnTo>
                  <a:pt x="720105" y="16930"/>
                </a:lnTo>
                <a:lnTo>
                  <a:pt x="764089" y="29694"/>
                </a:lnTo>
                <a:lnTo>
                  <a:pt x="806567" y="45765"/>
                </a:lnTo>
                <a:lnTo>
                  <a:pt x="847389" y="64992"/>
                </a:lnTo>
                <a:lnTo>
                  <a:pt x="886406" y="87223"/>
                </a:lnTo>
                <a:lnTo>
                  <a:pt x="923468" y="112307"/>
                </a:lnTo>
                <a:lnTo>
                  <a:pt x="958425" y="140092"/>
                </a:lnTo>
                <a:lnTo>
                  <a:pt x="991128" y="170426"/>
                </a:lnTo>
                <a:lnTo>
                  <a:pt x="1021426" y="203157"/>
                </a:lnTo>
                <a:lnTo>
                  <a:pt x="1049171" y="238135"/>
                </a:lnTo>
                <a:lnTo>
                  <a:pt x="1074213" y="275207"/>
                </a:lnTo>
                <a:lnTo>
                  <a:pt x="1096401" y="314221"/>
                </a:lnTo>
                <a:lnTo>
                  <a:pt x="1098969" y="319684"/>
                </a:lnTo>
                <a:lnTo>
                  <a:pt x="580615" y="319684"/>
                </a:lnTo>
                <a:lnTo>
                  <a:pt x="533892" y="323910"/>
                </a:lnTo>
                <a:lnTo>
                  <a:pt x="489843" y="336087"/>
                </a:lnTo>
                <a:lnTo>
                  <a:pt x="449221" y="355460"/>
                </a:lnTo>
                <a:lnTo>
                  <a:pt x="412781" y="381276"/>
                </a:lnTo>
                <a:lnTo>
                  <a:pt x="381276" y="412781"/>
                </a:lnTo>
                <a:lnTo>
                  <a:pt x="355460" y="449221"/>
                </a:lnTo>
                <a:lnTo>
                  <a:pt x="336087" y="489843"/>
                </a:lnTo>
                <a:lnTo>
                  <a:pt x="323910" y="533892"/>
                </a:lnTo>
                <a:lnTo>
                  <a:pt x="319684" y="580615"/>
                </a:lnTo>
                <a:lnTo>
                  <a:pt x="323910" y="627338"/>
                </a:lnTo>
                <a:lnTo>
                  <a:pt x="336087" y="671387"/>
                </a:lnTo>
                <a:lnTo>
                  <a:pt x="355460" y="712008"/>
                </a:lnTo>
                <a:lnTo>
                  <a:pt x="381276" y="748449"/>
                </a:lnTo>
                <a:lnTo>
                  <a:pt x="412781" y="779954"/>
                </a:lnTo>
                <a:lnTo>
                  <a:pt x="449221" y="805770"/>
                </a:lnTo>
                <a:lnTo>
                  <a:pt x="489843" y="825143"/>
                </a:lnTo>
                <a:lnTo>
                  <a:pt x="533892" y="837320"/>
                </a:lnTo>
                <a:lnTo>
                  <a:pt x="580615" y="841546"/>
                </a:lnTo>
                <a:lnTo>
                  <a:pt x="1099610" y="841546"/>
                </a:lnTo>
                <a:lnTo>
                  <a:pt x="1096782" y="847576"/>
                </a:lnTo>
                <a:lnTo>
                  <a:pt x="1074596" y="886650"/>
                </a:lnTo>
                <a:lnTo>
                  <a:pt x="1049545" y="923772"/>
                </a:lnTo>
                <a:lnTo>
                  <a:pt x="1021779" y="958793"/>
                </a:lnTo>
                <a:lnTo>
                  <a:pt x="991452" y="991560"/>
                </a:lnTo>
                <a:lnTo>
                  <a:pt x="958714" y="1021923"/>
                </a:lnTo>
                <a:lnTo>
                  <a:pt x="923717" y="1049731"/>
                </a:lnTo>
                <a:lnTo>
                  <a:pt x="886613" y="1074833"/>
                </a:lnTo>
                <a:lnTo>
                  <a:pt x="847553" y="1097078"/>
                </a:lnTo>
                <a:lnTo>
                  <a:pt x="806689" y="1116315"/>
                </a:lnTo>
                <a:lnTo>
                  <a:pt x="764172" y="1132393"/>
                </a:lnTo>
                <a:lnTo>
                  <a:pt x="720155" y="1145161"/>
                </a:lnTo>
                <a:lnTo>
                  <a:pt x="674788" y="1154467"/>
                </a:lnTo>
                <a:lnTo>
                  <a:pt x="628225" y="1160162"/>
                </a:lnTo>
                <a:lnTo>
                  <a:pt x="580615" y="1162094"/>
                </a:lnTo>
                <a:close/>
              </a:path>
              <a:path w="1161414" h="1162685">
                <a:moveTo>
                  <a:pt x="1099610" y="841546"/>
                </a:moveTo>
                <a:lnTo>
                  <a:pt x="580615" y="841546"/>
                </a:lnTo>
                <a:lnTo>
                  <a:pt x="627338" y="837320"/>
                </a:lnTo>
                <a:lnTo>
                  <a:pt x="671387" y="825143"/>
                </a:lnTo>
                <a:lnTo>
                  <a:pt x="712008" y="805770"/>
                </a:lnTo>
                <a:lnTo>
                  <a:pt x="748449" y="779954"/>
                </a:lnTo>
                <a:lnTo>
                  <a:pt x="779954" y="748449"/>
                </a:lnTo>
                <a:lnTo>
                  <a:pt x="805770" y="712008"/>
                </a:lnTo>
                <a:lnTo>
                  <a:pt x="825143" y="671387"/>
                </a:lnTo>
                <a:lnTo>
                  <a:pt x="837320" y="627338"/>
                </a:lnTo>
                <a:lnTo>
                  <a:pt x="841546" y="580615"/>
                </a:lnTo>
                <a:lnTo>
                  <a:pt x="837348" y="533892"/>
                </a:lnTo>
                <a:lnTo>
                  <a:pt x="825242" y="489843"/>
                </a:lnTo>
                <a:lnTo>
                  <a:pt x="805962" y="449221"/>
                </a:lnTo>
                <a:lnTo>
                  <a:pt x="780238" y="412781"/>
                </a:lnTo>
                <a:lnTo>
                  <a:pt x="748804" y="381276"/>
                </a:lnTo>
                <a:lnTo>
                  <a:pt x="712392" y="355460"/>
                </a:lnTo>
                <a:lnTo>
                  <a:pt x="671735" y="336087"/>
                </a:lnTo>
                <a:lnTo>
                  <a:pt x="627565" y="323910"/>
                </a:lnTo>
                <a:lnTo>
                  <a:pt x="580615" y="319684"/>
                </a:lnTo>
                <a:lnTo>
                  <a:pt x="1098969" y="319684"/>
                </a:lnTo>
                <a:lnTo>
                  <a:pt x="1115586" y="355027"/>
                </a:lnTo>
                <a:lnTo>
                  <a:pt x="1131619" y="397472"/>
                </a:lnTo>
                <a:lnTo>
                  <a:pt x="1144349" y="441405"/>
                </a:lnTo>
                <a:lnTo>
                  <a:pt x="1153628" y="486674"/>
                </a:lnTo>
                <a:lnTo>
                  <a:pt x="1159304" y="533128"/>
                </a:lnTo>
                <a:lnTo>
                  <a:pt x="1161230" y="580615"/>
                </a:lnTo>
                <a:lnTo>
                  <a:pt x="1159421" y="628225"/>
                </a:lnTo>
                <a:lnTo>
                  <a:pt x="1153838" y="674789"/>
                </a:lnTo>
                <a:lnTo>
                  <a:pt x="1144630" y="720158"/>
                </a:lnTo>
                <a:lnTo>
                  <a:pt x="1131950" y="764179"/>
                </a:lnTo>
                <a:lnTo>
                  <a:pt x="1115950" y="806702"/>
                </a:lnTo>
                <a:lnTo>
                  <a:pt x="1099610" y="841546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05D63C50-4212-1552-256F-6743947B9B6B}"/>
              </a:ext>
            </a:extLst>
          </p:cNvPr>
          <p:cNvSpPr/>
          <p:nvPr/>
        </p:nvSpPr>
        <p:spPr>
          <a:xfrm>
            <a:off x="9971033" y="2378165"/>
            <a:ext cx="1161415" cy="1162685"/>
          </a:xfrm>
          <a:custGeom>
            <a:avLst/>
            <a:gdLst/>
            <a:ahLst/>
            <a:cxnLst/>
            <a:rect l="l" t="t" r="r" b="b"/>
            <a:pathLst>
              <a:path w="1161414" h="1162685">
                <a:moveTo>
                  <a:pt x="580615" y="1162094"/>
                </a:moveTo>
                <a:lnTo>
                  <a:pt x="533128" y="1160162"/>
                </a:lnTo>
                <a:lnTo>
                  <a:pt x="486674" y="1154467"/>
                </a:lnTo>
                <a:lnTo>
                  <a:pt x="441405" y="1145161"/>
                </a:lnTo>
                <a:lnTo>
                  <a:pt x="397472" y="1132393"/>
                </a:lnTo>
                <a:lnTo>
                  <a:pt x="355027" y="1116315"/>
                </a:lnTo>
                <a:lnTo>
                  <a:pt x="314221" y="1097078"/>
                </a:lnTo>
                <a:lnTo>
                  <a:pt x="275207" y="1074833"/>
                </a:lnTo>
                <a:lnTo>
                  <a:pt x="238135" y="1049731"/>
                </a:lnTo>
                <a:lnTo>
                  <a:pt x="203157" y="1021923"/>
                </a:lnTo>
                <a:lnTo>
                  <a:pt x="170426" y="991560"/>
                </a:lnTo>
                <a:lnTo>
                  <a:pt x="140092" y="958793"/>
                </a:lnTo>
                <a:lnTo>
                  <a:pt x="112307" y="923772"/>
                </a:lnTo>
                <a:lnTo>
                  <a:pt x="87223" y="886650"/>
                </a:lnTo>
                <a:lnTo>
                  <a:pt x="64992" y="847576"/>
                </a:lnTo>
                <a:lnTo>
                  <a:pt x="45765" y="806702"/>
                </a:lnTo>
                <a:lnTo>
                  <a:pt x="29694" y="764179"/>
                </a:lnTo>
                <a:lnTo>
                  <a:pt x="16930" y="720158"/>
                </a:lnTo>
                <a:lnTo>
                  <a:pt x="7625" y="674789"/>
                </a:lnTo>
                <a:lnTo>
                  <a:pt x="1931" y="628225"/>
                </a:lnTo>
                <a:lnTo>
                  <a:pt x="0" y="580615"/>
                </a:lnTo>
                <a:lnTo>
                  <a:pt x="1931" y="533128"/>
                </a:lnTo>
                <a:lnTo>
                  <a:pt x="7625" y="486674"/>
                </a:lnTo>
                <a:lnTo>
                  <a:pt x="16930" y="441405"/>
                </a:lnTo>
                <a:lnTo>
                  <a:pt x="29694" y="397472"/>
                </a:lnTo>
                <a:lnTo>
                  <a:pt x="45765" y="355027"/>
                </a:lnTo>
                <a:lnTo>
                  <a:pt x="64992" y="314221"/>
                </a:lnTo>
                <a:lnTo>
                  <a:pt x="87223" y="275207"/>
                </a:lnTo>
                <a:lnTo>
                  <a:pt x="112307" y="238135"/>
                </a:lnTo>
                <a:lnTo>
                  <a:pt x="140092" y="203157"/>
                </a:lnTo>
                <a:lnTo>
                  <a:pt x="170426" y="170426"/>
                </a:lnTo>
                <a:lnTo>
                  <a:pt x="203157" y="140092"/>
                </a:lnTo>
                <a:lnTo>
                  <a:pt x="238135" y="112307"/>
                </a:lnTo>
                <a:lnTo>
                  <a:pt x="275207" y="87223"/>
                </a:lnTo>
                <a:lnTo>
                  <a:pt x="314221" y="64992"/>
                </a:lnTo>
                <a:lnTo>
                  <a:pt x="355027" y="45765"/>
                </a:lnTo>
                <a:lnTo>
                  <a:pt x="397472" y="29694"/>
                </a:lnTo>
                <a:lnTo>
                  <a:pt x="441405" y="16930"/>
                </a:lnTo>
                <a:lnTo>
                  <a:pt x="486674" y="7625"/>
                </a:lnTo>
                <a:lnTo>
                  <a:pt x="533128" y="1931"/>
                </a:lnTo>
                <a:lnTo>
                  <a:pt x="580615" y="0"/>
                </a:lnTo>
                <a:lnTo>
                  <a:pt x="628218" y="1931"/>
                </a:lnTo>
                <a:lnTo>
                  <a:pt x="674765" y="7625"/>
                </a:lnTo>
                <a:lnTo>
                  <a:pt x="720105" y="16930"/>
                </a:lnTo>
                <a:lnTo>
                  <a:pt x="764089" y="29694"/>
                </a:lnTo>
                <a:lnTo>
                  <a:pt x="806567" y="45765"/>
                </a:lnTo>
                <a:lnTo>
                  <a:pt x="847389" y="64992"/>
                </a:lnTo>
                <a:lnTo>
                  <a:pt x="886406" y="87223"/>
                </a:lnTo>
                <a:lnTo>
                  <a:pt x="923468" y="112307"/>
                </a:lnTo>
                <a:lnTo>
                  <a:pt x="958425" y="140092"/>
                </a:lnTo>
                <a:lnTo>
                  <a:pt x="991128" y="170426"/>
                </a:lnTo>
                <a:lnTo>
                  <a:pt x="1021426" y="203157"/>
                </a:lnTo>
                <a:lnTo>
                  <a:pt x="1049171" y="238135"/>
                </a:lnTo>
                <a:lnTo>
                  <a:pt x="1074213" y="275207"/>
                </a:lnTo>
                <a:lnTo>
                  <a:pt x="1096401" y="314221"/>
                </a:lnTo>
                <a:lnTo>
                  <a:pt x="1098969" y="319684"/>
                </a:lnTo>
                <a:lnTo>
                  <a:pt x="580615" y="319684"/>
                </a:lnTo>
                <a:lnTo>
                  <a:pt x="533892" y="323910"/>
                </a:lnTo>
                <a:lnTo>
                  <a:pt x="489843" y="336087"/>
                </a:lnTo>
                <a:lnTo>
                  <a:pt x="449221" y="355460"/>
                </a:lnTo>
                <a:lnTo>
                  <a:pt x="412781" y="381276"/>
                </a:lnTo>
                <a:lnTo>
                  <a:pt x="381276" y="412781"/>
                </a:lnTo>
                <a:lnTo>
                  <a:pt x="355460" y="449221"/>
                </a:lnTo>
                <a:lnTo>
                  <a:pt x="336087" y="489843"/>
                </a:lnTo>
                <a:lnTo>
                  <a:pt x="323910" y="533892"/>
                </a:lnTo>
                <a:lnTo>
                  <a:pt x="319684" y="580615"/>
                </a:lnTo>
                <a:lnTo>
                  <a:pt x="323910" y="627338"/>
                </a:lnTo>
                <a:lnTo>
                  <a:pt x="336087" y="671387"/>
                </a:lnTo>
                <a:lnTo>
                  <a:pt x="355460" y="712008"/>
                </a:lnTo>
                <a:lnTo>
                  <a:pt x="381276" y="748449"/>
                </a:lnTo>
                <a:lnTo>
                  <a:pt x="412781" y="779954"/>
                </a:lnTo>
                <a:lnTo>
                  <a:pt x="449221" y="805770"/>
                </a:lnTo>
                <a:lnTo>
                  <a:pt x="489843" y="825143"/>
                </a:lnTo>
                <a:lnTo>
                  <a:pt x="533892" y="837320"/>
                </a:lnTo>
                <a:lnTo>
                  <a:pt x="580615" y="841546"/>
                </a:lnTo>
                <a:lnTo>
                  <a:pt x="1099610" y="841546"/>
                </a:lnTo>
                <a:lnTo>
                  <a:pt x="1096782" y="847576"/>
                </a:lnTo>
                <a:lnTo>
                  <a:pt x="1074596" y="886650"/>
                </a:lnTo>
                <a:lnTo>
                  <a:pt x="1049545" y="923772"/>
                </a:lnTo>
                <a:lnTo>
                  <a:pt x="1021779" y="958793"/>
                </a:lnTo>
                <a:lnTo>
                  <a:pt x="991452" y="991560"/>
                </a:lnTo>
                <a:lnTo>
                  <a:pt x="958714" y="1021923"/>
                </a:lnTo>
                <a:lnTo>
                  <a:pt x="923717" y="1049731"/>
                </a:lnTo>
                <a:lnTo>
                  <a:pt x="886613" y="1074833"/>
                </a:lnTo>
                <a:lnTo>
                  <a:pt x="847553" y="1097078"/>
                </a:lnTo>
                <a:lnTo>
                  <a:pt x="806689" y="1116315"/>
                </a:lnTo>
                <a:lnTo>
                  <a:pt x="764172" y="1132393"/>
                </a:lnTo>
                <a:lnTo>
                  <a:pt x="720155" y="1145161"/>
                </a:lnTo>
                <a:lnTo>
                  <a:pt x="674788" y="1154467"/>
                </a:lnTo>
                <a:lnTo>
                  <a:pt x="628225" y="1160162"/>
                </a:lnTo>
                <a:lnTo>
                  <a:pt x="580615" y="1162094"/>
                </a:lnTo>
                <a:close/>
              </a:path>
              <a:path w="1161414" h="1162685">
                <a:moveTo>
                  <a:pt x="1099610" y="841546"/>
                </a:moveTo>
                <a:lnTo>
                  <a:pt x="580615" y="841546"/>
                </a:lnTo>
                <a:lnTo>
                  <a:pt x="627338" y="837320"/>
                </a:lnTo>
                <a:lnTo>
                  <a:pt x="671387" y="825143"/>
                </a:lnTo>
                <a:lnTo>
                  <a:pt x="712008" y="805770"/>
                </a:lnTo>
                <a:lnTo>
                  <a:pt x="748449" y="779954"/>
                </a:lnTo>
                <a:lnTo>
                  <a:pt x="779954" y="748449"/>
                </a:lnTo>
                <a:lnTo>
                  <a:pt x="805770" y="712008"/>
                </a:lnTo>
                <a:lnTo>
                  <a:pt x="825143" y="671387"/>
                </a:lnTo>
                <a:lnTo>
                  <a:pt x="837320" y="627338"/>
                </a:lnTo>
                <a:lnTo>
                  <a:pt x="841546" y="580615"/>
                </a:lnTo>
                <a:lnTo>
                  <a:pt x="837348" y="533892"/>
                </a:lnTo>
                <a:lnTo>
                  <a:pt x="825242" y="489843"/>
                </a:lnTo>
                <a:lnTo>
                  <a:pt x="805962" y="449221"/>
                </a:lnTo>
                <a:lnTo>
                  <a:pt x="780238" y="412781"/>
                </a:lnTo>
                <a:lnTo>
                  <a:pt x="748804" y="381276"/>
                </a:lnTo>
                <a:lnTo>
                  <a:pt x="712392" y="355460"/>
                </a:lnTo>
                <a:lnTo>
                  <a:pt x="671735" y="336087"/>
                </a:lnTo>
                <a:lnTo>
                  <a:pt x="627565" y="323910"/>
                </a:lnTo>
                <a:lnTo>
                  <a:pt x="580615" y="319684"/>
                </a:lnTo>
                <a:lnTo>
                  <a:pt x="1098969" y="319684"/>
                </a:lnTo>
                <a:lnTo>
                  <a:pt x="1115586" y="355027"/>
                </a:lnTo>
                <a:lnTo>
                  <a:pt x="1131619" y="397472"/>
                </a:lnTo>
                <a:lnTo>
                  <a:pt x="1144349" y="441405"/>
                </a:lnTo>
                <a:lnTo>
                  <a:pt x="1153628" y="486674"/>
                </a:lnTo>
                <a:lnTo>
                  <a:pt x="1159304" y="533128"/>
                </a:lnTo>
                <a:lnTo>
                  <a:pt x="1161230" y="580615"/>
                </a:lnTo>
                <a:lnTo>
                  <a:pt x="1159421" y="628225"/>
                </a:lnTo>
                <a:lnTo>
                  <a:pt x="1153838" y="674789"/>
                </a:lnTo>
                <a:lnTo>
                  <a:pt x="1144630" y="720158"/>
                </a:lnTo>
                <a:lnTo>
                  <a:pt x="1131950" y="764179"/>
                </a:lnTo>
                <a:lnTo>
                  <a:pt x="1115950" y="806702"/>
                </a:lnTo>
                <a:lnTo>
                  <a:pt x="1099610" y="841546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EB0B0BB0-2285-E54D-AFE0-634D3633A9C5}"/>
              </a:ext>
            </a:extLst>
          </p:cNvPr>
          <p:cNvCxnSpPr>
            <a:cxnSpLocks/>
          </p:cNvCxnSpPr>
          <p:nvPr/>
        </p:nvCxnSpPr>
        <p:spPr>
          <a:xfrm>
            <a:off x="3267307" y="3226883"/>
            <a:ext cx="0" cy="3189250"/>
          </a:xfrm>
          <a:prstGeom prst="line">
            <a:avLst/>
          </a:prstGeom>
          <a:ln w="762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D2011145-C985-0265-8200-713F2B9C3EC1}"/>
              </a:ext>
            </a:extLst>
          </p:cNvPr>
          <p:cNvCxnSpPr>
            <a:cxnSpLocks/>
          </p:cNvCxnSpPr>
          <p:nvPr/>
        </p:nvCxnSpPr>
        <p:spPr>
          <a:xfrm>
            <a:off x="9184887" y="3226883"/>
            <a:ext cx="0" cy="3189250"/>
          </a:xfrm>
          <a:prstGeom prst="line">
            <a:avLst/>
          </a:prstGeom>
          <a:ln w="762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BBBAC6F1-D1E8-35EC-27A3-0AC944C84A23}"/>
              </a:ext>
            </a:extLst>
          </p:cNvPr>
          <p:cNvCxnSpPr>
            <a:cxnSpLocks/>
          </p:cNvCxnSpPr>
          <p:nvPr/>
        </p:nvCxnSpPr>
        <p:spPr>
          <a:xfrm>
            <a:off x="6226098" y="3226883"/>
            <a:ext cx="0" cy="3189250"/>
          </a:xfrm>
          <a:prstGeom prst="line">
            <a:avLst/>
          </a:prstGeom>
          <a:ln w="762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E7A4490-4410-B40B-BB83-40F5ACC586CF}"/>
              </a:ext>
            </a:extLst>
          </p:cNvPr>
          <p:cNvSpPr txBox="1"/>
          <p:nvPr/>
        </p:nvSpPr>
        <p:spPr>
          <a:xfrm>
            <a:off x="661881" y="3699855"/>
            <a:ext cx="2345231" cy="2036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 algn="ctr">
              <a:spcBef>
                <a:spcPts val="2165"/>
              </a:spcBef>
            </a:pPr>
            <a:r>
              <a:rPr lang="ru-RU" sz="1800" spc="9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1. </a:t>
            </a:r>
          </a:p>
          <a:p>
            <a:pPr marL="12700" marR="5080" algn="ctr">
              <a:spcBef>
                <a:spcPts val="2165"/>
              </a:spcBef>
            </a:pPr>
            <a:r>
              <a:rPr lang="ru-RU" sz="1800" spc="9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Проба пера: создаём задания на универсальные познавательные действия.</a:t>
            </a:r>
            <a:endParaRPr lang="ru-RU" sz="1800" dirty="0">
              <a:solidFill>
                <a:schemeClr val="bg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Microsoft Sans Serif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7D98BBF-C300-004E-A190-A4FE16454DBA}"/>
              </a:ext>
            </a:extLst>
          </p:cNvPr>
          <p:cNvSpPr txBox="1"/>
          <p:nvPr/>
        </p:nvSpPr>
        <p:spPr>
          <a:xfrm>
            <a:off x="3552345" y="3699855"/>
            <a:ext cx="2345230" cy="1953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 algn="ctr">
              <a:lnSpc>
                <a:spcPct val="117100"/>
              </a:lnSpc>
              <a:spcBef>
                <a:spcPts val="2110"/>
              </a:spcBef>
            </a:pPr>
            <a:r>
              <a:rPr lang="ru-RU" sz="1800" spc="-145" dirty="0">
                <a:solidFill>
                  <a:srgbClr val="202020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2. </a:t>
            </a:r>
          </a:p>
          <a:p>
            <a:pPr marL="12700" marR="5080" algn="ctr">
              <a:lnSpc>
                <a:spcPct val="117100"/>
              </a:lnSpc>
              <a:spcBef>
                <a:spcPts val="2110"/>
              </a:spcBef>
            </a:pPr>
            <a:r>
              <a:rPr lang="ru-RU" sz="1800" spc="90" dirty="0">
                <a:solidFill>
                  <a:srgbClr val="202020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Мы в теме: создаём задания для группового проекта</a:t>
            </a:r>
            <a:endParaRPr lang="ru-RU" sz="1800" dirty="0">
              <a:latin typeface="Cambria" panose="02040503050406030204" pitchFamily="18" charset="0"/>
              <a:ea typeface="Cambria" panose="02040503050406030204" pitchFamily="18" charset="0"/>
              <a:cs typeface="Microsoft Sans Serif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2DEAED1-AED4-B8CF-0C04-72AF0FF99277}"/>
              </a:ext>
            </a:extLst>
          </p:cNvPr>
          <p:cNvSpPr txBox="1"/>
          <p:nvPr/>
        </p:nvSpPr>
        <p:spPr>
          <a:xfrm>
            <a:off x="6425869" y="3699855"/>
            <a:ext cx="2559248" cy="1642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 algn="ctr">
              <a:lnSpc>
                <a:spcPct val="116799"/>
              </a:lnSpc>
              <a:spcBef>
                <a:spcPts val="2150"/>
              </a:spcBef>
            </a:pPr>
            <a:r>
              <a:rPr lang="ru-RU" sz="1800" spc="120" dirty="0">
                <a:solidFill>
                  <a:srgbClr val="202020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3. </a:t>
            </a:r>
          </a:p>
          <a:p>
            <a:pPr marL="12700" marR="5080" algn="ctr">
              <a:lnSpc>
                <a:spcPct val="116799"/>
              </a:lnSpc>
              <a:spcBef>
                <a:spcPts val="2150"/>
              </a:spcBef>
            </a:pPr>
            <a:r>
              <a:rPr lang="ru-RU" sz="1800" spc="120" dirty="0">
                <a:solidFill>
                  <a:srgbClr val="202020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Групповой проект: мониторинг, игра, турнир и т.д.</a:t>
            </a:r>
            <a:endParaRPr lang="ru-RU" sz="1800" dirty="0">
              <a:latin typeface="Cambria" panose="02040503050406030204" pitchFamily="18" charset="0"/>
              <a:ea typeface="Cambria" panose="02040503050406030204" pitchFamily="18" charset="0"/>
              <a:cs typeface="Microsoft Sans Serif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B5329DC-B996-82A8-FE4F-ABAE92C1DD00}"/>
              </a:ext>
            </a:extLst>
          </p:cNvPr>
          <p:cNvSpPr txBox="1"/>
          <p:nvPr/>
        </p:nvSpPr>
        <p:spPr>
          <a:xfrm>
            <a:off x="9352784" y="3699855"/>
            <a:ext cx="2591121" cy="1940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065" marR="5080" algn="ctr">
              <a:lnSpc>
                <a:spcPct val="115500"/>
              </a:lnSpc>
              <a:spcBef>
                <a:spcPts val="2055"/>
              </a:spcBef>
            </a:pPr>
            <a:r>
              <a:rPr lang="ru-RU" sz="1800" spc="-25" dirty="0">
                <a:solidFill>
                  <a:srgbClr val="202020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4. </a:t>
            </a:r>
          </a:p>
          <a:p>
            <a:pPr marL="12065" marR="5080" algn="ctr">
              <a:lnSpc>
                <a:spcPct val="115500"/>
              </a:lnSpc>
              <a:spcBef>
                <a:spcPts val="2055"/>
              </a:spcBef>
            </a:pPr>
            <a:r>
              <a:rPr lang="ru-RU" sz="1800" spc="-25" dirty="0">
                <a:solidFill>
                  <a:srgbClr val="202020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Апробация созданного контента: проведение метапредметного события. </a:t>
            </a:r>
            <a:endParaRPr lang="ru-RU" sz="1800" dirty="0">
              <a:latin typeface="Cambria" panose="02040503050406030204" pitchFamily="18" charset="0"/>
              <a:ea typeface="Cambria" panose="02040503050406030204" pitchFamily="18" charset="0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2530739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DD7850F-F4D8-EF25-3380-571FF740C95D}"/>
              </a:ext>
            </a:extLst>
          </p:cNvPr>
          <p:cNvSpPr txBox="1"/>
          <p:nvPr/>
        </p:nvSpPr>
        <p:spPr>
          <a:xfrm>
            <a:off x="3036267" y="496325"/>
            <a:ext cx="56817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b="0" dirty="0">
                <a:latin typeface="Bookman Old Style" panose="02050604050505020204" pitchFamily="18" charset="0"/>
              </a:rPr>
              <a:t>План вебинара.</a:t>
            </a:r>
            <a:endParaRPr lang="ru-RU" sz="5400" dirty="0">
              <a:latin typeface="Bookman Old Style" panose="02050604050505020204" pitchFamily="18" charset="0"/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BAC09A98-245E-5BB4-2679-8F4D4A410B92}"/>
              </a:ext>
            </a:extLst>
          </p:cNvPr>
          <p:cNvSpPr/>
          <p:nvPr/>
        </p:nvSpPr>
        <p:spPr>
          <a:xfrm>
            <a:off x="2288219" y="1821477"/>
            <a:ext cx="648070" cy="61256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Bahnschrift SemiBold Condensed" panose="020B0502040204020203" pitchFamily="34" charset="0"/>
              </a:rPr>
              <a:t>1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2CD6CAB7-5348-8FAE-6F68-59429111362B}"/>
              </a:ext>
            </a:extLst>
          </p:cNvPr>
          <p:cNvSpPr/>
          <p:nvPr/>
        </p:nvSpPr>
        <p:spPr>
          <a:xfrm>
            <a:off x="8199604" y="1821477"/>
            <a:ext cx="648070" cy="61256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Bahnschrift SemiBold Condensed" panose="020B0502040204020203" pitchFamily="34" charset="0"/>
              </a:rPr>
              <a:t>2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1E5CC0A3-CFAA-999E-5D02-395CCDCADCDF}"/>
              </a:ext>
            </a:extLst>
          </p:cNvPr>
          <p:cNvSpPr/>
          <p:nvPr/>
        </p:nvSpPr>
        <p:spPr>
          <a:xfrm>
            <a:off x="5771965" y="3774586"/>
            <a:ext cx="648070" cy="61256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Bahnschrift SemiBold Condensed" panose="020B0502040204020203" pitchFamily="34" charset="0"/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C9FEA7-B2FF-E4FA-2CF6-4133DCC14C88}"/>
              </a:ext>
            </a:extLst>
          </p:cNvPr>
          <p:cNvSpPr txBox="1"/>
          <p:nvPr/>
        </p:nvSpPr>
        <p:spPr>
          <a:xfrm>
            <a:off x="1364942" y="2694099"/>
            <a:ext cx="31426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latin typeface="Cambria" panose="02040503050406030204" pitchFamily="18" charset="0"/>
                <a:ea typeface="Cambria" panose="02040503050406030204" pitchFamily="18" charset="0"/>
              </a:rPr>
              <a:t>Результаты выполнения </a:t>
            </a:r>
            <a:r>
              <a:rPr lang="ru-RU" sz="1800" dirty="0">
                <a:latin typeface="Cambria" panose="02040503050406030204" pitchFamily="18" charset="0"/>
                <a:ea typeface="Cambria" panose="02040503050406030204" pitchFamily="18" charset="0"/>
              </a:rPr>
              <a:t>задания №1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4C483A-37CE-3690-382B-DAC1175D112E}"/>
              </a:ext>
            </a:extLst>
          </p:cNvPr>
          <p:cNvSpPr txBox="1"/>
          <p:nvPr/>
        </p:nvSpPr>
        <p:spPr>
          <a:xfrm>
            <a:off x="6609022" y="2695342"/>
            <a:ext cx="42180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latin typeface="Cambria" panose="02040503050406030204" pitchFamily="18" charset="0"/>
                <a:ea typeface="Cambria" panose="02040503050406030204" pitchFamily="18" charset="0"/>
              </a:rPr>
              <a:t>Задание № 2 проекта </a:t>
            </a:r>
            <a:r>
              <a:rPr lang="ru-RU" sz="180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«Образовательный лифт: ШНОР» </a:t>
            </a:r>
            <a:endParaRPr lang="ru-RU" sz="1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3B2DF4-DE47-BBC2-F0E4-CB1961069680}"/>
              </a:ext>
            </a:extLst>
          </p:cNvPr>
          <p:cNvSpPr txBox="1"/>
          <p:nvPr/>
        </p:nvSpPr>
        <p:spPr>
          <a:xfrm>
            <a:off x="4257083" y="4614874"/>
            <a:ext cx="3829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Идеи </a:t>
            </a:r>
          </a:p>
          <a:p>
            <a:pPr algn="ctr"/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для метапредметного события</a:t>
            </a:r>
          </a:p>
        </p:txBody>
      </p:sp>
    </p:spTree>
    <p:extLst>
      <p:ext uri="{BB962C8B-B14F-4D97-AF65-F5344CB8AC3E}">
        <p14:creationId xmlns:p14="http://schemas.microsoft.com/office/powerpoint/2010/main" val="3824161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B7F2755-91DF-B884-2048-D4BAF1B0DD25}"/>
              </a:ext>
            </a:extLst>
          </p:cNvPr>
          <p:cNvSpPr/>
          <p:nvPr/>
        </p:nvSpPr>
        <p:spPr>
          <a:xfrm>
            <a:off x="0" y="2296642"/>
            <a:ext cx="12192000" cy="456135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61FBF9-E238-C832-1FDD-067B95C2E382}"/>
              </a:ext>
            </a:extLst>
          </p:cNvPr>
          <p:cNvSpPr txBox="1"/>
          <p:nvPr/>
        </p:nvSpPr>
        <p:spPr>
          <a:xfrm>
            <a:off x="2861183" y="2503471"/>
            <a:ext cx="646963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atin typeface="Cambria" panose="02040503050406030204" pitchFamily="18" charset="0"/>
                <a:ea typeface="Cambria" panose="02040503050406030204" pitchFamily="18" charset="0"/>
              </a:rPr>
              <a:t>Результаты выполнения </a:t>
            </a:r>
            <a:r>
              <a:rPr lang="ru-RU" sz="4000" dirty="0">
                <a:latin typeface="Cambria" panose="02040503050406030204" pitchFamily="18" charset="0"/>
                <a:ea typeface="Cambria" panose="02040503050406030204" pitchFamily="18" charset="0"/>
              </a:rPr>
              <a:t>задания №1</a:t>
            </a: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4CD88B39-E3F0-D0B0-0FE5-7B7F82DAE099}"/>
              </a:ext>
            </a:extLst>
          </p:cNvPr>
          <p:cNvSpPr/>
          <p:nvPr/>
        </p:nvSpPr>
        <p:spPr>
          <a:xfrm>
            <a:off x="5771965" y="1274388"/>
            <a:ext cx="648070" cy="61256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Bahnschrift SemiBold Condensed" panose="020B0502040204020203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497811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D15C4A3-EDD4-0739-DF94-3E96D736E9FC}"/>
              </a:ext>
            </a:extLst>
          </p:cNvPr>
          <p:cNvSpPr/>
          <p:nvPr/>
        </p:nvSpPr>
        <p:spPr>
          <a:xfrm>
            <a:off x="359230" y="1542394"/>
            <a:ext cx="11473540" cy="139995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C27B01-CE65-29E1-3995-0F19768BBE1C}"/>
              </a:ext>
            </a:extLst>
          </p:cNvPr>
          <p:cNvSpPr txBox="1"/>
          <p:nvPr/>
        </p:nvSpPr>
        <p:spPr>
          <a:xfrm>
            <a:off x="947057" y="1539016"/>
            <a:ext cx="112449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Создание комплекта заданий  на формирование метапредметных  результатов. 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Bold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8D011C-FCBA-4CE5-B1BD-42D979353F9A}"/>
              </a:ext>
            </a:extLst>
          </p:cNvPr>
          <p:cNvSpPr txBox="1"/>
          <p:nvPr/>
        </p:nvSpPr>
        <p:spPr>
          <a:xfrm>
            <a:off x="947056" y="3228755"/>
            <a:ext cx="10885714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Срок предоставления задания № 1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–  1 июня 2023 года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Задание после выполнения высылается руководителю группы Яковлевой Н.Г. на почту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fanni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1909@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yandex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ru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Подпись файла: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Фамилия_Задание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E8D693-C821-8A7D-1A66-86645F379029}"/>
              </a:ext>
            </a:extLst>
          </p:cNvPr>
          <p:cNvSpPr txBox="1"/>
          <p:nvPr/>
        </p:nvSpPr>
        <p:spPr>
          <a:xfrm>
            <a:off x="867543" y="505016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</a:rPr>
              <a:t>Задание 1. </a:t>
            </a:r>
          </a:p>
        </p:txBody>
      </p:sp>
    </p:spTree>
    <p:extLst>
      <p:ext uri="{BB962C8B-B14F-4D97-AF65-F5344CB8AC3E}">
        <p14:creationId xmlns:p14="http://schemas.microsoft.com/office/powerpoint/2010/main" val="7204718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ADFC0A8-9533-492A-A385-76B924CD07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19" b="7971"/>
          <a:stretch/>
        </p:blipFill>
        <p:spPr>
          <a:xfrm>
            <a:off x="933965" y="844826"/>
            <a:ext cx="10324070" cy="5466522"/>
          </a:xfrm>
          <a:prstGeom prst="rect">
            <a:avLst/>
          </a:prstGeo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57FC5E-EC48-AC6B-B84F-2F53203F2215}"/>
              </a:ext>
            </a:extLst>
          </p:cNvPr>
          <p:cNvSpPr txBox="1"/>
          <p:nvPr/>
        </p:nvSpPr>
        <p:spPr>
          <a:xfrm>
            <a:off x="933965" y="397565"/>
            <a:ext cx="2117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Участник 1.</a:t>
            </a:r>
          </a:p>
        </p:txBody>
      </p:sp>
    </p:spTree>
    <p:extLst>
      <p:ext uri="{BB962C8B-B14F-4D97-AF65-F5344CB8AC3E}">
        <p14:creationId xmlns:p14="http://schemas.microsoft.com/office/powerpoint/2010/main" val="42568501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1C54036-6D21-A2B9-0997-721A7AD5E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0" y="338137"/>
            <a:ext cx="10477500" cy="618172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4217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CBB99F-B520-E5CA-EFB7-27D28FC8B7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7"/>
          <a:stretch/>
        </p:blipFill>
        <p:spPr>
          <a:xfrm>
            <a:off x="737567" y="612085"/>
            <a:ext cx="10622860" cy="59918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D1EE89-0F65-C8D9-7393-EE29A407544A}"/>
              </a:ext>
            </a:extLst>
          </p:cNvPr>
          <p:cNvSpPr txBox="1"/>
          <p:nvPr/>
        </p:nvSpPr>
        <p:spPr>
          <a:xfrm>
            <a:off x="933965" y="397565"/>
            <a:ext cx="2117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Участник 2.</a:t>
            </a:r>
          </a:p>
        </p:txBody>
      </p:sp>
    </p:spTree>
    <p:extLst>
      <p:ext uri="{BB962C8B-B14F-4D97-AF65-F5344CB8AC3E}">
        <p14:creationId xmlns:p14="http://schemas.microsoft.com/office/powerpoint/2010/main" val="340503793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7204</TotalTime>
  <Words>467</Words>
  <Application>Microsoft Office PowerPoint</Application>
  <PresentationFormat>Широкоэкранный</PresentationFormat>
  <Paragraphs>75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6" baseType="lpstr">
      <vt:lpstr>AktivGrotesk</vt:lpstr>
      <vt:lpstr>Arial</vt:lpstr>
      <vt:lpstr>Bahnschrift SemiBold Condensed</vt:lpstr>
      <vt:lpstr>Bahnschrift SemiBold SemiConden</vt:lpstr>
      <vt:lpstr>Bookman Old Style</vt:lpstr>
      <vt:lpstr>Calibri</vt:lpstr>
      <vt:lpstr>Calibri Light</vt:lpstr>
      <vt:lpstr>Cambria</vt:lpstr>
      <vt:lpstr>Georgia</vt:lpstr>
      <vt:lpstr>Times New Roman</vt:lpstr>
      <vt:lpstr>Тема Office</vt:lpstr>
      <vt:lpstr>Вебинар-консультация №1  по проекту "Образовательный лифт: ШНОР" для сетевой группы учителей физики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Установочный вебинар по проекту "Образовательный лифт: ШНОР" для сетевой группы учителей физики.</dc:title>
  <dc:creator>Надежда</dc:creator>
  <cp:lastModifiedBy>Надежда</cp:lastModifiedBy>
  <cp:revision>14</cp:revision>
  <dcterms:created xsi:type="dcterms:W3CDTF">2023-04-25T13:51:42Z</dcterms:created>
  <dcterms:modified xsi:type="dcterms:W3CDTF">2023-06-08T14:28:46Z</dcterms:modified>
</cp:coreProperties>
</file>