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65" r:id="rId3"/>
    <p:sldId id="266" r:id="rId4"/>
    <p:sldId id="257" r:id="rId5"/>
    <p:sldId id="263" r:id="rId6"/>
    <p:sldId id="268" r:id="rId7"/>
    <p:sldId id="267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2" autoAdjust="0"/>
    <p:restoredTop sz="95332" autoAdjust="0"/>
  </p:normalViewPr>
  <p:slideViewPr>
    <p:cSldViewPr>
      <p:cViewPr varScale="1">
        <p:scale>
          <a:sx n="83" d="100"/>
          <a:sy n="83" d="100"/>
        </p:scale>
        <p:origin x="1598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28B35-406E-4D7B-B462-90E548C58DB5}" type="datetimeFigureOut">
              <a:rPr lang="ru-RU" smtClean="0"/>
              <a:t>14.09.2022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A42C6-EB00-492E-9606-B75259EF8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18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A42C6-EB00-492E-9606-B75259EF845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023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A42C6-EB00-492E-9606-B75259EF845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023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A42C6-EB00-492E-9606-B75259EF845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5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2DE0F0DA-95B2-48AC-8B6A-40E138CDF3C0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14.09.2022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C460106-81ED-4B13-82AA-562EE1E4351E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061388" y="4653136"/>
            <a:ext cx="7016400" cy="1727792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r>
              <a:rPr lang="ru-RU" sz="2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МАОУ «Предметно-языковая школа </a:t>
            </a:r>
            <a:r>
              <a:rPr lang="ru-RU" sz="32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«Дуплекс» </a:t>
            </a:r>
            <a:r>
              <a:rPr lang="ru-RU" sz="36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 Перми</a:t>
            </a:r>
            <a:endParaRPr lang="ru-RU" sz="2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tabLst>
                <a:tab pos="0" algn="l"/>
              </a:tabLst>
            </a:pPr>
            <a:endParaRPr lang="ru-RU" sz="32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588" y="692696"/>
            <a:ext cx="3600000" cy="3600000"/>
          </a:xfrm>
          <a:prstGeom prst="ellipse">
            <a:avLst/>
          </a:prstGeom>
          <a:ln w="19050">
            <a:solidFill>
              <a:srgbClr val="C00000"/>
            </a:solidFill>
            <a:prstDash val="sysDot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568952" cy="2785464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36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ru-RU" sz="3600" b="1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аправление конкурса</a:t>
            </a:r>
            <a:r>
              <a:rPr lang="ru-RU" sz="3200" b="1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b="1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sz="12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бразовательные практики личностного развития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(обнаружения и реализации личностного смысла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учащимися и педагогами)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sz="2800" b="0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PlaceHolder 1"/>
          <p:cNvSpPr txBox="1">
            <a:spLocks/>
          </p:cNvSpPr>
          <p:nvPr/>
        </p:nvSpPr>
        <p:spPr>
          <a:xfrm>
            <a:off x="611560" y="3235824"/>
            <a:ext cx="7772040" cy="278546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r>
              <a:rPr lang="ru-RU" sz="4000" b="1" kern="0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14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8600" b="1" kern="0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«Фестиваль</a:t>
            </a:r>
            <a:r>
              <a:rPr lang="ru-RU" sz="6600" b="1" kern="0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800" b="1" kern="0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4800" b="1" kern="0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1" kern="0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личностных практик»</a:t>
            </a:r>
            <a:endParaRPr lang="ru-RU" sz="3200" kern="0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77" y="3861048"/>
            <a:ext cx="615047" cy="615047"/>
          </a:xfrm>
          <a:prstGeom prst="rect">
            <a:avLst/>
          </a:prstGeom>
          <a:ln w="19050">
            <a:solidFill>
              <a:srgbClr val="C00000"/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306011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20074660">
            <a:off x="59177" y="1817404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074660">
            <a:off x="59177" y="2898108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0074660">
            <a:off x="59177" y="3977644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074660">
            <a:off x="59177" y="5057764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074660">
            <a:off x="2952077" y="681206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074660">
            <a:off x="3039088" y="1923638"/>
            <a:ext cx="329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ВАМ НЕ ИНТЕРЕСНЫ МЫ,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ТО НАМ НЕ ИНТЕРЕСНЫ ВЫ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ТО, ЧТО ВЫ ПРЕДЛАГАЕТЕ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074660">
            <a:off x="3039088" y="3004342"/>
            <a:ext cx="329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ВАМ НЕ ИНТЕРЕСНЫ МЫ,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ТО НАМ НЕ ИНТЕРЕСНЫ ВЫ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ТО, ЧТО ВЫ ПРЕДЛАГАЕТЕ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0074660">
            <a:off x="3039088" y="4083878"/>
            <a:ext cx="329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ЕСЛИ ВАМ НЕ ИНТЕРЕСНЫ МЫ,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ТО НАМ НЕ ИНТЕРЕСНЫ ВЫ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ТО, ЧТО ВЫ ПРЕДЛАГАЕТЕ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0074660">
            <a:off x="2952077" y="5345796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074660">
            <a:off x="5904405" y="681206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074660">
            <a:off x="5904405" y="1833334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20074660">
            <a:off x="5904405" y="2985462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20074660">
            <a:off x="5904405" y="4137590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17411" name="Picture 3" descr="C:\Documents and Settings\Дмитрий Александрови\Рабочий стол\Новая папка (15)\8310_fotopodborka_35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547664" y="500413"/>
            <a:ext cx="6160367" cy="5842081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5093150" y="620688"/>
            <a:ext cx="2583015" cy="758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C00000"/>
                </a:solidFill>
                <a:cs typeface="Calibri" panose="020F0502020204030204" pitchFamily="34" charset="0"/>
              </a:rPr>
              <a:t>!проблема</a:t>
            </a:r>
            <a:endParaRPr lang="ru-RU" altLang="ru-RU" sz="4000" b="1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3078" name="Прямоугольник 25"/>
          <p:cNvSpPr>
            <a:spLocks noChangeArrowheads="1"/>
          </p:cNvSpPr>
          <p:nvPr/>
        </p:nvSpPr>
        <p:spPr bwMode="auto">
          <a:xfrm>
            <a:off x="4723874" y="5512889"/>
            <a:ext cx="562501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2" name="TextBox 1"/>
          <p:cNvSpPr txBox="1"/>
          <p:nvPr/>
        </p:nvSpPr>
        <p:spPr>
          <a:xfrm rot="20074660">
            <a:off x="59177" y="737868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3468090"/>
            <a:ext cx="3024336" cy="4926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 rot="20074660">
            <a:off x="5904405" y="5362564"/>
            <a:ext cx="3468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ЕСЛИ ВАМ НЕ ИНТЕРЕСНЫ МЫ,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ТО НАМ НЕ ИНТЕРЕСНЫ ВЫ </a:t>
            </a:r>
            <a:b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</a:br>
            <a:r>
              <a:rPr lang="ru-RU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Calibri" panose="020F0502020204030204" pitchFamily="34" charset="0"/>
              </a:rPr>
              <a:t>И ТО, ЧТО ВЫ ПРЕДЛАГАЕТЕ</a:t>
            </a:r>
            <a:endParaRPr lang="ru-RU" sz="1600" dirty="0">
              <a:solidFill>
                <a:schemeClr val="accent2">
                  <a:lumMod val="60000"/>
                  <a:lumOff val="40000"/>
                </a:schemeClr>
              </a:solidFill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3" y="188640"/>
            <a:ext cx="855711" cy="85571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930488" y="3429000"/>
            <a:ext cx="3719885" cy="462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низкая учебная мотивация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07704" y="1196752"/>
            <a:ext cx="3089783" cy="4803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7" name="Прямоугольник 24"/>
          <p:cNvSpPr>
            <a:spLocks noChangeArrowheads="1"/>
          </p:cNvSpPr>
          <p:nvPr/>
        </p:nvSpPr>
        <p:spPr bwMode="auto">
          <a:xfrm>
            <a:off x="1944215" y="1217918"/>
            <a:ext cx="4572000" cy="4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ru-RU" altLang="ru-RU" sz="18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«феномен отчужденности»</a:t>
            </a:r>
            <a:endParaRPr lang="ru-RU" altLang="ru-RU" sz="1800" b="1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75602" y="4653136"/>
            <a:ext cx="1720334" cy="173741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5016078"/>
            <a:ext cx="17307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низкий уровень </a:t>
            </a:r>
            <a:r>
              <a:rPr lang="ru-RU" sz="15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психологической компетентности </a:t>
            </a:r>
            <a:r>
              <a:rPr lang="ru-RU" sz="15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педагогов</a:t>
            </a:r>
            <a:endParaRPr lang="ru-RU" sz="15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1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6671880" cy="632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р</a:t>
            </a:r>
            <a:r>
              <a:rPr lang="ru-RU" sz="4000" b="1" spc="-1" dirty="0" smtClean="0">
                <a:solidFill>
                  <a:schemeClr val="tx2">
                    <a:lumMod val="50000"/>
                  </a:schemeClr>
                </a:solidFill>
                <a:latin typeface="Calibri"/>
              </a:rPr>
              <a:t>ешение</a:t>
            </a:r>
            <a:r>
              <a:rPr lang="ru-RU" sz="4000" b="1" spc="-1" dirty="0" smtClean="0">
                <a:solidFill>
                  <a:srgbClr val="C00000"/>
                </a:solidFill>
                <a:latin typeface="Calibri"/>
              </a:rPr>
              <a:t> – личностная практика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3808252" y="1124744"/>
            <a:ext cx="5228244" cy="268159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720"/>
              </a:spcBef>
              <a:buClr>
                <a:srgbClr val="002060"/>
              </a:buClr>
              <a:buFont typeface="Arial"/>
              <a:buAutoNum type="arabicPeriod"/>
            </a:pPr>
            <a:r>
              <a:rPr lang="ru-RU" sz="2300" spc="-1" dirty="0">
                <a:solidFill>
                  <a:srgbClr val="002060"/>
                </a:solidFill>
                <a:latin typeface="Calibri"/>
              </a:rPr>
              <a:t>н</a:t>
            </a:r>
            <a:r>
              <a:rPr lang="ru-RU" sz="2300" spc="-1" dirty="0" smtClean="0">
                <a:solidFill>
                  <a:srgbClr val="002060"/>
                </a:solidFill>
                <a:latin typeface="Calibri"/>
              </a:rPr>
              <a:t>аличие замысла – </a:t>
            </a:r>
            <a:br>
              <a:rPr lang="ru-RU" sz="2300" spc="-1" dirty="0" smtClean="0">
                <a:solidFill>
                  <a:srgbClr val="002060"/>
                </a:solidFill>
                <a:latin typeface="Calibri"/>
              </a:rPr>
            </a:br>
            <a:r>
              <a:rPr lang="ru-RU" sz="2300" spc="-1" dirty="0" smtClean="0">
                <a:solidFill>
                  <a:srgbClr val="002060"/>
                </a:solidFill>
                <a:latin typeface="Calibri"/>
              </a:rPr>
              <a:t>3-сторонний проект</a:t>
            </a:r>
          </a:p>
          <a:p>
            <a:pPr marL="457200" indent="-457200">
              <a:lnSpc>
                <a:spcPct val="100000"/>
              </a:lnSpc>
              <a:spcBef>
                <a:spcPts val="720"/>
              </a:spcBef>
              <a:buClr>
                <a:srgbClr val="002060"/>
              </a:buClr>
              <a:buFont typeface="Arial"/>
              <a:buAutoNum type="arabicPeriod"/>
            </a:pPr>
            <a:r>
              <a:rPr lang="ru-RU" sz="2300" spc="-1" dirty="0">
                <a:solidFill>
                  <a:srgbClr val="002060"/>
                </a:solidFill>
                <a:latin typeface="Calibri"/>
              </a:rPr>
              <a:t>и</a:t>
            </a:r>
            <a:r>
              <a:rPr lang="ru-RU" sz="2300" b="0" strike="noStrike" spc="-1" dirty="0" smtClean="0">
                <a:solidFill>
                  <a:srgbClr val="002060"/>
                </a:solidFill>
                <a:latin typeface="Calibri"/>
              </a:rPr>
              <a:t>нтерпретация текстов культуры – </a:t>
            </a:r>
            <a:br>
              <a:rPr lang="ru-RU" sz="2300" b="0" strike="noStrike" spc="-1" dirty="0" smtClean="0">
                <a:solidFill>
                  <a:srgbClr val="002060"/>
                </a:solidFill>
                <a:latin typeface="Calibri"/>
              </a:rPr>
            </a:br>
            <a:r>
              <a:rPr lang="ru-RU" sz="2300" b="0" strike="noStrike" spc="-1" dirty="0" smtClean="0">
                <a:solidFill>
                  <a:srgbClr val="002060"/>
                </a:solidFill>
                <a:latin typeface="Calibri"/>
              </a:rPr>
              <a:t>опосредованный характер</a:t>
            </a:r>
          </a:p>
          <a:p>
            <a:pPr marL="457200" indent="-457200">
              <a:lnSpc>
                <a:spcPct val="100000"/>
              </a:lnSpc>
              <a:spcBef>
                <a:spcPts val="720"/>
              </a:spcBef>
              <a:buClr>
                <a:srgbClr val="002060"/>
              </a:buClr>
              <a:buFont typeface="Arial"/>
              <a:buAutoNum type="arabicPeriod"/>
            </a:pPr>
            <a:r>
              <a:rPr lang="ru-RU" sz="2300" spc="-1" dirty="0">
                <a:solidFill>
                  <a:srgbClr val="002060"/>
                </a:solidFill>
                <a:latin typeface="Calibri"/>
              </a:rPr>
              <a:t>о</a:t>
            </a:r>
            <a:r>
              <a:rPr lang="ru-RU" sz="2300" spc="-1" dirty="0" smtClean="0">
                <a:solidFill>
                  <a:srgbClr val="002060"/>
                </a:solidFill>
                <a:latin typeface="Calibri"/>
              </a:rPr>
              <a:t>бразовательный продукт – </a:t>
            </a:r>
            <a:br>
              <a:rPr lang="ru-RU" sz="2300" spc="-1" dirty="0" smtClean="0">
                <a:solidFill>
                  <a:srgbClr val="002060"/>
                </a:solidFill>
                <a:latin typeface="Calibri"/>
              </a:rPr>
            </a:br>
            <a:r>
              <a:rPr lang="ru-RU" sz="2300" spc="-1" dirty="0" smtClean="0">
                <a:solidFill>
                  <a:srgbClr val="002060"/>
                </a:solidFill>
                <a:latin typeface="Calibri"/>
              </a:rPr>
              <a:t>дети говорят о себе</a:t>
            </a:r>
            <a:endParaRPr lang="ru-RU" sz="2300" b="0" strike="noStrike" spc="-1" dirty="0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96988"/>
            <a:ext cx="2661915" cy="3113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5138">
            <a:off x="1797248" y="3225108"/>
            <a:ext cx="2235717" cy="3164580"/>
          </a:xfrm>
          <a:prstGeom prst="rect">
            <a:avLst/>
          </a:prstGeom>
          <a:ln w="19050">
            <a:solidFill>
              <a:srgbClr val="C00000"/>
            </a:solidFill>
            <a:prstDash val="sysDot"/>
          </a:ln>
        </p:spPr>
      </p:pic>
      <p:sp>
        <p:nvSpPr>
          <p:cNvPr id="4" name="Прямоугольник 3"/>
          <p:cNvSpPr/>
          <p:nvPr/>
        </p:nvSpPr>
        <p:spPr>
          <a:xfrm>
            <a:off x="4639858" y="3717032"/>
            <a:ext cx="40365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</a:t>
            </a:r>
            <a:r>
              <a:rPr lang="ru-RU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ормы: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литература нон-фикшн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ТED-выступления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форум-театр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перформанс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тренинг </a:t>
            </a:r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актерского </a:t>
            </a: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мастерства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стенд-ап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письменные </a:t>
            </a:r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практики</a:t>
            </a: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автобиография</a:t>
            </a:r>
            <a:r>
              <a:rPr lang="ru-RU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ведение дневника</a:t>
            </a:r>
          </a:p>
        </p:txBody>
      </p:sp>
      <p:sp>
        <p:nvSpPr>
          <p:cNvPr id="5" name="Прямоугольник 4"/>
          <p:cNvSpPr/>
          <p:nvPr/>
        </p:nvSpPr>
        <p:spPr>
          <a:xfrm rot="20853028">
            <a:off x="326351" y="5081659"/>
            <a:ext cx="1378904" cy="692497"/>
          </a:xfrm>
          <a:prstGeom prst="rect">
            <a:avLst/>
          </a:prstGeom>
          <a:ln w="19050">
            <a:solidFill>
              <a:srgbClr val="C00000"/>
            </a:solidFill>
            <a:prstDash val="dash"/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СОБЫТИЙНЫЙ </a:t>
            </a:r>
            <a:br>
              <a:rPr lang="ru-RU" sz="1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5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МАРКЕТ</a:t>
            </a:r>
            <a:endParaRPr lang="ru-RU" sz="25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0" y="260649"/>
            <a:ext cx="871243" cy="87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877272"/>
            <a:ext cx="792088" cy="792088"/>
          </a:xfrm>
          <a:prstGeom prst="rect">
            <a:avLst/>
          </a:prstGeom>
        </p:spPr>
      </p:pic>
      <p:cxnSp>
        <p:nvCxnSpPr>
          <p:cNvPr id="11" name="Скругленная соединительная линия 10"/>
          <p:cNvCxnSpPr/>
          <p:nvPr/>
        </p:nvCxnSpPr>
        <p:spPr>
          <a:xfrm flipV="1">
            <a:off x="755576" y="4509120"/>
            <a:ext cx="720080" cy="50405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71600" y="348568"/>
            <a:ext cx="6336704" cy="632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4000" b="1" spc="-1" dirty="0" smtClean="0">
                <a:solidFill>
                  <a:srgbClr val="C00000"/>
                </a:solidFill>
                <a:latin typeface="Calibri"/>
              </a:rPr>
              <a:t>образовательные р</a:t>
            </a:r>
            <a:r>
              <a:rPr lang="ru-RU" sz="4000" b="1" strike="noStrike" spc="-1" dirty="0" smtClean="0">
                <a:solidFill>
                  <a:srgbClr val="C00000"/>
                </a:solidFill>
                <a:latin typeface="Calibri"/>
              </a:rPr>
              <a:t>езультаты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179512" y="1412776"/>
            <a:ext cx="8858160" cy="446449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микроуровень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психологическое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облегчение, разгрузка,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возможность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открыто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заявить о себе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осознание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себя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субъектом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собственного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образования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появление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энергии для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действия, образа действия</a:t>
            </a:r>
          </a:p>
          <a:p>
            <a:pPr lvl="0"/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м</a:t>
            </a:r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езоуровень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результаты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вытекающие из </a:t>
            </a:r>
            <a:r>
              <a:rPr lang="ru-RU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метода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готовые планы проведения ЛП, </a:t>
            </a:r>
            <a:b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опыт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соучастия в ЛП и в событийном Маркете, понимание ценности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формата</a:t>
            </a:r>
          </a:p>
          <a:p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м</a:t>
            </a:r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акроуровень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формирование </a:t>
            </a:r>
            <a:r>
              <a:rPr lang="ru-RU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образа внутреннего человека, </a:t>
            </a: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способного к </a:t>
            </a:r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изменениям</a:t>
            </a:r>
            <a:endParaRPr lang="ru-RU" sz="2000" b="1" strike="noStrike" spc="-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77013"/>
            <a:ext cx="551787" cy="5517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008112"/>
            <a:ext cx="620688" cy="6206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569" y="2959186"/>
            <a:ext cx="620688" cy="6206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780" y="2787786"/>
            <a:ext cx="792088" cy="7920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3" y="4457118"/>
            <a:ext cx="551787" cy="5517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480" y="4464496"/>
            <a:ext cx="620688" cy="62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234" y="4336967"/>
            <a:ext cx="792088" cy="792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388" y="4302207"/>
            <a:ext cx="781911" cy="7819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3672408" cy="632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4000" b="1" spc="-1" dirty="0">
                <a:solidFill>
                  <a:srgbClr val="C00000"/>
                </a:solidFill>
                <a:latin typeface="Calibri"/>
              </a:rPr>
              <a:t>п</a:t>
            </a:r>
            <a:r>
              <a:rPr lang="ru-RU" sz="4000" b="1" spc="-1" dirty="0" smtClean="0">
                <a:solidFill>
                  <a:srgbClr val="C00000"/>
                </a:solidFill>
                <a:latin typeface="Calibri"/>
              </a:rPr>
              <a:t>лан реализации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843290"/>
              </p:ext>
            </p:extLst>
          </p:nvPr>
        </p:nvGraphicFramePr>
        <p:xfrm>
          <a:off x="359532" y="921551"/>
          <a:ext cx="8424936" cy="58899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723">
                  <a:extLst>
                    <a:ext uri="{9D8B030D-6E8A-4147-A177-3AD203B41FA5}">
                      <a16:colId xmlns:a16="http://schemas.microsoft.com/office/drawing/2014/main" val="1425801298"/>
                    </a:ext>
                  </a:extLst>
                </a:gridCol>
                <a:gridCol w="5831993">
                  <a:extLst>
                    <a:ext uri="{9D8B030D-6E8A-4147-A177-3AD203B41FA5}">
                      <a16:colId xmlns:a16="http://schemas.microsoft.com/office/drawing/2014/main" val="1345643532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948244044"/>
                    </a:ext>
                  </a:extLst>
                </a:gridCol>
              </a:tblGrid>
              <a:tr h="352977">
                <a:tc>
                  <a:txBody>
                    <a:bodyPr/>
                    <a:lstStyle/>
                    <a:p>
                      <a:pPr marL="132715">
                        <a:lnSpc>
                          <a:spcPct val="115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№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/>
                </a:tc>
                <a:tc>
                  <a:txBody>
                    <a:bodyPr/>
                    <a:lstStyle/>
                    <a:p>
                      <a:pPr marL="790575">
                        <a:lnSpc>
                          <a:spcPct val="115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событие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/>
                </a:tc>
                <a:tc>
                  <a:txBody>
                    <a:bodyPr/>
                    <a:lstStyle/>
                    <a:p>
                      <a:pPr marL="437515" marR="434340" algn="ctr">
                        <a:lnSpc>
                          <a:spcPct val="115000"/>
                        </a:lnSpc>
                        <a:spcBef>
                          <a:spcPts val="15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дата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/>
                </a:tc>
                <a:extLst>
                  <a:ext uri="{0D108BD9-81ED-4DB2-BD59-A6C34878D82A}">
                    <a16:rowId xmlns:a16="http://schemas.microsoft.com/office/drawing/2014/main" val="3211945705"/>
                  </a:ext>
                </a:extLst>
              </a:tr>
              <a:tr h="1058933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инициативной группы проекта из числа учителей-предметников и педагогов-психологов МАОУ «Дуплекс» г. Перми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</a:p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поиск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социальных партнеров, заинтересованных в проведении ЛП, </a:t>
                      </a:r>
                      <a:endParaRPr lang="ru-RU" sz="14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заключение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соглашений о сотрудничестве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март-апрель,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038484"/>
                  </a:ext>
                </a:extLst>
              </a:tr>
              <a:tr h="639478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46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совместное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проектирование ЛП, </a:t>
                      </a:r>
                      <a:endParaRPr lang="ru-RU" sz="14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апробация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 доработка практик на учителях, </a:t>
                      </a:r>
                      <a:endParaRPr lang="ru-RU" sz="1400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60985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супервизия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ЛП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апрель-май,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957973"/>
                  </a:ext>
                </a:extLst>
              </a:tr>
              <a:tr h="434809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апробация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ЛП на учениках МАОУ «Дуплекс» г. Перми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май-июнь,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2022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508613"/>
                  </a:ext>
                </a:extLst>
              </a:tr>
              <a:tr h="529465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составление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сметы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проекта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май,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500398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поиск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площадки проведения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«Фестиваля»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май,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001523"/>
                  </a:ext>
                </a:extLst>
              </a:tr>
              <a:tr h="529465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разработка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дизайн-кода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«Фестиваля»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июнь,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415484"/>
                  </a:ext>
                </a:extLst>
              </a:tr>
              <a:tr h="434809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составление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пресс-релиза «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Фестиваля», </a:t>
                      </a:r>
                      <a:b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рассылка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 СМИ и школам города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сентябрь,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296835"/>
                  </a:ext>
                </a:extLst>
              </a:tr>
              <a:tr h="219241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7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проведение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«Фестиваля личностных практик»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 </a:t>
                      </a:r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сентября, 2022 г.</a:t>
                      </a:r>
                      <a:endParaRPr lang="ru-RU" sz="11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521316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45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пост-релиза по итогам работы «Фестиваля»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конец сентября,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870872"/>
                  </a:ext>
                </a:extLst>
              </a:tr>
              <a:tr h="217404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3.2.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итоговый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финансовый и содержательный отчет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октября,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211548"/>
                  </a:ext>
                </a:extLst>
              </a:tr>
              <a:tr h="423439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3.3.</a:t>
                      </a:r>
                      <a:endParaRPr lang="ru-RU" sz="11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публикация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сборника научных статей (описание практик)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/>
                      </a:r>
                      <a:b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итогам проведения «Фестиваля» 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октябрь, 2022 г.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9163" marR="39163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28588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58548">
            <a:off x="4619102" y="193306"/>
            <a:ext cx="587359" cy="58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8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971600" y="348568"/>
            <a:ext cx="6408712" cy="632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sz="4000" b="1" spc="-1" dirty="0">
                <a:solidFill>
                  <a:srgbClr val="C00000"/>
                </a:solidFill>
                <a:latin typeface="Calibri"/>
              </a:rPr>
              <a:t>п</a:t>
            </a:r>
            <a:r>
              <a:rPr lang="ru-RU" sz="4000" b="1" spc="-1" dirty="0" smtClean="0">
                <a:solidFill>
                  <a:srgbClr val="C00000"/>
                </a:solidFill>
                <a:latin typeface="Calibri"/>
              </a:rPr>
              <a:t>родукты реализации проекта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251520" y="1340768"/>
            <a:ext cx="8424936" cy="439248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разработанные и апробированные рабочие программы ЛП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сборник статей с описанием ЛП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чек-лист от экспертов по проведению ЛП в ОО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рефлексивные эссе участников «Фестиваля»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pc="-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идео-отзывы участников «Фестиваля»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итоговый содержательный отчет реализации проекта</a:t>
            </a: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ru-RU" sz="2400" b="1" strike="noStrike" spc="-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итоговый финансовый отчет реализации проекта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9290">
            <a:off x="7663041" y="5474686"/>
            <a:ext cx="911945" cy="91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1475</TotalTime>
  <Words>415</Words>
  <Application>Microsoft Office PowerPoint</Application>
  <PresentationFormat>Экран (4:3)</PresentationFormat>
  <Paragraphs>102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Презентация PowerPoint</vt:lpstr>
      <vt:lpstr>направление конкурса  образовательные практики личностного развития  (обнаружения и реализации личностного смысла  учащимися и педагогами) </vt:lpstr>
      <vt:lpstr>Презентация PowerPoint</vt:lpstr>
      <vt:lpstr>решение – личностная практика</vt:lpstr>
      <vt:lpstr>образовательные результаты</vt:lpstr>
      <vt:lpstr>план реализации</vt:lpstr>
      <vt:lpstr>продукты реализации проекта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  9 класс</dc:title>
  <dc:subject/>
  <dc:creator>Пупырев Сергей</dc:creator>
  <dc:description/>
  <cp:lastModifiedBy>МАОУ Дуплекс</cp:lastModifiedBy>
  <cp:revision>75</cp:revision>
  <dcterms:created xsi:type="dcterms:W3CDTF">2019-11-06T11:18:07Z</dcterms:created>
  <dcterms:modified xsi:type="dcterms:W3CDTF">2022-09-14T12:06:26Z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9</vt:i4>
  </property>
</Properties>
</file>