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67" r:id="rId4"/>
    <p:sldId id="257" r:id="rId5"/>
    <p:sldId id="258" r:id="rId6"/>
    <p:sldId id="260" r:id="rId7"/>
    <p:sldId id="261" r:id="rId8"/>
    <p:sldId id="262" r:id="rId9"/>
    <p:sldId id="264" r:id="rId10"/>
    <p:sldId id="263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2958" y="-1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advTm="15000"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advTm="15000"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advTm="15000"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dissolv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dissolv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dissolv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dissolv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15000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Tm="15000">
    <p:dissolve/>
  </p:transition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20.jpeg"/><Relationship Id="rId2" Type="http://schemas.openxmlformats.org/officeDocument/2006/relationships/audio" Target="file:///C:\Users\&#1076;&#1077;&#1083;&#1083;\Desktop\&#1088;&#1072;&#1079;&#1088;&#1072;&#1073;&#1086;&#1090;&#1082;&#1072;%20&#1085;&#1072;%20&#1082;&#1086;&#1085;&#1082;&#1091;&#1088;&#1089;\&#1042;&#1072;&#1085;&#1103;%20&#1047;&#1074;&#1091;&#1082;%201.mp3" TargetMode="External"/><Relationship Id="rId1" Type="http://schemas.openxmlformats.org/officeDocument/2006/relationships/audio" Target="file:///C:\Users\&#1076;&#1077;&#1083;&#1083;\Desktop\&#1088;&#1072;&#1079;&#1088;&#1072;&#1073;&#1086;&#1090;&#1082;&#1072;%20&#1085;&#1072;%20&#1082;&#1086;&#1085;&#1082;&#1091;&#1088;&#1089;\Silent%20Hill%20OST%20-%20&#1057;&#1080;&#1088;&#1077;&#1085;&#1072;%20&#8212;%20&#1055;&#1086;&#1078;&#1072;&#1088;&#1085;&#1072;&#1103;%20&#1089;&#1080;&#1088;&#1077;&#1085;&#1072;%20(www.mixmuz.ru).mp3" TargetMode="External"/><Relationship Id="rId6" Type="http://schemas.openxmlformats.org/officeDocument/2006/relationships/image" Target="../media/image19.jpeg"/><Relationship Id="rId11" Type="http://schemas.openxmlformats.org/officeDocument/2006/relationships/image" Target="../media/image24.jpe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un9-62.userapi.com/c850524/v850524455/3ca1c/vMzJwW-KiV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41277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7300" b="1" dirty="0" smtClean="0">
                <a:solidFill>
                  <a:schemeClr val="accent2">
                    <a:lumMod val="75000"/>
                  </a:schemeClr>
                </a:solidFill>
              </a:rPr>
              <a:t>Ночь в школе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погружение старшеклассников в атмосферу  Российского движения школьников 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645024"/>
            <a:ext cx="6400800" cy="115212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</a:rPr>
              <a:t>Разработка мероприятия для учащихся 8-11 классов</a:t>
            </a:r>
            <a:endParaRPr lang="ru-RU" sz="28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20072" y="4797152"/>
            <a:ext cx="352839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i="1" dirty="0" smtClean="0">
                <a:solidFill>
                  <a:schemeClr val="accent4">
                    <a:lumMod val="75000"/>
                  </a:schemeClr>
                </a:solidFill>
              </a:rPr>
              <a:t>Автор: </a:t>
            </a:r>
            <a:r>
              <a:rPr lang="ru-RU" sz="2000" i="1" dirty="0" err="1" smtClean="0">
                <a:solidFill>
                  <a:schemeClr val="accent4">
                    <a:lumMod val="75000"/>
                  </a:schemeClr>
                </a:solidFill>
              </a:rPr>
              <a:t>Сунцова</a:t>
            </a:r>
            <a:r>
              <a:rPr lang="ru-RU" sz="2000" i="1" dirty="0" smtClean="0">
                <a:solidFill>
                  <a:schemeClr val="accent4">
                    <a:lumMod val="75000"/>
                  </a:schemeClr>
                </a:solidFill>
              </a:rPr>
              <a:t> Наталья Александровна, педагог-организатор МБУДО Ильинский Центр «Мозаика» и актив отряда «Лидер»</a:t>
            </a:r>
            <a:endParaRPr lang="ru-RU" sz="2000" i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Tm="15000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https://sun9-62.userapi.com/c850524/v850524455/3ca1c/vMzJwW-KiV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922114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</a:rPr>
              <a:t>Подытожим и домой… </a:t>
            </a:r>
            <a:r>
              <a:rPr lang="ru-RU" sz="5400" dirty="0" smtClean="0"/>
              <a:t> 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2530" name="Picture 2" descr="https://thumbs.dreamstime.com/b/%D1%86%D0%B2%D0%B5%D1%82%D1%8B-%D1%81%D0%BE%D0%B1%D1%80%D0%B0%D0%BD%D0%B8%D1%8F-2682354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196752"/>
            <a:ext cx="9144000" cy="566124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835696" y="1700808"/>
            <a:ext cx="22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/>
              <a:t>Самое </a:t>
            </a:r>
            <a:endParaRPr lang="ru-RU" sz="28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4653136"/>
            <a:ext cx="31683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По моему, РДШ – это</a:t>
            </a:r>
          </a:p>
          <a:p>
            <a:r>
              <a:rPr lang="ru-RU" sz="2800" i="1" dirty="0" smtClean="0"/>
              <a:t>Р -</a:t>
            </a:r>
          </a:p>
          <a:p>
            <a:r>
              <a:rPr lang="ru-RU" sz="2800" i="1" dirty="0" smtClean="0"/>
              <a:t>Д - </a:t>
            </a:r>
          </a:p>
          <a:p>
            <a:r>
              <a:rPr lang="ru-RU" sz="2800" i="1" smtClean="0"/>
              <a:t>Ш -</a:t>
            </a:r>
            <a:endParaRPr lang="ru-RU" sz="28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5724128" y="4581128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- А я бы сделал так</a:t>
            </a:r>
            <a:endParaRPr lang="ru-RU" sz="2400" i="1" dirty="0"/>
          </a:p>
        </p:txBody>
      </p:sp>
      <p:pic>
        <p:nvPicPr>
          <p:cNvPr id="22536" name="Picture 8" descr="https://avatars.mds.yandex.net/get-zen_doc/52716/pub_5d6668f48c5be800afe7f7a2_5d667f24027a1500ae6f4e93/scale_12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1772816"/>
            <a:ext cx="656905" cy="792088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 rot="192627">
            <a:off x="5148064" y="1772816"/>
            <a:ext cx="33123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Эмоциональный выплеск</a:t>
            </a:r>
            <a:endParaRPr lang="ru-RU" sz="2400" i="1" dirty="0"/>
          </a:p>
        </p:txBody>
      </p:sp>
      <p:pic>
        <p:nvPicPr>
          <p:cNvPr id="22538" name="Picture 10" descr="https://thumbs.dreamstime.com/b/smiley-%D0%BD%D0%B0%D0%B1%D0%BE%D1%80-%D1%81%D0%BC%D0%B0%D0%B9%D0%BB%D0%B8%D0%BA%D0%B0-%D0%B6%D0%B5%D0%BB%D1%82%D0%B0%D1%8F-%D1%81%D1%82%D0%BE%D1%80%D0%BE%D0%BD%D0%B0-%D1%81-%D1%8D%D0%BC%D0%BE%D1%86%D0%B8%D1%8F%D0%BC%D0%B8-%D0%BD%D0%B0%D1%81%D1%82%D1%80%D0%BE%D0%B5%D0%BD%D0%B8%D0%B5-%D0%B2%D1%8B%D1%80%D0%B0%D0%B6%D0%B5%D0%BD%D0%B8%D0%B5-135102538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31407">
            <a:off x="7342296" y="2814920"/>
            <a:ext cx="1045933" cy="1045933"/>
          </a:xfrm>
          <a:prstGeom prst="rect">
            <a:avLst/>
          </a:prstGeom>
          <a:noFill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636912"/>
            <a:ext cx="2133837" cy="2877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40" name="Picture 12" descr="https://img2.freepng.ru/20180425/gow/kisspng-cotton-candy-drawing-5ae08d20c3d806.7740870815246656328022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623900">
            <a:off x="6525842" y="4881734"/>
            <a:ext cx="2950777" cy="2032758"/>
          </a:xfrm>
          <a:prstGeom prst="rect">
            <a:avLst/>
          </a:prstGeom>
          <a:noFill/>
        </p:spPr>
      </p:pic>
    </p:spTree>
  </p:cSld>
  <p:clrMapOvr>
    <a:masterClrMapping/>
  </p:clrMapOvr>
  <p:transition advTm="1500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 smtClean="0"/>
              <a:t>Почему НОЧЬ?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783560"/>
            <a:ext cx="8291264" cy="45720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Ночь – это время, которое привлекает старшеклассников своей необычностью, завораживает таинством и иными от будних дней ощущениями… Под новый год мы все ждем чего-то нового, а РДШ – для многих еще остается чем-то неведомым и непонятным. Поэтому для данного мероприятия предновогоднее время было выбрано не случайно, к тому же, на следующий день начинались  каникулы и у ребят было время отдохнуть и не думать про уроки.</a:t>
            </a:r>
            <a:endParaRPr lang="ru-RU" dirty="0"/>
          </a:p>
        </p:txBody>
      </p:sp>
    </p:spTree>
  </p:cSld>
  <p:clrMapOvr>
    <a:masterClrMapping/>
  </p:clrMapOvr>
  <p:transition advTm="15000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sun9-62.userapi.com/c850524/v850524455/3ca1c/vMzJwW-KiV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Цель: погружение старшеклассников в атмосферу Российского движения школьников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Задачи:</a:t>
            </a:r>
          </a:p>
          <a:p>
            <a:pPr>
              <a:buFontTx/>
              <a:buChar char="-"/>
            </a:pPr>
            <a:r>
              <a:rPr lang="ru-RU" dirty="0" smtClean="0"/>
              <a:t>Знакомство с направлениями и проектами РДШ.</a:t>
            </a:r>
          </a:p>
          <a:p>
            <a:pPr>
              <a:buFontTx/>
              <a:buChar char="-"/>
            </a:pPr>
            <a:r>
              <a:rPr lang="ru-RU" dirty="0" smtClean="0"/>
              <a:t>Проба социального проектирования; знакомство с проектом «РДШ – территория самоуправления».</a:t>
            </a:r>
          </a:p>
          <a:p>
            <a:pPr>
              <a:buFontTx/>
              <a:buChar char="-"/>
            </a:pPr>
            <a:r>
              <a:rPr lang="ru-RU" dirty="0" smtClean="0"/>
              <a:t>Пропаганда интересного полезного досуга.</a:t>
            </a:r>
          </a:p>
          <a:p>
            <a:pPr>
              <a:buFontTx/>
              <a:buChar char="-"/>
            </a:pPr>
            <a:r>
              <a:rPr lang="ru-RU" dirty="0" smtClean="0"/>
              <a:t>Развитие коммуникативных навыков.</a:t>
            </a:r>
            <a:endParaRPr lang="ru-RU" dirty="0"/>
          </a:p>
        </p:txBody>
      </p:sp>
      <p:pic>
        <p:nvPicPr>
          <p:cNvPr id="4" name="Рисунок 3" descr="C:\Users\делл\Desktop\рдш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336" y="260648"/>
            <a:ext cx="1297432" cy="1224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5000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https://sun9-62.userapi.com/c850524/v850524455/3ca1c/vMzJwW-KiV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2204864"/>
            <a:ext cx="4330824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</a:rPr>
              <a:t>подготовка</a:t>
            </a:r>
            <a:endParaRPr lang="ru-RU" sz="5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548680"/>
            <a:ext cx="2736304" cy="10081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i="1" dirty="0" smtClean="0"/>
              <a:t>Реклама мероприятия</a:t>
            </a:r>
            <a:endParaRPr lang="ru-RU" sz="2800" i="1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67544" y="1556792"/>
            <a:ext cx="274664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6012160" y="1628800"/>
            <a:ext cx="274664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67" b="11431"/>
          <a:stretch/>
        </p:blipFill>
        <p:spPr bwMode="auto">
          <a:xfrm>
            <a:off x="438466" y="1556792"/>
            <a:ext cx="2477350" cy="2061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83568" y="3687901"/>
            <a:ext cx="388843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i="1" dirty="0" smtClean="0"/>
              <a:t>Сбор актива старшеклассников: </a:t>
            </a:r>
            <a:r>
              <a:rPr lang="ru-RU" sz="2400" i="1" dirty="0" smtClean="0"/>
              <a:t>обсуждение дела, распределение ответственных, подготовка оборудования, наглядных материалов и т.п.</a:t>
            </a:r>
            <a:endParaRPr lang="ru-RU" sz="2400" i="1" dirty="0"/>
          </a:p>
        </p:txBody>
      </p:sp>
      <p:pic>
        <p:nvPicPr>
          <p:cNvPr id="6146" name="Picture 2" descr="https://media-security.eu/wp-content/uploads/2018/08/icon-consultare_-proiectarepn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188640"/>
            <a:ext cx="2808312" cy="1872208"/>
          </a:xfrm>
          <a:prstGeom prst="rect">
            <a:avLst/>
          </a:prstGeom>
          <a:noFill/>
        </p:spPr>
      </p:pic>
      <p:sp>
        <p:nvSpPr>
          <p:cNvPr id="12" name="Стрелка вправо 11"/>
          <p:cNvSpPr/>
          <p:nvPr/>
        </p:nvSpPr>
        <p:spPr>
          <a:xfrm rot="14186526">
            <a:off x="3275856" y="2204864"/>
            <a:ext cx="50405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8" name="Picture 4" descr="https://fly-z-one.ru/wp-content/uploads/2017/12/rules-18_portrait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2200" y="0"/>
            <a:ext cx="2771800" cy="3341651"/>
          </a:xfrm>
          <a:prstGeom prst="rect">
            <a:avLst/>
          </a:prstGeom>
          <a:noFill/>
        </p:spPr>
      </p:pic>
      <p:sp>
        <p:nvSpPr>
          <p:cNvPr id="13" name="Стрелка вправо 12"/>
          <p:cNvSpPr/>
          <p:nvPr/>
        </p:nvSpPr>
        <p:spPr>
          <a:xfrm rot="19995838">
            <a:off x="6556316" y="2414235"/>
            <a:ext cx="1300726" cy="2096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53" name="Picture 9" descr="C:\Users\делл\Desktop\фото\краеведческая игра 5-11 кл 2019\IMG_1279.JPG"/>
          <p:cNvPicPr>
            <a:picLocks noChangeAspect="1" noChangeArrowheads="1"/>
          </p:cNvPicPr>
          <p:nvPr/>
        </p:nvPicPr>
        <p:blipFill>
          <a:blip r:embed="rId6" cstate="print"/>
          <a:srcRect l="5469" t="9376" r="5458"/>
          <a:stretch>
            <a:fillRect/>
          </a:stretch>
        </p:blipFill>
        <p:spPr bwMode="auto">
          <a:xfrm>
            <a:off x="4716016" y="3861048"/>
            <a:ext cx="4104456" cy="2783971"/>
          </a:xfrm>
          <a:prstGeom prst="rect">
            <a:avLst/>
          </a:prstGeom>
          <a:noFill/>
        </p:spPr>
      </p:pic>
      <p:sp>
        <p:nvSpPr>
          <p:cNvPr id="18" name="Стрелка вниз 17"/>
          <p:cNvSpPr/>
          <p:nvPr/>
        </p:nvSpPr>
        <p:spPr>
          <a:xfrm>
            <a:off x="3707904" y="3212976"/>
            <a:ext cx="216024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Tm="15000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72400" cy="914400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Программа проведения ночи </a:t>
            </a:r>
            <a:endParaRPr lang="ru-RU" sz="4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4752528" cy="5086800"/>
          </a:xfrm>
        </p:spPr>
        <p:txBody>
          <a:bodyPr>
            <a:normAutofit fontScale="85000" lnSpcReduction="10000"/>
          </a:bodyPr>
          <a:lstStyle/>
          <a:p>
            <a:r>
              <a:rPr lang="ru-RU" i="1" dirty="0" smtClean="0"/>
              <a:t>20.00. - Общий сбор</a:t>
            </a:r>
          </a:p>
          <a:p>
            <a:r>
              <a:rPr lang="ru-RU" i="1" dirty="0" smtClean="0"/>
              <a:t>Командный </a:t>
            </a:r>
            <a:r>
              <a:rPr lang="ru-RU" i="1" dirty="0" err="1" smtClean="0"/>
              <a:t>квест</a:t>
            </a:r>
            <a:r>
              <a:rPr lang="ru-RU" i="1" dirty="0" smtClean="0"/>
              <a:t> «Вместе с РДШ»</a:t>
            </a:r>
          </a:p>
          <a:p>
            <a:r>
              <a:rPr lang="ru-RU" i="1" dirty="0" smtClean="0"/>
              <a:t>Деловая игра «Проект для школы»</a:t>
            </a:r>
          </a:p>
          <a:p>
            <a:r>
              <a:rPr lang="ru-RU" i="1" dirty="0" smtClean="0"/>
              <a:t>Игра с </a:t>
            </a:r>
            <a:r>
              <a:rPr lang="en-US" i="1" dirty="0" smtClean="0"/>
              <a:t>QR</a:t>
            </a:r>
            <a:r>
              <a:rPr lang="ru-RU" i="1" dirty="0" smtClean="0"/>
              <a:t>-кодами «В поисках Деда Мороза»</a:t>
            </a:r>
          </a:p>
          <a:p>
            <a:r>
              <a:rPr lang="ru-RU" i="1" dirty="0" smtClean="0"/>
              <a:t>Дискотека</a:t>
            </a:r>
          </a:p>
          <a:p>
            <a:r>
              <a:rPr lang="ru-RU" i="1" dirty="0" smtClean="0"/>
              <a:t>Студии общения</a:t>
            </a:r>
          </a:p>
          <a:p>
            <a:r>
              <a:rPr lang="ru-RU" i="1" dirty="0" smtClean="0"/>
              <a:t>Время отдыха</a:t>
            </a:r>
          </a:p>
          <a:p>
            <a:r>
              <a:rPr lang="ru-RU" i="1" dirty="0" smtClean="0"/>
              <a:t>Утренняя зарядка</a:t>
            </a:r>
          </a:p>
          <a:p>
            <a:r>
              <a:rPr lang="ru-RU" i="1" dirty="0" smtClean="0"/>
              <a:t>7.00.- Общий сбор. Рефлексия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1628800"/>
            <a:ext cx="3571875" cy="503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4077072"/>
            <a:ext cx="2173176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5000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https://sun9-62.userapi.com/c850524/v850524455/3ca1c/vMzJwW-KiV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7" name="Picture 5" descr="https://thumbs.dreamstime.com/b/%D0%B1%D0%B5%D0%B3%D1%83%D0%BD%D1%8B-%D0%BD%D0%B0-%D1%81%D1%82%D0%B0%D1%80%D1%82%D0%B5-70369884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4288" y="692696"/>
            <a:ext cx="1979712" cy="197971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Командный </a:t>
            </a:r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</a:rPr>
              <a:t>квест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«Вместе с РДШ»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1052736"/>
            <a:ext cx="3322712" cy="74868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800" i="1" dirty="0" smtClean="0"/>
              <a:t>Деление на команды</a:t>
            </a:r>
          </a:p>
          <a:p>
            <a:endParaRPr lang="ru-RU" dirty="0"/>
          </a:p>
        </p:txBody>
      </p:sp>
      <p:pic>
        <p:nvPicPr>
          <p:cNvPr id="3074" name="Picture 2" descr="https://ae01.alicdn.com/kf/HTB1m4ZldhHI8KJjy1zbq6yxdpXaQ/10-Stamper.jpg"/>
          <p:cNvPicPr>
            <a:picLocks noChangeAspect="1" noChangeArrowheads="1"/>
          </p:cNvPicPr>
          <p:nvPr/>
        </p:nvPicPr>
        <p:blipFill>
          <a:blip r:embed="rId4" cstate="print"/>
          <a:srcRect l="4444" t="20000" r="2222" b="11111"/>
          <a:stretch>
            <a:fillRect/>
          </a:stretch>
        </p:blipFill>
        <p:spPr bwMode="auto">
          <a:xfrm>
            <a:off x="5187552" y="836712"/>
            <a:ext cx="2048744" cy="1512168"/>
          </a:xfrm>
          <a:prstGeom prst="rect">
            <a:avLst/>
          </a:prstGeom>
          <a:noFill/>
        </p:spPr>
      </p:pic>
      <p:sp>
        <p:nvSpPr>
          <p:cNvPr id="5" name="Стрелка вправо 4"/>
          <p:cNvSpPr/>
          <p:nvPr/>
        </p:nvSpPr>
        <p:spPr>
          <a:xfrm rot="5400000">
            <a:off x="7776356" y="2528900"/>
            <a:ext cx="504056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444208" y="2780928"/>
            <a:ext cx="25202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Маршрут по школе с познавательно-творческими остановками </a:t>
            </a:r>
            <a:endParaRPr lang="ru-RU" sz="2400" i="1" dirty="0"/>
          </a:p>
        </p:txBody>
      </p:sp>
      <p:sp>
        <p:nvSpPr>
          <p:cNvPr id="7" name="Стрелка вправо 6"/>
          <p:cNvSpPr/>
          <p:nvPr/>
        </p:nvSpPr>
        <p:spPr>
          <a:xfrm rot="10800000">
            <a:off x="5652120" y="3356992"/>
            <a:ext cx="576064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475656" y="5733256"/>
            <a:ext cx="48245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Подведение итогов. Награждение победителей сладкими призами</a:t>
            </a:r>
            <a:endParaRPr lang="ru-RU" sz="2400" i="1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1188" y="2276872"/>
            <a:ext cx="4774815" cy="3240360"/>
          </a:xfrm>
          <a:prstGeom prst="rect">
            <a:avLst/>
          </a:prstGeom>
          <a:noFill/>
          <a:ln w="9525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pic>
        <p:nvPicPr>
          <p:cNvPr id="3079" name="Picture 7" descr="https://sun9-54.userapi.com/c624020/v624020866/18791/eA7RdPgQjb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980728"/>
            <a:ext cx="980728" cy="980728"/>
          </a:xfrm>
          <a:prstGeom prst="rect">
            <a:avLst/>
          </a:prstGeom>
          <a:noFill/>
        </p:spPr>
      </p:pic>
      <p:pic>
        <p:nvPicPr>
          <p:cNvPr id="3081" name="Picture 9" descr="http://pngimg.com/uploads/chupa_chups/chupa_chups_PNG27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68144" y="4797152"/>
            <a:ext cx="2452845" cy="1839634"/>
          </a:xfrm>
          <a:prstGeom prst="rect">
            <a:avLst/>
          </a:prstGeom>
          <a:noFill/>
        </p:spPr>
      </p:pic>
      <p:sp>
        <p:nvSpPr>
          <p:cNvPr id="16" name="Стрелка вправо 15"/>
          <p:cNvSpPr/>
          <p:nvPr/>
        </p:nvSpPr>
        <p:spPr>
          <a:xfrm>
            <a:off x="755576" y="6093296"/>
            <a:ext cx="504056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Tm="15000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sun9-62.userapi.com/c850524/v850524455/3ca1c/vMzJwW-KiV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65" t="11251" r="2573" b="27583"/>
          <a:stretch/>
        </p:blipFill>
        <p:spPr bwMode="auto">
          <a:xfrm>
            <a:off x="5250780" y="3717032"/>
            <a:ext cx="3583775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900" b="1" dirty="0" smtClean="0">
                <a:solidFill>
                  <a:schemeClr val="accent2">
                    <a:lumMod val="75000"/>
                  </a:schemeClr>
                </a:solidFill>
              </a:rPr>
              <a:t>Пишем проект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Решаем одну из проблем школы сами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050904" cy="4525963"/>
          </a:xfrm>
        </p:spPr>
        <p:txBody>
          <a:bodyPr>
            <a:normAutofit fontScale="77500" lnSpcReduction="20000"/>
          </a:bodyPr>
          <a:lstStyle/>
          <a:p>
            <a:r>
              <a:rPr lang="ru-RU" dirty="0" err="1" smtClean="0"/>
              <a:t>Мастер-класс-напоминалка</a:t>
            </a:r>
            <a:r>
              <a:rPr lang="ru-RU" dirty="0" smtClean="0"/>
              <a:t> «Как  написать социальный проект» (с использованием материалов конкурса «РДШ – территория самоуправления»)</a:t>
            </a:r>
          </a:p>
          <a:p>
            <a:r>
              <a:rPr lang="ru-RU" dirty="0" smtClean="0"/>
              <a:t>Командная работа по созданию проектов.</a:t>
            </a:r>
          </a:p>
          <a:p>
            <a:r>
              <a:rPr lang="ru-RU" dirty="0" smtClean="0"/>
              <a:t>Защита проектов.</a:t>
            </a:r>
          </a:p>
          <a:p>
            <a:r>
              <a:rPr lang="ru-RU" dirty="0" smtClean="0"/>
              <a:t>Оценочное слово жюри.</a:t>
            </a:r>
          </a:p>
          <a:p>
            <a:r>
              <a:rPr lang="ru-RU" dirty="0" smtClean="0"/>
              <a:t>Награждение сертификатом,  (заверенный директором) подтверждающим будущую  реализацию проекта в школе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21" b="10628"/>
          <a:stretch/>
        </p:blipFill>
        <p:spPr bwMode="auto">
          <a:xfrm>
            <a:off x="5657494" y="1556792"/>
            <a:ext cx="3190526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Tm="15000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6" name="Picture 12" descr="https://vsesekrety.com/_ld/1/121.jpg"/>
          <p:cNvPicPr>
            <a:picLocks noChangeAspect="1" noChangeArrowheads="1"/>
          </p:cNvPicPr>
          <p:nvPr/>
        </p:nvPicPr>
        <p:blipFill>
          <a:blip r:embed="rId4" cstate="print"/>
          <a:srcRect l="23122" r="23832"/>
          <a:stretch>
            <a:fillRect/>
          </a:stretch>
        </p:blipFill>
        <p:spPr bwMode="auto">
          <a:xfrm>
            <a:off x="6452576" y="4509120"/>
            <a:ext cx="1018239" cy="1152128"/>
          </a:xfrm>
          <a:prstGeom prst="rect">
            <a:avLst/>
          </a:prstGeom>
          <a:noFill/>
        </p:spPr>
      </p:pic>
      <p:sp>
        <p:nvSpPr>
          <p:cNvPr id="13" name="Скругленная прямоугольная выноска 12"/>
          <p:cNvSpPr/>
          <p:nvPr/>
        </p:nvSpPr>
        <p:spPr>
          <a:xfrm>
            <a:off x="4427984" y="3212976"/>
            <a:ext cx="2376264" cy="1368152"/>
          </a:xfrm>
          <a:prstGeom prst="wedgeRoundRectCallout">
            <a:avLst>
              <a:gd name="adj1" fmla="val 46294"/>
              <a:gd name="adj2" fmla="val 65051"/>
              <a:gd name="adj3" fmla="val 16667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5896" y="188640"/>
            <a:ext cx="5061248" cy="954360"/>
          </a:xfrm>
        </p:spPr>
        <p:txBody>
          <a:bodyPr>
            <a:noAutofit/>
          </a:bodyPr>
          <a:lstStyle/>
          <a:p>
            <a:r>
              <a:rPr lang="ru-RU" sz="2400" dirty="0" smtClean="0"/>
              <a:t>Внимание! Голубиная почта принесла письмо от Деда Мороза:</a:t>
            </a:r>
            <a:endParaRPr lang="ru-RU" sz="2400" dirty="0"/>
          </a:p>
        </p:txBody>
      </p:sp>
      <p:pic>
        <p:nvPicPr>
          <p:cNvPr id="19" name="Silent Hill OST - Сирена — Пожарная сирена (www.mixmuz.ru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532440" y="5805264"/>
            <a:ext cx="304800" cy="304800"/>
          </a:xfrm>
          <a:prstGeom prst="rect">
            <a:avLst/>
          </a:prstGeom>
        </p:spPr>
      </p:pic>
      <p:pic>
        <p:nvPicPr>
          <p:cNvPr id="21506" name="Picture 2" descr="https://cryptos.tv/wp-content/uploads/2019/09/76589_3558-1024x68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2160" y="1196752"/>
            <a:ext cx="2806941" cy="1872208"/>
          </a:xfrm>
          <a:prstGeom prst="rect">
            <a:avLst/>
          </a:prstGeom>
          <a:noFill/>
        </p:spPr>
      </p:pic>
      <p:pic>
        <p:nvPicPr>
          <p:cNvPr id="21508" name="Picture 4" descr="https://voltmart.su/userfiles/4313%D0%BA%D0%B0%D1%80%D1%83%D1%81%D0%B5%D0%BB%D1%8C_940%D1%85360.jpg"/>
          <p:cNvPicPr>
            <a:picLocks noChangeAspect="1" noChangeArrowheads="1"/>
          </p:cNvPicPr>
          <p:nvPr/>
        </p:nvPicPr>
        <p:blipFill>
          <a:blip r:embed="rId7" cstate="print"/>
          <a:srcRect l="1608" t="4200" r="43703" b="37001"/>
          <a:stretch>
            <a:fillRect/>
          </a:stretch>
        </p:blipFill>
        <p:spPr bwMode="auto">
          <a:xfrm>
            <a:off x="251520" y="116632"/>
            <a:ext cx="3096344" cy="1274965"/>
          </a:xfrm>
          <a:prstGeom prst="rect">
            <a:avLst/>
          </a:prstGeom>
          <a:noFill/>
        </p:spPr>
      </p:pic>
      <p:pic>
        <p:nvPicPr>
          <p:cNvPr id="6" name="Picture 4" descr="https://voltmart.su/userfiles/4313%D0%BA%D0%B0%D1%80%D1%83%D1%81%D0%B5%D0%BB%D1%8C_940%D1%85360.jpg"/>
          <p:cNvPicPr>
            <a:picLocks noChangeAspect="1" noChangeArrowheads="1"/>
          </p:cNvPicPr>
          <p:nvPr/>
        </p:nvPicPr>
        <p:blipFill>
          <a:blip r:embed="rId7" cstate="print"/>
          <a:srcRect l="57102" t="4200" r="3491" b="14700"/>
          <a:stretch>
            <a:fillRect/>
          </a:stretch>
        </p:blipFill>
        <p:spPr bwMode="auto">
          <a:xfrm>
            <a:off x="3563888" y="1196752"/>
            <a:ext cx="2192700" cy="1728192"/>
          </a:xfrm>
          <a:prstGeom prst="rect">
            <a:avLst/>
          </a:prstGeom>
          <a:noFill/>
        </p:spPr>
      </p:pic>
      <p:pic>
        <p:nvPicPr>
          <p:cNvPr id="21512" name="Picture 8" descr="https://thumbs.dreamstime.com/b/claus-dj-santa-21874894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3528" y="3284984"/>
            <a:ext cx="3960440" cy="326241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 rot="21113434">
            <a:off x="568557" y="3382735"/>
            <a:ext cx="2448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Дискотека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99992" y="3284984"/>
            <a:ext cx="2376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Нарушил правила </a:t>
            </a:r>
            <a:r>
              <a:rPr lang="ru-RU" dirty="0" err="1" smtClean="0">
                <a:solidFill>
                  <a:schemeClr val="bg1"/>
                </a:solidFill>
              </a:rPr>
              <a:t>квеста</a:t>
            </a:r>
            <a:r>
              <a:rPr lang="ru-RU" dirty="0" smtClean="0">
                <a:solidFill>
                  <a:schemeClr val="bg1"/>
                </a:solidFill>
              </a:rPr>
              <a:t>  - в тюрьму! За этим следят всевидящие крысы…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1514" name="Picture 10" descr="https://yt3.ggpht.com/a/AATXAJwZjngYD5CQWQDJP-Dj7btYJJfCg6j8RAzIMQ=s900-c-k-c0xffffffff-no-rj-mo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380312" y="3140968"/>
            <a:ext cx="1584176" cy="1584176"/>
          </a:xfrm>
          <a:prstGeom prst="rect">
            <a:avLst/>
          </a:prstGeom>
          <a:noFill/>
        </p:spPr>
      </p:pic>
      <p:sp>
        <p:nvSpPr>
          <p:cNvPr id="14" name="Прямоугольная выноска 13"/>
          <p:cNvSpPr/>
          <p:nvPr/>
        </p:nvSpPr>
        <p:spPr>
          <a:xfrm>
            <a:off x="4427984" y="5733256"/>
            <a:ext cx="3744416" cy="720080"/>
          </a:xfrm>
          <a:prstGeom prst="wedgeRectCallout">
            <a:avLst>
              <a:gd name="adj1" fmla="val -112042"/>
              <a:gd name="adj2" fmla="val -164204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4499992" y="5733256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Команда, нашедшая </a:t>
            </a:r>
            <a:r>
              <a:rPr lang="ru-RU" dirty="0" err="1" smtClean="0">
                <a:solidFill>
                  <a:schemeClr val="bg1"/>
                </a:solidFill>
              </a:rPr>
              <a:t>Деда-диджея</a:t>
            </a:r>
            <a:r>
              <a:rPr lang="ru-RU" dirty="0" smtClean="0">
                <a:solidFill>
                  <a:schemeClr val="bg1"/>
                </a:solidFill>
              </a:rPr>
              <a:t>, заказывает первую музыку!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0" name="Ваня Звук 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0" cstate="print"/>
          <a:stretch>
            <a:fillRect/>
          </a:stretch>
        </p:blipFill>
        <p:spPr>
          <a:xfrm>
            <a:off x="8532440" y="6237312"/>
            <a:ext cx="304800" cy="304800"/>
          </a:xfrm>
          <a:prstGeom prst="rect">
            <a:avLst/>
          </a:prstGeom>
        </p:spPr>
      </p:pic>
      <p:sp>
        <p:nvSpPr>
          <p:cNvPr id="22" name="Горизонтальный свиток 21"/>
          <p:cNvSpPr/>
          <p:nvPr/>
        </p:nvSpPr>
        <p:spPr>
          <a:xfrm>
            <a:off x="251520" y="1340768"/>
            <a:ext cx="3024336" cy="1872208"/>
          </a:xfrm>
          <a:prstGeom prst="horizontalScroll">
            <a:avLst/>
          </a:prstGeom>
          <a:blipFill>
            <a:blip r:embed="rId11" cstate="print"/>
            <a:tile tx="0" ty="0" sx="100000" sy="100000" flip="none" algn="tl"/>
          </a:blip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39552" y="1556792"/>
            <a:ext cx="28083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chemeClr val="tx2">
                    <a:lumMod val="50000"/>
                  </a:schemeClr>
                </a:solidFill>
              </a:rPr>
              <a:t>«Меня украли крысы, помогите! Оставил подсказки, где меня найти. Торопитесь, но будьте осторожны</a:t>
            </a:r>
            <a:r>
              <a:rPr lang="ru-RU" i="1" dirty="0" smtClean="0"/>
              <a:t>!»</a:t>
            </a:r>
            <a:endParaRPr lang="ru-RU" i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Tm="1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27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8602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" presetID="10" presetClass="exit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4000"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audio>
              <p:cMediaNode vol="81000"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</p:childTnLst>
        </p:cTn>
      </p:par>
    </p:tnLst>
    <p:bldLst>
      <p:bldP spid="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s://sun9-62.userapi.com/c850524/v850524455/3ca1c/vMzJwW-KiV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626968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</a:rPr>
              <a:t>Студии общения</a:t>
            </a:r>
            <a:endParaRPr lang="ru-RU" sz="5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34" name="Picture 10" descr="https://i.pinimg.com/originals/c5/55/c3/c555c3e0a17101df3c5914ec4f9d859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8035" b="11651"/>
          <a:stretch>
            <a:fillRect/>
          </a:stretch>
        </p:blipFill>
        <p:spPr bwMode="auto">
          <a:xfrm>
            <a:off x="-95429" y="1556792"/>
            <a:ext cx="9239429" cy="5301208"/>
          </a:xfrm>
          <a:prstGeom prst="rect">
            <a:avLst/>
          </a:prstGeom>
          <a:noFill/>
        </p:spPr>
      </p:pic>
      <p:pic>
        <p:nvPicPr>
          <p:cNvPr id="1036" name="Picture 12" descr="https://sun9-66.userapi.com/c625516/v625516692/115a5/xdiQmTjVqMQ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14841" y="2492896"/>
            <a:ext cx="1253976" cy="2088232"/>
          </a:xfrm>
          <a:prstGeom prst="rect">
            <a:avLst/>
          </a:prstGeom>
          <a:noFill/>
        </p:spPr>
      </p:pic>
      <p:pic>
        <p:nvPicPr>
          <p:cNvPr id="1038" name="Picture 14" descr="https://thumbs.dreamstime.com/b/%D0%B4%D0%B5%D0%B2%D1%83%D1%88%D0%BA%D0%B0-%D0%B8%D0%B3%D1%80%D0%B0%D1%8F-%D0%B2%D0%B5%D0%BA%D1%82%D0%BE%D1%80-%D1%88%D0%B0%D1%80%D0%B6%D0%B0-%D0%B3%D0%B8%D1%82%D0%B0%D1%80%D1%8B-71940524.jpg"/>
          <p:cNvPicPr>
            <a:picLocks noChangeAspect="1" noChangeArrowheads="1"/>
          </p:cNvPicPr>
          <p:nvPr/>
        </p:nvPicPr>
        <p:blipFill>
          <a:blip r:embed="rId5" cstate="print"/>
          <a:srcRect r="4545"/>
          <a:stretch>
            <a:fillRect/>
          </a:stretch>
        </p:blipFill>
        <p:spPr bwMode="auto">
          <a:xfrm>
            <a:off x="3848647" y="2348880"/>
            <a:ext cx="1374698" cy="14401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40" name="Picture 16" descr="https://i.ytimg.com/vi/UOXpXZVGSe4/maxresdefault.jpg"/>
          <p:cNvPicPr>
            <a:picLocks noChangeAspect="1" noChangeArrowheads="1"/>
          </p:cNvPicPr>
          <p:nvPr/>
        </p:nvPicPr>
        <p:blipFill>
          <a:blip r:embed="rId6" cstate="print"/>
          <a:srcRect l="9335" r="9761"/>
          <a:stretch>
            <a:fillRect/>
          </a:stretch>
        </p:blipFill>
        <p:spPr bwMode="auto">
          <a:xfrm>
            <a:off x="6804247" y="2492896"/>
            <a:ext cx="1152129" cy="936104"/>
          </a:xfrm>
          <a:prstGeom prst="rect">
            <a:avLst/>
          </a:prstGeom>
          <a:noFill/>
        </p:spPr>
      </p:pic>
      <p:pic>
        <p:nvPicPr>
          <p:cNvPr id="1042" name="Picture 18" descr="http://ae01.alicdn.com/kf/HTB1JA59dzQnBKNjSZSgq6xHGXXaJ.jpg_q50.jpg"/>
          <p:cNvPicPr>
            <a:picLocks noChangeAspect="1" noChangeArrowheads="1"/>
          </p:cNvPicPr>
          <p:nvPr/>
        </p:nvPicPr>
        <p:blipFill>
          <a:blip r:embed="rId7" cstate="print"/>
          <a:srcRect l="9770" t="9770" r="8816" b="10444"/>
          <a:stretch>
            <a:fillRect/>
          </a:stretch>
        </p:blipFill>
        <p:spPr bwMode="auto">
          <a:xfrm>
            <a:off x="6804248" y="3429000"/>
            <a:ext cx="1152128" cy="1224136"/>
          </a:xfrm>
          <a:prstGeom prst="rect">
            <a:avLst/>
          </a:prstGeom>
          <a:noFill/>
        </p:spPr>
      </p:pic>
      <p:pic>
        <p:nvPicPr>
          <p:cNvPr id="10" name="Picture 10" descr="https://i.pinimg.com/originals/c5/55/c3/c555c3e0a17101df3c5914ec4f9d859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3765" t="18035" b="11651"/>
          <a:stretch>
            <a:fillRect/>
          </a:stretch>
        </p:blipFill>
        <p:spPr bwMode="auto">
          <a:xfrm>
            <a:off x="10764688" y="1700808"/>
            <a:ext cx="1080120" cy="1710327"/>
          </a:xfrm>
          <a:prstGeom prst="rect">
            <a:avLst/>
          </a:prstGeom>
          <a:noFill/>
        </p:spPr>
      </p:pic>
      <p:pic>
        <p:nvPicPr>
          <p:cNvPr id="4102" name="Picture 6" descr="http://cdn.a4y.biz/pics/2014-11/18/325262-c9f0f895fb98ab9159f51fd0297e236d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56176" y="260648"/>
            <a:ext cx="1296144" cy="1484784"/>
          </a:xfrm>
          <a:prstGeom prst="rect">
            <a:avLst/>
          </a:prstGeom>
          <a:noFill/>
        </p:spPr>
      </p:pic>
      <p:pic>
        <p:nvPicPr>
          <p:cNvPr id="4098" name="Picture 2" descr="https://4.bp.blogspot.com/-5zdH4YFkgGo/W5clvTFBTNI/AAAAAAABIBk/GtH5T7RQpFYMvEHGveyROF4ztQU9eUKdwCLcBGAs/s1600/1536631217192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732239" y="836712"/>
            <a:ext cx="1532966" cy="932228"/>
          </a:xfrm>
          <a:prstGeom prst="rect">
            <a:avLst/>
          </a:prstGeom>
          <a:noFill/>
        </p:spPr>
      </p:pic>
      <p:sp>
        <p:nvSpPr>
          <p:cNvPr id="11" name="Прямоугольная выноска 10"/>
          <p:cNvSpPr/>
          <p:nvPr/>
        </p:nvSpPr>
        <p:spPr>
          <a:xfrm>
            <a:off x="7092280" y="332656"/>
            <a:ext cx="1728192" cy="504056"/>
          </a:xfrm>
          <a:prstGeom prst="wedgeRectCallout">
            <a:avLst>
              <a:gd name="adj1" fmla="val -78718"/>
              <a:gd name="adj2" fmla="val -783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Тихий кабинет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advTm="15000">
    <p:dissolve/>
  </p:transition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376</TotalTime>
  <Words>362</Words>
  <Application>Microsoft Office PowerPoint</Application>
  <PresentationFormat>Экран (4:3)</PresentationFormat>
  <Paragraphs>49</Paragraphs>
  <Slides>10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 Office</vt:lpstr>
      <vt:lpstr>Метро</vt:lpstr>
      <vt:lpstr>Ночь в школе  погружение старшеклассников в атмосферу  Российского движения школьников </vt:lpstr>
      <vt:lpstr>Почему НОЧЬ?</vt:lpstr>
      <vt:lpstr>Цель: погружение старшеклассников в атмосферу Российского движения школьников</vt:lpstr>
      <vt:lpstr>подготовка</vt:lpstr>
      <vt:lpstr>Программа проведения ночи </vt:lpstr>
      <vt:lpstr>Командный квест «Вместе с РДШ» </vt:lpstr>
      <vt:lpstr>Пишем проект  Решаем одну из проблем школы сами</vt:lpstr>
      <vt:lpstr>Внимание! Голубиная почта принесла письмо от Деда Мороза:</vt:lpstr>
      <vt:lpstr>Студии общения</vt:lpstr>
      <vt:lpstr>Подытожим и домой…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Ночь с РДШ</dc:title>
  <dc:creator>делл</dc:creator>
  <cp:lastModifiedBy>Dremina-IA</cp:lastModifiedBy>
  <cp:revision>66</cp:revision>
  <dcterms:created xsi:type="dcterms:W3CDTF">2020-06-05T08:48:40Z</dcterms:created>
  <dcterms:modified xsi:type="dcterms:W3CDTF">2020-08-26T04:33:07Z</dcterms:modified>
</cp:coreProperties>
</file>