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12"/>
  </p:notesMasterIdLst>
  <p:sldIdLst>
    <p:sldId id="291" r:id="rId2"/>
    <p:sldId id="339" r:id="rId3"/>
    <p:sldId id="334" r:id="rId4"/>
    <p:sldId id="333" r:id="rId5"/>
    <p:sldId id="325" r:id="rId6"/>
    <p:sldId id="332" r:id="rId7"/>
    <p:sldId id="327" r:id="rId8"/>
    <p:sldId id="340" r:id="rId9"/>
    <p:sldId id="338" r:id="rId10"/>
    <p:sldId id="336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6600"/>
    <a:srgbClr val="FFFF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7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Schoolbook" panose="020406040505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Schoolbook" panose="02040604050505020304" pitchFamily="18" charset="0"/>
              </a:defRPr>
            </a:lvl1pPr>
          </a:lstStyle>
          <a:p>
            <a:fld id="{5432A6AB-1370-410E-89E2-95A064BC25FD}" type="datetimeFigureOut">
              <a:rPr lang="ru-RU" smtClean="0"/>
              <a:pPr/>
              <a:t>21.05.2021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Schoolbook" panose="020406040505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Schoolbook" panose="02040604050505020304" pitchFamily="18" charset="0"/>
              </a:defRPr>
            </a:lvl1pPr>
          </a:lstStyle>
          <a:p>
            <a:fld id="{68E72ECE-8CE5-4B53-9795-09DA359B5B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141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Schoolbook" panose="0204060405050502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Schoolbook" panose="0204060405050502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Schoolbook" panose="020406040505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Schoolbook" panose="020406040505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Schoolbook" panose="020406040505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BF92BA-4F5C-4C84-B58F-9107D6189609}" type="datetimeFigureOut">
              <a:rPr lang="ru-RU" smtClean="0"/>
              <a:pPr>
                <a:defRPr/>
              </a:pPr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05880-CC41-4882-ABD7-4DA2E7F7F5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95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754719-04DA-4B93-AAC8-A0A427496745}" type="datetimeFigureOut">
              <a:rPr lang="ru-RU" smtClean="0"/>
              <a:pPr>
                <a:defRPr/>
              </a:pPr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D8ADD-B495-4361-8237-7C3B4217A1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08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DE01F6-F1B1-488C-B79D-CD28638EF5FA}" type="datetimeFigureOut">
              <a:rPr lang="ru-RU" smtClean="0"/>
              <a:pPr>
                <a:defRPr/>
              </a:pPr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C73D3-CBAB-4FDA-8E65-470BF1C246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66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7EF75D-C9B5-4440-978A-50CDE5C85C6D}" type="datetimeFigureOut">
              <a:rPr lang="ru-RU" smtClean="0"/>
              <a:pPr>
                <a:defRPr/>
              </a:pPr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151AE-8ED4-489E-92F4-2229B0178D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45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B78E9E-F329-4AE3-A895-A550F7BEC398}" type="datetimeFigureOut">
              <a:rPr lang="ru-RU" smtClean="0"/>
              <a:pPr>
                <a:defRPr/>
              </a:pPr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51064-4E24-410A-B928-DDD646FB4E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82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33F2AB-A505-4537-B231-7C4E73FF63F7}" type="datetimeFigureOut">
              <a:rPr lang="ru-RU" smtClean="0"/>
              <a:pPr>
                <a:defRPr/>
              </a:pPr>
              <a:t>21.05.2021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CEF665-A4EA-45A0-8493-7186049BFA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39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7F15D-CFCA-4C4F-AB14-83E16ACCC60B}" type="datetimeFigureOut">
              <a:rPr lang="ru-RU" smtClean="0"/>
              <a:pPr>
                <a:defRPr/>
              </a:pPr>
              <a:t>21.05.2021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05825-8B8B-4AD1-88D2-E893F5B5FC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26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167E6D-9D08-4BA6-BA34-F3DDE27AABA4}" type="datetimeFigureOut">
              <a:rPr lang="ru-RU" smtClean="0"/>
              <a:pPr>
                <a:defRPr/>
              </a:pPr>
              <a:t>21.05.2021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8384A-EE5D-4968-BA60-92CC49DA81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15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F76F03-70C1-4B10-95F2-C6FB8E8F82E5}" type="datetimeFigureOut">
              <a:rPr lang="ru-RU" smtClean="0"/>
              <a:pPr>
                <a:defRPr/>
              </a:pPr>
              <a:t>21.05.2021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AED66-92D7-4398-96A7-529CF77FDA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43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E9D0EF3-C94E-48B3-B632-66200AD9A0B6}" type="datetimeFigureOut">
              <a:rPr lang="ru-RU" smtClean="0"/>
              <a:pPr>
                <a:defRPr/>
              </a:pPr>
              <a:t>21.05.2021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B0D9B32-48D1-4D62-A5D3-F241842C42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18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666BD5-7600-4942-980D-30C9FFDD408E}" type="datetimeFigureOut">
              <a:rPr lang="ru-RU" smtClean="0"/>
              <a:pPr>
                <a:defRPr/>
              </a:pPr>
              <a:t>21.05.2021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D2F8E-5987-49CC-9F3A-4AA1F9C540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44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pPr>
              <a:defRPr/>
            </a:pPr>
            <a:fld id="{D3FF9D73-5AFD-43B3-9CCB-75F248005244}" type="datetimeFigureOut">
              <a:rPr lang="ru-RU" smtClean="0"/>
              <a:pPr>
                <a:defRPr/>
              </a:pPr>
              <a:t>21.05.2021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pPr>
              <a:defRPr/>
            </a:pPr>
            <a:fld id="{675D2B8F-29B7-424B-89AB-E1E3EE69D76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5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Century Schoolbook" panose="02040604050505020304" pitchFamily="18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Century Schoolbook" panose="02040604050505020304" pitchFamily="18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Century Schoolbook" panose="02040604050505020304" pitchFamily="18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Century Schoolbook" panose="02040604050505020304" pitchFamily="18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Century Schoolbook" panose="02040604050505020304" pitchFamily="18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0857" y="1897140"/>
            <a:ext cx="750679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entury Schoolbook" panose="02040604050505020304" pitchFamily="18" charset="0"/>
              </a:rPr>
              <a:t>2021, краевой проект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entury Schoolbook" panose="02040604050505020304" pitchFamily="18" charset="0"/>
              </a:rPr>
              <a:t>«Образовательный лифт: школы с низкими образовательными результатами»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44389" y="4074370"/>
            <a:ext cx="5172891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Оперативный руководитель - Клинова Мария Николаевна, </a:t>
            </a:r>
          </a:p>
          <a:p>
            <a:pPr algn="ctr"/>
            <a:r>
              <a:rPr lang="ru-RU" sz="2000" b="1" i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научный сотрудник отдела научно-методического сопровождения общего образования</a:t>
            </a:r>
            <a:endParaRPr lang="ru-RU" sz="2000" b="1" i="1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32361" y="6370208"/>
            <a:ext cx="2795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Schoolbook" panose="02040604050505020304" pitchFamily="18" charset="0"/>
              </a:rPr>
              <a:t>11.03.2021</a:t>
            </a:r>
            <a:endParaRPr lang="ru-RU" sz="2400" b="1" spc="50" dirty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679" y="4074370"/>
            <a:ext cx="2426990" cy="1833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://iro.perm.ru/design/images/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486" y="463570"/>
            <a:ext cx="19812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43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899" y="4425391"/>
            <a:ext cx="1477328" cy="120032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106131" y="4425391"/>
            <a:ext cx="6662065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Любые вопросы можно задать, </a:t>
            </a:r>
            <a:endParaRPr lang="ru-RU" sz="2400" b="1" dirty="0" smtClean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нажав 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на кнопку «Вызов диспетчера</a:t>
            </a:r>
            <a:r>
              <a:rPr lang="ru-RU" sz="24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» </a:t>
            </a:r>
          </a:p>
          <a:p>
            <a:pPr algn="ctr"/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(</a:t>
            </a:r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89128863656</a:t>
            </a: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, </a:t>
            </a:r>
            <a:r>
              <a:rPr lang="en-US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marklin72@mail.ru</a:t>
            </a: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) </a:t>
            </a:r>
            <a:endParaRPr lang="ru-RU" sz="24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79369" y="645789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Ⓚ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27050" y="645789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Ⓜ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574731" y="645789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Ⓝ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13725" y="1984226"/>
            <a:ext cx="750679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entury Schoolbook" panose="02040604050505020304" pitchFamily="18" charset="0"/>
              </a:rPr>
              <a:t>2021, краевой проект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entury Schoolbook" panose="02040604050505020304" pitchFamily="18" charset="0"/>
              </a:rPr>
              <a:t>«Образовательный лифт: школы с низкими образовательными результатами»</a:t>
            </a:r>
          </a:p>
        </p:txBody>
      </p:sp>
      <p:pic>
        <p:nvPicPr>
          <p:cNvPr id="13" name="Picture 2" descr="http://iro.perm.ru/design/images/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354" y="550656"/>
            <a:ext cx="19812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19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320039" y="252641"/>
            <a:ext cx="6120000" cy="6080420"/>
            <a:chOff x="1224914" y="396580"/>
            <a:chExt cx="6120000" cy="6120000"/>
          </a:xfrm>
        </p:grpSpPr>
        <p:sp>
          <p:nvSpPr>
            <p:cNvPr id="2" name="Овал 1"/>
            <p:cNvSpPr/>
            <p:nvPr/>
          </p:nvSpPr>
          <p:spPr>
            <a:xfrm>
              <a:off x="1224914" y="396580"/>
              <a:ext cx="6120000" cy="6120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65576" y="1056820"/>
              <a:ext cx="474566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Пермский край:</a:t>
              </a:r>
            </a:p>
            <a:p>
              <a:pPr algn="ctr"/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п</a:t>
              </a:r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оддержка школ с низкими образовательными результатами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4494464" y="2460523"/>
              <a:ext cx="2700000" cy="2700000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523429" y="3456580"/>
              <a:ext cx="264207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Образовательный </a:t>
              </a:r>
            </a:p>
            <a:p>
              <a:pPr algn="ctr"/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Лифт: ШНОР</a:t>
              </a:r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" name="Овал 2"/>
            <p:cNvSpPr/>
            <p:nvPr/>
          </p:nvSpPr>
          <p:spPr>
            <a:xfrm>
              <a:off x="1584914" y="2907229"/>
              <a:ext cx="2700000" cy="270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423394" y="3987830"/>
              <a:ext cx="102303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500+*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66621" y="3308941"/>
              <a:ext cx="1733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002060"/>
                  </a:solidFill>
                  <a:latin typeface="+mn-lt"/>
                </a:rPr>
                <a:t>федерация</a:t>
              </a:r>
              <a:endParaRPr lang="ru-RU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77689" y="2722563"/>
              <a:ext cx="1733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002060"/>
                  </a:solidFill>
                  <a:latin typeface="+mn-lt"/>
                </a:rPr>
                <a:t>регион</a:t>
              </a:r>
              <a:endParaRPr lang="ru-RU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26525" y="4589870"/>
              <a:ext cx="22167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002060"/>
                  </a:solidFill>
                  <a:latin typeface="+mn-lt"/>
                </a:rPr>
                <a:t>Управленческий корпус ОО</a:t>
              </a:r>
              <a:endParaRPr lang="ru-RU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57750" y="4109865"/>
              <a:ext cx="20853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002060"/>
                  </a:solidFill>
                  <a:latin typeface="+mn-lt"/>
                </a:rPr>
                <a:t>Педагоги-предметники ОО</a:t>
              </a:r>
              <a:endParaRPr lang="ru-RU" dirty="0"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6564254" y="2702011"/>
            <a:ext cx="23972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n-lt"/>
              </a:rPr>
              <a:t>* Название </a:t>
            </a:r>
            <a:r>
              <a:rPr lang="ru-RU" dirty="0">
                <a:latin typeface="+mn-lt"/>
              </a:rPr>
              <a:t>проекта 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«500+» </a:t>
            </a:r>
            <a:r>
              <a:rPr lang="ru-RU" dirty="0">
                <a:latin typeface="+mn-lt"/>
              </a:rPr>
              <a:t>отражает задачу достижения функциональной грамотности </a:t>
            </a:r>
            <a:r>
              <a:rPr lang="ru-RU" dirty="0" smtClean="0">
                <a:latin typeface="+mn-lt"/>
              </a:rPr>
              <a:t>(достижение каждой школой </a:t>
            </a:r>
            <a:r>
              <a:rPr lang="ru-RU" dirty="0">
                <a:latin typeface="+mn-lt"/>
              </a:rPr>
              <a:t>уровня подготовки учеников, соответствующего баллам 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выше 500 </a:t>
            </a:r>
            <a:r>
              <a:rPr lang="ru-RU" dirty="0">
                <a:latin typeface="+mn-lt"/>
              </a:rPr>
              <a:t>по шкале </a:t>
            </a:r>
            <a:r>
              <a:rPr lang="ru-RU" dirty="0" smtClean="0">
                <a:latin typeface="+mn-lt"/>
              </a:rPr>
              <a:t>PISA)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125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151" y="4192874"/>
            <a:ext cx="263119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3766" y="4192874"/>
            <a:ext cx="2602283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86299" y="287383"/>
            <a:ext cx="1963364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34758" y="2445298"/>
            <a:ext cx="84627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В центре проекта – повышение образовательных результатов обучающихся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079369" y="645789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Ⓚ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27050" y="645789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Ⓜ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574731" y="645789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Ⓝ</a:t>
            </a:r>
          </a:p>
        </p:txBody>
      </p:sp>
    </p:spTree>
    <p:extLst>
      <p:ext uri="{BB962C8B-B14F-4D97-AF65-F5344CB8AC3E}">
        <p14:creationId xmlns:p14="http://schemas.microsoft.com/office/powerpoint/2010/main" val="65200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853" y="1487597"/>
            <a:ext cx="2539253" cy="191739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09304" y="3404992"/>
            <a:ext cx="83588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«…Мы 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пришли к выводу, что 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высокоэффективные школьные 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системы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, разительно 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отличаясь друг от друга по структуре 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и содержанию 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обучения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, (…) твердо 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придерживались </a:t>
            </a:r>
            <a:r>
              <a:rPr lang="ru-RU" sz="2000" b="1" u="sng" dirty="0" smtClean="0">
                <a:solidFill>
                  <a:srgbClr val="002060"/>
                </a:solidFill>
                <a:latin typeface="+mn-lt"/>
              </a:rPr>
              <a:t>трех принципов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Привлекать </a:t>
            </a:r>
            <a:r>
              <a:rPr lang="ru-RU" sz="2000" dirty="0">
                <a:solidFill>
                  <a:srgbClr val="002060"/>
                </a:solidFill>
              </a:rPr>
              <a:t>в преподаватели подходящих людей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Превращать этих людей в эффективных педагогов </a:t>
            </a:r>
            <a:endParaRPr lang="ru-RU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Создавать </a:t>
            </a:r>
            <a:r>
              <a:rPr lang="ru-RU" sz="2000" dirty="0">
                <a:solidFill>
                  <a:srgbClr val="002060"/>
                </a:solidFill>
              </a:rPr>
              <a:t>систему и обеспечивать адресную поддержку таким образом, чтобы каждый ребенок мог иметь доступ к высококвалифицированному </a:t>
            </a:r>
            <a:r>
              <a:rPr lang="ru-RU" sz="2000" dirty="0" smtClean="0">
                <a:solidFill>
                  <a:srgbClr val="002060"/>
                </a:solidFill>
              </a:rPr>
              <a:t>преподаванию»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74414" y="1487596"/>
            <a:ext cx="1535692" cy="19173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3414" y="1487595"/>
            <a:ext cx="1557360" cy="19173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09304" y="257827"/>
            <a:ext cx="8358892" cy="830997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Century Schoolbook" panose="02040604050505020304" pitchFamily="18" charset="0"/>
              </a:rPr>
              <a:t>🔥</a:t>
            </a:r>
            <a:r>
              <a:rPr lang="ru-RU" sz="24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Качество системы образования не может быть выше качества работающих в ней </a:t>
            </a:r>
            <a:r>
              <a:rPr lang="ru-RU" sz="2400" b="1" i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учителей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079369" y="645789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Ⓚ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27050" y="645789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Ⓜ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574731" y="645789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Ⓝ</a:t>
            </a:r>
          </a:p>
        </p:txBody>
      </p:sp>
    </p:spTree>
    <p:extLst>
      <p:ext uri="{BB962C8B-B14F-4D97-AF65-F5344CB8AC3E}">
        <p14:creationId xmlns:p14="http://schemas.microsoft.com/office/powerpoint/2010/main" val="141226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5171" y="350237"/>
            <a:ext cx="819673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Цель реализации проекта</a:t>
            </a:r>
            <a:r>
              <a:rPr lang="ru-RU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: </a:t>
            </a:r>
          </a:p>
          <a:p>
            <a:pPr algn="just"/>
            <a:r>
              <a:rPr lang="ru-RU" altLang="ru-RU" sz="24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научно-методическое сопровождение сетевых групп учителей-предметников ШНОР по направлению повышения образовательных результатов</a:t>
            </a:r>
            <a:endParaRPr lang="ru-RU" sz="24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Скругленный прямоугольник 4"/>
          <p:cNvSpPr txBox="1"/>
          <p:nvPr/>
        </p:nvSpPr>
        <p:spPr>
          <a:xfrm>
            <a:off x="495171" y="2502419"/>
            <a:ext cx="8196729" cy="8942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Calibri" panose="020F0502020204030204" pitchFamily="34" charset="0"/>
                <a:cs typeface="Times New Roman" panose="02020603050405020304" pitchFamily="18" charset="0"/>
              </a:rPr>
              <a:t>🔥 </a:t>
            </a:r>
            <a:r>
              <a:rPr lang="ru-RU" altLang="ru-RU" sz="2000" dirty="0" smtClean="0">
                <a:solidFill>
                  <a:srgbClr val="002060"/>
                </a:solidFill>
              </a:rPr>
              <a:t>Выявить </a:t>
            </a:r>
            <a:r>
              <a:rPr lang="ru-RU" sz="2000" b="0" kern="1200" dirty="0" smtClean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индивидуальные предметные, методические и профессионально-личностные затруднения педагогов при реализации учебных программ</a:t>
            </a:r>
            <a:endParaRPr lang="ru-RU" sz="2000" b="0" kern="1200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11" name="Скругленный прямоугольник 4"/>
          <p:cNvSpPr txBox="1"/>
          <p:nvPr/>
        </p:nvSpPr>
        <p:spPr>
          <a:xfrm>
            <a:off x="495171" y="3735288"/>
            <a:ext cx="8196729" cy="9227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Calibri" panose="020F0502020204030204" pitchFamily="34" charset="0"/>
                <a:cs typeface="Times New Roman" panose="02020603050405020304" pitchFamily="18" charset="0"/>
              </a:rPr>
              <a:t>🔥 </a:t>
            </a: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Определить </a:t>
            </a:r>
            <a:r>
              <a:rPr lang="ru-RU" sz="2000" b="0" kern="1200" dirty="0" smtClean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дефицитные виды деятельности педагогов при планировании и реализации помощи обучающимся в подготовке к мониторингам качества образования разного уровня</a:t>
            </a:r>
            <a:endParaRPr lang="ru-RU" sz="2000" b="0" kern="1200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14" name="Скругленный прямоугольник 4"/>
          <p:cNvSpPr txBox="1"/>
          <p:nvPr/>
        </p:nvSpPr>
        <p:spPr>
          <a:xfrm>
            <a:off x="495171" y="4900895"/>
            <a:ext cx="8196729" cy="11959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Calibri" panose="020F0502020204030204" pitchFamily="34" charset="0"/>
                <a:cs typeface="Times New Roman" panose="02020603050405020304" pitchFamily="18" charset="0"/>
              </a:rPr>
              <a:t>🔥 </a:t>
            </a: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</a:rPr>
              <a:t>Обучить </a:t>
            </a:r>
            <a:r>
              <a:rPr lang="ru-RU" sz="2000" b="0" kern="1200" dirty="0" smtClean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педагогов эффективным формам и методам преподавания в соответствии с индивидуальными возможностями школьников и условиями профессиональной деятельности педагогов</a:t>
            </a:r>
            <a:endParaRPr lang="ru-RU" sz="2000" b="0" kern="1200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79369" y="645789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Ⓚ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327050" y="645789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Ⓜ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574731" y="645789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Ⓝ</a:t>
            </a:r>
          </a:p>
        </p:txBody>
      </p:sp>
    </p:spTree>
    <p:extLst>
      <p:ext uri="{BB962C8B-B14F-4D97-AF65-F5344CB8AC3E}">
        <p14:creationId xmlns:p14="http://schemas.microsoft.com/office/powerpoint/2010/main" val="70108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270" y="2076453"/>
            <a:ext cx="3137536" cy="3400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32979" y="810649"/>
            <a:ext cx="31375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2021 год:</a:t>
            </a:r>
          </a:p>
          <a:p>
            <a:pPr algn="ctr"/>
            <a:r>
              <a:rPr lang="ru-RU" sz="24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Предметные группы учителей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1580" y="2129096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1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1580" y="2453100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1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1580" y="2805014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1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1580" y="3174346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2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1580" y="3540117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2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1580" y="3905888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2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1580" y="4224544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1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1580" y="4596636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1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1580" y="4965968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1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843651" y="2137483"/>
            <a:ext cx="8708" cy="327893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4554583" y="177949"/>
            <a:ext cx="4214948" cy="11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Регистрация на сайте «Сетевое сообщество педагогов Пермского края» (ССППК), закрепление состава групп приказом ИРО ПК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54583" y="1391331"/>
            <a:ext cx="4214948" cy="111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Проведение не менее 3 семинаров (установочный, промежуточный, итоговый) и краевой конференции по обмену опытом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54583" y="2604713"/>
            <a:ext cx="4214948" cy="111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* </a:t>
            </a:r>
            <a:r>
              <a:rPr lang="ru-RU" dirty="0" smtClean="0">
                <a:solidFill>
                  <a:srgbClr val="002060"/>
                </a:solidFill>
              </a:rPr>
              <a:t>Проведение </a:t>
            </a:r>
            <a:r>
              <a:rPr lang="ru-RU" dirty="0">
                <a:solidFill>
                  <a:srgbClr val="002060"/>
                </a:solidFill>
              </a:rPr>
              <a:t>3 </a:t>
            </a:r>
            <a:r>
              <a:rPr lang="ru-RU" dirty="0" smtClean="0">
                <a:solidFill>
                  <a:srgbClr val="002060"/>
                </a:solidFill>
              </a:rPr>
              <a:t>вебинаров-консультаций </a:t>
            </a:r>
            <a:r>
              <a:rPr lang="ru-RU" altLang="ru-RU" dirty="0" smtClean="0">
                <a:solidFill>
                  <a:srgbClr val="002060"/>
                </a:solidFill>
              </a:rPr>
              <a:t>по </a:t>
            </a:r>
            <a:r>
              <a:rPr lang="ru-RU" altLang="ru-RU" dirty="0">
                <a:solidFill>
                  <a:srgbClr val="002060"/>
                </a:solidFill>
              </a:rPr>
              <a:t>анализу выполненных </a:t>
            </a:r>
            <a:r>
              <a:rPr lang="ru-RU" altLang="ru-RU" dirty="0" smtClean="0">
                <a:solidFill>
                  <a:srgbClr val="002060"/>
                </a:solidFill>
              </a:rPr>
              <a:t>педагогами практико-ориентированных заданий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554583" y="3818157"/>
            <a:ext cx="4214948" cy="111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Разработка педагогами дидактики, программ оказания помощи по подготовке </a:t>
            </a:r>
            <a:r>
              <a:rPr lang="ru-RU" altLang="ru-RU" dirty="0">
                <a:solidFill>
                  <a:srgbClr val="002060"/>
                </a:solidFill>
                <a:latin typeface="Century Schoolbook" panose="02040604050505020304" pitchFamily="18" charset="0"/>
              </a:rPr>
              <a:t>к мониторингам качества </a:t>
            </a:r>
            <a:r>
              <a:rPr lang="ru-RU" alt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образования и др.</a:t>
            </a:r>
            <a:endParaRPr lang="ru-RU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54583" y="5052844"/>
            <a:ext cx="4214948" cy="1116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Систематический и </a:t>
            </a:r>
            <a:r>
              <a:rPr lang="ru-RU" altLang="ru-RU" dirty="0">
                <a:solidFill>
                  <a:srgbClr val="002060"/>
                </a:solidFill>
                <a:latin typeface="Century Schoolbook" panose="02040604050505020304" pitchFamily="18" charset="0"/>
              </a:rPr>
              <a:t>своевременный контроль выполнения заданий с представлением результатов их анализа на сайте ССППК</a:t>
            </a:r>
          </a:p>
        </p:txBody>
      </p:sp>
      <p:cxnSp>
        <p:nvCxnSpPr>
          <p:cNvPr id="36" name="Прямая соединительная линия 35"/>
          <p:cNvCxnSpPr>
            <a:stCxn id="30" idx="1"/>
            <a:endCxn id="4" idx="3"/>
          </p:cNvCxnSpPr>
          <p:nvPr/>
        </p:nvCxnSpPr>
        <p:spPr>
          <a:xfrm flipH="1">
            <a:off x="3561806" y="735949"/>
            <a:ext cx="992777" cy="304100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31" idx="1"/>
            <a:endCxn id="4" idx="3"/>
          </p:cNvCxnSpPr>
          <p:nvPr/>
        </p:nvCxnSpPr>
        <p:spPr>
          <a:xfrm flipH="1">
            <a:off x="3561806" y="1949331"/>
            <a:ext cx="992777" cy="182761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4" idx="3"/>
            <a:endCxn id="34" idx="1"/>
          </p:cNvCxnSpPr>
          <p:nvPr/>
        </p:nvCxnSpPr>
        <p:spPr>
          <a:xfrm>
            <a:off x="3561806" y="3776950"/>
            <a:ext cx="992777" cy="59920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4" idx="3"/>
            <a:endCxn id="35" idx="1"/>
          </p:cNvCxnSpPr>
          <p:nvPr/>
        </p:nvCxnSpPr>
        <p:spPr>
          <a:xfrm>
            <a:off x="3561806" y="3776950"/>
            <a:ext cx="992777" cy="183389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33" idx="1"/>
            <a:endCxn id="4" idx="3"/>
          </p:cNvCxnSpPr>
          <p:nvPr/>
        </p:nvCxnSpPr>
        <p:spPr>
          <a:xfrm flipH="1">
            <a:off x="3561806" y="3162713"/>
            <a:ext cx="992777" cy="61423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1993038" y="210825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893937" y="282243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915377" y="316046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000691" y="352979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439577" y="389912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589618" y="425934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8079369" y="645789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Ⓚ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8327050" y="645789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Ⓜ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8574731" y="645789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Ⓝ</a:t>
            </a:r>
          </a:p>
        </p:txBody>
      </p:sp>
    </p:spTree>
    <p:extLst>
      <p:ext uri="{BB962C8B-B14F-4D97-AF65-F5344CB8AC3E}">
        <p14:creationId xmlns:p14="http://schemas.microsoft.com/office/powerpoint/2010/main" val="2078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6224" y="264616"/>
            <a:ext cx="715327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Какими могут быть задания для самостоятельной работы педагогов?</a:t>
            </a:r>
            <a:endParaRPr lang="ru-RU" sz="28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6224" y="1298197"/>
            <a:ext cx="856166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buClr>
                <a:srgbClr val="FFFF00"/>
              </a:buClr>
            </a:pPr>
            <a:r>
              <a:rPr lang="ru-RU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Calibri" panose="020F0502020204030204" pitchFamily="34" charset="0"/>
                <a:cs typeface="Times New Roman" panose="02020603050405020304" pitchFamily="18" charset="0"/>
              </a:rPr>
              <a:t>🔥 </a:t>
            </a:r>
            <a:r>
              <a:rPr lang="ru-RU" altLang="ru-RU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Выполнить КИМ предметной диагностики (аналог ВПР, ГИА), определить свои дефициты в предметном содержании.</a:t>
            </a:r>
          </a:p>
          <a:p>
            <a:pPr algn="just" fontAlgn="auto">
              <a:buClr>
                <a:srgbClr val="FFFF00"/>
              </a:buClr>
            </a:pPr>
            <a:r>
              <a:rPr lang="ru-RU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Calibri" panose="020F0502020204030204" pitchFamily="34" charset="0"/>
                <a:cs typeface="Times New Roman" panose="02020603050405020304" pitchFamily="18" charset="0"/>
              </a:rPr>
              <a:t>🔥 </a:t>
            </a:r>
            <a:r>
              <a:rPr lang="ru-RU" alt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Разработать систему разноуровневых заданий к блокам КИМ ВПР, ГИА, вызывающим наибольшие затруднения у обучающихся</a:t>
            </a:r>
            <a:r>
              <a:rPr lang="ru-RU" altLang="ru-RU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</a:p>
          <a:p>
            <a:pPr algn="just" fontAlgn="auto">
              <a:buClr>
                <a:srgbClr val="FFFF00"/>
              </a:buClr>
            </a:pPr>
            <a:r>
              <a:rPr lang="ru-RU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Calibri" panose="020F0502020204030204" pitchFamily="34" charset="0"/>
                <a:cs typeface="Times New Roman" panose="02020603050405020304" pitchFamily="18" charset="0"/>
              </a:rPr>
              <a:t>🔥</a:t>
            </a:r>
            <a:r>
              <a:rPr lang="ru-RU" alt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Провести анкетирование/диагностику индивидуальных затруднений учеников при освоении предметного содержания и умений, на основе результатов которой разработать план-проект по их устранению (с учетом положений дифференцированной помощи разным целевым группам школьников</a:t>
            </a:r>
            <a:r>
              <a:rPr lang="ru-RU" altLang="ru-RU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).</a:t>
            </a:r>
            <a:endParaRPr lang="ru-RU" altLang="ru-RU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 fontAlgn="auto">
              <a:buClr>
                <a:srgbClr val="FFFF00"/>
              </a:buClr>
            </a:pPr>
            <a:r>
              <a:rPr lang="ru-RU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Calibri" panose="020F0502020204030204" pitchFamily="34" charset="0"/>
                <a:cs typeface="Times New Roman" panose="02020603050405020304" pitchFamily="18" charset="0"/>
              </a:rPr>
              <a:t>🔥 </a:t>
            </a:r>
            <a:r>
              <a:rPr lang="ru-RU" altLang="ru-RU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Разработать </a:t>
            </a:r>
            <a:r>
              <a:rPr lang="ru-RU" alt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программу для самостоятельного повторения  материала и самоконтроля по предмету с использованием возможностей </a:t>
            </a:r>
            <a:r>
              <a:rPr lang="ru-RU" altLang="ru-RU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сети Интернет: образовательных платформ, сайтов, сообществ, отдельных ЦОР и </a:t>
            </a:r>
            <a:r>
              <a:rPr lang="ru-RU" alt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др.</a:t>
            </a:r>
          </a:p>
          <a:p>
            <a:pPr algn="just" fontAlgn="auto">
              <a:buClr>
                <a:srgbClr val="FFFF00"/>
              </a:buClr>
            </a:pPr>
            <a:r>
              <a:rPr lang="ru-RU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Calibri" panose="020F0502020204030204" pitchFamily="34" charset="0"/>
                <a:cs typeface="Times New Roman" panose="02020603050405020304" pitchFamily="18" charset="0"/>
              </a:rPr>
              <a:t>🔥 </a:t>
            </a:r>
            <a:r>
              <a:rPr lang="ru-RU" dirty="0" smtClean="0">
                <a:solidFill>
                  <a:srgbClr val="002060"/>
                </a:solidFill>
              </a:rPr>
              <a:t>Провести </a:t>
            </a:r>
            <a:r>
              <a:rPr lang="ru-RU" dirty="0">
                <a:solidFill>
                  <a:srgbClr val="002060"/>
                </a:solidFill>
              </a:rPr>
              <a:t>«декомпозицию» конкретных дефицитных образовательных результатов/элементов предметного содержания → определить логическую последовательность формирования составляющих умений → создать логическую цепочку </a:t>
            </a:r>
            <a:r>
              <a:rPr lang="ru-RU" dirty="0" smtClean="0">
                <a:solidFill>
                  <a:srgbClr val="002060"/>
                </a:solidFill>
              </a:rPr>
              <a:t>мини-заданий, выполнение которых приведет к освоению предметного содержания/умения.</a:t>
            </a:r>
          </a:p>
          <a:p>
            <a:pPr algn="just" fontAlgn="auto">
              <a:buClr>
                <a:srgbClr val="FFFF00"/>
              </a:buClr>
            </a:pPr>
            <a:r>
              <a:rPr lang="ru-RU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Calibri" panose="020F0502020204030204" pitchFamily="34" charset="0"/>
                <a:cs typeface="Times New Roman" panose="02020603050405020304" pitchFamily="18" charset="0"/>
              </a:rPr>
              <a:t>🔥 </a:t>
            </a:r>
            <a:r>
              <a:rPr lang="ru-RU" dirty="0" smtClean="0">
                <a:solidFill>
                  <a:srgbClr val="002060"/>
                </a:solidFill>
              </a:rPr>
              <a:t>И др.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626179">
            <a:off x="7346134" y="532627"/>
            <a:ext cx="1521570" cy="40011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ln w="0"/>
                <a:solidFill>
                  <a:srgbClr val="C00000"/>
                </a:solidFill>
                <a:latin typeface="Century Schoolbook" panose="02040604050505020304" pitchFamily="18" charset="0"/>
              </a:rPr>
              <a:t>Разными!</a:t>
            </a:r>
            <a:endParaRPr lang="ru-RU" sz="2000" b="1" dirty="0">
              <a:ln w="0"/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79369" y="645789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Ⓚ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27050" y="645789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Ⓜ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74731" y="645789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Ⓝ</a:t>
            </a:r>
          </a:p>
        </p:txBody>
      </p:sp>
    </p:spTree>
    <p:extLst>
      <p:ext uri="{BB962C8B-B14F-4D97-AF65-F5344CB8AC3E}">
        <p14:creationId xmlns:p14="http://schemas.microsoft.com/office/powerpoint/2010/main" val="43059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16"/>
          <a:stretch/>
        </p:blipFill>
        <p:spPr>
          <a:xfrm>
            <a:off x="5486399" y="271463"/>
            <a:ext cx="3305175" cy="2528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0000" dist="5000" dir="5400000" sy="-100000" algn="bl" rotWithShape="0"/>
          </a:effectLst>
        </p:spPr>
      </p:pic>
      <p:sp>
        <p:nvSpPr>
          <p:cNvPr id="4" name="Выноска-облако 3"/>
          <p:cNvSpPr/>
          <p:nvPr/>
        </p:nvSpPr>
        <p:spPr>
          <a:xfrm>
            <a:off x="238125" y="271463"/>
            <a:ext cx="4562475" cy="2681287"/>
          </a:xfrm>
          <a:prstGeom prst="cloudCallout">
            <a:avLst>
              <a:gd name="adj1" fmla="val 90723"/>
              <a:gd name="adj2" fmla="val 749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Да почему я должна сама что-то разрабатывать?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У меня на это совершенно времени нет. Просто </a:t>
            </a:r>
            <a:r>
              <a:rPr lang="ru-RU" sz="1600" b="1" dirty="0">
                <a:solidFill>
                  <a:srgbClr val="002060"/>
                </a:solidFill>
              </a:rPr>
              <a:t>д</a:t>
            </a:r>
            <a:r>
              <a:rPr lang="ru-RU" sz="1600" b="1" dirty="0" smtClean="0">
                <a:solidFill>
                  <a:srgbClr val="002060"/>
                </a:solidFill>
              </a:rPr>
              <a:t>айте нам готовые разработки и программы, мы их будем применять!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1475" y="3729038"/>
            <a:ext cx="2690038" cy="2516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5000" dist="5000" dir="5400000" sy="-100000" algn="bl" rotWithShape="0"/>
          </a:effectLst>
        </p:spPr>
      </p:pic>
      <p:sp>
        <p:nvSpPr>
          <p:cNvPr id="6" name="Выноска-облако 5"/>
          <p:cNvSpPr/>
          <p:nvPr/>
        </p:nvSpPr>
        <p:spPr>
          <a:xfrm>
            <a:off x="3819525" y="3433763"/>
            <a:ext cx="5124450" cy="3148011"/>
          </a:xfrm>
          <a:prstGeom prst="cloudCallout">
            <a:avLst>
              <a:gd name="adj1" fmla="val -73046"/>
              <a:gd name="adj2" fmla="val 1327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  <a:tabLst>
                <a:tab pos="180340" algn="l"/>
              </a:tabLst>
            </a:pP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</a:rPr>
              <a:t>Освоение эффективных форм и методов 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обучения может 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</a:rPr>
              <a:t>происходить </a:t>
            </a:r>
            <a:r>
              <a:rPr lang="ru-RU" sz="1600" b="1" u="sng" dirty="0">
                <a:solidFill>
                  <a:srgbClr val="002060"/>
                </a:solidFill>
                <a:ea typeface="Calibri" panose="020F0502020204030204" pitchFamily="34" charset="0"/>
              </a:rPr>
              <a:t>только в ситуации </a:t>
            </a:r>
            <a:r>
              <a:rPr lang="ru-RU" sz="1600" b="1" u="sng" dirty="0" smtClean="0">
                <a:solidFill>
                  <a:srgbClr val="002060"/>
                </a:solidFill>
                <a:ea typeface="Calibri" panose="020F0502020204030204" pitchFamily="34" charset="0"/>
              </a:rPr>
              <a:t>деятельности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, т.е. в 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</a:rPr>
              <a:t>ситуации проектирования и апробации 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учителями </a:t>
            </a:r>
            <a:r>
              <a:rPr lang="ru-RU" sz="1600" b="1" u="sng" dirty="0">
                <a:solidFill>
                  <a:srgbClr val="C00000"/>
                </a:solidFill>
                <a:ea typeface="Calibri" panose="020F0502020204030204" pitchFamily="34" charset="0"/>
              </a:rPr>
              <a:t>собственного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</a:rPr>
              <a:t> методического и дидактического инструментария</a:t>
            </a:r>
            <a:endParaRPr lang="ru-RU" sz="1400" b="1" dirty="0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7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754" y="95503"/>
            <a:ext cx="884170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План-график мероприятий проекта в 2021 </a:t>
            </a:r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году (сроки примерные!)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79369" y="645789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Ⓚ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27050" y="645789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Ⓜ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74731" y="645789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986" y="6431763"/>
            <a:ext cx="656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ru-RU" dirty="0" smtClean="0">
                <a:solidFill>
                  <a:schemeClr val="bg1"/>
                </a:solidFill>
              </a:rPr>
              <a:t>. Группа учителей географии – отдельный график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900918"/>
              </p:ext>
            </p:extLst>
          </p:nvPr>
        </p:nvGraphicFramePr>
        <p:xfrm>
          <a:off x="156754" y="565279"/>
          <a:ext cx="8841704" cy="586648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77054">
                  <a:extLst>
                    <a:ext uri="{9D8B030D-6E8A-4147-A177-3AD203B41FA5}">
                      <a16:colId xmlns:a16="http://schemas.microsoft.com/office/drawing/2014/main" xmlns="" val="2923159786"/>
                    </a:ext>
                  </a:extLst>
                </a:gridCol>
                <a:gridCol w="1176746">
                  <a:extLst>
                    <a:ext uri="{9D8B030D-6E8A-4147-A177-3AD203B41FA5}">
                      <a16:colId xmlns:a16="http://schemas.microsoft.com/office/drawing/2014/main" xmlns="" val="1593223308"/>
                    </a:ext>
                  </a:extLst>
                </a:gridCol>
                <a:gridCol w="1136790">
                  <a:extLst>
                    <a:ext uri="{9D8B030D-6E8A-4147-A177-3AD203B41FA5}">
                      <a16:colId xmlns:a16="http://schemas.microsoft.com/office/drawing/2014/main" xmlns="" val="2646931968"/>
                    </a:ext>
                  </a:extLst>
                </a:gridCol>
                <a:gridCol w="1136790">
                  <a:extLst>
                    <a:ext uri="{9D8B030D-6E8A-4147-A177-3AD203B41FA5}">
                      <a16:colId xmlns:a16="http://schemas.microsoft.com/office/drawing/2014/main" xmlns="" val="1007336224"/>
                    </a:ext>
                  </a:extLst>
                </a:gridCol>
                <a:gridCol w="1383611">
                  <a:extLst>
                    <a:ext uri="{9D8B030D-6E8A-4147-A177-3AD203B41FA5}">
                      <a16:colId xmlns:a16="http://schemas.microsoft.com/office/drawing/2014/main" xmlns="" val="193610928"/>
                    </a:ext>
                  </a:extLst>
                </a:gridCol>
                <a:gridCol w="1147102">
                  <a:extLst>
                    <a:ext uri="{9D8B030D-6E8A-4147-A177-3AD203B41FA5}">
                      <a16:colId xmlns:a16="http://schemas.microsoft.com/office/drawing/2014/main" xmlns="" val="3853209073"/>
                    </a:ext>
                  </a:extLst>
                </a:gridCol>
                <a:gridCol w="1383611">
                  <a:extLst>
                    <a:ext uri="{9D8B030D-6E8A-4147-A177-3AD203B41FA5}">
                      <a16:colId xmlns:a16="http://schemas.microsoft.com/office/drawing/2014/main" xmlns="" val="1496416362"/>
                    </a:ext>
                  </a:extLst>
                </a:gridCol>
              </a:tblGrid>
              <a:tr h="6603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Ф.И.О. сотрудников, учебный предмет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Установочный вебинар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Вебинар-консультация №1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Вебинар-консультация №2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Промежуточный вебинар/семинар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Вебинар-консультация №3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Итоговый вебинар/семинар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2775391"/>
                  </a:ext>
                </a:extLst>
              </a:tr>
              <a:tr h="4419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Семенцова О.А.,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начальн. школа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 марта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гр. –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21 апреля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гр. –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 мая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27 августа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гр. –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 сентября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 октября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19286"/>
                  </a:ext>
                </a:extLst>
              </a:tr>
              <a:tr h="4419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Елохина Н.В.,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начальн. школа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гр. –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 апреля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гр. –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21 мая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–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гр. –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 сентября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–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9916358"/>
                  </a:ext>
                </a:extLst>
              </a:tr>
              <a:tr h="4419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Павелкин В.Н.,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математика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9</a:t>
                      </a:r>
                      <a:r>
                        <a:rPr lang="ru-RU" sz="1200">
                          <a:effectLst/>
                        </a:rPr>
                        <a:t> марта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гр. –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 апреля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гр. –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26 мая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 августа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гр. –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29 сентября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25 октября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7802386"/>
                  </a:ext>
                </a:extLst>
              </a:tr>
              <a:tr h="4419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Шеремет Г.Г.,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математика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гр. –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 апреля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гр. –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27 мая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–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гр. –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 сентября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–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5695001"/>
                  </a:ext>
                </a:extLst>
              </a:tr>
              <a:tr h="4419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Тихомирова О.А.,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англ. язык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 марта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гр. –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 апреля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гр. –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24 июня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26 августа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гр. –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23 сентября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гр. –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21 октября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3756079"/>
                  </a:ext>
                </a:extLst>
              </a:tr>
              <a:tr h="4419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Корелина Н.Н.,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англ. язык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гр. –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 апреля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гр. –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25 июня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–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гр. –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24 сентября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гр. –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 октября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751561"/>
                  </a:ext>
                </a:extLst>
              </a:tr>
              <a:tr h="4419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Клинова М.Н.,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химия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 марта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 апреля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01 июня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 августа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 сентября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08 октября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6316460"/>
                  </a:ext>
                </a:extLst>
              </a:tr>
              <a:tr h="4419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Яковлева Н.Г.,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физика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 марта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 апреля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 мая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24 августа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 сентября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 октября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3590830"/>
                  </a:ext>
                </a:extLst>
              </a:tr>
              <a:tr h="4419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Завадская Е.Н.,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история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C00000"/>
                          </a:solidFill>
                          <a:effectLst/>
                        </a:rPr>
                        <a:t>*май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–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25 августа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–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03 ноября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9708948"/>
                  </a:ext>
                </a:extLst>
              </a:tr>
              <a:tr h="4419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Кальсина А.А.,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обществознание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08 апреля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–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–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23 сентября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–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21 октября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7907866"/>
                  </a:ext>
                </a:extLst>
              </a:tr>
              <a:tr h="5636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Бобкова Л.Е., Бакланова И.И.,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русский язык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 марта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(Бобкова Л.Е.)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08 апреля (Бакланова И.И.)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27 мая (Бакланова И.И.)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26 августа                  (Бобкова Л.Е.)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 сентября (Бакланова И.И.)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28 октября (Бобкова Л.Е.)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4137243"/>
                  </a:ext>
                </a:extLst>
              </a:tr>
              <a:tr h="223493"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Итоговая </a:t>
                      </a:r>
                      <a:r>
                        <a:rPr lang="ru-RU" sz="1200" b="0" dirty="0" smtClean="0">
                          <a:effectLst/>
                        </a:rPr>
                        <a:t>краевая научно-практическая </a:t>
                      </a:r>
                      <a:r>
                        <a:rPr lang="ru-RU" sz="1200" b="0" dirty="0">
                          <a:effectLst/>
                        </a:rPr>
                        <a:t>конференция – ноябрь 2021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83" marR="12583" marT="3432" marB="0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9858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06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06ac0a9d7e15eac380e6e88d392baadce6934f"/>
</p:tagLst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Другая 4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4463</TotalTime>
  <Words>902</Words>
  <Application>Microsoft Office PowerPoint</Application>
  <PresentationFormat>Экран (4:3)</PresentationFormat>
  <Paragraphs>193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Century Schoolbook</vt:lpstr>
      <vt:lpstr>Times New Roman</vt:lpstr>
      <vt:lpstr>Wingdings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Клинова</dc:creator>
  <cp:lastModifiedBy>Клинова Мария Николаевна</cp:lastModifiedBy>
  <cp:revision>383</cp:revision>
  <dcterms:created xsi:type="dcterms:W3CDTF">2015-02-07T20:26:04Z</dcterms:created>
  <dcterms:modified xsi:type="dcterms:W3CDTF">2021-05-21T06:30:05Z</dcterms:modified>
</cp:coreProperties>
</file>