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3" r:id="rId4"/>
  </p:sldMasterIdLst>
  <p:notesMasterIdLst>
    <p:notesMasterId r:id="rId26"/>
  </p:notesMasterIdLst>
  <p:handoutMasterIdLst>
    <p:handoutMasterId r:id="rId27"/>
  </p:handoutMasterIdLst>
  <p:sldIdLst>
    <p:sldId id="314" r:id="rId5"/>
    <p:sldId id="318" r:id="rId6"/>
    <p:sldId id="329" r:id="rId7"/>
    <p:sldId id="315" r:id="rId8"/>
    <p:sldId id="316" r:id="rId9"/>
    <p:sldId id="327" r:id="rId10"/>
    <p:sldId id="328" r:id="rId11"/>
    <p:sldId id="330" r:id="rId12"/>
    <p:sldId id="326" r:id="rId13"/>
    <p:sldId id="319" r:id="rId14"/>
    <p:sldId id="320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09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5388" autoAdjust="0"/>
  </p:normalViewPr>
  <p:slideViewPr>
    <p:cSldViewPr snapToGrid="0">
      <p:cViewPr>
        <p:scale>
          <a:sx n="77" d="100"/>
          <a:sy n="77" d="100"/>
        </p:scale>
        <p:origin x="-666" y="150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84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">
      <pc:chgData name="Fake Test User" userId="SID-0" providerId="Test" clId="FakeClientId" dt="2024-03-14T03:07:00.306" v="11" actId="790"/>
      <pc:docMkLst>
        <pc:docMk/>
      </pc:docMkLst>
      <pc:sldChg chg="modSp mod">
        <pc:chgData name="Fake Test User" userId="SID-0" providerId="Test" clId="FakeClientId" dt="2024-03-14T03:07:00.306" v="11" actId="790"/>
        <pc:sldMkLst>
          <pc:docMk/>
          <pc:sldMk cId="2945390068" sldId="314"/>
        </pc:sldMkLst>
        <pc:spChg chg="mod">
          <ac:chgData name="Fake Test User" userId="SID-0" providerId="Test" clId="FakeClientId" dt="2024-03-14T03:07:00.306" v="11" actId="790"/>
          <ac:spMkLst>
            <pc:docMk/>
            <pc:sldMk cId="2945390068" sldId="314"/>
            <ac:spMk id="2" creationId="{35440D96-BFFB-05BD-30ED-0352500CD058}"/>
          </ac:spMkLst>
        </pc:spChg>
      </pc:sldChg>
      <pc:sldChg chg="modSp mod">
        <pc:chgData name="Fake Test User" userId="SID-0" providerId="Test" clId="FakeClientId" dt="2024-03-14T03:06:33.045" v="9" actId="14100"/>
        <pc:sldMkLst>
          <pc:docMk/>
          <pc:sldMk cId="1760417424" sldId="319"/>
        </pc:sldMkLst>
        <pc:spChg chg="mod">
          <ac:chgData name="Fake Test User" userId="SID-0" providerId="Test" clId="FakeClientId" dt="2024-03-14T03:06:33.045" v="9" actId="14100"/>
          <ac:spMkLst>
            <pc:docMk/>
            <pc:sldMk cId="1760417424" sldId="319"/>
            <ac:spMk id="2" creationId="{14808221-C29B-07A3-B569-B8B466B1020B}"/>
          </ac:spMkLst>
        </pc:spChg>
      </pc:sldChg>
      <pc:sldChg chg="modSp mod">
        <pc:chgData name="Fake Test User" userId="SID-0" providerId="Test" clId="FakeClientId" dt="2024-03-14T02:58:56.280" v="8" actId="14734"/>
        <pc:sldMkLst>
          <pc:docMk/>
          <pc:sldMk cId="2149261472" sldId="323"/>
        </pc:sldMkLst>
        <pc:graphicFrameChg chg="mod modGraphic">
          <ac:chgData name="Fake Test User" userId="SID-0" providerId="Test" clId="FakeClientId" dt="2024-03-14T02:58:56.280" v="8" actId="14734"/>
          <ac:graphicFrameMkLst>
            <pc:docMk/>
            <pc:sldMk cId="2149261472" sldId="323"/>
            <ac:graphicFrameMk id="6" creationId="{2EE5D6E7-8306-54E8-220A-099D3B755FFE}"/>
          </ac:graphicFrameMkLst>
        </pc:graphicFrameChg>
      </pc:sldChg>
      <pc:sldChg chg="modSp mod">
        <pc:chgData name="Fake Test User" userId="SID-0" providerId="Test" clId="FakeClientId" dt="2024-03-14T02:58:33.811" v="1" actId="14100"/>
        <pc:sldMkLst>
          <pc:docMk/>
          <pc:sldMk cId="2398406067" sldId="324"/>
        </pc:sldMkLst>
        <pc:spChg chg="mod">
          <ac:chgData name="Fake Test User" userId="SID-0" providerId="Test" clId="FakeClientId" dt="2024-03-14T02:58:33.811" v="1" actId="14100"/>
          <ac:spMkLst>
            <pc:docMk/>
            <pc:sldMk cId="2398406067" sldId="324"/>
            <ac:spMk id="4" creationId="{3735AC68-D86C-E73B-5402-F22C9F54DC0C}"/>
          </ac:spMkLst>
        </pc:spChg>
      </pc:sldChg>
      <pc:sldMasterChg chg="mod">
        <pc:chgData name="Fake Test User" userId="SID-0" providerId="Test" clId="FakeClientId" dt="2024-03-14T02:53:35.777" v="0" actId="2711"/>
        <pc:sldMasterMkLst>
          <pc:docMk/>
          <pc:sldMasterMk cId="1928452137" sldId="2147483666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AEF3960-21C3-437A-8872-5CF9241DE9E6}" type="datetime1">
              <a:rPr lang="ru-RU" smtClean="0"/>
              <a:t>25.09.2025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47E79353-2898-40D4-97DB-0A6C00999803}" type="datetime1">
              <a:rPr lang="ru-RU" smtClean="0"/>
              <a:pPr/>
              <a:t>25.09.2025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4B9A9E5-4F7F-4A7D-9DE1-8992323292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В Российской Федерации нет отдельного "Поручения Президента" о школьных библиотеках, однако существует ряд федеральных инициатив и программ, направленных на развитие школьных библиотек и повышение их роли в образовательном процессе, в частности, в рамках национальных проектов "Образование" и "Культура". Эти инициативы включают модернизацию библиотечного фонда, </a:t>
            </a:r>
            <a:r>
              <a:rPr lang="ru-RU" dirty="0" err="1" smtClean="0"/>
              <a:t>цифровизацию</a:t>
            </a:r>
            <a:r>
              <a:rPr lang="ru-RU" smtClean="0"/>
              <a:t> и повышение качества услуг, а также подготовку высококвалифицированных специалистов.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47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242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4B9A9E5-4F7F-4A7D-9DE1-89923232926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9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7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13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13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xmlns="" id="{96B97173-A601-1D66-1651-4FE0D76A0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8454" t="1728"/>
          <a:stretch/>
        </p:blipFill>
        <p:spPr>
          <a:xfrm>
            <a:off x="0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xmlns="" id="{0DFB311A-EAAD-7656-C753-E8C739948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4533" t="18691" r="1" b="-131"/>
          <a:stretch/>
        </p:blipFill>
        <p:spPr>
          <a:xfrm rot="5400000">
            <a:off x="7851420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xmlns="" id="{1612F0DE-D367-10BB-1F71-60AA6527C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rtlCol="0" anchor="b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2"/>
            <a:ext cx="5181600" cy="31289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lang="ru-RU" sz="2000"/>
            </a:lvl1pPr>
            <a:lvl2pPr>
              <a:lnSpc>
                <a:spcPct val="120000"/>
              </a:lnSpc>
              <a:defRPr lang="ru-RU" sz="1800"/>
            </a:lvl2pPr>
            <a:lvl3pPr>
              <a:lnSpc>
                <a:spcPct val="120000"/>
              </a:lnSpc>
              <a:defRPr lang="ru-RU" sz="1600"/>
            </a:lvl3pPr>
            <a:lvl4pPr>
              <a:lnSpc>
                <a:spcPct val="120000"/>
              </a:lnSpc>
              <a:defRPr lang="ru-RU" sz="1400"/>
            </a:lvl4pPr>
            <a:lvl5pPr>
              <a:lnSpc>
                <a:spcPct val="120000"/>
              </a:lnSpc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1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xmlns="" id="{B5DE041D-A3BF-94FF-029C-719D4DADA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3300" t="13815"/>
          <a:stretch/>
        </p:blipFill>
        <p:spPr>
          <a:xfrm>
            <a:off x="1" y="-1"/>
            <a:ext cx="4239207" cy="37761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2"/>
            <a:ext cx="5181600" cy="3368819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зо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xmlns="" id="{2B74EE53-DB22-C27E-074F-A7129585F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41"/>
            <a:ext cx="4805997" cy="2689629"/>
          </a:xfrm>
        </p:spPr>
        <p:txBody>
          <a:bodyPr rtlCol="0" anchor="b">
            <a:normAutofit/>
          </a:bodyPr>
          <a:lstStyle>
            <a:lvl1pPr>
              <a:defRPr lang="ru-RU" sz="48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4" y="4172990"/>
            <a:ext cx="4805997" cy="2389736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200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400"/>
            </a:lvl4pPr>
            <a:lvl5pPr marL="1828800" indent="0">
              <a:buNone/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 слева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xmlns="" id="{4589277D-BC14-E7E0-5822-5575F563E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8039101" y="228601"/>
            <a:ext cx="4381500" cy="3924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375285"/>
            <a:ext cx="4896679" cy="3624984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 algn="l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xmlns="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ru-RU"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ва объекта содержимого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xmlns="" id="{D6E20435-B9A5-359D-133D-5D3EED409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xmlns="" id="{7B99CAE4-AA9B-52BA-7DE8-8245CE705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3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365127"/>
            <a:ext cx="10363201" cy="1629601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022250"/>
            <a:ext cx="499270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/>
            </a:lvl1pPr>
            <a:lvl2pPr>
              <a:spcBef>
                <a:spcPts val="0"/>
              </a:spcBef>
              <a:spcAft>
                <a:spcPts val="1200"/>
              </a:spcAft>
              <a:defRPr lang="ru-RU" sz="1800"/>
            </a:lvl2pPr>
            <a:lvl3pPr>
              <a:spcBef>
                <a:spcPts val="0"/>
              </a:spcBef>
              <a:spcAft>
                <a:spcPts val="1200"/>
              </a:spcAft>
              <a:defRPr lang="ru-RU" sz="1600"/>
            </a:lvl3pPr>
            <a:lvl4pPr>
              <a:spcBef>
                <a:spcPts val="0"/>
              </a:spcBef>
              <a:spcAft>
                <a:spcPts val="1200"/>
              </a:spcAft>
              <a:defRPr lang="ru-RU" sz="1400"/>
            </a:lvl4pPr>
            <a:lvl5pPr>
              <a:spcBef>
                <a:spcPts val="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xmlns="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2" y="2022250"/>
            <a:ext cx="4992709" cy="374718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/>
            </a:lvl1pPr>
            <a:lvl2pPr>
              <a:spcBef>
                <a:spcPts val="0"/>
              </a:spcBef>
              <a:spcAft>
                <a:spcPts val="1200"/>
              </a:spcAft>
              <a:defRPr lang="ru-RU" sz="1800"/>
            </a:lvl2pPr>
            <a:lvl3pPr>
              <a:spcBef>
                <a:spcPts val="0"/>
              </a:spcBef>
              <a:spcAft>
                <a:spcPts val="1200"/>
              </a:spcAft>
              <a:defRPr lang="ru-RU" sz="1600"/>
            </a:lvl3pPr>
            <a:lvl4pPr>
              <a:spcBef>
                <a:spcPts val="0"/>
              </a:spcBef>
              <a:spcAft>
                <a:spcPts val="1200"/>
              </a:spcAft>
              <a:defRPr lang="ru-RU" sz="1400"/>
            </a:lvl4pPr>
            <a:lvl5pPr>
              <a:spcBef>
                <a:spcPts val="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1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ение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rtlCol="0" anchor="b">
            <a:normAutofit/>
          </a:bodyPr>
          <a:lstStyle>
            <a:lvl1pPr>
              <a:defRPr lang="ru-RU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5" y="4172991"/>
            <a:ext cx="5057103" cy="2519363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ru-RU"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2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xmlns="" id="{C805DE67-EFB0-F6F3-6C08-2FE90284C3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xmlns="" id="{04C9F686-E069-3B60-9625-01EE6A41D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239"/>
          <a:stretch/>
        </p:blipFill>
        <p:spPr>
          <a:xfrm flipH="1">
            <a:off x="9135413" y="0"/>
            <a:ext cx="3056587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xmlns="" id="{6D7227F9-50F9-820B-69B7-924C02120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330"/>
          <a:stretch/>
        </p:blipFill>
        <p:spPr>
          <a:xfrm>
            <a:off x="7810501" y="3025140"/>
            <a:ext cx="4381500" cy="38328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7"/>
            <a:ext cx="7273637" cy="1646555"/>
          </a:xfrm>
        </p:spPr>
        <p:txBody>
          <a:bodyPr rtlCol="0">
            <a:normAutofit/>
          </a:bodyPr>
          <a:lstStyle>
            <a:lvl1pPr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5"/>
            <a:ext cx="7273639" cy="4155757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ru-RU" sz="2000"/>
            </a:lvl1pPr>
            <a:lvl2pPr>
              <a:spcBef>
                <a:spcPts val="0"/>
              </a:spcBef>
              <a:spcAft>
                <a:spcPts val="1200"/>
              </a:spcAft>
              <a:defRPr lang="ru-RU" sz="1800"/>
            </a:lvl2pPr>
            <a:lvl3pPr>
              <a:spcBef>
                <a:spcPts val="0"/>
              </a:spcBef>
              <a:spcAft>
                <a:spcPts val="1200"/>
              </a:spcAft>
              <a:defRPr lang="ru-RU" sz="1600"/>
            </a:lvl3pPr>
            <a:lvl4pPr>
              <a:spcBef>
                <a:spcPts val="0"/>
              </a:spcBef>
              <a:spcAft>
                <a:spcPts val="1200"/>
              </a:spcAft>
              <a:defRPr lang="ru-RU" sz="1400"/>
            </a:lvl4pPr>
            <a:lvl5pPr>
              <a:spcBef>
                <a:spcPts val="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1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September 25, 2025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Графический объект 2">
            <a:extLst>
              <a:ext uri="{FF2B5EF4-FFF2-40B4-BE49-F238E27FC236}">
                <a16:creationId xmlns:a16="http://schemas.microsoft.com/office/drawing/2014/main" xmlns="" id="{04C9F686-E069-3B60-9625-01EE6A41D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239"/>
          <a:stretch/>
        </p:blipFill>
        <p:spPr>
          <a:xfrm flipH="1">
            <a:off x="9135413" y="0"/>
            <a:ext cx="3056587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8" name="Графический объект 8">
            <a:extLst>
              <a:ext uri="{FF2B5EF4-FFF2-40B4-BE49-F238E27FC236}">
                <a16:creationId xmlns:a16="http://schemas.microsoft.com/office/drawing/2014/main" xmlns="" id="{6D7227F9-50F9-820B-69B7-924C02120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330"/>
          <a:stretch/>
        </p:blipFill>
        <p:spPr>
          <a:xfrm>
            <a:off x="7810501" y="3025140"/>
            <a:ext cx="4381500" cy="3832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6" r:id="rId18"/>
    <p:sldLayoutId id="2147483711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MalchukovaIV@mail.ru" TargetMode="External"/><Relationship Id="rId4" Type="http://schemas.openxmlformats.org/officeDocument/2006/relationships/image" Target="../media/image30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97" y="1154626"/>
            <a:ext cx="4393215" cy="296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6" y="2014150"/>
            <a:ext cx="7117492" cy="3707029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effectLst/>
              </a:rPr>
              <a:t>Поручения  </a:t>
            </a:r>
            <a:r>
              <a:rPr lang="ru-RU" sz="4000" b="1" dirty="0">
                <a:effectLst/>
              </a:rPr>
              <a:t/>
            </a:r>
            <a:br>
              <a:rPr lang="ru-RU" sz="4000" b="1" dirty="0">
                <a:effectLst/>
              </a:rPr>
            </a:br>
            <a:r>
              <a:rPr lang="ru-RU" sz="4000" b="1" dirty="0">
                <a:effectLst/>
              </a:rPr>
              <a:t>Президента </a:t>
            </a:r>
            <a:r>
              <a:rPr lang="ru-RU" sz="4000" b="1" dirty="0" smtClean="0">
                <a:effectLst/>
              </a:rPr>
              <a:t>РФ Путина </a:t>
            </a:r>
            <a:r>
              <a:rPr lang="ru-RU" sz="4000" b="1" dirty="0">
                <a:effectLst/>
              </a:rPr>
              <a:t>В.В., </a:t>
            </a:r>
            <a:r>
              <a:rPr lang="ru-RU" sz="4000" b="1" dirty="0" smtClean="0">
                <a:effectLst/>
              </a:rPr>
              <a:t>                 касающиеся </a:t>
            </a:r>
            <a:r>
              <a:rPr lang="ru-RU" sz="4000" b="1" dirty="0">
                <a:effectLst/>
              </a:rPr>
              <a:t>школьных библиотек и библиотекарей образовательных организаций 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 smtClean="0">
                <a:effectLst/>
              </a:rPr>
              <a:t>Актуальные моменты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808221-C29B-07A3-B569-B8B466B1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375285"/>
            <a:ext cx="5687505" cy="362498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effectLst/>
              </a:rPr>
              <a:t>Перечень поручений по итогам заседания Совета по реализации </a:t>
            </a:r>
            <a:r>
              <a:rPr lang="ru-RU" sz="3200" b="1" dirty="0" err="1">
                <a:solidFill>
                  <a:srgbClr val="C00000"/>
                </a:solidFill>
                <a:effectLst/>
              </a:rPr>
              <a:t>госполитики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 в сфере поддержки русского языка и языков народов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BEA7D4-8B96-5A0E-252E-6B8E8B1CF1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7362" y="4172990"/>
            <a:ext cx="4868562" cy="230972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noProof="1" smtClean="0"/>
              <a:t>39 поручений, среди них, поручения, касающиеся деятельности школьных библиотек и школьного библиотекаря</a:t>
            </a:r>
            <a:endParaRPr lang="ru-RU" noProof="1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149178" y="716692"/>
            <a:ext cx="5045676" cy="567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i="1" dirty="0">
                <a:effectLst/>
              </a:rPr>
              <a:t>Пр-2814, п.1</a:t>
            </a:r>
            <a:endParaRPr lang="ru-RU" b="1" i="1" dirty="0">
              <a:effectLst/>
            </a:endParaRP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1. Совету при Президенте Российской Федерации по реализации государственной политики в сфере поддержки русского языка и языков народов Российской Федерации совместно с Правительством Российской Федерации обеспечить разработку проекта основ государственной языковой политики Российской Федерации.</a:t>
            </a:r>
          </a:p>
          <a:p>
            <a:pPr rtl="0"/>
            <a:endParaRPr lang="ru-RU" noProof="1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п.4 а)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4. Правительству Российской Федерации совместно с Администрацией Президента Российской Федерации обеспечить: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а) </a:t>
            </a:r>
            <a:r>
              <a:rPr lang="ru-RU" noProof="1">
                <a:solidFill>
                  <a:srgbClr val="C00000"/>
                </a:solidFill>
              </a:rPr>
              <a:t>проведение в 2025 году мероприятий, посвященных празднованию 130-летия со дня рождения </a:t>
            </a:r>
            <a:r>
              <a:rPr lang="ru-RU" noProof="1">
                <a:solidFill>
                  <a:srgbClr val="C00000"/>
                </a:solidFill>
              </a:rPr>
              <a:t>С.А.Есенина</a:t>
            </a:r>
            <a:r>
              <a:rPr lang="ru-RU" noProof="1" smtClean="0">
                <a:solidFill>
                  <a:srgbClr val="C00000"/>
                </a:solidFill>
              </a:rPr>
              <a:t>.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3698" y="2182888"/>
            <a:ext cx="5363412" cy="467511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п.5 б)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б) с привлечением ведущих университетов и иных заинтересованных организаций </a:t>
            </a:r>
            <a:r>
              <a:rPr lang="ru-RU" noProof="1">
                <a:solidFill>
                  <a:srgbClr val="C00000"/>
                </a:solidFill>
              </a:rPr>
              <a:t>обеспечить создание единой государственной линейки школьных учебников по русскому языку, литературе и литературному чтению </a:t>
            </a:r>
            <a:r>
              <a:rPr lang="ru-RU" noProof="1">
                <a:solidFill>
                  <a:schemeClr val="bg1"/>
                </a:solidFill>
              </a:rPr>
              <a:t>для использования при реализации образовательных программ начального общего, основного общего и среднего общего образования, предусмотрев создание в комплекте с ними учебных пособий (учебных словарей русского языка).</a:t>
            </a:r>
            <a:endParaRPr lang="ru-RU" noProof="1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п.6 в)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в) представить предложения по дополнению государственной информационной системы </a:t>
            </a:r>
            <a:r>
              <a:rPr lang="ru-RU" noProof="1">
                <a:solidFill>
                  <a:srgbClr val="C00000"/>
                </a:solidFill>
              </a:rPr>
              <a:t>«Национальный словарный фонд» </a:t>
            </a:r>
            <a:r>
              <a:rPr lang="ru-RU" noProof="1">
                <a:solidFill>
                  <a:schemeClr val="bg1"/>
                </a:solidFill>
              </a:rPr>
              <a:t>отдельными модулями (разделами), которые содержат сведения о зафиксированных в соответствующих нормативных словарях нормах языков народов Российской Федерации.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п.7 б)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б) предусмотреть включение литературных произведений патриотической направленности, созданных современными писателями, в </a:t>
            </a:r>
            <a:r>
              <a:rPr lang="ru-RU" noProof="1">
                <a:solidFill>
                  <a:srgbClr val="C00000"/>
                </a:solidFill>
              </a:rPr>
              <a:t>списки рекомендованных произведений для </a:t>
            </a:r>
            <a:r>
              <a:rPr lang="ru-RU" noProof="1">
                <a:solidFill>
                  <a:srgbClr val="C00000"/>
                </a:solidFill>
              </a:rPr>
              <a:t>внеклассного </a:t>
            </a:r>
            <a:r>
              <a:rPr lang="ru-RU" noProof="1" smtClean="0">
                <a:solidFill>
                  <a:srgbClr val="C00000"/>
                </a:solidFill>
              </a:rPr>
              <a:t>чтения;</a:t>
            </a:r>
            <a:endParaRPr lang="en-US" noProof="1" smtClean="0">
              <a:solidFill>
                <a:srgbClr val="C00000"/>
              </a:solidFill>
            </a:endParaRP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п.7 г)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г) представить предложения по </a:t>
            </a:r>
            <a:r>
              <a:rPr lang="ru-RU" noProof="1">
                <a:solidFill>
                  <a:srgbClr val="C00000"/>
                </a:solidFill>
              </a:rPr>
              <a:t>модернизации школьных библиотек, проведению на системной основе мероприятий по комплектованию их фондов, организации профессиональной подготовки и повышения квалификации педагогов-библиотекарей;</a:t>
            </a: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022249"/>
            <a:ext cx="5449909" cy="4662755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endParaRPr lang="ru-RU" i="1" dirty="0" smtClean="0">
              <a:effectLst/>
            </a:endParaRPr>
          </a:p>
          <a:p>
            <a:pPr marL="18288" indent="0">
              <a:buNone/>
            </a:pPr>
            <a:r>
              <a:rPr lang="ru-RU" sz="2200" b="1" dirty="0" smtClean="0">
                <a:effectLst/>
              </a:rPr>
              <a:t>Пр-2814</a:t>
            </a:r>
            <a:r>
              <a:rPr lang="ru-RU" sz="2200" b="1" dirty="0">
                <a:effectLst/>
              </a:rPr>
              <a:t>, п.7 д)</a:t>
            </a:r>
          </a:p>
          <a:p>
            <a:pPr marL="18288" indent="0">
              <a:buNone/>
            </a:pPr>
            <a:r>
              <a:rPr lang="ru-RU" sz="2200" b="1" dirty="0">
                <a:solidFill>
                  <a:schemeClr val="bg1"/>
                </a:solidFill>
                <a:effectLst/>
              </a:rPr>
              <a:t>д) принять дополнительные меры, направленные на организацию ведения педагогами-библиотекарями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внеурочной деятельности </a:t>
            </a:r>
            <a:r>
              <a:rPr lang="ru-RU" sz="2200" b="1" dirty="0">
                <a:solidFill>
                  <a:schemeClr val="bg1"/>
                </a:solidFill>
                <a:effectLst/>
              </a:rPr>
              <a:t>и реализации ими специализированных программ дополнительного образования </a:t>
            </a:r>
            <a:r>
              <a:rPr lang="ru-RU" sz="2200" dirty="0">
                <a:solidFill>
                  <a:schemeClr val="bg1"/>
                </a:solidFill>
                <a:effectLst/>
              </a:rPr>
              <a:t>по развитию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читательской грамотности и формированию информационной безопасности (информационной культуры и гигиены) подрастающего поколения</a:t>
            </a:r>
            <a:r>
              <a:rPr lang="ru-RU" sz="2200" b="1" dirty="0" smtClean="0">
                <a:solidFill>
                  <a:srgbClr val="C00000"/>
                </a:solidFill>
                <a:effectLst/>
              </a:rPr>
              <a:t>;</a:t>
            </a:r>
          </a:p>
          <a:p>
            <a:endParaRPr lang="ru-RU" sz="2200" b="1" dirty="0">
              <a:solidFill>
                <a:srgbClr val="C00000"/>
              </a:solidFill>
              <a:effectLst/>
            </a:endParaRP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endParaRPr lang="ru-RU" b="1" noProof="1" smtClean="0">
              <a:effectLst/>
            </a:endParaRPr>
          </a:p>
          <a:p>
            <a:pPr marL="18288" indent="0">
              <a:buNone/>
            </a:pPr>
            <a:endParaRPr lang="ru-RU" b="1" noProof="1">
              <a:effectLst/>
            </a:endParaRPr>
          </a:p>
          <a:p>
            <a:pPr marL="18288" indent="0">
              <a:buNone/>
            </a:pPr>
            <a:r>
              <a:rPr lang="ru-RU" b="1" noProof="1" smtClean="0">
                <a:effectLst/>
              </a:rPr>
              <a:t>Пр-2814</a:t>
            </a:r>
            <a:r>
              <a:rPr lang="ru-RU" b="1" noProof="1">
                <a:effectLst/>
              </a:rPr>
              <a:t>, п.7 е)</a:t>
            </a:r>
          </a:p>
          <a:p>
            <a:pPr marL="18288" indent="0">
              <a:buNone/>
            </a:pPr>
            <a:r>
              <a:rPr lang="ru-RU" b="1" noProof="1">
                <a:solidFill>
                  <a:schemeClr val="bg1"/>
                </a:solidFill>
                <a:effectLst/>
              </a:rPr>
              <a:t>е) обеспечить централизованное </a:t>
            </a:r>
            <a:r>
              <a:rPr lang="ru-RU" b="1" noProof="1">
                <a:solidFill>
                  <a:srgbClr val="C00000"/>
                </a:solidFill>
                <a:effectLst/>
              </a:rPr>
              <a:t>научно-методическое сопровождение деятельности школьных </a:t>
            </a:r>
            <a:r>
              <a:rPr lang="ru-RU" b="1" noProof="1">
                <a:solidFill>
                  <a:srgbClr val="C00000"/>
                </a:solidFill>
                <a:effectLst/>
              </a:rPr>
              <a:t>библиотек</a:t>
            </a:r>
            <a:r>
              <a:rPr lang="ru-RU" b="1" noProof="1" smtClean="0">
                <a:solidFill>
                  <a:srgbClr val="C00000"/>
                </a:solidFill>
                <a:effectLst/>
              </a:rPr>
              <a:t>;</a:t>
            </a:r>
          </a:p>
          <a:p>
            <a:pPr marL="18288" indent="0">
              <a:buNone/>
            </a:pPr>
            <a:endParaRPr lang="ru-RU" sz="1800" b="1" noProof="1">
              <a:solidFill>
                <a:srgbClr val="C00000"/>
              </a:solidFill>
              <a:effectLst/>
            </a:endParaRPr>
          </a:p>
          <a:p>
            <a:pPr marL="18288" indent="0">
              <a:buNone/>
            </a:pPr>
            <a:endParaRPr lang="ru-RU" sz="1700" b="1" noProof="1" smtClean="0">
              <a:solidFill>
                <a:srgbClr val="C00000"/>
              </a:solidFill>
              <a:effectLst/>
            </a:endParaRPr>
          </a:p>
          <a:p>
            <a:pPr marL="18288" indent="0">
              <a:buNone/>
            </a:pPr>
            <a:endParaRPr lang="ru-RU" sz="1700" b="1" noProof="1">
              <a:solidFill>
                <a:srgbClr val="C00000"/>
              </a:solidFill>
              <a:effectLst/>
            </a:endParaRPr>
          </a:p>
          <a:p>
            <a:pPr marL="18288" indent="0">
              <a:buNone/>
            </a:pPr>
            <a:endParaRPr lang="ru-RU" sz="1700" b="1" noProof="1" smtClean="0">
              <a:solidFill>
                <a:srgbClr val="C00000"/>
              </a:solidFill>
              <a:effectLst/>
            </a:endParaRPr>
          </a:p>
          <a:p>
            <a:pPr marL="18288" indent="0">
              <a:buNone/>
            </a:pPr>
            <a:endParaRPr lang="ru-RU" sz="1700" b="1" noProof="1">
              <a:solidFill>
                <a:srgbClr val="C00000"/>
              </a:solidFill>
              <a:effectLst/>
            </a:endParaRPr>
          </a:p>
          <a:p>
            <a:pPr marL="18288" indent="0">
              <a:buNone/>
            </a:pPr>
            <a:endParaRPr lang="ru-RU" sz="1700" b="1" noProof="1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96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768" y="2022250"/>
            <a:ext cx="5326341" cy="3747180"/>
          </a:xfrm>
        </p:spPr>
        <p:txBody>
          <a:bodyPr rtlCol="0">
            <a:normAutofit fontScale="85000" lnSpcReduction="10000"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sz="2400" noProof="1" smtClean="0"/>
              <a:t>Пр-2814</a:t>
            </a:r>
            <a:r>
              <a:rPr lang="ru-RU" sz="2400" noProof="1"/>
              <a:t>, п.7 ж)-1</a:t>
            </a:r>
          </a:p>
          <a:p>
            <a:pPr marL="18288" indent="0">
              <a:buNone/>
            </a:pPr>
            <a:r>
              <a:rPr lang="ru-RU" sz="2400" noProof="1">
                <a:solidFill>
                  <a:schemeClr val="bg1"/>
                </a:solidFill>
              </a:rPr>
              <a:t>ж) подготовить при участии Общероссийской общественно-государственной просветительской организации «Российское общество «Знание» и представить предложения по организации и проведению </a:t>
            </a:r>
            <a:r>
              <a:rPr lang="ru-RU" sz="2400" noProof="1">
                <a:solidFill>
                  <a:srgbClr val="C00000"/>
                </a:solidFill>
              </a:rPr>
              <a:t>мероприятий, направленных на выявление лучших библиотечных практик</a:t>
            </a:r>
            <a:r>
              <a:rPr lang="ru-RU" sz="2400" noProof="1">
                <a:solidFill>
                  <a:schemeClr val="bg1"/>
                </a:solidFill>
              </a:rPr>
              <a:t>, в том числе:</a:t>
            </a:r>
          </a:p>
          <a:p>
            <a:pPr marL="18288" indent="0">
              <a:buNone/>
            </a:pPr>
            <a:r>
              <a:rPr lang="ru-RU" sz="2400" noProof="1">
                <a:solidFill>
                  <a:schemeClr val="bg1"/>
                </a:solidFill>
              </a:rPr>
              <a:t>Всероссийского конкурса</a:t>
            </a:r>
            <a:r>
              <a:rPr lang="ru-RU" sz="2400" noProof="1">
                <a:solidFill>
                  <a:srgbClr val="C00000"/>
                </a:solidFill>
              </a:rPr>
              <a:t> «Самая читающая школа России»;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п.7 ж)-2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Всероссийского конкурса профессионального мастерства </a:t>
            </a:r>
            <a:r>
              <a:rPr lang="ru-RU" noProof="1">
                <a:solidFill>
                  <a:srgbClr val="C00000"/>
                </a:solidFill>
              </a:rPr>
              <a:t>«Лучший школьный педагог-библиотекарь </a:t>
            </a:r>
            <a:r>
              <a:rPr lang="ru-RU" noProof="1">
                <a:solidFill>
                  <a:srgbClr val="C00000"/>
                </a:solidFill>
              </a:rPr>
              <a:t>России</a:t>
            </a:r>
            <a:r>
              <a:rPr lang="ru-RU" noProof="1" smtClean="0">
                <a:solidFill>
                  <a:srgbClr val="C00000"/>
                </a:solidFill>
              </a:rPr>
              <a:t>»;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  <a:p>
            <a:pPr marL="18288" indent="0">
              <a:buNone/>
            </a:pPr>
            <a:r>
              <a:rPr lang="ru-RU" i="1" dirty="0">
                <a:effectLst/>
              </a:rPr>
              <a:t>Пр-2814, п.7 ж)-3</a:t>
            </a:r>
            <a:endParaRPr lang="ru-RU" b="1" i="1" dirty="0">
              <a:effectLst/>
            </a:endParaRPr>
          </a:p>
          <a:p>
            <a:pPr marL="18288" indent="0">
              <a:buNone/>
            </a:pPr>
            <a:r>
              <a:rPr lang="ru-RU" dirty="0">
                <a:solidFill>
                  <a:srgbClr val="C00000"/>
                </a:solidFill>
              </a:rPr>
              <a:t>Всероссийского ежегодного форума школьных библиотекарей</a:t>
            </a:r>
            <a:r>
              <a:rPr lang="ru-RU" b="1" dirty="0">
                <a:solidFill>
                  <a:srgbClr val="C00000"/>
                </a:solidFill>
                <a:effectLst/>
              </a:rPr>
              <a:t>.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п.8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8. Минпросвещения России совместно с Администрацией Президента Российской Федерации обеспечить дополнение цикла </a:t>
            </a:r>
            <a:r>
              <a:rPr lang="ru-RU" noProof="1">
                <a:solidFill>
                  <a:srgbClr val="C00000"/>
                </a:solidFill>
              </a:rPr>
              <a:t>внеурочных занятий «Разговоры о важном» </a:t>
            </a:r>
            <a:r>
              <a:rPr lang="ru-RU" noProof="1">
                <a:solidFill>
                  <a:schemeClr val="bg1"/>
                </a:solidFill>
              </a:rPr>
              <a:t>новыми темами, посвященными популяризации русского языка и известным русским писателям.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05384" y="1964724"/>
            <a:ext cx="5272217" cy="3804706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endParaRPr lang="ru-RU" b="1" dirty="0" smtClean="0">
              <a:effectLst/>
            </a:endParaRPr>
          </a:p>
          <a:p>
            <a:pPr marL="18288" indent="0">
              <a:buNone/>
            </a:pPr>
            <a:r>
              <a:rPr lang="ru-RU" sz="2200" b="1" dirty="0" smtClean="0">
                <a:effectLst/>
              </a:rPr>
              <a:t>Пр-2814</a:t>
            </a:r>
            <a:r>
              <a:rPr lang="ru-RU" sz="2200" b="1" dirty="0">
                <a:effectLst/>
              </a:rPr>
              <a:t>, п.10</a:t>
            </a:r>
          </a:p>
          <a:p>
            <a:pPr marL="18288" indent="0">
              <a:buNone/>
            </a:pPr>
            <a:r>
              <a:rPr lang="ru-RU" sz="2200" b="1" dirty="0">
                <a:solidFill>
                  <a:schemeClr val="bg1"/>
                </a:solidFill>
                <a:effectLst/>
              </a:rPr>
              <a:t>10. </a:t>
            </a:r>
            <a:r>
              <a:rPr lang="ru-RU" sz="2200" b="1" dirty="0" err="1">
                <a:solidFill>
                  <a:schemeClr val="bg1"/>
                </a:solidFill>
                <a:effectLst/>
              </a:rPr>
              <a:t>Минобрнауки</a:t>
            </a:r>
            <a:r>
              <a:rPr lang="ru-RU" sz="2200" b="1" dirty="0">
                <a:solidFill>
                  <a:schemeClr val="bg1"/>
                </a:solidFill>
                <a:effectLst/>
              </a:rPr>
              <a:t> России подготовить совместно с </a:t>
            </a:r>
            <a:r>
              <a:rPr lang="ru-RU" sz="2200" b="1" dirty="0" err="1">
                <a:solidFill>
                  <a:schemeClr val="bg1"/>
                </a:solidFill>
                <a:effectLst/>
              </a:rPr>
              <a:t>Минпросвещения</a:t>
            </a:r>
            <a:r>
              <a:rPr lang="ru-RU" sz="2200" b="1" dirty="0">
                <a:solidFill>
                  <a:schemeClr val="bg1"/>
                </a:solidFill>
                <a:effectLst/>
              </a:rPr>
              <a:t> России и при участии заинтересованных научных организаций и представить предложения по интеграции государственной информационной системы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«Национальный словарный фонд» </a:t>
            </a:r>
            <a:r>
              <a:rPr lang="ru-RU" sz="2200" b="1" dirty="0">
                <a:solidFill>
                  <a:schemeClr val="bg1"/>
                </a:solidFill>
                <a:effectLst/>
              </a:rPr>
              <a:t>с федеральной государственной информационной системой «Моя школа».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п.12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12. Минкультуры России совместно с Минцифры России, Администрацией Президента Российской Федерации и исполнительными органами субъектов Российской Федерации оказывать содействие в организации и проведении </a:t>
            </a:r>
            <a:r>
              <a:rPr lang="ru-RU" noProof="1">
                <a:solidFill>
                  <a:srgbClr val="C00000"/>
                </a:solidFill>
              </a:rPr>
              <a:t>книжных фестивалей и ярмарок, включая ежегодное проведение Всероссийской недели детской книги.</a:t>
            </a: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sz="2200" b="1" dirty="0" smtClean="0">
                <a:effectLst/>
              </a:rPr>
              <a:t>Пр-2814</a:t>
            </a:r>
            <a:r>
              <a:rPr lang="ru-RU" sz="2200" b="1" dirty="0">
                <a:effectLst/>
              </a:rPr>
              <a:t>, п.13</a:t>
            </a:r>
          </a:p>
          <a:p>
            <a:pPr marL="18288" indent="0">
              <a:buNone/>
            </a:pPr>
            <a:r>
              <a:rPr lang="ru-RU" sz="2200" b="1" dirty="0">
                <a:solidFill>
                  <a:schemeClr val="bg1"/>
                </a:solidFill>
                <a:effectLst/>
              </a:rPr>
              <a:t>13. Минкультуры России подготовить совместно с </a:t>
            </a:r>
            <a:r>
              <a:rPr lang="ru-RU" sz="2200" b="1" dirty="0" err="1">
                <a:solidFill>
                  <a:schemeClr val="bg1"/>
                </a:solidFill>
                <a:effectLst/>
              </a:rPr>
              <a:t>Минпросвещения</a:t>
            </a:r>
            <a:r>
              <a:rPr lang="ru-RU" sz="2200" b="1" dirty="0">
                <a:solidFill>
                  <a:schemeClr val="bg1"/>
                </a:solidFill>
                <a:effectLst/>
              </a:rPr>
              <a:t> России при участии Российского книжного союза, иных заинтересованных организаций и представить предложения по учреждению специальной программы </a:t>
            </a:r>
            <a:r>
              <a:rPr lang="ru-RU" sz="2200" b="1" dirty="0">
                <a:solidFill>
                  <a:srgbClr val="C00000"/>
                </a:solidFill>
                <a:effectLst/>
              </a:rPr>
              <a:t>обновления библиотечных фондов детских и школьных библиотек.</a:t>
            </a:r>
          </a:p>
          <a:p>
            <a:pPr marL="18288" indent="0">
              <a:buNone/>
            </a:pPr>
            <a:endParaRPr lang="ru-RU" sz="2200" noProof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628" y="2022250"/>
            <a:ext cx="4794421" cy="4180842"/>
          </a:xfrm>
        </p:spPr>
        <p:txBody>
          <a:bodyPr rtlCol="0">
            <a:normAutofit fontScale="77500" lnSpcReduction="20000"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sz="2400" noProof="1"/>
              <a:t>Пр-2814, п.17</a:t>
            </a:r>
          </a:p>
          <a:p>
            <a:pPr marL="18288" indent="0">
              <a:buNone/>
            </a:pPr>
            <a:r>
              <a:rPr lang="ru-RU" sz="2400" noProof="1">
                <a:solidFill>
                  <a:schemeClr val="bg1"/>
                </a:solidFill>
              </a:rPr>
              <a:t>17. Рекомендовать исполнительным органам субъектов Российской Федерации совместно с Минкультуры России и при участии федерального государственного бюджетного учреждения культуры «Российская государственная детская библиотека» </a:t>
            </a:r>
            <a:r>
              <a:rPr lang="ru-RU" sz="2400" noProof="1">
                <a:solidFill>
                  <a:srgbClr val="C00000"/>
                </a:solidFill>
              </a:rPr>
              <a:t>провести анализ потребности библиотек, </a:t>
            </a:r>
            <a:r>
              <a:rPr lang="ru-RU" sz="2400" noProof="1">
                <a:solidFill>
                  <a:schemeClr val="bg1"/>
                </a:solidFill>
              </a:rPr>
              <a:t>действующих в субъектах Российской Федерации и обслуживающих детей, в кадрах и необходимом оснащении (включая комплектование библиотечных фондов и предоставление новых помещений).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08822" y="1927653"/>
            <a:ext cx="6079524" cy="4287795"/>
          </a:xfrm>
        </p:spPr>
        <p:txBody>
          <a:bodyPr rtlCol="0">
            <a:normAutofit fontScale="62500" lnSpcReduction="20000"/>
          </a:bodyPr>
          <a:lstStyle>
            <a:defPPr>
              <a:defRPr lang="ru-RU"/>
            </a:defPPr>
          </a:lstStyle>
          <a:p>
            <a:pPr marL="18288" indent="0">
              <a:lnSpc>
                <a:spcPct val="110000"/>
              </a:lnSpc>
              <a:buNone/>
            </a:pPr>
            <a:r>
              <a:rPr lang="ru-RU" sz="2900" dirty="0"/>
              <a:t>Пр-2814, п.18 а)</a:t>
            </a:r>
          </a:p>
          <a:p>
            <a:pPr marL="18288" indent="0">
              <a:buNone/>
            </a:pPr>
            <a:r>
              <a:rPr lang="ru-RU" sz="2900" b="1" dirty="0">
                <a:solidFill>
                  <a:schemeClr val="bg1"/>
                </a:solidFill>
                <a:effectLst/>
              </a:rPr>
              <a:t>18. Рекомендовать Общероссийской общественно-государственной просветительской организации «Российское общество «Знание» совместно с Администрацией Президента Российской Федерации:</a:t>
            </a:r>
          </a:p>
          <a:p>
            <a:pPr marL="18288" indent="0">
              <a:buNone/>
            </a:pPr>
            <a:r>
              <a:rPr lang="ru-RU" sz="2900" b="1" dirty="0">
                <a:solidFill>
                  <a:schemeClr val="bg1"/>
                </a:solidFill>
                <a:effectLst/>
              </a:rPr>
              <a:t>а) подготовить при участии </a:t>
            </a:r>
            <a:r>
              <a:rPr lang="ru-RU" sz="2900" b="1" dirty="0" err="1">
                <a:solidFill>
                  <a:schemeClr val="bg1"/>
                </a:solidFill>
                <a:effectLst/>
              </a:rPr>
              <a:t>Минпросвещения</a:t>
            </a:r>
            <a:r>
              <a:rPr lang="ru-RU" sz="2900" b="1" dirty="0">
                <a:solidFill>
                  <a:schemeClr val="bg1"/>
                </a:solidFill>
                <a:effectLst/>
              </a:rPr>
              <a:t> России, заинтересованных федеральных органов исполнительной власти и исполнительных органов субъектов Российской Федерации и представить предложения по возрождению практики реализации </a:t>
            </a:r>
            <a:r>
              <a:rPr lang="ru-RU" sz="2900" b="1" dirty="0">
                <a:solidFill>
                  <a:srgbClr val="C00000"/>
                </a:solidFill>
                <a:effectLst/>
              </a:rPr>
              <a:t>чтецких программ </a:t>
            </a:r>
            <a:r>
              <a:rPr lang="ru-RU" sz="2900" b="1" dirty="0">
                <a:solidFill>
                  <a:schemeClr val="bg1"/>
                </a:solidFill>
                <a:effectLst/>
              </a:rPr>
              <a:t>в общеобразовательных и профессиональных образовательных организациях;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 smtClean="0">
                <a:solidFill>
                  <a:srgbClr val="C00000"/>
                </a:solidFill>
              </a:rPr>
              <a:t>ПОРУЧЕНИЯ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5DADF2-8E4D-6C0E-0FA2-C5228AF29C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п.18 б)</a:t>
            </a:r>
          </a:p>
          <a:p>
            <a:pPr marL="18288" indent="0">
              <a:buNone/>
            </a:pPr>
            <a:r>
              <a:rPr lang="ru-RU" noProof="1">
                <a:solidFill>
                  <a:schemeClr val="bg1"/>
                </a:solidFill>
              </a:rPr>
              <a:t>б) представить предложения по организации и проведению </a:t>
            </a:r>
            <a:r>
              <a:rPr lang="ru-RU" noProof="1">
                <a:solidFill>
                  <a:srgbClr val="C00000"/>
                </a:solidFill>
              </a:rPr>
              <a:t>молодёжной интеллектуальной игры «Скажи по-русски» (в том числе в рамках проекта «Знание. </a:t>
            </a:r>
            <a:r>
              <a:rPr lang="ru-RU" noProof="1">
                <a:solidFill>
                  <a:srgbClr val="C00000"/>
                </a:solidFill>
              </a:rPr>
              <a:t>Игра</a:t>
            </a:r>
            <a:r>
              <a:rPr lang="ru-RU" noProof="1" smtClean="0">
                <a:solidFill>
                  <a:srgbClr val="C00000"/>
                </a:solidFill>
              </a:rPr>
              <a:t>»);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  <a:p>
            <a:pPr marL="18288" indent="0">
              <a:buNone/>
            </a:pPr>
            <a:endParaRPr lang="ru-RU" noProof="1" smtClean="0">
              <a:solidFill>
                <a:srgbClr val="C00000"/>
              </a:solidFill>
            </a:endParaRP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FADA2D-CE7A-511E-45B9-EAF4FA520E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4892" y="1927654"/>
            <a:ext cx="4992709" cy="3841776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18288" indent="0">
              <a:buNone/>
            </a:pPr>
            <a:r>
              <a:rPr lang="ru-RU" noProof="1"/>
              <a:t>Пр-2814, п.18 </a:t>
            </a:r>
            <a:r>
              <a:rPr lang="ru-RU" noProof="1"/>
              <a:t>в</a:t>
            </a:r>
            <a:r>
              <a:rPr lang="ru-RU" noProof="1" smtClean="0"/>
              <a:t>)</a:t>
            </a:r>
          </a:p>
          <a:p>
            <a:pPr marL="18288" indent="0">
              <a:buNone/>
            </a:pPr>
            <a:r>
              <a:rPr lang="ru-RU" noProof="1" smtClean="0">
                <a:solidFill>
                  <a:schemeClr val="bg1"/>
                </a:solidFill>
              </a:rPr>
              <a:t>в</a:t>
            </a:r>
            <a:r>
              <a:rPr lang="ru-RU" noProof="1">
                <a:solidFill>
                  <a:schemeClr val="bg1"/>
                </a:solidFill>
              </a:rPr>
              <a:t>) при участии Общероссийского общественно-государственного движения детей и молодежи «Движение первых» провести Всероссийский конкурс создателей и производителей </a:t>
            </a:r>
            <a:r>
              <a:rPr lang="ru-RU" noProof="1">
                <a:solidFill>
                  <a:srgbClr val="C00000"/>
                </a:solidFill>
              </a:rPr>
              <a:t>отечественных игр и игрушек «Родная </a:t>
            </a:r>
            <a:r>
              <a:rPr lang="ru-RU" noProof="1">
                <a:solidFill>
                  <a:srgbClr val="C00000"/>
                </a:solidFill>
              </a:rPr>
              <a:t>игрушка</a:t>
            </a:r>
            <a:r>
              <a:rPr lang="ru-RU" noProof="1" smtClean="0">
                <a:solidFill>
                  <a:srgbClr val="C00000"/>
                </a:solidFill>
              </a:rPr>
              <a:t>».</a:t>
            </a: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  <a:p>
            <a:pPr marL="18288" indent="0">
              <a:buNone/>
            </a:pPr>
            <a:endParaRPr lang="ru-RU" noProof="1">
              <a:solidFill>
                <a:srgbClr val="C0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9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F97739-E0DF-24F3-7886-013A799A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4" y="691978"/>
            <a:ext cx="9193428" cy="469556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</a:rPr>
              <a:t>В Российской Федерации нет отдельного "Поручения Президента" о школьных библиотеках, однако существует ряд федеральных инициатив и программ, направленных на развитие школьных библиотек и повышение их роли в образовательном процессе, в частности, в рамках национальных проектов "Образование" и "Культура". </a:t>
            </a:r>
            <a:endParaRPr lang="ru-RU" sz="2000" dirty="0" smtClean="0">
              <a:effectLst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</a:rPr>
              <a:t>Эти </a:t>
            </a:r>
            <a:r>
              <a:rPr lang="ru-RU" sz="2000" dirty="0">
                <a:effectLst/>
              </a:rPr>
              <a:t>инициативы включают </a:t>
            </a:r>
            <a:r>
              <a:rPr lang="ru-RU" sz="2000" b="1" dirty="0">
                <a:effectLst/>
              </a:rPr>
              <a:t>модернизацию библиотечного фонда, </a:t>
            </a:r>
            <a:r>
              <a:rPr lang="ru-RU" sz="2000" b="1" dirty="0" err="1">
                <a:effectLst/>
              </a:rPr>
              <a:t>цифровизацию</a:t>
            </a:r>
            <a:r>
              <a:rPr lang="ru-RU" sz="2000" b="1" dirty="0">
                <a:effectLst/>
              </a:rPr>
              <a:t> и повышение качества услуг, а также подготовку высококвалифицированных специалистов.</a:t>
            </a:r>
            <a:r>
              <a:rPr lang="ru-RU" sz="2000" dirty="0">
                <a:effectLst/>
              </a:rPr>
              <a:t> </a:t>
            </a:r>
          </a:p>
          <a:p>
            <a:pPr marL="228600" indent="-22860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000" cap="none" dirty="0"/>
          </a:p>
        </p:txBody>
      </p:sp>
    </p:spTree>
    <p:extLst>
      <p:ext uri="{BB962C8B-B14F-4D97-AF65-F5344CB8AC3E}">
        <p14:creationId xmlns:p14="http://schemas.microsoft.com/office/powerpoint/2010/main" val="4120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1342" y="1396314"/>
            <a:ext cx="10713308" cy="5004486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sz="2800" b="1" dirty="0" smtClean="0">
                <a:solidFill>
                  <a:srgbClr val="C00000"/>
                </a:solidFill>
                <a:effectLst/>
              </a:rPr>
              <a:t>«…Закон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«О языках народов Российской Федерации» был принят ещё в 1991 году и, очевидно, нуждается в существенной переработке – от создания официального реестра этих языков до приведения закона в чёткое соответствие с современными реалиями, действующим законодательством.</a:t>
            </a:r>
          </a:p>
          <a:p>
            <a:pPr marL="18288" indent="0">
              <a:buNone/>
            </a:pPr>
            <a:r>
              <a:rPr lang="ru-RU" sz="2800" b="1" dirty="0" smtClean="0">
                <a:solidFill>
                  <a:srgbClr val="C00000"/>
                </a:solidFill>
                <a:effectLst/>
              </a:rPr>
              <a:t>…..поддержка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русского языка и его продвижение в мире, сохранение языков всех народов России играют для нашей многонациональной страны первостепенную роль и должны иметь соответствующее обеспечение: правовое, ресурсное и, конечно же, содержательное,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смысловое».</a:t>
            </a:r>
            <a:endParaRPr lang="ru-RU" sz="2800" b="1" dirty="0">
              <a:solidFill>
                <a:srgbClr val="C00000"/>
              </a:solidFill>
              <a:effectLst/>
            </a:endParaRPr>
          </a:p>
          <a:p>
            <a:pPr marL="18288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effectLst/>
              </a:rPr>
              <a:t>В.В. </a:t>
            </a:r>
            <a:r>
              <a:rPr lang="ru-RU" sz="2400" b="1" dirty="0">
                <a:solidFill>
                  <a:schemeClr val="bg1"/>
                </a:solidFill>
                <a:effectLst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effectLst/>
              </a:rPr>
              <a:t>утин</a:t>
            </a:r>
            <a:endParaRPr lang="ru-RU" sz="2400" b="1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56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xmlns="" id="{77B52831-0916-294C-0ACB-9774B9805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384" y="374090"/>
            <a:ext cx="5143235" cy="251739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1F398FDD-E639-CF6A-B875-443655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39" y="3039763"/>
            <a:ext cx="5501580" cy="365259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Ирина Вениаминовна </a:t>
            </a:r>
            <a:r>
              <a:rPr lang="ru-RU" dirty="0" err="1" smtClean="0"/>
              <a:t>Мальщукова</a:t>
            </a:r>
            <a:endParaRPr lang="ru-RU" dirty="0"/>
          </a:p>
          <a:p>
            <a:pPr rtl="0"/>
            <a:r>
              <a:rPr lang="ru-RU" dirty="0" smtClean="0"/>
              <a:t>8 (912)8833101</a:t>
            </a:r>
            <a:endParaRPr lang="ru-RU" dirty="0"/>
          </a:p>
          <a:p>
            <a:pPr rtl="0"/>
            <a:r>
              <a:rPr lang="en-US" dirty="0" smtClean="0">
                <a:hlinkClick r:id="rId5"/>
              </a:rPr>
              <a:t>MalchukovaIV@mail.ru</a:t>
            </a:r>
            <a:endParaRPr lang="ru-RU" dirty="0" smtClean="0"/>
          </a:p>
          <a:p>
            <a:endParaRPr lang="ru-RU" b="1" dirty="0" smtClean="0">
              <a:effectLst/>
            </a:endParaRPr>
          </a:p>
          <a:p>
            <a:r>
              <a:rPr lang="ru-RU" b="1" dirty="0" smtClean="0">
                <a:effectLst/>
              </a:rPr>
              <a:t>Краевой </a:t>
            </a:r>
            <a:r>
              <a:rPr lang="ru-RU" b="1" dirty="0">
                <a:effectLst/>
              </a:rPr>
              <a:t>семинар для школьных библиотекарей по теме «Использование приемов </a:t>
            </a:r>
            <a:r>
              <a:rPr lang="ru-RU" b="1" dirty="0" err="1">
                <a:effectLst/>
              </a:rPr>
              <a:t>кинопедагогики</a:t>
            </a:r>
            <a:r>
              <a:rPr lang="ru-RU" b="1" dirty="0">
                <a:effectLst/>
              </a:rPr>
              <a:t> в работе школьного библиотекаря, как средства привлечения к чтению</a:t>
            </a:r>
            <a:r>
              <a:rPr lang="ru-RU" b="1" dirty="0" smtClean="0">
                <a:effectLst/>
              </a:rPr>
              <a:t>» </a:t>
            </a:r>
            <a:r>
              <a:rPr lang="ru-RU" dirty="0" smtClean="0"/>
              <a:t>26.09.2025</a:t>
            </a:r>
            <a:endParaRPr lang="ru-RU" dirty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843" y="296562"/>
            <a:ext cx="11417643" cy="626616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endParaRPr lang="ru-RU" sz="2600" b="1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effectLst/>
              </a:rPr>
              <a:t>Основные </a:t>
            </a:r>
            <a:r>
              <a:rPr lang="ru-RU" sz="2600" b="1" dirty="0">
                <a:solidFill>
                  <a:schemeClr val="bg1"/>
                </a:solidFill>
                <a:effectLst/>
              </a:rPr>
              <a:t>направления поддержки </a:t>
            </a:r>
            <a:r>
              <a:rPr lang="ru-RU" sz="2600" b="1" dirty="0" smtClean="0">
                <a:solidFill>
                  <a:schemeClr val="bg1"/>
                </a:solidFill>
                <a:effectLst/>
              </a:rPr>
              <a:t>                                                          школьных </a:t>
            </a:r>
            <a:r>
              <a:rPr lang="ru-RU" sz="2600" b="1" dirty="0">
                <a:solidFill>
                  <a:schemeClr val="bg1"/>
                </a:solidFill>
                <a:effectLst/>
              </a:rPr>
              <a:t>библиотек: </a:t>
            </a:r>
            <a:endParaRPr lang="ru-RU" sz="2600" b="1" dirty="0" smtClean="0">
              <a:solidFill>
                <a:schemeClr val="bg1"/>
              </a:solidFill>
              <a:effectLst/>
            </a:endParaRPr>
          </a:p>
          <a:p>
            <a:pPr lvl="0"/>
            <a:endParaRPr lang="ru-RU" sz="2800" b="1" dirty="0" smtClean="0">
              <a:solidFill>
                <a:srgbClr val="C00000"/>
              </a:solidFill>
              <a:effectLst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/>
              </a:rPr>
              <a:t>1. Обновление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и пополнение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фондов</a:t>
            </a:r>
            <a:endParaRPr lang="ru-RU" sz="2800" dirty="0">
              <a:solidFill>
                <a:srgbClr val="C00000"/>
              </a:solidFill>
              <a:effectLst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/>
              </a:rPr>
              <a:t>2. </a:t>
            </a: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Цифровизация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информатизация</a:t>
            </a:r>
            <a:r>
              <a:rPr lang="ru-RU" sz="2800" dirty="0">
                <a:solidFill>
                  <a:srgbClr val="C00000"/>
                </a:solidFill>
                <a:effectLst/>
              </a:rPr>
              <a:t> 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/>
              </a:rPr>
              <a:t>3. Подготовка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и повышение квалификации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библиотекарей</a:t>
            </a:r>
            <a:endParaRPr lang="ru-RU" sz="2800" dirty="0">
              <a:solidFill>
                <a:srgbClr val="C00000"/>
              </a:solidFill>
              <a:effectLst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/>
              </a:rPr>
              <a:t>4. Развитие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инфраструктуры и модернизация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пространства</a:t>
            </a:r>
            <a:endParaRPr lang="ru-RU" sz="2800" dirty="0">
              <a:solidFill>
                <a:srgbClr val="C00000"/>
              </a:solidFill>
              <a:effectLst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/>
              </a:rPr>
              <a:t>4. Развитие читательской культуры</a:t>
            </a:r>
            <a:endParaRPr lang="ru-RU" sz="2800" dirty="0" smtClean="0">
              <a:solidFill>
                <a:srgbClr val="C00000"/>
              </a:solidFill>
              <a:effectLst/>
            </a:endParaRPr>
          </a:p>
          <a:p>
            <a:endParaRPr lang="ru-RU" b="1" dirty="0" smtClean="0">
              <a:solidFill>
                <a:schemeClr val="bg1"/>
              </a:solidFill>
              <a:effectLst/>
            </a:endParaRPr>
          </a:p>
          <a:p>
            <a:r>
              <a:rPr lang="ru-RU" b="1" dirty="0" smtClean="0">
                <a:solidFill>
                  <a:schemeClr val="bg1"/>
                </a:solidFill>
                <a:effectLst/>
              </a:rPr>
              <a:t>Примеры </a:t>
            </a:r>
            <a:r>
              <a:rPr lang="ru-RU" sz="2100" b="1" dirty="0" smtClean="0">
                <a:solidFill>
                  <a:schemeClr val="bg1"/>
                </a:solidFill>
                <a:effectLst/>
              </a:rPr>
              <a:t>инициатив</a:t>
            </a:r>
            <a:r>
              <a:rPr lang="ru-RU" sz="2100" b="1" dirty="0">
                <a:solidFill>
                  <a:schemeClr val="bg1"/>
                </a:solidFill>
                <a:effectLst/>
              </a:rPr>
              <a:t>:</a:t>
            </a:r>
            <a:endParaRPr lang="ru-RU" sz="2100" b="1" dirty="0">
              <a:solidFill>
                <a:schemeClr val="bg1"/>
              </a:solidFill>
              <a:effectLst/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  <a:effectLst/>
              </a:rPr>
              <a:t>Программа "Пушкинская карта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"</a:t>
            </a:r>
            <a:endParaRPr lang="ru-RU" dirty="0">
              <a:solidFill>
                <a:srgbClr val="FF0000"/>
              </a:solidFill>
              <a:effectLst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effectLst/>
              </a:rPr>
              <a:t>Национальный </a:t>
            </a:r>
            <a:r>
              <a:rPr lang="ru-RU" b="1" dirty="0">
                <a:solidFill>
                  <a:srgbClr val="FF0000"/>
                </a:solidFill>
                <a:effectLst/>
              </a:rPr>
              <a:t>проект "Культура" и "Образование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"</a:t>
            </a:r>
            <a:endParaRPr lang="ru-RU" dirty="0">
              <a:solidFill>
                <a:srgbClr val="FF0000"/>
              </a:solidFill>
              <a:effectLst/>
            </a:endParaRPr>
          </a:p>
          <a:p>
            <a:endParaRPr lang="ru-RU" dirty="0">
              <a:solidFill>
                <a:schemeClr val="bg1"/>
              </a:solidFill>
              <a:effectLst/>
            </a:endParaRPr>
          </a:p>
          <a:p>
            <a:pPr lvl="0"/>
            <a:endParaRPr lang="ru-RU" b="1" dirty="0" smtClean="0">
              <a:solidFill>
                <a:schemeClr val="bg1"/>
              </a:solidFill>
              <a:effectLst/>
            </a:endParaRPr>
          </a:p>
          <a:p>
            <a:pPr lvl="0"/>
            <a:endParaRPr lang="ru-RU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99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5533"/>
            <a:ext cx="8971006" cy="1982824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algn="ctr" fontAlgn="base"/>
            <a:r>
              <a:rPr lang="ru-RU" sz="2200" b="1" dirty="0" smtClean="0">
                <a:effectLst/>
              </a:rPr>
              <a:t>Заседание </a:t>
            </a:r>
            <a:r>
              <a:rPr lang="ru-RU" sz="2200" b="1" dirty="0">
                <a:effectLst/>
              </a:rPr>
              <a:t>Совета при президенте по реализации государственной политики в сфере поддержки русского языка и языков народов России </a:t>
            </a:r>
            <a:r>
              <a:rPr lang="ru-RU" sz="2200" b="1" dirty="0" smtClean="0">
                <a:effectLst/>
              </a:rPr>
              <a:t> под </a:t>
            </a:r>
            <a:r>
              <a:rPr lang="ru-RU" sz="2200" b="1" dirty="0">
                <a:effectLst/>
              </a:rPr>
              <a:t>председательством президента России </a:t>
            </a:r>
            <a:r>
              <a:rPr lang="ru-RU" sz="2200" b="1" dirty="0" smtClean="0">
                <a:effectLst/>
              </a:rPr>
              <a:t>В. </a:t>
            </a:r>
            <a:r>
              <a:rPr lang="ru-RU" sz="2200" b="1" dirty="0" smtClean="0">
                <a:effectLst/>
              </a:rPr>
              <a:t>Путина </a:t>
            </a:r>
            <a:r>
              <a:rPr lang="ru-RU" sz="22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 5 ноября 2024 г.</a:t>
            </a:r>
            <a:br>
              <a:rPr lang="ru-RU" sz="2000" b="1" dirty="0" smtClean="0">
                <a:effectLst/>
              </a:rPr>
            </a:b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endParaRPr lang="ru-RU" sz="2000" b="1" dirty="0">
              <a:effectLst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0C1E08-E337-110E-DB8E-41BA4A3341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903" y="2187146"/>
            <a:ext cx="10206681" cy="37866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2400" i="1" dirty="0">
                <a:effectLst/>
              </a:rPr>
              <a:t>«Вчера наша страна отметила День народного единства. Этот праздник не только дань памяти важному историческому событию и его героям. Он символизирует сплоченность нашего многонационального народа, его консолидацию вокруг общих ценностей. При этом одной из таких ключевых, фундаментальных ценностей был и остается русский язык. </a:t>
            </a:r>
            <a:r>
              <a:rPr lang="ru-RU" sz="2400" b="1" i="1" dirty="0">
                <a:solidFill>
                  <a:srgbClr val="FF0000"/>
                </a:solidFill>
                <a:effectLst/>
              </a:rPr>
              <a:t>Поддержка русского как государственного языка и языков народов России — в числе наших ключевых 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приоритетов»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20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97" y="407773"/>
            <a:ext cx="10960444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В ходе заседания обсуждались такие вопросы, как </a:t>
            </a:r>
            <a:endParaRPr lang="ru-RU" sz="24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457200" indent="-457200" fontAlgn="base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создание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единого официального источника норм и правил русского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языка;</a:t>
            </a:r>
          </a:p>
          <a:p>
            <a:pPr marL="457200" indent="-457200" fontAlgn="base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разработка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единой программы преподавания русского языка в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школе;</a:t>
            </a:r>
          </a:p>
          <a:p>
            <a:pPr marL="457200" indent="-457200" fontAlgn="base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меры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по воспитанию культуры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речи; </a:t>
            </a:r>
          </a:p>
          <a:p>
            <a:pPr fontAlgn="base"/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-     продвижение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русского языка и литературы за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рубежом</a:t>
            </a:r>
          </a:p>
          <a:p>
            <a:pPr fontAlgn="base"/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      для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укрепления позиций русского языка в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мире. </a:t>
            </a:r>
          </a:p>
          <a:p>
            <a:pPr fontAlgn="base"/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fontAlgn="base"/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Участники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заседания также выступили с инициативами, направленными на сохранение чистоты русского языка, организацию мероприятий по популяризации русского языка и литературы, активное вовлечение детей и молодежи в политику по повышению культуры использования языка.</a:t>
            </a:r>
          </a:p>
          <a:p>
            <a:pPr fontAlgn="base"/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fontAlgn="base">
              <a:spcAft>
                <a:spcPts val="1500"/>
              </a:spcAft>
            </a:pP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37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97" y="407773"/>
            <a:ext cx="1125700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В. Путин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призвал глав регионов превращать библиотеки в центры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просвещения</a:t>
            </a:r>
          </a:p>
          <a:p>
            <a:endParaRPr lang="ru-RU" sz="20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Закон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о 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языке был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принят более 30 лет назад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, его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нужно переработать в соответствии с современными реалиями. </a:t>
            </a:r>
            <a:endParaRPr lang="ru-RU" sz="20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sz="20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Он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поручил создать информационную базу —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Национальный словарный фонд русского языка, сформировать реестр языков народов страны и написать единые учебники по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русскому.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Ещё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одно важнейшее направление —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популяризация детской литературы на русском языке и модернизация библиотек.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«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</a:rPr>
              <a:t>Прошу глав регионов активнее помогать библиотекам с пополнением фондов, ремонтом и оборудованием, расширением площадей. Не раз говорил, что наша задача — создать на базе таких библиотек настоящие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центры просвещения, воспитания, культурной и общественной жизни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</a:rPr>
              <a:t>, прежде всего в сельских территориях, в малых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городах». </a:t>
            </a:r>
            <a:endParaRPr lang="ru-RU" sz="2400" b="1" i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fontAlgn="base"/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fontAlgn="base">
              <a:spcAft>
                <a:spcPts val="1500"/>
              </a:spcAft>
            </a:pP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7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97" y="407773"/>
            <a:ext cx="1125700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В. Путин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призвал глав регионов превращать библиотеки в центры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просвещения</a:t>
            </a:r>
          </a:p>
          <a:p>
            <a:endParaRPr lang="ru-RU" sz="20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«Особого </a:t>
            </a:r>
            <a:r>
              <a:rPr lang="ru-RU" sz="3200" b="1" i="1" dirty="0">
                <a:solidFill>
                  <a:schemeClr val="bg1"/>
                </a:solidFill>
                <a:latin typeface="Times New Roman"/>
                <a:ea typeface="Times New Roman"/>
              </a:rPr>
              <a:t>внимания требуют и 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школьные библиотеки</a:t>
            </a:r>
            <a:r>
              <a:rPr lang="ru-RU" sz="3200" b="1" i="1" dirty="0">
                <a:solidFill>
                  <a:schemeClr val="bg1"/>
                </a:solidFill>
                <a:latin typeface="Times New Roman"/>
                <a:ea typeface="Times New Roman"/>
              </a:rPr>
              <a:t>. Уверен, их место в современной системе образования может быть гораздо более значимым. </a:t>
            </a:r>
            <a:endParaRPr lang="ru-RU" sz="32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Они </a:t>
            </a:r>
            <a:r>
              <a:rPr lang="ru-RU" sz="3200" b="1" i="1" dirty="0">
                <a:solidFill>
                  <a:schemeClr val="bg1"/>
                </a:solidFill>
                <a:latin typeface="Times New Roman"/>
                <a:ea typeface="Times New Roman"/>
              </a:rPr>
              <a:t>должны стать для ребят </a:t>
            </a:r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точками притяжения, пространством знаний, а педагоги-библиотекари — авторитетными, знающими наставниками, активно участвующими в воспитательном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процессе»</a:t>
            </a:r>
            <a:endParaRPr lang="ru-RU" sz="24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fontAlgn="base"/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fontAlgn="base">
              <a:spcAft>
                <a:spcPts val="1500"/>
              </a:spcAft>
            </a:pP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46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054" y="321276"/>
            <a:ext cx="6400800" cy="2261286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Российское общество «Знание»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195" y="3274541"/>
            <a:ext cx="11232291" cy="3288186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 fontAlgn="base">
              <a:spcAft>
                <a:spcPts val="15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Инициативы Российского общества «Знание»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по перезагрузке школьных библиотек как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многофункциональных просветительских пространств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, предоставляющих широкие возможности для развития детей и подростков.</a:t>
            </a:r>
          </a:p>
          <a:p>
            <a:pPr fontAlgn="base">
              <a:spcAft>
                <a:spcPts val="15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«Библиотеки играют ключевую роль в воспитании молодого поколения, и за последние годы мы увидели трансформацию публичных библиотек в полноценные культурные центры, где можно получить знания в современной увлекательной форме. Гораздо менее она коснулась школьных библиотек»,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</a:rPr>
              <a:t>— отметил генеральный директор Российского общества «Знание» Максим </a:t>
            </a:r>
            <a:r>
              <a:rPr lang="ru-RU" sz="24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Древаль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rtl="0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5" y="405313"/>
            <a:ext cx="3781167" cy="252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B672BC8-D7EC-066C-9025-5F29713D8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1341" y="2162431"/>
            <a:ext cx="11331145" cy="440029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fontAlgn="base">
              <a:spcAft>
                <a:spcPts val="15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Предложено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запустить федеральную обучающую программу для сотрудников школьных библиотек на базе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Центра знаний «Машук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».</a:t>
            </a:r>
          </a:p>
          <a:p>
            <a:pPr fontAlgn="base">
              <a:spcAft>
                <a:spcPts val="15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Е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жегодный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конкурс для выявления лучших библиотечных инициатив — позволил бы победителям претендовать на 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грантовую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 поддержку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и обеспечил реализацию лучших проектов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fontAlgn="base">
              <a:spcAft>
                <a:spcPts val="15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еализация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федерального конкурса «Родная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игрушка» позволила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бы наполнить пространства библиотек современными отечественными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интеллектуальными и настольными играми, конструкторами, игрушками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, способствующими воспитанию российских ценностей.</a:t>
            </a:r>
          </a:p>
          <a:p>
            <a:pPr fontAlgn="base">
              <a:spcAft>
                <a:spcPts val="1500"/>
              </a:spcAft>
            </a:pPr>
            <a:endParaRPr lang="ru-RU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fontAlgn="base">
              <a:spcAft>
                <a:spcPts val="1500"/>
              </a:spcAft>
            </a:pPr>
            <a:endParaRPr lang="ru-RU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rtl="0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7266" y="333634"/>
            <a:ext cx="10700950" cy="10379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Инициативы общества «Знание»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327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B53FD5-8F3E-4406-8404-9F78B5E6376E}">
  <ds:schemaRefs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sharepoint/v3"/>
    <ds:schemaRef ds:uri="http://www.w3.org/XML/1998/namespace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564</TotalTime>
  <Words>1101</Words>
  <Application>Microsoft Office PowerPoint</Application>
  <PresentationFormat>Произвольный</PresentationFormat>
  <Paragraphs>147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  Поручения   Президента РФ Путина В.В.,                  касающиеся школьных библиотек и библиотекарей образовательных организаций   Актуальные моменты </vt:lpstr>
      <vt:lpstr>Презентация PowerPoint</vt:lpstr>
      <vt:lpstr>Презентация PowerPoint</vt:lpstr>
      <vt:lpstr>Заседание Совета при президенте по реализации государственной политики в сфере поддержки русского языка и языков народов России  под председательством президента России В. Путина    5 ноября 2024 г.  </vt:lpstr>
      <vt:lpstr>Презентация PowerPoint</vt:lpstr>
      <vt:lpstr>Презентация PowerPoint</vt:lpstr>
      <vt:lpstr>Презентация PowerPoint</vt:lpstr>
      <vt:lpstr>Российское общество «Знание»</vt:lpstr>
      <vt:lpstr>Инициативы общества «Знание»</vt:lpstr>
      <vt:lpstr>Перечень поручений по итогам заседания Совета по реализации госполитики в сфере поддержки русского языка и языков народов России</vt:lpstr>
      <vt:lpstr>ПОРУЧЕНИЯ</vt:lpstr>
      <vt:lpstr>ПОРУЧЕНИЯ</vt:lpstr>
      <vt:lpstr>ПОРУЧЕНИЯ</vt:lpstr>
      <vt:lpstr>ПОРУЧЕНИЯ</vt:lpstr>
      <vt:lpstr>ПОРУЧЕНИЯ</vt:lpstr>
      <vt:lpstr>ПОРУЧЕНИЯ</vt:lpstr>
      <vt:lpstr>ПОРУЧЕНИЯ</vt:lpstr>
      <vt:lpstr>ПОРУЧЕНИЯ</vt:lpstr>
      <vt:lpstr>ПОРУЧЕНИЯ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Набор  слайдов для презентации</dc:title>
  <dc:creator>Мальщукова Ирина Вениаминовна</dc:creator>
  <cp:lastModifiedBy>Мальщукова Ирина Вениаминовна</cp:lastModifiedBy>
  <cp:revision>32</cp:revision>
  <dcterms:created xsi:type="dcterms:W3CDTF">2024-01-04T07:32:45Z</dcterms:created>
  <dcterms:modified xsi:type="dcterms:W3CDTF">2025-09-25T13:02:44Z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