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60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803903A-425C-4373-8BD9-BA97FE797786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45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A0959F3A-4EE9-4F93-A71D-EF8EC60B187D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2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41A9D45-3B32-43E3-A4F3-27D67606F56D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5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398102CD-4FC5-44B7-8B73-A7FFE7BC0BB6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8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B9615B5-744A-4E38-B9FF-541F05812C6E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1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F847F3D6-C2BB-4700-9060-2818E994B9A1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4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662E9D6-D8EE-412D-A10C-CBEC1803CA52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7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5601698-5F0F-4C1C-88FD-DF1E9464A050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26C9EB8-98B9-4123-BC21-3255987EE324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51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FCBA7CB-6007-4940-AC7D-DDC591B5D682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4B5535F-C8AD-455A-951E-65A6F3660B09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14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57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BE05136-0B38-4739-8200-F5612A087D43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15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4359667-EE13-40D0-A872-19D460B6D16D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16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B8D94299-0249-4A71-AC55-5DBB316407FF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17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66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940BA7E-401B-4EDE-9636-0BCBF995AD12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18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2440" cy="3082320"/>
          </a:xfrm>
          <a:prstGeom prst="rect">
            <a:avLst/>
          </a:prstGeom>
        </p:spPr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440" cy="3596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69" name="CustomShape 3"/>
          <p:cNvSpPr/>
          <p:nvPr/>
        </p:nvSpPr>
        <p:spPr>
          <a:xfrm>
            <a:off x="3884760" y="8685360"/>
            <a:ext cx="296784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EC470A3-70CE-4EC6-9B62-0A492EDD9C81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20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080" cy="1249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5299920" y="0"/>
            <a:ext cx="6956640" cy="6854040"/>
          </a:xfrm>
          <a:prstGeom prst="rect">
            <a:avLst/>
          </a:prstGeom>
          <a:gradFill rotWithShape="0">
            <a:gsLst>
              <a:gs pos="0">
                <a:srgbClr val="1F4E79"/>
              </a:gs>
              <a:gs pos="100000">
                <a:srgbClr val="DEE6EF"/>
              </a:gs>
            </a:gsLst>
            <a:lin ang="5340000"/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https://events.webinar.ru/51207185/300176681/record-new/634794444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896760" y="3960000"/>
            <a:ext cx="8819640" cy="238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fontScale="32000"/>
          </a:bodyPr>
          <a:lstStyle/>
          <a:p>
            <a:pPr algn="r">
              <a:lnSpc>
                <a:spcPct val="90000"/>
              </a:lnSpc>
            </a:pPr>
            <a:r>
              <a:rPr lang="ru-RU" sz="6000" b="0" strike="noStrike" spc="-1">
                <a:solidFill>
                  <a:srgbClr val="000000"/>
                </a:solidFill>
                <a:latin typeface="Bahnschrift SemiBold Condensed"/>
                <a:ea typeface="DejaVu Sans"/>
              </a:rPr>
              <a:t>Консультативный вебинар №2 по проекту "Образовательный лифт: ШНОР" для сетевой группы учителей истории и обществознания.</a:t>
            </a:r>
            <a:endParaRPr lang="ru-RU" sz="6000" b="0" strike="noStrike" spc="-1">
              <a:latin typeface="Arial"/>
            </a:endParaRPr>
          </a:p>
        </p:txBody>
      </p:sp>
      <p:sp>
        <p:nvSpPr>
          <p:cNvPr id="84" name="CustomShape 3"/>
          <p:cNvSpPr/>
          <p:nvPr/>
        </p:nvSpPr>
        <p:spPr>
          <a:xfrm>
            <a:off x="1595520" y="4259520"/>
            <a:ext cx="8748000" cy="165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9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85" name="Рисунок 84"/>
          <p:cNvPicPr/>
          <p:nvPr/>
        </p:nvPicPr>
        <p:blipFill>
          <a:blip r:embed="rId2" cstate="print"/>
          <a:stretch/>
        </p:blipFill>
        <p:spPr>
          <a:xfrm>
            <a:off x="1100160" y="180000"/>
            <a:ext cx="3396240" cy="3390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360000" y="1518840"/>
            <a:ext cx="9825840" cy="447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«Космическое путешествие» (квест-игра)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 ««И край родной откроет тайны» (квест-игра)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«День семьи, любви и верности» ( интеллектуальная игра)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«Русь изначальная»(проект)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«300 лет г. Пермь»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 (квест-игра,  проект)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«Поле»( образовательный квест)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«Финансовая грамотность»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 ( интеллектуальная игра. Викторина)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«Организация власти в Древнем Египте» (формат не определен)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mbria"/>
              </a:rPr>
              <a:t>«90-летие образования г. Чусовой» (Урок – викторина)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 «Знание – Практика - Успех»(Игра)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«Почта» (формат не определен; на основе Точек Роста)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«Эпоха Петра Великого»  (Урок истории)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540000" y="180000"/>
            <a:ext cx="10010880" cy="1338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1A4F"/>
                </a:solidFill>
                <a:latin typeface="Calibri"/>
                <a:ea typeface="Cambria"/>
              </a:rPr>
              <a:t>Задания участников проекта созданы для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1A4F"/>
                </a:solidFill>
                <a:latin typeface="Calibri"/>
                <a:ea typeface="Cambria"/>
              </a:rPr>
              <a:t>основной школы. По темам и формату: 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29" name="Рисунок 128"/>
          <p:cNvPicPr/>
          <p:nvPr/>
        </p:nvPicPr>
        <p:blipFill>
          <a:blip r:embed="rId2" cstate="print"/>
          <a:stretch/>
        </p:blipFill>
        <p:spPr>
          <a:xfrm>
            <a:off x="10260000" y="182880"/>
            <a:ext cx="1796760" cy="1793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1" name="CustomShape 2"/>
          <p:cNvSpPr/>
          <p:nvPr/>
        </p:nvSpPr>
        <p:spPr>
          <a:xfrm>
            <a:off x="1230120" y="536760"/>
            <a:ext cx="104029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УРОК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«Эпоха Петра Великого»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1620000" y="1980000"/>
            <a:ext cx="9292320" cy="192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2046600" y="3396240"/>
            <a:ext cx="87699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4" name="CustomShape 5"/>
          <p:cNvSpPr/>
          <p:nvPr/>
        </p:nvSpPr>
        <p:spPr>
          <a:xfrm>
            <a:off x="9360000" y="54000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35" name="Рисунок 134"/>
          <p:cNvPicPr/>
          <p:nvPr/>
        </p:nvPicPr>
        <p:blipFill>
          <a:blip r:embed="rId3" cstate="print"/>
          <a:srcRect l="20388" t="31279" r="23506" b="34593"/>
          <a:stretch/>
        </p:blipFill>
        <p:spPr>
          <a:xfrm>
            <a:off x="2340000" y="3600360"/>
            <a:ext cx="6839640" cy="23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36360" y="180000"/>
            <a:ext cx="104029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УРОК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«Организация власти в Древнем Египте»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720000" y="1620000"/>
            <a:ext cx="9292320" cy="118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предметными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39" name="CustomShape 4"/>
          <p:cNvSpPr/>
          <p:nvPr/>
        </p:nvSpPr>
        <p:spPr>
          <a:xfrm>
            <a:off x="2046600" y="3396240"/>
            <a:ext cx="87699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5"/>
          <p:cNvSpPr/>
          <p:nvPr/>
        </p:nvSpPr>
        <p:spPr>
          <a:xfrm>
            <a:off x="9360000" y="54000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41" name="Рисунок 140"/>
          <p:cNvPicPr/>
          <p:nvPr/>
        </p:nvPicPr>
        <p:blipFill>
          <a:blip r:embed="rId3" cstate="print"/>
          <a:srcRect l="8577" t="21487" r="11559" b="6180"/>
          <a:stretch/>
        </p:blipFill>
        <p:spPr>
          <a:xfrm>
            <a:off x="1080000" y="2505600"/>
            <a:ext cx="7740000" cy="3942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CustomShape 2"/>
          <p:cNvSpPr/>
          <p:nvPr/>
        </p:nvSpPr>
        <p:spPr>
          <a:xfrm>
            <a:off x="36360" y="180000"/>
            <a:ext cx="104029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УРОК - викторина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«90-летие образования г. Чусовой»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44" name="CustomShape 3"/>
          <p:cNvSpPr/>
          <p:nvPr/>
        </p:nvSpPr>
        <p:spPr>
          <a:xfrm>
            <a:off x="720000" y="1620000"/>
            <a:ext cx="9292320" cy="118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предметными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2046600" y="3396240"/>
            <a:ext cx="87699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CustomShape 5"/>
          <p:cNvSpPr/>
          <p:nvPr/>
        </p:nvSpPr>
        <p:spPr>
          <a:xfrm>
            <a:off x="9360000" y="54000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47" name="Рисунок 146"/>
          <p:cNvPicPr/>
          <p:nvPr/>
        </p:nvPicPr>
        <p:blipFill>
          <a:blip r:embed="rId3" cstate="print"/>
          <a:srcRect l="17435" t="20780" r="22030" b="10975"/>
          <a:stretch/>
        </p:blipFill>
        <p:spPr>
          <a:xfrm>
            <a:off x="2880000" y="2808720"/>
            <a:ext cx="5940000" cy="3766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CustomShape 2"/>
          <p:cNvSpPr/>
          <p:nvPr/>
        </p:nvSpPr>
        <p:spPr>
          <a:xfrm>
            <a:off x="180000" y="0"/>
            <a:ext cx="10402920" cy="1308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Квест-игра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«Космическое путешествие»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50" name="CustomShape 3"/>
          <p:cNvSpPr/>
          <p:nvPr/>
        </p:nvSpPr>
        <p:spPr>
          <a:xfrm>
            <a:off x="786960" y="1440000"/>
            <a:ext cx="9292320" cy="22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 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51" name="CustomShape 4"/>
          <p:cNvSpPr/>
          <p:nvPr/>
        </p:nvSpPr>
        <p:spPr>
          <a:xfrm>
            <a:off x="2046600" y="3396240"/>
            <a:ext cx="8769960" cy="305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2. Овладение</a:t>
            </a:r>
            <a:r>
              <a:rPr lang="ru-RU" sz="2400" b="1" strike="noStrike" spc="-60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учебными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коммуникативными</a:t>
            </a:r>
            <a:r>
              <a:rPr lang="ru-RU" sz="2400" b="1" strike="noStrike" spc="-86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FFFFFF"/>
                </a:solidFill>
                <a:latin typeface="Cambria"/>
                <a:ea typeface="Cambria"/>
              </a:rPr>
              <a:t>Общение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FFFFFF"/>
                </a:solidFill>
                <a:latin typeface="Cambria"/>
                <a:ea typeface="Cambria"/>
              </a:rPr>
              <a:t>Совместная деятельность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FFFFFF"/>
                </a:solidFill>
                <a:latin typeface="Cambria"/>
                <a:ea typeface="Cambria"/>
              </a:rPr>
              <a:t>               </a:t>
            </a: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3. Овладение</a:t>
            </a:r>
            <a:r>
              <a:rPr lang="ru-RU" sz="2400" b="1" strike="noStrike" spc="-60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регулятивными                  действиями</a:t>
            </a:r>
            <a:endParaRPr lang="ru-RU" sz="2400" b="0" strike="noStrike" spc="-1">
              <a:latin typeface="Arial"/>
            </a:endParaRPr>
          </a:p>
          <a:p>
            <a:pPr marL="469800">
              <a:lnSpc>
                <a:spcPct val="100000"/>
              </a:lnSpc>
              <a:spcBef>
                <a:spcPts val="145"/>
              </a:spcBef>
              <a:tabLst>
                <a:tab pos="408240" algn="l"/>
                <a:tab pos="408960" algn="l"/>
              </a:tabLst>
            </a:pPr>
            <a:r>
              <a:rPr lang="ru-RU" sz="2400" b="0" strike="noStrike" spc="-26">
                <a:solidFill>
                  <a:srgbClr val="FFFFFF"/>
                </a:solidFill>
                <a:latin typeface="Cambria"/>
                <a:ea typeface="Cambria"/>
              </a:rPr>
              <a:t>               Самоорганизация</a:t>
            </a:r>
            <a:endParaRPr lang="ru-RU" sz="2400" b="0" strike="noStrike" spc="-1">
              <a:latin typeface="Arial"/>
            </a:endParaRPr>
          </a:p>
          <a:p>
            <a:pPr marL="469800">
              <a:lnSpc>
                <a:spcPct val="100000"/>
              </a:lnSpc>
              <a:spcBef>
                <a:spcPts val="145"/>
              </a:spcBef>
              <a:tabLst>
                <a:tab pos="408240" algn="l"/>
                <a:tab pos="408960" algn="l"/>
              </a:tabLst>
            </a:pPr>
            <a:r>
              <a:rPr lang="ru-RU" sz="2400" b="0" strike="noStrike" spc="-26">
                <a:solidFill>
                  <a:srgbClr val="FFFFFF"/>
                </a:solidFill>
                <a:latin typeface="Cambria"/>
                <a:ea typeface="Cambria"/>
              </a:rPr>
              <a:t>               Самоконтроль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2" name="CustomShape 5"/>
          <p:cNvSpPr/>
          <p:nvPr/>
        </p:nvSpPr>
        <p:spPr>
          <a:xfrm>
            <a:off x="9720000" y="360000"/>
            <a:ext cx="1979280" cy="125928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Физика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Иностранный язык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Биология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История 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53" name="Рисунок 152"/>
          <p:cNvPicPr/>
          <p:nvPr/>
        </p:nvPicPr>
        <p:blipFill>
          <a:blip r:embed="rId3" cstate="print"/>
          <a:srcRect t="29088" b="42044"/>
          <a:stretch/>
        </p:blipFill>
        <p:spPr>
          <a:xfrm>
            <a:off x="9360000" y="1663920"/>
            <a:ext cx="2699280" cy="1731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5" name="CustomShape 2"/>
          <p:cNvSpPr/>
          <p:nvPr/>
        </p:nvSpPr>
        <p:spPr>
          <a:xfrm>
            <a:off x="18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Квест-игра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««300 лет г.Пермь»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56" name="CustomShape 3"/>
          <p:cNvSpPr/>
          <p:nvPr/>
        </p:nvSpPr>
        <p:spPr>
          <a:xfrm>
            <a:off x="786960" y="1440000"/>
            <a:ext cx="9292320" cy="22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 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57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58" name="Рисунок 157"/>
          <p:cNvPicPr/>
          <p:nvPr/>
        </p:nvPicPr>
        <p:blipFill>
          <a:blip r:embed="rId3" cstate="print"/>
          <a:srcRect l="46969" t="39157" r="24986" b="24101"/>
          <a:stretch/>
        </p:blipFill>
        <p:spPr>
          <a:xfrm>
            <a:off x="6892200" y="1942920"/>
            <a:ext cx="4447800" cy="3277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446040" y="345204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CustomShape 2"/>
          <p:cNvSpPr/>
          <p:nvPr/>
        </p:nvSpPr>
        <p:spPr>
          <a:xfrm>
            <a:off x="360000" y="900000"/>
            <a:ext cx="10402920" cy="97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Квест-игра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««300 лет г.Пермь»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61" name="CustomShape 3"/>
          <p:cNvSpPr/>
          <p:nvPr/>
        </p:nvSpPr>
        <p:spPr>
          <a:xfrm>
            <a:off x="2035800" y="1323360"/>
            <a:ext cx="9292320" cy="82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62" name="CustomShape 4"/>
          <p:cNvSpPr/>
          <p:nvPr/>
        </p:nvSpPr>
        <p:spPr>
          <a:xfrm>
            <a:off x="540000" y="3396240"/>
            <a:ext cx="10276560" cy="307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2. Овладение</a:t>
            </a:r>
            <a:r>
              <a:rPr lang="ru-RU" sz="2400" b="1" strike="noStrike" spc="-60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учебными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коммуникативными</a:t>
            </a:r>
            <a:r>
              <a:rPr lang="ru-RU" sz="2400" b="1" strike="noStrike" spc="-86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FFFFFF"/>
                </a:solidFill>
                <a:latin typeface="Cambria"/>
                <a:ea typeface="Cambria"/>
              </a:rPr>
              <a:t>Общение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FFFFFF"/>
                </a:solidFill>
                <a:latin typeface="Cambria"/>
                <a:ea typeface="Cambria"/>
              </a:rPr>
              <a:t>Совместная деятельность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1000"/>
              </a:lnSpc>
              <a:spcBef>
                <a:spcPts val="60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3. Овладение</a:t>
            </a:r>
            <a:r>
              <a:rPr lang="ru-RU" sz="2400" b="1" strike="noStrike" spc="-60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FFFFFF"/>
                </a:solidFill>
                <a:latin typeface="Cambria"/>
                <a:ea typeface="Cambria"/>
              </a:rPr>
              <a:t> 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1000"/>
              </a:lnSpc>
              <a:spcBef>
                <a:spcPts val="60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FFFFFF"/>
                </a:solidFill>
                <a:latin typeface="Cambria"/>
                <a:ea typeface="Cambria"/>
              </a:rPr>
              <a:t>регулятивными действиями</a:t>
            </a:r>
            <a:endParaRPr lang="ru-RU" sz="2400" b="0" strike="noStrike" spc="-1">
              <a:latin typeface="Arial"/>
            </a:endParaRPr>
          </a:p>
          <a:p>
            <a:pPr marL="469800">
              <a:lnSpc>
                <a:spcPct val="100000"/>
              </a:lnSpc>
              <a:spcBef>
                <a:spcPts val="145"/>
              </a:spcBef>
              <a:tabLst>
                <a:tab pos="408240" algn="l"/>
                <a:tab pos="408960" algn="l"/>
              </a:tabLst>
            </a:pPr>
            <a:r>
              <a:rPr lang="ru-RU" sz="2400" b="0" strike="noStrike" spc="-26">
                <a:solidFill>
                  <a:srgbClr val="FFFFFF"/>
                </a:solidFill>
                <a:latin typeface="Cambria"/>
                <a:ea typeface="Cambria"/>
              </a:rPr>
              <a:t>Самоорганизация</a:t>
            </a:r>
            <a:endParaRPr lang="ru-RU" sz="2400" b="0" strike="noStrike" spc="-1">
              <a:latin typeface="Arial"/>
            </a:endParaRPr>
          </a:p>
          <a:p>
            <a:pPr marL="469800">
              <a:lnSpc>
                <a:spcPct val="100000"/>
              </a:lnSpc>
              <a:spcBef>
                <a:spcPts val="145"/>
              </a:spcBef>
              <a:tabLst>
                <a:tab pos="408240" algn="l"/>
                <a:tab pos="408960" algn="l"/>
              </a:tabLst>
            </a:pPr>
            <a:r>
              <a:rPr lang="ru-RU" sz="2400" b="0" strike="noStrike" spc="-26">
                <a:solidFill>
                  <a:srgbClr val="FFFFFF"/>
                </a:solidFill>
                <a:latin typeface="Cambria"/>
                <a:ea typeface="Cambria"/>
              </a:rPr>
              <a:t>Самоконтроль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63" name="Рисунок 162"/>
          <p:cNvPicPr/>
          <p:nvPr/>
        </p:nvPicPr>
        <p:blipFill>
          <a:blip r:embed="rId3" cstate="print"/>
          <a:srcRect l="46969" t="62782" r="23510" b="8350"/>
          <a:stretch/>
        </p:blipFill>
        <p:spPr>
          <a:xfrm>
            <a:off x="7560000" y="4320000"/>
            <a:ext cx="3599280" cy="1979280"/>
          </a:xfrm>
          <a:prstGeom prst="rect">
            <a:avLst/>
          </a:prstGeom>
          <a:ln w="0">
            <a:noFill/>
          </a:ln>
        </p:spPr>
      </p:pic>
      <p:pic>
        <p:nvPicPr>
          <p:cNvPr id="164" name="Рисунок 163"/>
          <p:cNvPicPr/>
          <p:nvPr/>
        </p:nvPicPr>
        <p:blipFill>
          <a:blip r:embed="rId4" cstate="print"/>
          <a:srcRect l="46969" t="18597" r="23510" b="58226"/>
          <a:stretch/>
        </p:blipFill>
        <p:spPr>
          <a:xfrm>
            <a:off x="5220360" y="360000"/>
            <a:ext cx="6522480" cy="287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2"/>
          <p:cNvSpPr/>
          <p:nvPr/>
        </p:nvSpPr>
        <p:spPr>
          <a:xfrm>
            <a:off x="18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Квест-игра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««300 лет г.Пермь»»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67" name="CustomShape 3"/>
          <p:cNvSpPr/>
          <p:nvPr/>
        </p:nvSpPr>
        <p:spPr>
          <a:xfrm>
            <a:off x="786960" y="1440000"/>
            <a:ext cx="9292320" cy="22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 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68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9" name="Рисунок 168"/>
          <p:cNvPicPr/>
          <p:nvPr/>
        </p:nvPicPr>
        <p:blipFill>
          <a:blip r:embed="rId3" cstate="print"/>
          <a:srcRect l="46596" t="18159" r="23510" b="16227"/>
          <a:stretch/>
        </p:blipFill>
        <p:spPr>
          <a:xfrm>
            <a:off x="7200000" y="180360"/>
            <a:ext cx="4859640" cy="5999400"/>
          </a:xfrm>
          <a:prstGeom prst="rect">
            <a:avLst/>
          </a:prstGeom>
          <a:ln w="0">
            <a:noFill/>
          </a:ln>
        </p:spPr>
      </p:pic>
      <p:pic>
        <p:nvPicPr>
          <p:cNvPr id="170" name="Рисунок 169"/>
          <p:cNvPicPr/>
          <p:nvPr/>
        </p:nvPicPr>
        <p:blipFill>
          <a:blip r:embed="rId4" cstate="print"/>
          <a:srcRect l="46969" t="39157" r="24986" b="24101"/>
          <a:stretch/>
        </p:blipFill>
        <p:spPr>
          <a:xfrm>
            <a:off x="2520360" y="3396240"/>
            <a:ext cx="3959280" cy="2917080"/>
          </a:xfrm>
          <a:prstGeom prst="rect">
            <a:avLst/>
          </a:prstGeom>
          <a:ln w="0">
            <a:noFill/>
          </a:ln>
        </p:spPr>
      </p:pic>
      <p:pic>
        <p:nvPicPr>
          <p:cNvPr id="171" name="Object 5"/>
          <p:cNvPicPr/>
          <p:nvPr/>
        </p:nvPicPr>
        <p:blipFill>
          <a:blip r:embed="rId5" cstate="print"/>
          <a:stretch/>
        </p:blipFill>
        <p:spPr>
          <a:xfrm>
            <a:off x="720000" y="542160"/>
            <a:ext cx="6118920" cy="1077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72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Квест-игра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«И край родной откроет тайны»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75" name="CustomShape 3"/>
          <p:cNvSpPr/>
          <p:nvPr/>
        </p:nvSpPr>
        <p:spPr>
          <a:xfrm>
            <a:off x="540000" y="974160"/>
            <a:ext cx="9292320" cy="22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метапредметными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 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76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77" name="Рисунок 176"/>
          <p:cNvPicPr/>
          <p:nvPr/>
        </p:nvPicPr>
        <p:blipFill>
          <a:blip r:embed="rId3" cstate="print"/>
          <a:srcRect l="10055" t="28658" r="53039" b="42474"/>
          <a:stretch/>
        </p:blipFill>
        <p:spPr>
          <a:xfrm>
            <a:off x="6623640" y="360360"/>
            <a:ext cx="5317560" cy="2339280"/>
          </a:xfrm>
          <a:prstGeom prst="rect">
            <a:avLst/>
          </a:prstGeom>
          <a:ln w="0">
            <a:noFill/>
          </a:ln>
        </p:spPr>
      </p:pic>
      <p:pic>
        <p:nvPicPr>
          <p:cNvPr id="178" name="Рисунок 177"/>
          <p:cNvPicPr/>
          <p:nvPr/>
        </p:nvPicPr>
        <p:blipFill>
          <a:blip r:embed="rId4" cstate="print"/>
          <a:srcRect l="51400" t="65407" r="10220" b="6152"/>
          <a:stretch/>
        </p:blipFill>
        <p:spPr>
          <a:xfrm>
            <a:off x="1260000" y="3780000"/>
            <a:ext cx="5939640" cy="2475360"/>
          </a:xfrm>
          <a:prstGeom prst="rect">
            <a:avLst/>
          </a:prstGeom>
          <a:ln w="0">
            <a:noFill/>
          </a:ln>
        </p:spPr>
      </p:pic>
      <p:pic>
        <p:nvPicPr>
          <p:cNvPr id="179" name="Рисунок 178"/>
          <p:cNvPicPr/>
          <p:nvPr/>
        </p:nvPicPr>
        <p:blipFill>
          <a:blip r:embed="rId5" cstate="print"/>
          <a:srcRect l="20392" t="62782" r="64852" b="13599"/>
          <a:stretch/>
        </p:blipFill>
        <p:spPr>
          <a:xfrm>
            <a:off x="8100000" y="3780000"/>
            <a:ext cx="2716560" cy="2444760"/>
          </a:xfrm>
          <a:prstGeom prst="rect">
            <a:avLst/>
          </a:prstGeom>
          <a:ln w="0">
            <a:noFill/>
          </a:ln>
        </p:spPr>
      </p:pic>
      <p:sp>
        <p:nvSpPr>
          <p:cNvPr id="180" name="CustomShape 5"/>
          <p:cNvSpPr/>
          <p:nvPr/>
        </p:nvSpPr>
        <p:spPr>
          <a:xfrm>
            <a:off x="9720360" y="252036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Рисунок 180"/>
          <p:cNvPicPr/>
          <p:nvPr/>
        </p:nvPicPr>
        <p:blipFill>
          <a:blip r:embed="rId2" cstate="print"/>
          <a:srcRect l="18927" t="11615" r="16140" b="12269"/>
          <a:stretch/>
        </p:blipFill>
        <p:spPr>
          <a:xfrm>
            <a:off x="1080000" y="180000"/>
            <a:ext cx="10076760" cy="6640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1129680" y="2116080"/>
            <a:ext cx="1028160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57200" indent="-453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Женина Лариса Викторовна, к.и.н, доцент, зав. кафедрой общего образования ЦНППМПР ГАУ ДПО "Институт развития образования Пермского края"</a:t>
            </a:r>
            <a:endParaRPr lang="ru-RU" sz="3200" b="0" strike="noStrike" spc="-1">
              <a:latin typeface="Arial"/>
            </a:endParaRPr>
          </a:p>
          <a:p>
            <a:pPr marL="457200" indent="-453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2 года сопровождает проект «Образовательный лифт: ШНОР».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1129680" y="1050480"/>
            <a:ext cx="965412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0" strike="noStrike" spc="-1">
                <a:solidFill>
                  <a:srgbClr val="001A4F"/>
                </a:solidFill>
                <a:latin typeface="Calibri"/>
                <a:ea typeface="Cambria"/>
              </a:rPr>
              <a:t>Руководитель сетевой группы.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CustomShape 2"/>
          <p:cNvSpPr/>
          <p:nvPr/>
        </p:nvSpPr>
        <p:spPr>
          <a:xfrm>
            <a:off x="72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Образовательный квест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«Поле»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4" name="CustomShape 3"/>
          <p:cNvSpPr/>
          <p:nvPr/>
        </p:nvSpPr>
        <p:spPr>
          <a:xfrm>
            <a:off x="180000" y="900000"/>
            <a:ext cx="9292320" cy="2666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метапредметными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 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85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6" name="CustomShape 5"/>
          <p:cNvSpPr/>
          <p:nvPr/>
        </p:nvSpPr>
        <p:spPr>
          <a:xfrm>
            <a:off x="9540000" y="18000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87" name="Рисунок 186"/>
          <p:cNvPicPr/>
          <p:nvPr/>
        </p:nvPicPr>
        <p:blipFill>
          <a:blip r:embed="rId3" cstate="print"/>
          <a:srcRect l="21866" t="26033" r="24986" b="13599"/>
          <a:stretch/>
        </p:blipFill>
        <p:spPr>
          <a:xfrm>
            <a:off x="5580360" y="1980360"/>
            <a:ext cx="6479280" cy="4139280"/>
          </a:xfrm>
          <a:prstGeom prst="rect">
            <a:avLst/>
          </a:prstGeom>
          <a:ln w="0">
            <a:noFill/>
          </a:ln>
        </p:spPr>
      </p:pic>
      <p:pic>
        <p:nvPicPr>
          <p:cNvPr id="188" name="Рисунок 187"/>
          <p:cNvPicPr/>
          <p:nvPr/>
        </p:nvPicPr>
        <p:blipFill>
          <a:blip r:embed="rId4" cstate="print"/>
          <a:srcRect l="21748" t="41781" r="28057" b="16017"/>
          <a:stretch/>
        </p:blipFill>
        <p:spPr>
          <a:xfrm>
            <a:off x="832320" y="3780000"/>
            <a:ext cx="4567320" cy="21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Рисунок 188"/>
          <p:cNvPicPr/>
          <p:nvPr/>
        </p:nvPicPr>
        <p:blipFill>
          <a:blip r:embed="rId2" cstate="print"/>
          <a:srcRect l="26232" t="20518" r="29488" b="5991"/>
          <a:stretch/>
        </p:blipFill>
        <p:spPr>
          <a:xfrm>
            <a:off x="2340000" y="540000"/>
            <a:ext cx="6659280" cy="621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1" name="CustomShape 2"/>
          <p:cNvSpPr/>
          <p:nvPr/>
        </p:nvSpPr>
        <p:spPr>
          <a:xfrm>
            <a:off x="72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Игра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«День семьи, любви и верности»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92" name="CustomShape 3"/>
          <p:cNvSpPr/>
          <p:nvPr/>
        </p:nvSpPr>
        <p:spPr>
          <a:xfrm>
            <a:off x="180000" y="974160"/>
            <a:ext cx="5039640" cy="193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метапредметными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93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5"/>
          <p:cNvSpPr/>
          <p:nvPr/>
        </p:nvSpPr>
        <p:spPr>
          <a:xfrm>
            <a:off x="1440000" y="3960000"/>
            <a:ext cx="2519280" cy="1619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Командная работа?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95" name="Рисунок 194"/>
          <p:cNvPicPr/>
          <p:nvPr/>
        </p:nvPicPr>
        <p:blipFill>
          <a:blip r:embed="rId3" cstate="print"/>
          <a:srcRect l="27774" t="15535" r="29533" b="6149"/>
          <a:stretch/>
        </p:blipFill>
        <p:spPr>
          <a:xfrm>
            <a:off x="5414760" y="209520"/>
            <a:ext cx="5744880" cy="5927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7" name="CustomShape 2"/>
          <p:cNvSpPr/>
          <p:nvPr/>
        </p:nvSpPr>
        <p:spPr>
          <a:xfrm>
            <a:off x="72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Проект 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«Русь изначальная»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98" name="CustomShape 3"/>
          <p:cNvSpPr/>
          <p:nvPr/>
        </p:nvSpPr>
        <p:spPr>
          <a:xfrm>
            <a:off x="180000" y="974160"/>
            <a:ext cx="5039640" cy="193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метапредметными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99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0" name="Рисунок 199"/>
          <p:cNvPicPr/>
          <p:nvPr/>
        </p:nvPicPr>
        <p:blipFill>
          <a:blip r:embed="rId3" cstate="print"/>
          <a:srcRect l="26297" t="18159" r="32368" b="16227"/>
          <a:stretch/>
        </p:blipFill>
        <p:spPr>
          <a:xfrm>
            <a:off x="5220360" y="360000"/>
            <a:ext cx="6854040" cy="6119640"/>
          </a:xfrm>
          <a:prstGeom prst="rect">
            <a:avLst/>
          </a:prstGeom>
          <a:ln w="0">
            <a:noFill/>
          </a:ln>
        </p:spPr>
      </p:pic>
      <p:pic>
        <p:nvPicPr>
          <p:cNvPr id="201" name="Рисунок 200"/>
          <p:cNvPicPr/>
          <p:nvPr/>
        </p:nvPicPr>
        <p:blipFill>
          <a:blip r:embed="rId4" cstate="print"/>
          <a:srcRect l="26297" t="12906" r="30892" b="42478"/>
          <a:stretch/>
        </p:blipFill>
        <p:spPr>
          <a:xfrm>
            <a:off x="1080360" y="2908080"/>
            <a:ext cx="5219280" cy="305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647640" y="342216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CustomShape 2"/>
          <p:cNvSpPr/>
          <p:nvPr/>
        </p:nvSpPr>
        <p:spPr>
          <a:xfrm>
            <a:off x="720000" y="0"/>
            <a:ext cx="10402920" cy="97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Формат: Проект 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«День семьи, любви и верности»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04" name="CustomShape 3"/>
          <p:cNvSpPr/>
          <p:nvPr/>
        </p:nvSpPr>
        <p:spPr>
          <a:xfrm>
            <a:off x="180000" y="974160"/>
            <a:ext cx="5039640" cy="193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метапредметными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Базовые</a:t>
            </a:r>
            <a:r>
              <a:rPr lang="ru-RU" sz="2400" b="0" strike="noStrike" spc="-26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21">
                <a:solidFill>
                  <a:srgbClr val="000000"/>
                </a:solidFill>
                <a:latin typeface="Cambria"/>
                <a:ea typeface="Cambria"/>
              </a:rPr>
              <a:t>логические</a:t>
            </a:r>
            <a:r>
              <a:rPr lang="ru-RU" sz="2400" b="0" strike="noStrike" spc="4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действия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05" name="CustomShape 4"/>
          <p:cNvSpPr/>
          <p:nvPr/>
        </p:nvSpPr>
        <p:spPr>
          <a:xfrm>
            <a:off x="2046600" y="3396240"/>
            <a:ext cx="8769960" cy="305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6" name="Рисунок 205"/>
          <p:cNvPicPr/>
          <p:nvPr/>
        </p:nvPicPr>
        <p:blipFill>
          <a:blip r:embed="rId3" cstate="print"/>
          <a:srcRect l="24821" t="28658" r="30892" b="16227"/>
          <a:stretch/>
        </p:blipFill>
        <p:spPr>
          <a:xfrm>
            <a:off x="900000" y="2520360"/>
            <a:ext cx="5399280" cy="3779280"/>
          </a:xfrm>
          <a:prstGeom prst="rect">
            <a:avLst/>
          </a:prstGeom>
          <a:ln w="0">
            <a:noFill/>
          </a:ln>
        </p:spPr>
      </p:pic>
      <p:pic>
        <p:nvPicPr>
          <p:cNvPr id="207" name="Рисунок 206"/>
          <p:cNvPicPr/>
          <p:nvPr/>
        </p:nvPicPr>
        <p:blipFill>
          <a:blip r:embed="rId4" cstate="print"/>
          <a:srcRect l="33675" t="44406" r="41230" b="18845"/>
          <a:stretch/>
        </p:blipFill>
        <p:spPr>
          <a:xfrm>
            <a:off x="7380360" y="3780000"/>
            <a:ext cx="3059280" cy="2519640"/>
          </a:xfrm>
          <a:prstGeom prst="rect">
            <a:avLst/>
          </a:prstGeom>
          <a:ln w="0">
            <a:noFill/>
          </a:ln>
        </p:spPr>
      </p:pic>
      <p:pic>
        <p:nvPicPr>
          <p:cNvPr id="208" name="Рисунок 207"/>
          <p:cNvPicPr/>
          <p:nvPr/>
        </p:nvPicPr>
        <p:blipFill>
          <a:blip r:embed="rId5" cstate="print"/>
          <a:srcRect l="33679" t="23409" r="38276" b="45099"/>
          <a:stretch/>
        </p:blipFill>
        <p:spPr>
          <a:xfrm>
            <a:off x="6840360" y="360000"/>
            <a:ext cx="4139280" cy="2613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446040" y="345204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2"/>
          <p:cNvSpPr/>
          <p:nvPr/>
        </p:nvSpPr>
        <p:spPr>
          <a:xfrm>
            <a:off x="1230120" y="536760"/>
            <a:ext cx="104029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2">
                <a:solidFill>
                  <a:srgbClr val="001A4F"/>
                </a:solidFill>
                <a:latin typeface="Calibri"/>
                <a:ea typeface="DejaVu Sans"/>
              </a:rPr>
              <a:t>Требования </a:t>
            </a:r>
            <a:r>
              <a:rPr lang="ru-RU" sz="4000" b="1" strike="noStrike" spc="-1">
                <a:solidFill>
                  <a:srgbClr val="001A4F"/>
                </a:solidFill>
                <a:latin typeface="Calibri"/>
                <a:ea typeface="DejaVu Sans"/>
              </a:rPr>
              <a:t>к</a:t>
            </a:r>
            <a:r>
              <a:rPr lang="ru-RU" sz="4000" b="1" strike="noStrike" spc="-46">
                <a:solidFill>
                  <a:srgbClr val="001A4F"/>
                </a:solidFill>
                <a:latin typeface="Calibri"/>
                <a:ea typeface="DejaVu Sans"/>
              </a:rPr>
              <a:t> </a:t>
            </a:r>
            <a:r>
              <a:rPr lang="ru-RU" sz="4000" b="1" strike="noStrike" spc="-12">
                <a:solidFill>
                  <a:srgbClr val="001A4F"/>
                </a:solidFill>
                <a:latin typeface="Calibri"/>
                <a:ea typeface="DejaVu Sans"/>
              </a:rPr>
              <a:t>метапредметным </a:t>
            </a:r>
            <a:r>
              <a:rPr lang="ru-RU" sz="4000" b="1" strike="noStrike" spc="-41">
                <a:solidFill>
                  <a:srgbClr val="001A4F"/>
                </a:solidFill>
                <a:latin typeface="Calibri"/>
                <a:ea typeface="DejaVu Sans"/>
              </a:rPr>
              <a:t>результатам.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211" name="CustomShape 3"/>
          <p:cNvSpPr/>
          <p:nvPr/>
        </p:nvSpPr>
        <p:spPr>
          <a:xfrm>
            <a:off x="540000" y="1440000"/>
            <a:ext cx="9292320" cy="193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логические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12" name="CustomShape 4"/>
          <p:cNvSpPr/>
          <p:nvPr/>
        </p:nvSpPr>
        <p:spPr>
          <a:xfrm>
            <a:off x="540000" y="3396240"/>
            <a:ext cx="10276560" cy="3076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3" name="Рисунок 212"/>
          <p:cNvPicPr/>
          <p:nvPr/>
        </p:nvPicPr>
        <p:blipFill>
          <a:blip r:embed="rId3" cstate="print"/>
          <a:srcRect l="4148" t="31283" r="61900" b="10978"/>
          <a:stretch/>
        </p:blipFill>
        <p:spPr>
          <a:xfrm>
            <a:off x="1080360" y="3060000"/>
            <a:ext cx="3419280" cy="3270600"/>
          </a:xfrm>
          <a:prstGeom prst="rect">
            <a:avLst/>
          </a:prstGeom>
          <a:ln w="0">
            <a:noFill/>
          </a:ln>
        </p:spPr>
      </p:pic>
      <p:pic>
        <p:nvPicPr>
          <p:cNvPr id="214" name="Рисунок 213"/>
          <p:cNvPicPr/>
          <p:nvPr/>
        </p:nvPicPr>
        <p:blipFill>
          <a:blip r:embed="rId4" cstate="print"/>
          <a:srcRect l="42539" t="18159" r="16126" b="16227"/>
          <a:stretch/>
        </p:blipFill>
        <p:spPr>
          <a:xfrm>
            <a:off x="6120000" y="1260360"/>
            <a:ext cx="5039280" cy="449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446040" y="345204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6" name="CustomShape 2"/>
          <p:cNvSpPr/>
          <p:nvPr/>
        </p:nvSpPr>
        <p:spPr>
          <a:xfrm>
            <a:off x="576720" y="180000"/>
            <a:ext cx="104029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«Почта»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17" name="CustomShape 3"/>
          <p:cNvSpPr/>
          <p:nvPr/>
        </p:nvSpPr>
        <p:spPr>
          <a:xfrm>
            <a:off x="247320" y="766800"/>
            <a:ext cx="9292320" cy="193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Работа с информацией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логические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18" name="CustomShape 4"/>
          <p:cNvSpPr/>
          <p:nvPr/>
        </p:nvSpPr>
        <p:spPr>
          <a:xfrm>
            <a:off x="540000" y="3396240"/>
            <a:ext cx="1027656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9" name="Рисунок 218"/>
          <p:cNvPicPr/>
          <p:nvPr/>
        </p:nvPicPr>
        <p:blipFill>
          <a:blip r:embed="rId3" cstate="print"/>
          <a:srcRect l="4148" t="31283" r="61900" b="10978"/>
          <a:stretch/>
        </p:blipFill>
        <p:spPr>
          <a:xfrm>
            <a:off x="1080360" y="2340000"/>
            <a:ext cx="4139280" cy="3959280"/>
          </a:xfrm>
          <a:prstGeom prst="rect">
            <a:avLst/>
          </a:prstGeom>
          <a:ln w="0">
            <a:noFill/>
          </a:ln>
        </p:spPr>
      </p:pic>
      <p:pic>
        <p:nvPicPr>
          <p:cNvPr id="220" name="Рисунок 219"/>
          <p:cNvPicPr/>
          <p:nvPr/>
        </p:nvPicPr>
        <p:blipFill>
          <a:blip r:embed="rId4" cstate="print"/>
          <a:srcRect l="42539" t="18159" r="16126" b="16227"/>
          <a:stretch/>
        </p:blipFill>
        <p:spPr>
          <a:xfrm>
            <a:off x="5580000" y="1260360"/>
            <a:ext cx="5039280" cy="4499280"/>
          </a:xfrm>
          <a:prstGeom prst="rect">
            <a:avLst/>
          </a:prstGeom>
          <a:ln w="0">
            <a:noFill/>
          </a:ln>
        </p:spPr>
      </p:pic>
      <p:pic>
        <p:nvPicPr>
          <p:cNvPr id="221" name="Рисунок 220"/>
          <p:cNvPicPr/>
          <p:nvPr/>
        </p:nvPicPr>
        <p:blipFill>
          <a:blip r:embed="rId5" cstate="print"/>
          <a:srcRect l="21866" t="26033" r="29415" b="10978"/>
          <a:stretch/>
        </p:blipFill>
        <p:spPr>
          <a:xfrm>
            <a:off x="7444080" y="3206880"/>
            <a:ext cx="4747680" cy="3452760"/>
          </a:xfrm>
          <a:prstGeom prst="rect">
            <a:avLst/>
          </a:prstGeom>
          <a:ln w="0">
            <a:noFill/>
          </a:ln>
        </p:spPr>
      </p:pic>
      <p:pic>
        <p:nvPicPr>
          <p:cNvPr id="222" name="Рисунок 221"/>
          <p:cNvPicPr/>
          <p:nvPr/>
        </p:nvPicPr>
        <p:blipFill>
          <a:blip r:embed="rId6" cstate="print"/>
          <a:stretch/>
        </p:blipFill>
        <p:spPr>
          <a:xfrm>
            <a:off x="9185040" y="180000"/>
            <a:ext cx="2874960" cy="14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446040" y="3452040"/>
            <a:ext cx="10892520" cy="3026520"/>
          </a:xfrm>
          <a:prstGeom prst="rect">
            <a:avLst/>
          </a:prstGeom>
          <a:solidFill>
            <a:srgbClr val="002776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CustomShape 2"/>
          <p:cNvSpPr/>
          <p:nvPr/>
        </p:nvSpPr>
        <p:spPr>
          <a:xfrm>
            <a:off x="576720" y="180000"/>
            <a:ext cx="104029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A4F"/>
                </a:solidFill>
                <a:latin typeface="Calibri"/>
                <a:ea typeface="DejaVu Sans"/>
              </a:rPr>
              <a:t>Тема: «Почта»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247320" y="766800"/>
            <a:ext cx="9292320" cy="193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1. Овладение</a:t>
            </a:r>
            <a:r>
              <a:rPr lang="ru-RU" sz="2400" b="1" strike="noStrike" spc="-6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универсальными</a:t>
            </a:r>
            <a:r>
              <a:rPr lang="ru-RU" sz="2400" b="1" strike="noStrike" spc="-32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учебными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Cambria"/>
                <a:ea typeface="Cambria"/>
              </a:rPr>
              <a:t>познавательными</a:t>
            </a:r>
            <a:r>
              <a:rPr lang="ru-RU" sz="2400" b="1" strike="noStrike" spc="-100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r>
              <a:rPr lang="ru-RU" sz="2400" b="1" strike="noStrike" spc="-12">
                <a:solidFill>
                  <a:srgbClr val="000000"/>
                </a:solidFill>
                <a:latin typeface="Cambria"/>
                <a:ea typeface="Cambria"/>
              </a:rPr>
              <a:t>действиями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40824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Cambria"/>
                <a:ea typeface="Cambria"/>
              </a:rPr>
              <a:t>Базовые исследовательские</a:t>
            </a:r>
            <a:endParaRPr lang="ru-RU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6"/>
              </a:spcBef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26" name="CustomShape 4"/>
          <p:cNvSpPr/>
          <p:nvPr/>
        </p:nvSpPr>
        <p:spPr>
          <a:xfrm>
            <a:off x="540000" y="3396240"/>
            <a:ext cx="1027656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27" name="Рисунок 226"/>
          <p:cNvPicPr/>
          <p:nvPr/>
        </p:nvPicPr>
        <p:blipFill>
          <a:blip r:embed="rId3" cstate="print"/>
          <a:srcRect l="57305" t="33904" r="5789" b="26726"/>
          <a:stretch/>
        </p:blipFill>
        <p:spPr>
          <a:xfrm>
            <a:off x="3060000" y="2376360"/>
            <a:ext cx="7199640" cy="431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1260000" y="720000"/>
            <a:ext cx="5398560" cy="71856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ФОРМАТ ДЛЯ ОБРАЗОВАТЕЛЬНОГО СОБЫТИЯ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229" name="Рисунок 228"/>
          <p:cNvPicPr/>
          <p:nvPr/>
        </p:nvPicPr>
        <p:blipFill>
          <a:blip r:embed="rId2" cstate="print"/>
          <a:srcRect l="19081" t="5064" r="18923" b="29330"/>
          <a:stretch/>
        </p:blipFill>
        <p:spPr>
          <a:xfrm>
            <a:off x="180000" y="1620000"/>
            <a:ext cx="6954120" cy="4138560"/>
          </a:xfrm>
          <a:prstGeom prst="rect">
            <a:avLst/>
          </a:prstGeom>
          <a:ln w="0">
            <a:noFill/>
          </a:ln>
        </p:spPr>
      </p:pic>
      <p:pic>
        <p:nvPicPr>
          <p:cNvPr id="230" name="Рисунок 229"/>
          <p:cNvPicPr/>
          <p:nvPr/>
        </p:nvPicPr>
        <p:blipFill>
          <a:blip r:embed="rId3" cstate="print"/>
          <a:srcRect l="32376" t="20826" r="33695" b="68367"/>
          <a:stretch/>
        </p:blipFill>
        <p:spPr>
          <a:xfrm>
            <a:off x="7020000" y="360360"/>
            <a:ext cx="5000760" cy="897840"/>
          </a:xfrm>
          <a:prstGeom prst="rect">
            <a:avLst/>
          </a:prstGeom>
          <a:ln w="0">
            <a:noFill/>
          </a:ln>
        </p:spPr>
      </p:pic>
      <p:pic>
        <p:nvPicPr>
          <p:cNvPr id="231" name="Рисунок 230"/>
          <p:cNvPicPr/>
          <p:nvPr/>
        </p:nvPicPr>
        <p:blipFill>
          <a:blip r:embed="rId4" cstate="print"/>
          <a:stretch/>
        </p:blipFill>
        <p:spPr>
          <a:xfrm>
            <a:off x="7486200" y="1800000"/>
            <a:ext cx="4032360" cy="2323440"/>
          </a:xfrm>
          <a:prstGeom prst="rect">
            <a:avLst/>
          </a:prstGeom>
          <a:ln w="0">
            <a:noFill/>
          </a:ln>
        </p:spPr>
      </p:pic>
      <p:sp>
        <p:nvSpPr>
          <p:cNvPr id="232" name="CustomShape 2"/>
          <p:cNvSpPr/>
          <p:nvPr/>
        </p:nvSpPr>
        <p:spPr>
          <a:xfrm>
            <a:off x="8048160" y="4448160"/>
            <a:ext cx="2949840" cy="34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Дополненная реальность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0" y="2296800"/>
            <a:ext cx="12188160" cy="455724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2"/>
          <p:cNvSpPr/>
          <p:nvPr/>
        </p:nvSpPr>
        <p:spPr>
          <a:xfrm>
            <a:off x="3048840" y="2503440"/>
            <a:ext cx="6090480" cy="191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FFFFFF"/>
                </a:solidFill>
                <a:latin typeface="Cambria"/>
                <a:ea typeface="Cambria"/>
              </a:rPr>
              <a:t>ТЗ 3 проекта «Образовательный лифт: ШНОР-2023»</a:t>
            </a:r>
            <a:r>
              <a:rPr lang="ru-RU" sz="4000" b="0" strike="noStrike" spc="-1">
                <a:solidFill>
                  <a:srgbClr val="000000"/>
                </a:solidFill>
                <a:latin typeface="Cambria"/>
                <a:ea typeface="Cambria"/>
              </a:rPr>
              <a:t>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235" name="CustomShape 3"/>
          <p:cNvSpPr/>
          <p:nvPr/>
        </p:nvSpPr>
        <p:spPr>
          <a:xfrm>
            <a:off x="5771880" y="127440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4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1946520" y="522720"/>
            <a:ext cx="609048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План вебинара.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89" name="CustomShape 2"/>
          <p:cNvSpPr/>
          <p:nvPr/>
        </p:nvSpPr>
        <p:spPr>
          <a:xfrm>
            <a:off x="2024280" y="184644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1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7392960" y="184644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2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2024280" y="402300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3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2" name="CustomShape 5"/>
          <p:cNvSpPr/>
          <p:nvPr/>
        </p:nvSpPr>
        <p:spPr>
          <a:xfrm>
            <a:off x="7392960" y="402300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4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3" name="CustomShape 6"/>
          <p:cNvSpPr/>
          <p:nvPr/>
        </p:nvSpPr>
        <p:spPr>
          <a:xfrm>
            <a:off x="7380000" y="2601000"/>
            <a:ext cx="313884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ambria"/>
                <a:ea typeface="Cambria"/>
              </a:rPr>
              <a:t>Анализ результатов выполнения задания 2  проекта </a:t>
            </a: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«Образовательный лифт: ШНОР-2023»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4" name="CustomShape 7"/>
          <p:cNvSpPr/>
          <p:nvPr/>
        </p:nvSpPr>
        <p:spPr>
          <a:xfrm>
            <a:off x="7392960" y="2555640"/>
            <a:ext cx="343008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CustomShape 8"/>
          <p:cNvSpPr/>
          <p:nvPr/>
        </p:nvSpPr>
        <p:spPr>
          <a:xfrm>
            <a:off x="2024280" y="4842720"/>
            <a:ext cx="337860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ambria"/>
                <a:ea typeface="Cambria"/>
              </a:rPr>
              <a:t>Образовательное событие  его проведение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формируем метапредметные результаты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6" name="CustomShape 9"/>
          <p:cNvSpPr/>
          <p:nvPr/>
        </p:nvSpPr>
        <p:spPr>
          <a:xfrm>
            <a:off x="7200000" y="4860000"/>
            <a:ext cx="4318560" cy="62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ambria"/>
                <a:ea typeface="Cambria"/>
              </a:rPr>
              <a:t>Задание 3 проекта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«Образовательный лифт: ШНОР-2023»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Лист апробации материалов к образовательному событию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7" name="CustomShape 10"/>
          <p:cNvSpPr/>
          <p:nvPr/>
        </p:nvSpPr>
        <p:spPr>
          <a:xfrm>
            <a:off x="1928520" y="2601000"/>
            <a:ext cx="6350040" cy="89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ambria"/>
                <a:ea typeface="Cambria"/>
              </a:rPr>
              <a:t>Продвижение проекта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«Образовательный лифт: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mbria"/>
                <a:ea typeface="Cambria"/>
              </a:rPr>
              <a:t> ШНОР-2023»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359280" y="1542240"/>
            <a:ext cx="11469600" cy="139608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CustomShape 2"/>
          <p:cNvSpPr/>
          <p:nvPr/>
        </p:nvSpPr>
        <p:spPr>
          <a:xfrm>
            <a:off x="947160" y="1539000"/>
            <a:ext cx="11241000" cy="12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>
                <a:solidFill>
                  <a:srgbClr val="FFFFFF"/>
                </a:solidFill>
                <a:latin typeface="Cambria"/>
                <a:ea typeface="Cambria"/>
              </a:rPr>
              <a:t>Апробация КОМПЛЕКТА ЗАДАНИЙ  НА ФОРМИРОВАНИЕ МЕТАПРЕДМЕТНЫХ  РЕЗУЛЬТАТОВ ПО ТЕМЕ, ВЫБРАННОЙ КОМАНДОЙ ШКОЛЫ ДЛЯ МЕТАПРЕДМЕТНОГО СОБЫТИЯ. . </a:t>
            </a:r>
            <a:endParaRPr lang="ru-RU" sz="2600" b="0" strike="noStrike" spc="-1">
              <a:latin typeface="Arial"/>
            </a:endParaRPr>
          </a:p>
        </p:txBody>
      </p:sp>
      <p:sp>
        <p:nvSpPr>
          <p:cNvPr id="238" name="CustomShape 3"/>
          <p:cNvSpPr/>
          <p:nvPr/>
        </p:nvSpPr>
        <p:spPr>
          <a:xfrm>
            <a:off x="947160" y="3228840"/>
            <a:ext cx="10881720" cy="301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Cambria"/>
                <a:ea typeface="Cambria"/>
              </a:rPr>
              <a:t>Срок предоставления задания № 2</a:t>
            </a: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 –  18 октября 2023 года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Задание после выполнения высылается руководителю группы Жениной Л.В. на почту</a:t>
            </a:r>
            <a:r>
              <a:rPr lang="en-US" sz="3200" b="1" u="sng" strike="noStrike" spc="-1">
                <a:solidFill>
                  <a:srgbClr val="016289"/>
                </a:solidFill>
                <a:uFillTx/>
                <a:latin typeface="Cambria"/>
                <a:ea typeface="Cambria"/>
              </a:rPr>
              <a:t> Larisaj@yandex.ru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Cambria"/>
                <a:ea typeface="Cambria"/>
              </a:rPr>
              <a:t>Подпись файла: </a:t>
            </a: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Фамилия_Задание 3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39" name="CustomShape 4"/>
          <p:cNvSpPr/>
          <p:nvPr/>
        </p:nvSpPr>
        <p:spPr>
          <a:xfrm>
            <a:off x="947160" y="505080"/>
            <a:ext cx="60919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Задание 3. 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827280" y="591120"/>
            <a:ext cx="10468080" cy="514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  <a:ea typeface="Cambria"/>
              </a:rPr>
              <a:t>Общие требования к оформлению отчёта по выполнению задания.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Документ </a:t>
            </a:r>
            <a:r>
              <a:rPr lang="en-US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Word</a:t>
            </a: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, который содержит название документа и сведения об авторе (ФИО, предмет, ОО)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Calibri"/>
                <a:ea typeface="Cambria"/>
              </a:rPr>
              <a:t>Критерии оценивания.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3200" b="0" strike="noStrike" spc="-1">
                <a:solidFill>
                  <a:srgbClr val="000000"/>
                </a:solidFill>
                <a:latin typeface="Cambria"/>
                <a:ea typeface="Cambria"/>
              </a:rPr>
              <a:t>Соответствие/несоответствие разработанных метапредметных заданий планируемым результатам обучения по теме учебного занятия. 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</p:txBody>
      </p:sp>
      <p:pic>
        <p:nvPicPr>
          <p:cNvPr id="241" name="Рисунок 240"/>
          <p:cNvPicPr/>
          <p:nvPr/>
        </p:nvPicPr>
        <p:blipFill>
          <a:blip r:embed="rId2" cstate="print"/>
          <a:srcRect l="13008" t="15535" r="53039" b="5725"/>
          <a:stretch/>
        </p:blipFill>
        <p:spPr>
          <a:xfrm>
            <a:off x="7740000" y="360000"/>
            <a:ext cx="4139280" cy="539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776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2530800" y="2046960"/>
            <a:ext cx="712620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6000" b="1" strike="noStrike" spc="-1">
                <a:solidFill>
                  <a:srgbClr val="FFFFFF"/>
                </a:solidFill>
                <a:latin typeface="Bahnschrift SemiBold Condensed"/>
                <a:ea typeface="Cambria"/>
              </a:rPr>
              <a:t>СПАСИБО ЗА РАБОТУ, КОЛЛЕГИ!</a:t>
            </a:r>
            <a:endParaRPr lang="ru-RU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0" y="2339280"/>
            <a:ext cx="12188160" cy="451476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" name="CustomShape 2"/>
          <p:cNvSpPr/>
          <p:nvPr/>
        </p:nvSpPr>
        <p:spPr>
          <a:xfrm>
            <a:off x="2579040" y="2513520"/>
            <a:ext cx="8039520" cy="210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FF"/>
                </a:solidFill>
                <a:latin typeface="Cambria"/>
                <a:ea typeface="Cambria"/>
              </a:rPr>
              <a:t>Продвижение проекта «Образовательный лифт: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FF"/>
                </a:solidFill>
                <a:latin typeface="Cambria"/>
                <a:ea typeface="Cambria"/>
              </a:rPr>
              <a:t> ШНОР-2023» 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5771880" y="133308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1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1014840" y="3278520"/>
            <a:ext cx="9803520" cy="176904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" name="CustomShape 2"/>
          <p:cNvSpPr/>
          <p:nvPr/>
        </p:nvSpPr>
        <p:spPr>
          <a:xfrm>
            <a:off x="2916720" y="972360"/>
            <a:ext cx="7901640" cy="374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latin typeface="Cambria"/>
                <a:ea typeface="Cambria"/>
              </a:rPr>
              <a:t>Идея проекта: </a:t>
            </a:r>
            <a:r>
              <a:rPr lang="ru-RU" sz="4000" b="0" strike="noStrike" spc="-1">
                <a:solidFill>
                  <a:srgbClr val="000000"/>
                </a:solidFill>
                <a:latin typeface="Cambria"/>
                <a:ea typeface="Cambria"/>
              </a:rPr>
              <a:t>поддержка школ в рамках проекта «Образовательный лифт ШНОР».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FFFFFF"/>
                </a:solidFill>
                <a:latin typeface="Cambria"/>
                <a:ea typeface="Cambria"/>
              </a:rPr>
              <a:t>Тема проекта: </a:t>
            </a:r>
            <a:r>
              <a:rPr lang="ru-RU" sz="4000" b="0" strike="noStrike" spc="-1">
                <a:solidFill>
                  <a:srgbClr val="FFFFFF"/>
                </a:solidFill>
                <a:latin typeface="Cambria"/>
                <a:ea typeface="Cambria"/>
              </a:rPr>
              <a:t>формирование метапредметных результатов.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03" name="Рисунок 102"/>
          <p:cNvPicPr/>
          <p:nvPr/>
        </p:nvPicPr>
        <p:blipFill>
          <a:blip r:embed="rId2" cstate="print"/>
          <a:stretch/>
        </p:blipFill>
        <p:spPr>
          <a:xfrm>
            <a:off x="540000" y="540000"/>
            <a:ext cx="2134440" cy="2131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1430280" y="389520"/>
            <a:ext cx="828828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0" strike="noStrike" spc="-1">
                <a:solidFill>
                  <a:srgbClr val="001A4F"/>
                </a:solidFill>
                <a:latin typeface="Calibri"/>
                <a:ea typeface="Cambria"/>
              </a:rPr>
              <a:t>Продвижение проекта.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05" name="CustomShape 2"/>
          <p:cNvSpPr/>
          <p:nvPr/>
        </p:nvSpPr>
        <p:spPr>
          <a:xfrm>
            <a:off x="1430280" y="1564560"/>
            <a:ext cx="9538560" cy="478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43080" indent="-339120">
              <a:lnSpc>
                <a:spcPct val="100000"/>
              </a:lnSpc>
              <a:buClr>
                <a:srgbClr val="333333"/>
              </a:buClr>
              <a:buFont typeface="StarSymbol"/>
              <a:buAutoNum type="arabicPeriod"/>
            </a:pPr>
            <a:r>
              <a:rPr lang="ru-RU" sz="2800" b="0" strike="noStrike" spc="-1">
                <a:solidFill>
                  <a:srgbClr val="333333"/>
                </a:solidFill>
                <a:latin typeface="Georgia"/>
                <a:ea typeface="Calibri"/>
              </a:rPr>
              <a:t>Установочный семинар/вебинар – 4 мая в 16.00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333333"/>
                </a:solidFill>
                <a:latin typeface="Georgia"/>
                <a:ea typeface="Calibri"/>
              </a:rPr>
              <a:t>2. Вебинар -консультация 1 по анализу ТЗ 1 заданий/новое ТЗ 2 – 16 июня  в 16.00</a:t>
            </a:r>
            <a:endParaRPr lang="ru-RU" sz="2800" b="0" strike="noStrike" spc="-1">
              <a:latin typeface="Arial"/>
            </a:endParaRPr>
          </a:p>
          <a:p>
            <a:pPr marL="343080" indent="-339120">
              <a:lnSpc>
                <a:spcPct val="100000"/>
              </a:lnSpc>
              <a:buClr>
                <a:srgbClr val="333333"/>
              </a:buClr>
              <a:buFont typeface="StarSymbol"/>
              <a:buAutoNum type="arabicPeriod"/>
            </a:pPr>
            <a:r>
              <a:rPr lang="ru-RU" sz="2800" b="0" strike="noStrike" spc="-1">
                <a:solidFill>
                  <a:srgbClr val="333333"/>
                </a:solidFill>
                <a:latin typeface="Georgia"/>
                <a:ea typeface="Calibri"/>
              </a:rPr>
              <a:t>Промежуточный семинар/вебинар – 24 августа в 11.00 ( ссылка)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333333"/>
                </a:solidFill>
                <a:latin typeface="Georgia"/>
                <a:ea typeface="Calibri"/>
              </a:rPr>
              <a:t>3. Вебинар - консультация 2 по анализу ТЗ 2/ новое ТЗ 3  – 22/26 сентября 16.00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333333"/>
                </a:solidFill>
                <a:latin typeface="Georgia"/>
                <a:ea typeface="Calibri"/>
              </a:rPr>
              <a:t>4. Итоговый семинар/вебинар – 20 октября в 16.00</a:t>
            </a:r>
            <a:endParaRPr lang="ru-RU" sz="2800" b="0" strike="noStrike" spc="-1">
              <a:latin typeface="Arial"/>
            </a:endParaRPr>
          </a:p>
          <a:p>
            <a:pPr marL="343080" indent="-339120">
              <a:lnSpc>
                <a:spcPct val="100000"/>
              </a:lnSpc>
              <a:buClr>
                <a:srgbClr val="333333"/>
              </a:buClr>
              <a:buFont typeface="StarSymbol"/>
              <a:buAutoNum type="arabicPeriod"/>
            </a:pPr>
            <a:r>
              <a:rPr lang="ru-RU" sz="2800" b="1" strike="noStrike" spc="-1">
                <a:solidFill>
                  <a:srgbClr val="333333"/>
                </a:solidFill>
                <a:latin typeface="Georgia"/>
                <a:ea typeface="Calibri"/>
              </a:rPr>
              <a:t>Итоговая конференция/форум по проекту - ноябрь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06" name="Рисунок 105"/>
          <p:cNvPicPr/>
          <p:nvPr/>
        </p:nvPicPr>
        <p:blipFill>
          <a:blip r:embed="rId2" cstate="print"/>
          <a:stretch/>
        </p:blipFill>
        <p:spPr>
          <a:xfrm>
            <a:off x="10259640" y="182520"/>
            <a:ext cx="1796760" cy="1793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3048840" y="657360"/>
            <a:ext cx="609012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0" strike="noStrike" spc="-1">
                <a:solidFill>
                  <a:srgbClr val="000000"/>
                </a:solidFill>
                <a:latin typeface="Calibri"/>
                <a:ea typeface="Cambria"/>
              </a:rPr>
              <a:t>Задания проекта.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08" name="CustomShape 2"/>
          <p:cNvSpPr/>
          <p:nvPr/>
        </p:nvSpPr>
        <p:spPr>
          <a:xfrm>
            <a:off x="1272240" y="2378160"/>
            <a:ext cx="1157400" cy="1158840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rgbClr val="72A1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CustomShape 3"/>
          <p:cNvSpPr/>
          <p:nvPr/>
        </p:nvSpPr>
        <p:spPr>
          <a:xfrm>
            <a:off x="4232520" y="2378160"/>
            <a:ext cx="1157400" cy="1158840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rgbClr val="2C71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CustomShape 4"/>
          <p:cNvSpPr/>
          <p:nvPr/>
        </p:nvSpPr>
        <p:spPr>
          <a:xfrm>
            <a:off x="7010640" y="2378160"/>
            <a:ext cx="1157400" cy="1158840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rgbClr val="00277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" name="CustomShape 5"/>
          <p:cNvSpPr/>
          <p:nvPr/>
        </p:nvSpPr>
        <p:spPr>
          <a:xfrm>
            <a:off x="9970920" y="2378160"/>
            <a:ext cx="1157400" cy="1158840"/>
          </a:xfrm>
          <a:custGeom>
            <a:avLst/>
            <a:gdLst/>
            <a:ahLst/>
            <a:cxnLst/>
            <a:rect l="l" t="t" r="r" b="b"/>
            <a:pathLst>
              <a:path w="1161414" h="1162685">
                <a:moveTo>
                  <a:pt x="580615" y="1162094"/>
                </a:moveTo>
                <a:lnTo>
                  <a:pt x="533128" y="1160162"/>
                </a:lnTo>
                <a:lnTo>
                  <a:pt x="486674" y="1154467"/>
                </a:lnTo>
                <a:lnTo>
                  <a:pt x="441405" y="1145161"/>
                </a:lnTo>
                <a:lnTo>
                  <a:pt x="397472" y="1132393"/>
                </a:lnTo>
                <a:lnTo>
                  <a:pt x="355027" y="1116315"/>
                </a:lnTo>
                <a:lnTo>
                  <a:pt x="314221" y="1097078"/>
                </a:lnTo>
                <a:lnTo>
                  <a:pt x="275207" y="1074833"/>
                </a:lnTo>
                <a:lnTo>
                  <a:pt x="238135" y="1049731"/>
                </a:lnTo>
                <a:lnTo>
                  <a:pt x="203157" y="1021923"/>
                </a:lnTo>
                <a:lnTo>
                  <a:pt x="170426" y="991560"/>
                </a:lnTo>
                <a:lnTo>
                  <a:pt x="140092" y="958793"/>
                </a:lnTo>
                <a:lnTo>
                  <a:pt x="112307" y="923772"/>
                </a:lnTo>
                <a:lnTo>
                  <a:pt x="87223" y="886650"/>
                </a:lnTo>
                <a:lnTo>
                  <a:pt x="64992" y="847576"/>
                </a:lnTo>
                <a:lnTo>
                  <a:pt x="45765" y="806702"/>
                </a:lnTo>
                <a:lnTo>
                  <a:pt x="29694" y="764179"/>
                </a:lnTo>
                <a:lnTo>
                  <a:pt x="16930" y="720158"/>
                </a:lnTo>
                <a:lnTo>
                  <a:pt x="7625" y="674789"/>
                </a:lnTo>
                <a:lnTo>
                  <a:pt x="1931" y="628225"/>
                </a:lnTo>
                <a:lnTo>
                  <a:pt x="0" y="580615"/>
                </a:lnTo>
                <a:lnTo>
                  <a:pt x="1931" y="533128"/>
                </a:lnTo>
                <a:lnTo>
                  <a:pt x="7625" y="486674"/>
                </a:lnTo>
                <a:lnTo>
                  <a:pt x="16930" y="441405"/>
                </a:lnTo>
                <a:lnTo>
                  <a:pt x="29694" y="397472"/>
                </a:lnTo>
                <a:lnTo>
                  <a:pt x="45765" y="355027"/>
                </a:lnTo>
                <a:lnTo>
                  <a:pt x="64992" y="314221"/>
                </a:lnTo>
                <a:lnTo>
                  <a:pt x="87223" y="275207"/>
                </a:lnTo>
                <a:lnTo>
                  <a:pt x="112307" y="238135"/>
                </a:lnTo>
                <a:lnTo>
                  <a:pt x="140092" y="203157"/>
                </a:lnTo>
                <a:lnTo>
                  <a:pt x="170426" y="170426"/>
                </a:lnTo>
                <a:lnTo>
                  <a:pt x="203157" y="140092"/>
                </a:lnTo>
                <a:lnTo>
                  <a:pt x="238135" y="112307"/>
                </a:lnTo>
                <a:lnTo>
                  <a:pt x="275207" y="87223"/>
                </a:lnTo>
                <a:lnTo>
                  <a:pt x="314221" y="64992"/>
                </a:lnTo>
                <a:lnTo>
                  <a:pt x="355027" y="45765"/>
                </a:lnTo>
                <a:lnTo>
                  <a:pt x="397472" y="29694"/>
                </a:lnTo>
                <a:lnTo>
                  <a:pt x="441405" y="16930"/>
                </a:lnTo>
                <a:lnTo>
                  <a:pt x="486674" y="7625"/>
                </a:lnTo>
                <a:lnTo>
                  <a:pt x="533128" y="1931"/>
                </a:lnTo>
                <a:lnTo>
                  <a:pt x="580615" y="0"/>
                </a:lnTo>
                <a:lnTo>
                  <a:pt x="628218" y="1931"/>
                </a:lnTo>
                <a:lnTo>
                  <a:pt x="674765" y="7625"/>
                </a:lnTo>
                <a:lnTo>
                  <a:pt x="720105" y="16930"/>
                </a:lnTo>
                <a:lnTo>
                  <a:pt x="764089" y="29694"/>
                </a:lnTo>
                <a:lnTo>
                  <a:pt x="806567" y="45765"/>
                </a:lnTo>
                <a:lnTo>
                  <a:pt x="847389" y="64992"/>
                </a:lnTo>
                <a:lnTo>
                  <a:pt x="886406" y="87223"/>
                </a:lnTo>
                <a:lnTo>
                  <a:pt x="923468" y="112307"/>
                </a:lnTo>
                <a:lnTo>
                  <a:pt x="958425" y="140092"/>
                </a:lnTo>
                <a:lnTo>
                  <a:pt x="991128" y="170426"/>
                </a:lnTo>
                <a:lnTo>
                  <a:pt x="1021426" y="203157"/>
                </a:lnTo>
                <a:lnTo>
                  <a:pt x="1049171" y="238135"/>
                </a:lnTo>
                <a:lnTo>
                  <a:pt x="1074213" y="275207"/>
                </a:lnTo>
                <a:lnTo>
                  <a:pt x="1096401" y="314221"/>
                </a:lnTo>
                <a:lnTo>
                  <a:pt x="1098969" y="319684"/>
                </a:lnTo>
                <a:lnTo>
                  <a:pt x="580615" y="319684"/>
                </a:lnTo>
                <a:lnTo>
                  <a:pt x="533892" y="323910"/>
                </a:lnTo>
                <a:lnTo>
                  <a:pt x="489843" y="336087"/>
                </a:lnTo>
                <a:lnTo>
                  <a:pt x="449221" y="355460"/>
                </a:lnTo>
                <a:lnTo>
                  <a:pt x="412781" y="381276"/>
                </a:lnTo>
                <a:lnTo>
                  <a:pt x="381276" y="412781"/>
                </a:lnTo>
                <a:lnTo>
                  <a:pt x="355460" y="449221"/>
                </a:lnTo>
                <a:lnTo>
                  <a:pt x="336087" y="489843"/>
                </a:lnTo>
                <a:lnTo>
                  <a:pt x="323910" y="533892"/>
                </a:lnTo>
                <a:lnTo>
                  <a:pt x="319684" y="580615"/>
                </a:lnTo>
                <a:lnTo>
                  <a:pt x="323910" y="627338"/>
                </a:lnTo>
                <a:lnTo>
                  <a:pt x="336087" y="671387"/>
                </a:lnTo>
                <a:lnTo>
                  <a:pt x="355460" y="712008"/>
                </a:lnTo>
                <a:lnTo>
                  <a:pt x="381276" y="748449"/>
                </a:lnTo>
                <a:lnTo>
                  <a:pt x="412781" y="779954"/>
                </a:lnTo>
                <a:lnTo>
                  <a:pt x="449221" y="805770"/>
                </a:lnTo>
                <a:lnTo>
                  <a:pt x="489843" y="825143"/>
                </a:lnTo>
                <a:lnTo>
                  <a:pt x="533892" y="837320"/>
                </a:lnTo>
                <a:lnTo>
                  <a:pt x="580615" y="841546"/>
                </a:lnTo>
                <a:lnTo>
                  <a:pt x="1099610" y="841546"/>
                </a:lnTo>
                <a:lnTo>
                  <a:pt x="1096782" y="847576"/>
                </a:lnTo>
                <a:lnTo>
                  <a:pt x="1074596" y="886650"/>
                </a:lnTo>
                <a:lnTo>
                  <a:pt x="1049545" y="923772"/>
                </a:lnTo>
                <a:lnTo>
                  <a:pt x="1021779" y="958793"/>
                </a:lnTo>
                <a:lnTo>
                  <a:pt x="991452" y="991560"/>
                </a:lnTo>
                <a:lnTo>
                  <a:pt x="958714" y="1021923"/>
                </a:lnTo>
                <a:lnTo>
                  <a:pt x="923717" y="1049731"/>
                </a:lnTo>
                <a:lnTo>
                  <a:pt x="886613" y="1074833"/>
                </a:lnTo>
                <a:lnTo>
                  <a:pt x="847553" y="1097078"/>
                </a:lnTo>
                <a:lnTo>
                  <a:pt x="806689" y="1116315"/>
                </a:lnTo>
                <a:lnTo>
                  <a:pt x="764172" y="1132393"/>
                </a:lnTo>
                <a:lnTo>
                  <a:pt x="720155" y="1145161"/>
                </a:lnTo>
                <a:lnTo>
                  <a:pt x="674788" y="1154467"/>
                </a:lnTo>
                <a:lnTo>
                  <a:pt x="628225" y="1160162"/>
                </a:lnTo>
                <a:lnTo>
                  <a:pt x="580615" y="1162094"/>
                </a:lnTo>
                <a:close/>
                <a:moveTo>
                  <a:pt x="1099610" y="841546"/>
                </a:moveTo>
                <a:lnTo>
                  <a:pt x="580615" y="841546"/>
                </a:lnTo>
                <a:lnTo>
                  <a:pt x="627338" y="837320"/>
                </a:lnTo>
                <a:lnTo>
                  <a:pt x="671387" y="825143"/>
                </a:lnTo>
                <a:lnTo>
                  <a:pt x="712008" y="805770"/>
                </a:lnTo>
                <a:lnTo>
                  <a:pt x="748449" y="779954"/>
                </a:lnTo>
                <a:lnTo>
                  <a:pt x="779954" y="748449"/>
                </a:lnTo>
                <a:lnTo>
                  <a:pt x="805770" y="712008"/>
                </a:lnTo>
                <a:lnTo>
                  <a:pt x="825143" y="671387"/>
                </a:lnTo>
                <a:lnTo>
                  <a:pt x="837320" y="627338"/>
                </a:lnTo>
                <a:lnTo>
                  <a:pt x="841546" y="580615"/>
                </a:lnTo>
                <a:lnTo>
                  <a:pt x="837348" y="533892"/>
                </a:lnTo>
                <a:lnTo>
                  <a:pt x="825242" y="489843"/>
                </a:lnTo>
                <a:lnTo>
                  <a:pt x="805962" y="449221"/>
                </a:lnTo>
                <a:lnTo>
                  <a:pt x="780238" y="412781"/>
                </a:lnTo>
                <a:lnTo>
                  <a:pt x="748804" y="381276"/>
                </a:lnTo>
                <a:lnTo>
                  <a:pt x="712392" y="355460"/>
                </a:lnTo>
                <a:lnTo>
                  <a:pt x="671735" y="336087"/>
                </a:lnTo>
                <a:lnTo>
                  <a:pt x="627565" y="323910"/>
                </a:lnTo>
                <a:lnTo>
                  <a:pt x="580615" y="319684"/>
                </a:lnTo>
                <a:lnTo>
                  <a:pt x="1098969" y="319684"/>
                </a:lnTo>
                <a:lnTo>
                  <a:pt x="1115586" y="355027"/>
                </a:lnTo>
                <a:lnTo>
                  <a:pt x="1131619" y="397472"/>
                </a:lnTo>
                <a:lnTo>
                  <a:pt x="1144349" y="441405"/>
                </a:lnTo>
                <a:lnTo>
                  <a:pt x="1153628" y="486674"/>
                </a:lnTo>
                <a:lnTo>
                  <a:pt x="1159304" y="533128"/>
                </a:lnTo>
                <a:lnTo>
                  <a:pt x="1161230" y="580615"/>
                </a:lnTo>
                <a:lnTo>
                  <a:pt x="1159421" y="628225"/>
                </a:lnTo>
                <a:lnTo>
                  <a:pt x="1153838" y="674789"/>
                </a:lnTo>
                <a:lnTo>
                  <a:pt x="1144630" y="720158"/>
                </a:lnTo>
                <a:lnTo>
                  <a:pt x="1131950" y="764179"/>
                </a:lnTo>
                <a:lnTo>
                  <a:pt x="1115950" y="806702"/>
                </a:lnTo>
                <a:lnTo>
                  <a:pt x="1099610" y="841546"/>
                </a:lnTo>
                <a:close/>
              </a:path>
            </a:pathLst>
          </a:custGeom>
          <a:solidFill>
            <a:srgbClr val="001A4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2" name="Line 6"/>
          <p:cNvSpPr/>
          <p:nvPr/>
        </p:nvSpPr>
        <p:spPr>
          <a:xfrm>
            <a:off x="3267000" y="3226680"/>
            <a:ext cx="0" cy="3189240"/>
          </a:xfrm>
          <a:prstGeom prst="line">
            <a:avLst/>
          </a:prstGeom>
          <a:ln w="76320">
            <a:solidFill>
              <a:srgbClr val="000000"/>
            </a:solidFill>
            <a:prstDash val="sysDot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Line 7"/>
          <p:cNvSpPr/>
          <p:nvPr/>
        </p:nvSpPr>
        <p:spPr>
          <a:xfrm>
            <a:off x="9184680" y="3226680"/>
            <a:ext cx="0" cy="3189240"/>
          </a:xfrm>
          <a:prstGeom prst="line">
            <a:avLst/>
          </a:prstGeom>
          <a:ln w="76320">
            <a:solidFill>
              <a:srgbClr val="000000"/>
            </a:solidFill>
            <a:prstDash val="sysDot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Line 8"/>
          <p:cNvSpPr/>
          <p:nvPr/>
        </p:nvSpPr>
        <p:spPr>
          <a:xfrm>
            <a:off x="6225840" y="3226680"/>
            <a:ext cx="0" cy="3189240"/>
          </a:xfrm>
          <a:prstGeom prst="line">
            <a:avLst/>
          </a:prstGeom>
          <a:ln w="76320">
            <a:solidFill>
              <a:srgbClr val="000000"/>
            </a:solidFill>
            <a:prstDash val="sysDot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9"/>
          <p:cNvSpPr/>
          <p:nvPr/>
        </p:nvSpPr>
        <p:spPr>
          <a:xfrm>
            <a:off x="662040" y="3699720"/>
            <a:ext cx="2341440" cy="28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2166"/>
              </a:spcBef>
            </a:pPr>
            <a:r>
              <a:rPr lang="ru-RU" sz="1800" b="0" strike="noStrike" spc="60">
                <a:solidFill>
                  <a:srgbClr val="202020"/>
                </a:solidFill>
                <a:latin typeface="Cambria"/>
                <a:ea typeface="Cambria"/>
              </a:rPr>
              <a:t>1 ТЗ. 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00000"/>
              </a:lnSpc>
              <a:spcBef>
                <a:spcPts val="2166"/>
              </a:spcBef>
            </a:pPr>
            <a:r>
              <a:rPr lang="ru-RU" sz="1800" b="0" strike="noStrike" spc="60">
                <a:solidFill>
                  <a:srgbClr val="202020"/>
                </a:solidFill>
                <a:latin typeface="Cambria"/>
                <a:ea typeface="Cambria"/>
              </a:rPr>
              <a:t>Разминка: создаём задания на универсальные познавательные действия. 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00000"/>
              </a:lnSpc>
              <a:spcBef>
                <a:spcPts val="2166"/>
              </a:spcBef>
            </a:pPr>
            <a:r>
              <a:rPr lang="ru-RU" sz="1800" b="0" strike="noStrike" spc="60">
                <a:solidFill>
                  <a:srgbClr val="202020"/>
                </a:solidFill>
                <a:latin typeface="Cambria"/>
                <a:ea typeface="Cambria"/>
              </a:rPr>
              <a:t>ПОИСК СВОЕГО М.РЕЗУЛЬТАТА(ОВ)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6" name="CustomShape 10"/>
          <p:cNvSpPr/>
          <p:nvPr/>
        </p:nvSpPr>
        <p:spPr>
          <a:xfrm>
            <a:off x="3552480" y="3699720"/>
            <a:ext cx="2341440" cy="3191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2600" algn="ctr">
              <a:lnSpc>
                <a:spcPct val="117000"/>
              </a:lnSpc>
              <a:spcBef>
                <a:spcPts val="2109"/>
              </a:spcBef>
            </a:pPr>
            <a:r>
              <a:rPr lang="ru-RU" sz="1800" b="0" strike="noStrike" spc="-145">
                <a:solidFill>
                  <a:srgbClr val="202020"/>
                </a:solidFill>
                <a:latin typeface="Cambria"/>
                <a:ea typeface="Cambria"/>
              </a:rPr>
              <a:t>2 ТЗ. 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17000"/>
              </a:lnSpc>
              <a:spcBef>
                <a:spcPts val="2109"/>
              </a:spcBef>
            </a:pPr>
            <a:r>
              <a:rPr lang="ru-RU" sz="1800" b="0" strike="noStrike" spc="60">
                <a:solidFill>
                  <a:srgbClr val="202020"/>
                </a:solidFill>
                <a:latin typeface="Cambria"/>
                <a:ea typeface="Cambria"/>
              </a:rPr>
              <a:t>Мы в теме: создаём задания для группового проекта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17000"/>
              </a:lnSpc>
              <a:spcBef>
                <a:spcPts val="2109"/>
              </a:spcBef>
            </a:pPr>
            <a:r>
              <a:rPr lang="ru-RU" sz="1800" b="0" strike="noStrike" spc="60">
                <a:solidFill>
                  <a:srgbClr val="202020"/>
                </a:solidFill>
                <a:latin typeface="Cambria"/>
                <a:ea typeface="Cambria"/>
              </a:rPr>
              <a:t>ИДЕЯ ОБЩАЯ- М.РЕЗУЛЬТАТЫ ПО ПРЕДМЕТУ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7" name="CustomShape 11"/>
          <p:cNvSpPr/>
          <p:nvPr/>
        </p:nvSpPr>
        <p:spPr>
          <a:xfrm>
            <a:off x="6426000" y="3699720"/>
            <a:ext cx="2555280" cy="2860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2600" algn="ctr">
              <a:lnSpc>
                <a:spcPct val="116000"/>
              </a:lnSpc>
              <a:spcBef>
                <a:spcPts val="2149"/>
              </a:spcBef>
            </a:pPr>
            <a:r>
              <a:rPr lang="ru-RU" sz="1800" b="0" strike="noStrike" spc="89">
                <a:solidFill>
                  <a:srgbClr val="202020"/>
                </a:solidFill>
                <a:latin typeface="Cambria"/>
                <a:ea typeface="Cambria"/>
              </a:rPr>
              <a:t>3 ТЗ. 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16000"/>
              </a:lnSpc>
              <a:spcBef>
                <a:spcPts val="2149"/>
              </a:spcBef>
            </a:pPr>
            <a:r>
              <a:rPr lang="ru-RU" sz="1800" b="0" strike="noStrike" spc="89">
                <a:solidFill>
                  <a:srgbClr val="202020"/>
                </a:solidFill>
                <a:latin typeface="Cambria"/>
                <a:ea typeface="Cambria"/>
              </a:rPr>
              <a:t>Групповой проект: мониторинг, игра, турнир и т. д.</a:t>
            </a:r>
            <a:endParaRPr lang="ru-RU" sz="1800" b="0" strike="noStrike" spc="-1">
              <a:latin typeface="Arial"/>
            </a:endParaRPr>
          </a:p>
          <a:p>
            <a:pPr marL="12600" algn="ctr">
              <a:lnSpc>
                <a:spcPct val="116000"/>
              </a:lnSpc>
              <a:spcBef>
                <a:spcPts val="2149"/>
              </a:spcBef>
            </a:pPr>
            <a:r>
              <a:rPr lang="ru-RU" sz="1800" b="0" strike="noStrike" spc="89">
                <a:solidFill>
                  <a:srgbClr val="202020"/>
                </a:solidFill>
                <a:latin typeface="Cambria"/>
                <a:ea typeface="Cambria"/>
              </a:rPr>
              <a:t> ПРОЕКТ: СОЕДИНЕНИЕ ЧАСТЕЙ В ЦЕЛОЕ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8" name="CustomShape 12"/>
          <p:cNvSpPr/>
          <p:nvPr/>
        </p:nvSpPr>
        <p:spPr>
          <a:xfrm>
            <a:off x="9352800" y="3699720"/>
            <a:ext cx="2587320" cy="313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2240" algn="ctr">
              <a:lnSpc>
                <a:spcPct val="115000"/>
              </a:lnSpc>
              <a:spcBef>
                <a:spcPts val="2055"/>
              </a:spcBef>
            </a:pPr>
            <a:r>
              <a:rPr lang="ru-RU" sz="1800" b="0" strike="noStrike" spc="-26">
                <a:solidFill>
                  <a:srgbClr val="202020"/>
                </a:solidFill>
                <a:latin typeface="Cambria"/>
                <a:ea typeface="Cambria"/>
              </a:rPr>
              <a:t>4 ТЗ. </a:t>
            </a:r>
            <a:endParaRPr lang="ru-RU" sz="1800" b="0" strike="noStrike" spc="-1">
              <a:latin typeface="Arial"/>
            </a:endParaRPr>
          </a:p>
          <a:p>
            <a:pPr marL="12240" algn="ctr">
              <a:lnSpc>
                <a:spcPct val="115000"/>
              </a:lnSpc>
              <a:spcBef>
                <a:spcPts val="2055"/>
              </a:spcBef>
            </a:pPr>
            <a:r>
              <a:rPr lang="ru-RU" sz="1800" b="0" strike="noStrike" spc="-26">
                <a:solidFill>
                  <a:srgbClr val="202020"/>
                </a:solidFill>
                <a:latin typeface="Cambria"/>
                <a:ea typeface="Cambria"/>
              </a:rPr>
              <a:t>Апробация созданного контента: проведение метапредметного события. </a:t>
            </a:r>
            <a:endParaRPr lang="ru-RU" sz="1800" b="0" strike="noStrike" spc="-1">
              <a:latin typeface="Arial"/>
            </a:endParaRPr>
          </a:p>
          <a:p>
            <a:pPr marL="12240" algn="ctr">
              <a:lnSpc>
                <a:spcPct val="115000"/>
              </a:lnSpc>
              <a:spcBef>
                <a:spcPts val="2055"/>
              </a:spcBef>
            </a:pPr>
            <a:r>
              <a:rPr lang="ru-RU" sz="1800" b="0" strike="noStrike" spc="-26">
                <a:solidFill>
                  <a:srgbClr val="202020"/>
                </a:solidFill>
                <a:latin typeface="Cambria"/>
                <a:ea typeface="Cambria"/>
              </a:rPr>
              <a:t>ПРОВЕДЕНИЕ ПРОЕКТА- ТРАНСЛИРОВАНИЕ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19" name="Рисунок 118"/>
          <p:cNvPicPr/>
          <p:nvPr/>
        </p:nvPicPr>
        <p:blipFill>
          <a:blip r:embed="rId2" cstate="print"/>
          <a:stretch/>
        </p:blipFill>
        <p:spPr>
          <a:xfrm>
            <a:off x="180720" y="540360"/>
            <a:ext cx="1436040" cy="1433880"/>
          </a:xfrm>
          <a:prstGeom prst="rect">
            <a:avLst/>
          </a:prstGeom>
          <a:ln w="0">
            <a:noFill/>
          </a:ln>
        </p:spPr>
      </p:pic>
      <p:sp>
        <p:nvSpPr>
          <p:cNvPr id="120" name="CustomShape 13"/>
          <p:cNvSpPr/>
          <p:nvPr/>
        </p:nvSpPr>
        <p:spPr>
          <a:xfrm>
            <a:off x="1440000" y="2520000"/>
            <a:ext cx="898560" cy="898560"/>
          </a:xfrm>
          <a:prstGeom prst="smileyFace">
            <a:avLst>
              <a:gd name="adj" fmla="val 9282"/>
            </a:avLst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0" y="2296800"/>
            <a:ext cx="12188160" cy="455724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CustomShape 2"/>
          <p:cNvSpPr/>
          <p:nvPr/>
        </p:nvSpPr>
        <p:spPr>
          <a:xfrm>
            <a:off x="0" y="2340000"/>
            <a:ext cx="12419280" cy="542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Бурмантова Лилия Борисовна    (МАОУ «Покчинская ООШ им. И.И.Широкшина»)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Бабышева Л.В.  (МАОУ «СОШ 10»)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Ермаков Олег Владимирович   (МБОУ «Гимназия» г. Александровска)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ts val="1689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Кашкина Анастасия Львовна (МАОУ «СОШ № 87» г. Перми)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Cambria"/>
                <a:ea typeface="Cambria"/>
              </a:rPr>
              <a:t>Илаева Анастасия Петровна (МБОУ «Кадетская школа» Чернушинский ГО) Лобанова Елена Валентиновна (Филатовская ООШ, Ильинский ГО)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Times New Roman"/>
                <a:ea typeface="Cambria"/>
              </a:rPr>
              <a:t>Олехова Наталья Павловна  (МБОУ «Уинская СОШ)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Times New Roman"/>
                <a:ea typeface="Cambria"/>
              </a:rPr>
              <a:t>Петерсон Елена Андреевна   (МБОУ  "Карагайская СОШ №1)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Times New Roman"/>
                <a:ea typeface="Cambria"/>
              </a:rPr>
              <a:t>Панфилова Елена Петровна (МАОУ «СУВУ № 14 «Подросток» г. Чусовой)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Times New Roman"/>
                <a:ea typeface="Cambria"/>
              </a:rPr>
              <a:t>Парчук Н.Ю. МБОУ «Усть- Черновская СОШ» Гайнский МО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Times New Roman"/>
                <a:ea typeface="Cambria"/>
              </a:rPr>
              <a:t>Субботина Елена Ивановна  (МБОУ «Пожвинская ООШ №2», Юсьвинский МО)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23" name="CustomShape 3"/>
          <p:cNvSpPr/>
          <p:nvPr/>
        </p:nvSpPr>
        <p:spPr>
          <a:xfrm>
            <a:off x="900000" y="1274400"/>
            <a:ext cx="989856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Благодарность участникам проекта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0" y="2296800"/>
            <a:ext cx="12188160" cy="4557240"/>
          </a:xfrm>
          <a:prstGeom prst="rect">
            <a:avLst/>
          </a:prstGeom>
          <a:gradFill rotWithShape="0">
            <a:gsLst>
              <a:gs pos="0">
                <a:srgbClr val="729FCF"/>
              </a:gs>
              <a:gs pos="100000">
                <a:srgbClr val="000000"/>
              </a:gs>
            </a:gsLst>
            <a:path path="circle">
              <a:fillToRect l="50000" t="50000" r="50000" b="50000"/>
            </a:path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3048840" y="2503440"/>
            <a:ext cx="6090480" cy="374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FFFFFF"/>
                </a:solidFill>
                <a:latin typeface="Cambria"/>
                <a:ea typeface="Cambria"/>
              </a:rPr>
              <a:t>Анализ результатов выполнения задания 2 проекта для сетевой группы учителей истории и обществознания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5771880" y="1274400"/>
            <a:ext cx="644040" cy="608760"/>
          </a:xfrm>
          <a:prstGeom prst="ellipse">
            <a:avLst/>
          </a:prstGeom>
          <a:solidFill>
            <a:srgbClr val="001A4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FFFF"/>
                </a:solidFill>
                <a:latin typeface="Bahnschrift SemiBold Condensed"/>
                <a:ea typeface="DejaVu Sans"/>
              </a:rPr>
              <a:t>2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2972</TotalTime>
  <Words>1040</Words>
  <Application>Microsoft Office PowerPoint</Application>
  <PresentationFormat>Произвольный</PresentationFormat>
  <Paragraphs>216</Paragraphs>
  <Slides>32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вебинар по проекту "Образовательный лифт: ШНОР" для сетевой группы учителей физики.</dc:title>
  <dc:creator>Надежда</dc:creator>
  <cp:lastModifiedBy>Jakovleva-NG</cp:lastModifiedBy>
  <cp:revision>40</cp:revision>
  <dcterms:created xsi:type="dcterms:W3CDTF">2023-04-25T13:51:42Z</dcterms:created>
  <dcterms:modified xsi:type="dcterms:W3CDTF">2023-09-28T08:41:20Z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32</vt:i4>
  </property>
</Properties>
</file>