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5" r:id="rId3"/>
    <p:sldId id="291" r:id="rId4"/>
    <p:sldId id="279" r:id="rId5"/>
    <p:sldId id="276" r:id="rId6"/>
    <p:sldId id="300" r:id="rId7"/>
    <p:sldId id="316" r:id="rId8"/>
    <p:sldId id="322" r:id="rId9"/>
    <p:sldId id="317" r:id="rId10"/>
    <p:sldId id="302" r:id="rId11"/>
    <p:sldId id="307" r:id="rId12"/>
    <p:sldId id="280" r:id="rId13"/>
    <p:sldId id="277" r:id="rId14"/>
    <p:sldId id="312" r:id="rId15"/>
    <p:sldId id="301" r:id="rId16"/>
    <p:sldId id="314" r:id="rId17"/>
    <p:sldId id="324" r:id="rId18"/>
    <p:sldId id="278" r:id="rId19"/>
    <p:sldId id="281" r:id="rId20"/>
    <p:sldId id="310" r:id="rId21"/>
    <p:sldId id="315" r:id="rId22"/>
    <p:sldId id="311" r:id="rId23"/>
    <p:sldId id="313" r:id="rId24"/>
    <p:sldId id="319" r:id="rId25"/>
    <p:sldId id="323" r:id="rId26"/>
    <p:sldId id="321" r:id="rId27"/>
    <p:sldId id="273" r:id="rId28"/>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A50021"/>
    <a:srgbClr val="660033"/>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3560" autoAdjust="0"/>
    <p:restoredTop sz="90164" autoAdjust="0"/>
  </p:normalViewPr>
  <p:slideViewPr>
    <p:cSldViewPr snapToGrid="0">
      <p:cViewPr>
        <p:scale>
          <a:sx n="50" d="100"/>
          <a:sy n="50" d="100"/>
        </p:scale>
        <p:origin x="-294" y="-78"/>
      </p:cViewPr>
      <p:guideLst>
        <p:guide orient="horz" pos="2160"/>
        <p:guide pos="3840"/>
      </p:guideLst>
    </p:cSldViewPr>
  </p:slideViewPr>
  <p:notesTextViewPr>
    <p:cViewPr>
      <p:scale>
        <a:sx n="1" d="1"/>
        <a:sy n="1" d="1"/>
      </p:scale>
      <p:origin x="0" y="0"/>
    </p:cViewPr>
  </p:notesTextViewPr>
  <p:sorterViewPr>
    <p:cViewPr varScale="1">
      <p:scale>
        <a:sx n="1" d="1"/>
        <a:sy n="1" d="1"/>
      </p:scale>
      <p:origin x="0" y="288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BB7909F-F0C0-4B16-BCA2-82ED5A470CE9}" type="datetimeFigureOut">
              <a:rPr lang="ru-RU"/>
              <a:pPr>
                <a:defRPr/>
              </a:pPr>
              <a:t>13.06.2023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7AE61B4-93A3-45D4-8E17-D710DAA5978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3CDDF5DE-97DC-4A9E-B40A-7276E3A800EF}" type="slidenum">
              <a:rPr lang="ru-RU" smtClean="0"/>
              <a:pPr>
                <a:defRPr/>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10470A7B-A924-4DF9-8196-D9D511D0B940}" type="datetimeFigureOut">
              <a:rPr lang="ru-RU"/>
              <a:pPr>
                <a:defRPr/>
              </a:pPr>
              <a:t>13.06.2023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5A6FB6C-9D17-4AEF-87A0-3353EDFA1E0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5996D742-E4D9-4801-B7C2-4514B1926DF4}" type="datetimeFigureOut">
              <a:rPr lang="ru-RU"/>
              <a:pPr>
                <a:defRPr/>
              </a:pPr>
              <a:t>13.06.2023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444FFFE-04CE-46A5-ACBD-6D525E92AD9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187D326-9C04-4560-B4C7-D2630555BB66}" type="datetimeFigureOut">
              <a:rPr lang="ru-RU"/>
              <a:pPr>
                <a:defRPr/>
              </a:pPr>
              <a:t>13.06.2023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5DFA99E-BC48-4BCF-98D0-F85473A08D8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0AC4D3E-3476-4440-BF6F-A4BE9530BB11}" type="datetimeFigureOut">
              <a:rPr lang="ru-RU"/>
              <a:pPr>
                <a:defRPr/>
              </a:pPr>
              <a:t>13.06.2023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EF48DC-7D8E-4717-B0FB-32D231E17FC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DB34F473-181D-4539-B633-81A8EF291D15}" type="datetimeFigureOut">
              <a:rPr lang="ru-RU"/>
              <a:pPr>
                <a:defRPr/>
              </a:pPr>
              <a:t>13.06.2023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5E58208-7E17-4E5A-8E44-9BD9406FCFF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C8AC6209-DE81-4ACE-B230-990DC2167B32}" type="datetimeFigureOut">
              <a:rPr lang="ru-RU"/>
              <a:pPr>
                <a:defRPr/>
              </a:pPr>
              <a:t>13.06.2023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82887C8-83FE-453E-97C4-20DC844A977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F4E6CCD3-79ED-4ABE-90AD-13CBABC3E6FF}" type="datetimeFigureOut">
              <a:rPr lang="ru-RU"/>
              <a:pPr>
                <a:defRPr/>
              </a:pPr>
              <a:t>13.06.2023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4850DC8-F55A-4E3C-9914-18B918CA735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29C5F70C-AB9C-439A-8DD7-ADD8A32AAC3B}" type="datetimeFigureOut">
              <a:rPr lang="ru-RU"/>
              <a:pPr>
                <a:defRPr/>
              </a:pPr>
              <a:t>13.06.2023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BFA481CE-8223-445F-B738-9FB5F968716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65E97EE-6D68-4FA4-83FD-4292A6F67BFE}" type="datetimeFigureOut">
              <a:rPr lang="ru-RU"/>
              <a:pPr>
                <a:defRPr/>
              </a:pPr>
              <a:t>13.06.2023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D325D72-05A0-4101-8EB6-5D579437A4BE}"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622B35B4-17EB-4D10-B240-C01F80A50D7A}" type="datetimeFigureOut">
              <a:rPr lang="ru-RU"/>
              <a:pPr>
                <a:defRPr/>
              </a:pPr>
              <a:t>13.06.2023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C1B4CA1-6A01-47CE-B0AF-4DA259FF6C0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CBB94CEF-67DE-489E-969A-4C20E93A0683}" type="datetimeFigureOut">
              <a:rPr lang="ru-RU"/>
              <a:pPr>
                <a:defRPr/>
              </a:pPr>
              <a:t>13.06.2023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E8DD9BC-729D-4729-A250-F61A5711B73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5202C1C-BA56-41B5-87A0-18050DBDD1A7}" type="datetimeFigureOut">
              <a:rPr lang="ru-RU"/>
              <a:pPr>
                <a:defRPr/>
              </a:pPr>
              <a:t>13.06.2023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48B6791-0094-4974-874E-04DBBBEB9FB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299075" y="0"/>
            <a:ext cx="6961188"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338" name="Заголовок 1"/>
          <p:cNvSpPr>
            <a:spLocks noGrp="1"/>
          </p:cNvSpPr>
          <p:nvPr>
            <p:ph type="ctrTitle"/>
          </p:nvPr>
        </p:nvSpPr>
        <p:spPr>
          <a:xfrm>
            <a:off x="1323975" y="2406650"/>
            <a:ext cx="8823325" cy="2387600"/>
          </a:xfrm>
        </p:spPr>
        <p:txBody>
          <a:bodyPr/>
          <a:lstStyle/>
          <a:p>
            <a:pPr algn="r" eaLnBrk="1" hangingPunct="1"/>
            <a:r>
              <a:rPr lang="ru-RU" sz="5400" smtClean="0">
                <a:latin typeface="Bookman Old Style" pitchFamily="18" charset="0"/>
              </a:rPr>
              <a:t>Формирование метапредметных результатов по географии.</a:t>
            </a:r>
          </a:p>
        </p:txBody>
      </p:sp>
      <p:pic>
        <p:nvPicPr>
          <p:cNvPr id="14339" name="Рисунок 2" descr="Земной шар с очертаниями Африки и Европы"/>
          <p:cNvPicPr>
            <a:picLocks noChangeAspect="1"/>
          </p:cNvPicPr>
          <p:nvPr/>
        </p:nvPicPr>
        <p:blipFill>
          <a:blip r:embed="rId2"/>
          <a:srcRect/>
          <a:stretch>
            <a:fillRect/>
          </a:stretch>
        </p:blipFill>
        <p:spPr bwMode="auto">
          <a:xfrm>
            <a:off x="2430463" y="655638"/>
            <a:ext cx="2270125" cy="2270125"/>
          </a:xfrm>
          <a:prstGeom prst="rect">
            <a:avLst/>
          </a:prstGeom>
          <a:noFill/>
          <a:ln w="9525">
            <a:noFill/>
            <a:miter lim="800000"/>
            <a:headEnd/>
            <a:tailEnd/>
          </a:ln>
        </p:spPr>
      </p:pic>
      <p:sp>
        <p:nvSpPr>
          <p:cNvPr id="14340" name="TextBox 4"/>
          <p:cNvSpPr txBox="1">
            <a:spLocks noChangeArrowheads="1"/>
          </p:cNvSpPr>
          <p:nvPr/>
        </p:nvSpPr>
        <p:spPr bwMode="auto">
          <a:xfrm>
            <a:off x="1227138" y="5022850"/>
            <a:ext cx="9259887" cy="1108075"/>
          </a:xfrm>
          <a:prstGeom prst="rect">
            <a:avLst/>
          </a:prstGeom>
          <a:noFill/>
          <a:ln w="9525">
            <a:noFill/>
            <a:miter lim="800000"/>
            <a:headEnd/>
            <a:tailEnd/>
          </a:ln>
        </p:spPr>
        <p:txBody>
          <a:bodyPr>
            <a:spAutoFit/>
          </a:bodyPr>
          <a:lstStyle/>
          <a:p>
            <a:pPr algn="r"/>
            <a:r>
              <a:rPr lang="ru-RU" sz="2400">
                <a:solidFill>
                  <a:srgbClr val="3B3838"/>
                </a:solidFill>
                <a:latin typeface="Calibri" pitchFamily="34" charset="0"/>
              </a:rPr>
              <a:t>Егорова Яна Викторовна, руководитель </a:t>
            </a:r>
          </a:p>
          <a:p>
            <a:pPr algn="r"/>
            <a:r>
              <a:rPr lang="ru-RU" sz="2400">
                <a:solidFill>
                  <a:srgbClr val="3B3838"/>
                </a:solidFill>
                <a:latin typeface="Calibri" pitchFamily="34" charset="0"/>
              </a:rPr>
              <a:t>сетевой предметной группы учителей географии. </a:t>
            </a:r>
          </a:p>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4"/>
          <p:cNvSpPr>
            <a:spLocks noChangeArrowheads="1"/>
          </p:cNvSpPr>
          <p:nvPr/>
        </p:nvSpPr>
        <p:spPr bwMode="auto">
          <a:xfrm>
            <a:off x="879475" y="882650"/>
            <a:ext cx="10625138" cy="4400550"/>
          </a:xfrm>
          <a:prstGeom prst="rect">
            <a:avLst/>
          </a:prstGeom>
          <a:noFill/>
          <a:ln w="9525">
            <a:noFill/>
            <a:miter lim="800000"/>
            <a:headEnd/>
            <a:tailEnd/>
          </a:ln>
        </p:spPr>
        <p:txBody>
          <a:bodyPr anchor="ctr">
            <a:spAutoFit/>
          </a:bodyPr>
          <a:lstStyle/>
          <a:p>
            <a:pPr indent="450850"/>
            <a:r>
              <a:rPr lang="ru-RU" sz="2800">
                <a:latin typeface="Times New Roman" pitchFamily="18" charset="0"/>
                <a:ea typeface="Calibri" pitchFamily="34" charset="0"/>
                <a:cs typeface="Times New Roman" pitchFamily="18" charset="0"/>
              </a:rPr>
              <a:t>В процессе обучения географии широкое применение находит </a:t>
            </a:r>
            <a:r>
              <a:rPr lang="ru-RU" sz="2800" b="1">
                <a:latin typeface="Times New Roman" pitchFamily="18" charset="0"/>
                <a:ea typeface="Calibri" pitchFamily="34" charset="0"/>
                <a:cs typeface="Times New Roman" pitchFamily="18" charset="0"/>
              </a:rPr>
              <a:t>прием наложения карт. </a:t>
            </a:r>
            <a:r>
              <a:rPr lang="ru-RU" sz="2800">
                <a:latin typeface="Times New Roman" pitchFamily="18" charset="0"/>
                <a:ea typeface="Calibri" pitchFamily="34" charset="0"/>
                <a:cs typeface="Times New Roman" pitchFamily="18" charset="0"/>
              </a:rPr>
              <a:t>Он заключается в мысленном совмещении одной и той же территории, но разного содержания. При этом особую значимость приобретает умение использовать приемы сравнения и сопоставления различных тематических карт. Так, например, для того чтобы установить зависимость между формами рельефа, тектоническими структурами и районами распространения полезных ископаемых, важно иметь в наличии физическую, тектоническую карты и карты месторождений полезных ископаемых.</a:t>
            </a:r>
            <a:r>
              <a:rPr lang="ru-RU" sz="2800">
                <a:ea typeface="Calibri" pitchFamily="34" charset="0"/>
                <a:cs typeface="Times New Roman" pitchFamily="18"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2"/>
          <p:cNvSpPr txBox="1">
            <a:spLocks noChangeArrowheads="1"/>
          </p:cNvSpPr>
          <p:nvPr/>
        </p:nvSpPr>
        <p:spPr bwMode="auto">
          <a:xfrm>
            <a:off x="1009650" y="1276350"/>
            <a:ext cx="10226675" cy="1816100"/>
          </a:xfrm>
          <a:prstGeom prst="rect">
            <a:avLst/>
          </a:prstGeom>
          <a:noFill/>
          <a:ln w="9525">
            <a:noFill/>
            <a:miter lim="800000"/>
            <a:headEnd/>
            <a:tailEnd/>
          </a:ln>
        </p:spPr>
        <p:txBody>
          <a:bodyPr>
            <a:spAutoFit/>
          </a:bodyPr>
          <a:lstStyle/>
          <a:p>
            <a:r>
              <a:rPr lang="ru-RU" sz="2800">
                <a:latin typeface="Cambria" pitchFamily="18" charset="0"/>
                <a:ea typeface="Cambria" pitchFamily="18" charset="0"/>
                <a:cs typeface="Times New Roman" pitchFamily="18" charset="0"/>
              </a:rPr>
              <a:t>Определите взаимосвязи между строением земной коры, рельефом и полезными ископаемыми. (Сопоставляя содержание карты "Строение земной коры" и физической карты мира, заполнить таблицу и сделать вывод.)</a:t>
            </a:r>
          </a:p>
        </p:txBody>
      </p:sp>
      <p:graphicFrame>
        <p:nvGraphicFramePr>
          <p:cNvPr id="4" name="Group 31"/>
          <p:cNvGraphicFramePr>
            <a:graphicFrameLocks noGrp="1"/>
          </p:cNvGraphicFramePr>
          <p:nvPr/>
        </p:nvGraphicFramePr>
        <p:xfrm>
          <a:off x="1190625" y="3429000"/>
          <a:ext cx="9740900" cy="2225675"/>
        </p:xfrm>
        <a:graphic>
          <a:graphicData uri="http://schemas.openxmlformats.org/drawingml/2006/table">
            <a:tbl>
              <a:tblPr/>
              <a:tblGrid>
                <a:gridCol w="3246438"/>
                <a:gridCol w="3246437"/>
                <a:gridCol w="3248025"/>
              </a:tblGrid>
              <a:tr h="1027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cs typeface="Arial" charset="0"/>
                        </a:rPr>
                        <a:t>Карта "Строение земной коры" (крупная тектоническая структура)</a:t>
                      </a:r>
                      <a:endPar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823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cs typeface="Arial" charset="0"/>
                        </a:rPr>
                        <a:t>Физическая карта мира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cs typeface="Arial" charset="0"/>
                        </a:rPr>
                        <a:t>(форма рельефа)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823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cs typeface="Arial" charset="0"/>
                        </a:rPr>
                        <a:t>Наиболее распространенные полезные ископаемые</a:t>
                      </a:r>
                      <a:endPar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8235"/>
                    </a:solidFill>
                  </a:tcPr>
                </a:tc>
              </a:tr>
              <a:tr h="914400">
                <a:tc>
                  <a:txBody>
                    <a:bodyPr/>
                    <a:lstStyle/>
                    <a:p>
                      <a:pPr marL="0" marR="0" lvl="0" indent="0" algn="l" defTabSz="914400" rtl="0" eaLnBrk="0" fontAlgn="base" latinLnBrk="0" hangingPunct="0">
                        <a:lnSpc>
                          <a:spcPct val="90000"/>
                        </a:lnSpc>
                        <a:spcBef>
                          <a:spcPts val="1000"/>
                        </a:spcBef>
                        <a:spcAft>
                          <a:spcPct val="0"/>
                        </a:spcAft>
                        <a:buClrTx/>
                        <a:buSzTx/>
                        <a:buFont typeface="Arial" charset="0"/>
                        <a:buNone/>
                        <a:tabLst/>
                      </a:pPr>
                      <a:endParaRPr kumimoji="0" lang="ru-RU" sz="2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1000"/>
                        </a:spcBef>
                        <a:spcAft>
                          <a:spcPct val="0"/>
                        </a:spcAft>
                        <a:buClrTx/>
                        <a:buSzTx/>
                        <a:buFont typeface="Arial" charset="0"/>
                        <a:buNone/>
                        <a:tabLst/>
                      </a:pPr>
                      <a:endParaRPr kumimoji="0" lang="ru-RU" sz="2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1000"/>
                        </a:spcBef>
                        <a:spcAft>
                          <a:spcPct val="0"/>
                        </a:spcAft>
                        <a:buClrTx/>
                        <a:buSzTx/>
                        <a:buFont typeface="Arial" charset="0"/>
                        <a:buNone/>
                        <a:tabLst/>
                      </a:pPr>
                      <a:endParaRPr kumimoji="0" lang="ru-RU" sz="2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Box 4">
            <a:extLst>
              <a:ext uri="{FF2B5EF4-FFF2-40B4-BE49-F238E27FC236}"/>
            </a:extLst>
          </p:cNvPr>
          <p:cNvSpPr txBox="1"/>
          <p:nvPr/>
        </p:nvSpPr>
        <p:spPr>
          <a:xfrm>
            <a:off x="1009650" y="522288"/>
            <a:ext cx="2427288" cy="585787"/>
          </a:xfrm>
          <a:prstGeom prst="rect">
            <a:avLst/>
          </a:prstGeom>
          <a:noFill/>
        </p:spPr>
        <p:txBody>
          <a:bodyPr>
            <a:spAutoFit/>
          </a:bodyPr>
          <a:lstStyle/>
          <a:p>
            <a:pPr>
              <a:defRPr/>
            </a:pPr>
            <a:r>
              <a:rPr lang="ru-RU" sz="3200" dirty="0">
                <a:solidFill>
                  <a:schemeClr val="accent6">
                    <a:lumMod val="50000"/>
                  </a:schemeClr>
                </a:solidFill>
                <a:latin typeface="Bookman Old Style" panose="02050604050505020204" pitchFamily="18" charset="0"/>
              </a:rPr>
              <a:t>Пример</a:t>
            </a:r>
            <a:r>
              <a:rPr lang="ru-RU" dirty="0"/>
              <a:t>.</a:t>
            </a:r>
          </a:p>
        </p:txBody>
      </p:sp>
      <p:sp>
        <p:nvSpPr>
          <p:cNvPr id="6" name="Rectangle 101">
            <a:extLst>
              <a:ext uri="{FF2B5EF4-FFF2-40B4-BE49-F238E27FC236}"/>
            </a:extLst>
          </p:cNvPr>
          <p:cNvSpPr>
            <a:spLocks noChangeArrowheads="1"/>
          </p:cNvSpPr>
          <p:nvPr/>
        </p:nvSpPr>
        <p:spPr bwMode="auto">
          <a:xfrm>
            <a:off x="1190625" y="5729288"/>
            <a:ext cx="1714500" cy="523875"/>
          </a:xfrm>
          <a:prstGeom prst="rect">
            <a:avLst/>
          </a:prstGeom>
          <a:noFill/>
          <a:ln w="9525">
            <a:noFill/>
            <a:miter lim="800000"/>
            <a:headEnd/>
            <a:tailEnd/>
          </a:ln>
        </p:spPr>
        <p:txBody>
          <a:bodyPr anchor="ctr">
            <a:spAutoFit/>
          </a:bodyPr>
          <a:lstStyle/>
          <a:p>
            <a:pPr>
              <a:defRPr/>
            </a:pPr>
            <a:r>
              <a:rPr lang="ru-RU" sz="2800" dirty="0">
                <a:solidFill>
                  <a:schemeClr val="accent6">
                    <a:lumMod val="50000"/>
                  </a:schemeClr>
                </a:solidFill>
                <a:latin typeface="Cambria" panose="02040503050406030204" pitchFamily="18" charset="0"/>
                <a:ea typeface="Cambria" panose="02040503050406030204" pitchFamily="18" charset="0"/>
                <a:cs typeface="Times New Roman" pitchFamily="18" charset="0"/>
              </a:rPr>
              <a:t>Вывод</a:t>
            </a:r>
            <a:r>
              <a:rPr lang="ru-RU" sz="2800" b="1" dirty="0">
                <a:solidFill>
                  <a:schemeClr val="accent6">
                    <a:lumMod val="50000"/>
                  </a:schemeClr>
                </a:solidFill>
                <a:latin typeface="Cambria" panose="02040503050406030204" pitchFamily="18" charset="0"/>
                <a:ea typeface="Cambria" panose="02040503050406030204" pitchFamily="18" charset="0"/>
                <a:cs typeface="Times New Roman" pitchFamily="18" charset="0"/>
              </a:rPr>
              <a:t>:</a:t>
            </a:r>
            <a:endParaRPr lang="ru-RU" sz="2800" b="1" dirty="0">
              <a:solidFill>
                <a:schemeClr val="accent6">
                  <a:lumMod val="50000"/>
                </a:schemeClr>
              </a:solidFill>
              <a:ea typeface="Calibri" pitchFamily="34"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1463" y="222250"/>
            <a:ext cx="10983912" cy="1323975"/>
          </a:xfrm>
          <a:prstGeom prst="rect">
            <a:avLst/>
          </a:prstGeom>
          <a:noFill/>
        </p:spPr>
        <p:txBody>
          <a:bodyPr>
            <a:spAutoFit/>
          </a:bodyPr>
          <a:lstStyle/>
          <a:p>
            <a:pPr algn="ctr" fontAlgn="auto">
              <a:spcBef>
                <a:spcPts val="0"/>
              </a:spcBef>
              <a:spcAft>
                <a:spcPts val="0"/>
              </a:spcAft>
              <a:defRPr/>
            </a:pPr>
            <a:r>
              <a:rPr lang="ru-RU" sz="4000" dirty="0">
                <a:solidFill>
                  <a:schemeClr val="accent6">
                    <a:lumMod val="50000"/>
                  </a:schemeClr>
                </a:solidFill>
                <a:latin typeface="Bookman Old Style" panose="02050604050505020204" pitchFamily="18" charset="0"/>
                <a:cs typeface="+mn-cs"/>
              </a:rPr>
              <a:t>Формирование базовых исследовательских действий: </a:t>
            </a:r>
          </a:p>
        </p:txBody>
      </p:sp>
      <p:sp>
        <p:nvSpPr>
          <p:cNvPr id="21506" name="TextBox 3"/>
          <p:cNvSpPr txBox="1">
            <a:spLocks noChangeArrowheads="1"/>
          </p:cNvSpPr>
          <p:nvPr/>
        </p:nvSpPr>
        <p:spPr bwMode="auto">
          <a:xfrm>
            <a:off x="990600" y="1746250"/>
            <a:ext cx="10264775" cy="4246563"/>
          </a:xfrm>
          <a:prstGeom prst="rect">
            <a:avLst/>
          </a:prstGeom>
          <a:noFill/>
          <a:ln w="9525">
            <a:noFill/>
            <a:miter lim="800000"/>
            <a:headEnd/>
            <a:tailEnd/>
          </a:ln>
        </p:spPr>
        <p:txBody>
          <a:bodyPr>
            <a:spAutoFit/>
          </a:bodyPr>
          <a:lstStyle/>
          <a:p>
            <a:r>
              <a:rPr lang="ru-RU">
                <a:latin typeface="Cambria" pitchFamily="18" charset="0"/>
              </a:rPr>
              <a:t>—Использовать географические вопросы как исследовательский инструмент познания; —формулировать географические вопросы, фиксирующие разрыв между реальным и желательным состоянием ситуации, объекта, и самостоятельно устанавливать искомое и данное; —формировать гипотезу об истинности собственных суждений и суждений других, аргументировать свою позицию, мнение по географическим аспектам различных вопросов и проблем; —проводить по плану несложное географическое исследование, в том числе на краеведческом материале, по установлению особенностей изучаемых географических объектов, причинно-следственных связей и зависимостей между географическими объектами, процессами и явлениями; —оценивать достоверность информации, полученной в ходе гео графического исследования; —самостоятельно формулировать обобщения и выводы по результатам проведённого наблюдения или исследования, оценивать достоверность полученных результатов и выводов; —прогнозировать возможное дальнейшее развитие географических объектов, процессов и явлений, событий и их последствия в аналогичных или сходных ситуациях, а также выдвигать предположения об их развитии в изменяющихся условиях окружающей среды.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4838" y="93663"/>
            <a:ext cx="10982325" cy="1201737"/>
          </a:xfrm>
          <a:prstGeom prst="rect">
            <a:avLst/>
          </a:prstGeom>
          <a:noFill/>
        </p:spPr>
        <p:txBody>
          <a:bodyPr>
            <a:spAutoFit/>
          </a:bodyPr>
          <a:lstStyle/>
          <a:p>
            <a:pPr algn="ctr" fontAlgn="auto">
              <a:spcBef>
                <a:spcPts val="0"/>
              </a:spcBef>
              <a:spcAft>
                <a:spcPts val="0"/>
              </a:spcAft>
              <a:defRPr/>
            </a:pPr>
            <a:r>
              <a:rPr lang="ru-RU" sz="3600" dirty="0">
                <a:solidFill>
                  <a:schemeClr val="accent6">
                    <a:lumMod val="50000"/>
                  </a:schemeClr>
                </a:solidFill>
                <a:latin typeface="Bookman Old Style" panose="02050604050505020204" pitchFamily="18" charset="0"/>
                <a:cs typeface="+mn-cs"/>
              </a:rPr>
              <a:t>Конструктор заданий на формирование базовых исследовательских действий: </a:t>
            </a:r>
          </a:p>
        </p:txBody>
      </p:sp>
      <p:sp>
        <p:nvSpPr>
          <p:cNvPr id="24578" name="TextBox 4"/>
          <p:cNvSpPr txBox="1">
            <a:spLocks noChangeArrowheads="1"/>
          </p:cNvSpPr>
          <p:nvPr/>
        </p:nvSpPr>
        <p:spPr bwMode="auto">
          <a:xfrm>
            <a:off x="773113" y="1266825"/>
            <a:ext cx="10983912" cy="5353050"/>
          </a:xfrm>
          <a:prstGeom prst="rect">
            <a:avLst/>
          </a:prstGeom>
          <a:noFill/>
          <a:ln w="9525">
            <a:noFill/>
            <a:miter lim="800000"/>
            <a:headEnd/>
            <a:tailEnd/>
          </a:ln>
        </p:spPr>
        <p:txBody>
          <a:bodyPr>
            <a:spAutoFit/>
          </a:bodyPr>
          <a:lstStyle/>
          <a:p>
            <a:pPr marL="354013" indent="-342900">
              <a:spcBef>
                <a:spcPts val="100"/>
              </a:spcBef>
              <a:buFont typeface="Calibri Light"/>
              <a:buAutoNum type="arabicPeriod"/>
              <a:tabLst>
                <a:tab pos="250825" algn="l"/>
              </a:tabLst>
            </a:pPr>
            <a:r>
              <a:rPr lang="ru-RU" sz="2400">
                <a:latin typeface="Cambria" pitchFamily="18" charset="0"/>
              </a:rPr>
              <a:t>сформулируйте проблемный вопрос, направленный на поиск ответа;</a:t>
            </a:r>
          </a:p>
          <a:p>
            <a:pPr marL="354013" indent="-342900">
              <a:spcBef>
                <a:spcPts val="100"/>
              </a:spcBef>
              <a:buFont typeface="Calibri Light"/>
              <a:buAutoNum type="arabicPeriod"/>
              <a:tabLst>
                <a:tab pos="250825" algn="l"/>
              </a:tabLst>
            </a:pPr>
            <a:r>
              <a:rPr lang="ru-RU" sz="2400">
                <a:latin typeface="Cambria" pitchFamily="18" charset="0"/>
              </a:rPr>
              <a:t>сформулируйте вопрос, фиксирующий противоречие между реальным и желательным состоянием ситуации, объекта;</a:t>
            </a:r>
          </a:p>
          <a:p>
            <a:pPr marL="354013" indent="-342900">
              <a:spcBef>
                <a:spcPts val="100"/>
              </a:spcBef>
              <a:buFont typeface="Calibri Light"/>
              <a:buAutoNum type="arabicPeriod"/>
              <a:tabLst>
                <a:tab pos="250825" algn="l"/>
              </a:tabLst>
            </a:pPr>
            <a:r>
              <a:rPr lang="ru-RU" sz="2400">
                <a:latin typeface="Cambria" pitchFamily="18" charset="0"/>
              </a:rPr>
              <a:t>сформулируйте гипотезу, истинность которой можно проверить в ходе исследования;</a:t>
            </a:r>
          </a:p>
          <a:p>
            <a:pPr marL="354013" indent="-342900">
              <a:spcBef>
                <a:spcPts val="100"/>
              </a:spcBef>
              <a:buFont typeface="Calibri Light"/>
              <a:buAutoNum type="arabicPeriod"/>
              <a:tabLst>
                <a:tab pos="250825" algn="l"/>
              </a:tabLst>
            </a:pPr>
            <a:r>
              <a:rPr lang="ru-RU" sz="2400">
                <a:latin typeface="Cambria" pitchFamily="18" charset="0"/>
              </a:rPr>
              <a:t>составьте план проведения исследования;</a:t>
            </a:r>
          </a:p>
          <a:p>
            <a:pPr marL="354013" indent="-342900">
              <a:spcBef>
                <a:spcPts val="100"/>
              </a:spcBef>
              <a:buFont typeface="Calibri Light"/>
              <a:buAutoNum type="arabicPeriod"/>
              <a:tabLst>
                <a:tab pos="250825" algn="l"/>
              </a:tabLst>
            </a:pPr>
            <a:r>
              <a:rPr lang="ru-RU" sz="2400">
                <a:latin typeface="Cambria" pitchFamily="18" charset="0"/>
              </a:rPr>
              <a:t> проведите несложное исследование (эксперимент) по установлению особенностей объекта изучения;</a:t>
            </a:r>
          </a:p>
          <a:p>
            <a:pPr marL="354013" indent="-342900">
              <a:spcBef>
                <a:spcPts val="100"/>
              </a:spcBef>
              <a:buFont typeface="Calibri Light"/>
              <a:buAutoNum type="arabicPeriod"/>
              <a:tabLst>
                <a:tab pos="250825" algn="l"/>
              </a:tabLst>
            </a:pPr>
            <a:r>
              <a:rPr lang="ru-RU" sz="2400">
                <a:latin typeface="Cambria" pitchFamily="18" charset="0"/>
              </a:rPr>
              <a:t>оцените достоверность информации, полученной в ходе исследования (эксперимента);</a:t>
            </a:r>
          </a:p>
          <a:p>
            <a:pPr marL="354013" indent="-342900">
              <a:spcBef>
                <a:spcPts val="100"/>
              </a:spcBef>
              <a:buFont typeface="Calibri Light"/>
              <a:buAutoNum type="arabicPeriod"/>
              <a:tabLst>
                <a:tab pos="250825" algn="l"/>
              </a:tabLst>
            </a:pPr>
            <a:r>
              <a:rPr lang="ru-RU" sz="2400">
                <a:latin typeface="Cambria" pitchFamily="18" charset="0"/>
              </a:rPr>
              <a:t>сформулируйте выводы по результатам проведенного исследования (эксперимента);</a:t>
            </a:r>
          </a:p>
          <a:p>
            <a:pPr marL="354013" indent="-342900">
              <a:spcBef>
                <a:spcPts val="100"/>
              </a:spcBef>
              <a:buFont typeface="Calibri Light"/>
              <a:buAutoNum type="arabicPeriod"/>
              <a:tabLst>
                <a:tab pos="250825" algn="l"/>
              </a:tabLst>
            </a:pPr>
            <a:r>
              <a:rPr lang="ru-RU" sz="2400">
                <a:latin typeface="Cambria" pitchFamily="18" charset="0"/>
              </a:rPr>
              <a:t>спрогнозируйте возможное развитие процессов, событий и их последствия в аналогичных или сходных ситуациях.</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a:xfrm>
            <a:off x="838200" y="400050"/>
            <a:ext cx="10515600" cy="1325563"/>
          </a:xfrm>
        </p:spPr>
        <p:txBody>
          <a:bodyPr/>
          <a:lstStyle/>
          <a:p>
            <a:r>
              <a:rPr lang="ru-RU" smtClean="0">
                <a:solidFill>
                  <a:srgbClr val="385723"/>
                </a:solidFill>
                <a:latin typeface="Bookman Old Style" pitchFamily="18" charset="0"/>
              </a:rPr>
              <a:t>Формирование навыков поисковой, исследовательской и проектной  работы при работе с картами.</a:t>
            </a:r>
          </a:p>
        </p:txBody>
      </p:sp>
      <p:sp>
        <p:nvSpPr>
          <p:cNvPr id="23554" name="TextBox 3"/>
          <p:cNvSpPr txBox="1">
            <a:spLocks noChangeArrowheads="1"/>
          </p:cNvSpPr>
          <p:nvPr/>
        </p:nvSpPr>
        <p:spPr bwMode="auto">
          <a:xfrm>
            <a:off x="7975600" y="2293938"/>
            <a:ext cx="3773488" cy="2678112"/>
          </a:xfrm>
          <a:prstGeom prst="rect">
            <a:avLst/>
          </a:prstGeom>
          <a:noFill/>
          <a:ln w="9525">
            <a:noFill/>
            <a:miter lim="800000"/>
            <a:headEnd/>
            <a:tailEnd/>
          </a:ln>
        </p:spPr>
        <p:txBody>
          <a:bodyPr>
            <a:spAutoFit/>
          </a:bodyPr>
          <a:lstStyle/>
          <a:p>
            <a:r>
              <a:rPr lang="ru-RU" sz="2800">
                <a:latin typeface="Cambria" pitchFamily="18" charset="0"/>
              </a:rPr>
              <a:t>Нарисуй свой безопасный путь из школы домой. Изобрази объекты, мимо которых ты проходишь. </a:t>
            </a:r>
          </a:p>
        </p:txBody>
      </p:sp>
      <p:pic>
        <p:nvPicPr>
          <p:cNvPr id="23555" name="Picture 2"/>
          <p:cNvPicPr>
            <a:picLocks noChangeAspect="1" noChangeArrowheads="1"/>
          </p:cNvPicPr>
          <p:nvPr/>
        </p:nvPicPr>
        <p:blipFill>
          <a:blip r:embed="rId2"/>
          <a:srcRect/>
          <a:stretch>
            <a:fillRect/>
          </a:stretch>
        </p:blipFill>
        <p:spPr bwMode="auto">
          <a:xfrm>
            <a:off x="838200" y="2344738"/>
            <a:ext cx="6797675" cy="382428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ChangeArrowheads="1"/>
          </p:cNvSpPr>
          <p:nvPr/>
        </p:nvSpPr>
        <p:spPr bwMode="auto">
          <a:xfrm>
            <a:off x="752475" y="1793875"/>
            <a:ext cx="10966450" cy="523875"/>
          </a:xfrm>
          <a:prstGeom prst="rect">
            <a:avLst/>
          </a:prstGeom>
          <a:noFill/>
          <a:ln w="9525">
            <a:noFill/>
            <a:miter lim="800000"/>
            <a:headEnd/>
            <a:tailEnd/>
          </a:ln>
        </p:spPr>
        <p:txBody>
          <a:bodyPr>
            <a:spAutoFit/>
          </a:bodyPr>
          <a:lstStyle/>
          <a:p>
            <a:r>
              <a:rPr lang="ru-RU" sz="2800">
                <a:latin typeface="Cambria" pitchFamily="18" charset="0"/>
              </a:rPr>
              <a:t>Умение анализировать получаемую информацию. </a:t>
            </a:r>
          </a:p>
        </p:txBody>
      </p:sp>
      <p:sp>
        <p:nvSpPr>
          <p:cNvPr id="22530" name="Заголовок 1"/>
          <p:cNvSpPr>
            <a:spLocks noGrp="1"/>
          </p:cNvSpPr>
          <p:nvPr>
            <p:ph type="title"/>
          </p:nvPr>
        </p:nvSpPr>
        <p:spPr/>
        <p:txBody>
          <a:bodyPr/>
          <a:lstStyle/>
          <a:p>
            <a:r>
              <a:rPr lang="ru-RU" smtClean="0">
                <a:solidFill>
                  <a:srgbClr val="385723"/>
                </a:solidFill>
                <a:latin typeface="Bookman Old Style" pitchFamily="18" charset="0"/>
              </a:rPr>
              <a:t>Формирование новых знаний при работе с картами.</a:t>
            </a:r>
          </a:p>
        </p:txBody>
      </p:sp>
      <p:pic>
        <p:nvPicPr>
          <p:cNvPr id="22531" name="Picture 2"/>
          <p:cNvPicPr>
            <a:picLocks noChangeAspect="1" noChangeArrowheads="1"/>
          </p:cNvPicPr>
          <p:nvPr/>
        </p:nvPicPr>
        <p:blipFill>
          <a:blip r:embed="rId2"/>
          <a:srcRect/>
          <a:stretch>
            <a:fillRect/>
          </a:stretch>
        </p:blipFill>
        <p:spPr bwMode="auto">
          <a:xfrm>
            <a:off x="1470025" y="2605088"/>
            <a:ext cx="4419600" cy="3871912"/>
          </a:xfrm>
          <a:prstGeom prst="rect">
            <a:avLst/>
          </a:prstGeom>
          <a:noFill/>
          <a:ln w="9525">
            <a:noFill/>
            <a:miter lim="800000"/>
            <a:headEnd/>
            <a:tailEnd/>
          </a:ln>
        </p:spPr>
      </p:pic>
      <p:sp>
        <p:nvSpPr>
          <p:cNvPr id="22532" name="TextBox 3"/>
          <p:cNvSpPr txBox="1">
            <a:spLocks noChangeArrowheads="1"/>
          </p:cNvSpPr>
          <p:nvPr/>
        </p:nvSpPr>
        <p:spPr bwMode="auto">
          <a:xfrm>
            <a:off x="6629400" y="2605088"/>
            <a:ext cx="4276725" cy="1570037"/>
          </a:xfrm>
          <a:prstGeom prst="rect">
            <a:avLst/>
          </a:prstGeom>
          <a:noFill/>
          <a:ln w="9525">
            <a:noFill/>
            <a:miter lim="800000"/>
            <a:headEnd/>
            <a:tailEnd/>
          </a:ln>
        </p:spPr>
        <p:txBody>
          <a:bodyPr>
            <a:spAutoFit/>
          </a:bodyPr>
          <a:lstStyle/>
          <a:p>
            <a:r>
              <a:rPr lang="ru-RU" sz="2400">
                <a:latin typeface="Cambria" pitchFamily="18" charset="0"/>
              </a:rPr>
              <a:t>Соберите пазл из карточек. Какой вывод можно сделать на основании совпадений очертаний материков?</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p:cNvSpPr>
          <p:nvPr>
            <p:ph type="title"/>
          </p:nvPr>
        </p:nvSpPr>
        <p:spPr/>
        <p:txBody>
          <a:bodyPr/>
          <a:lstStyle/>
          <a:p>
            <a:r>
              <a:rPr lang="ru-RU" sz="4000" smtClean="0"/>
              <a:t>Моделирование. </a:t>
            </a:r>
            <a:r>
              <a:rPr lang="ru-RU" sz="2800" smtClean="0"/>
              <a:t>Широкие возможности при изучении глобуса, вулканов, природных зон, метеорологических приборов.</a:t>
            </a:r>
          </a:p>
        </p:txBody>
      </p:sp>
      <p:pic>
        <p:nvPicPr>
          <p:cNvPr id="35842" name="Picture 5" descr="7"/>
          <p:cNvPicPr>
            <a:picLocks noChangeAspect="1" noChangeArrowheads="1"/>
          </p:cNvPicPr>
          <p:nvPr/>
        </p:nvPicPr>
        <p:blipFill>
          <a:blip r:embed="rId2"/>
          <a:srcRect/>
          <a:stretch>
            <a:fillRect/>
          </a:stretch>
        </p:blipFill>
        <p:spPr bwMode="auto">
          <a:xfrm>
            <a:off x="247650" y="1962150"/>
            <a:ext cx="3276600" cy="4381500"/>
          </a:xfrm>
          <a:prstGeom prst="rect">
            <a:avLst/>
          </a:prstGeom>
          <a:noFill/>
          <a:ln w="9525">
            <a:noFill/>
            <a:miter lim="800000"/>
            <a:headEnd/>
            <a:tailEnd/>
          </a:ln>
        </p:spPr>
      </p:pic>
      <p:pic>
        <p:nvPicPr>
          <p:cNvPr id="35843" name="Picture 6" descr="моделирование литосферных плит 5г"/>
          <p:cNvPicPr>
            <a:picLocks noChangeAspect="1" noChangeArrowheads="1"/>
          </p:cNvPicPr>
          <p:nvPr/>
        </p:nvPicPr>
        <p:blipFill>
          <a:blip r:embed="rId3"/>
          <a:srcRect/>
          <a:stretch>
            <a:fillRect/>
          </a:stretch>
        </p:blipFill>
        <p:spPr bwMode="auto">
          <a:xfrm>
            <a:off x="4305300" y="1981200"/>
            <a:ext cx="3060700" cy="4235450"/>
          </a:xfrm>
          <a:prstGeom prst="rect">
            <a:avLst/>
          </a:prstGeom>
          <a:noFill/>
          <a:ln w="9525">
            <a:noFill/>
            <a:miter lim="800000"/>
            <a:headEnd/>
            <a:tailEnd/>
          </a:ln>
        </p:spPr>
      </p:pic>
      <p:pic>
        <p:nvPicPr>
          <p:cNvPr id="35844" name="Picture 5" descr="Fx-KC7IpLUk"/>
          <p:cNvPicPr>
            <a:picLocks noChangeAspect="1" noChangeArrowheads="1"/>
          </p:cNvPicPr>
          <p:nvPr/>
        </p:nvPicPr>
        <p:blipFill>
          <a:blip r:embed="rId4"/>
          <a:srcRect/>
          <a:stretch>
            <a:fillRect/>
          </a:stretch>
        </p:blipFill>
        <p:spPr bwMode="auto">
          <a:xfrm>
            <a:off x="7615238" y="2024063"/>
            <a:ext cx="4162425" cy="41624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001"/>
          <p:cNvPicPr>
            <a:picLocks noChangeAspect="1" noChangeArrowheads="1"/>
          </p:cNvPicPr>
          <p:nvPr/>
        </p:nvPicPr>
        <p:blipFill>
          <a:blip r:embed="rId2"/>
          <a:srcRect/>
          <a:stretch>
            <a:fillRect/>
          </a:stretch>
        </p:blipFill>
        <p:spPr bwMode="auto">
          <a:xfrm>
            <a:off x="2732088" y="381000"/>
            <a:ext cx="7810500" cy="5715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36625" y="246063"/>
            <a:ext cx="10188575" cy="1323975"/>
          </a:xfrm>
          <a:prstGeom prst="rect">
            <a:avLst/>
          </a:prstGeom>
          <a:noFill/>
        </p:spPr>
        <p:txBody>
          <a:bodyPr>
            <a:spAutoFit/>
          </a:bodyPr>
          <a:lstStyle/>
          <a:p>
            <a:pPr algn="ctr" fontAlgn="auto">
              <a:spcBef>
                <a:spcPts val="0"/>
              </a:spcBef>
              <a:spcAft>
                <a:spcPts val="0"/>
              </a:spcAft>
              <a:defRPr/>
            </a:pPr>
            <a:r>
              <a:rPr lang="ru-RU" sz="4000" dirty="0">
                <a:solidFill>
                  <a:schemeClr val="accent6">
                    <a:lumMod val="50000"/>
                  </a:schemeClr>
                </a:solidFill>
                <a:latin typeface="Bookman Old Style" panose="02050604050505020204" pitchFamily="18" charset="0"/>
                <a:cs typeface="+mn-cs"/>
              </a:rPr>
              <a:t>Формирование умений работы с информацией: </a:t>
            </a:r>
          </a:p>
        </p:txBody>
      </p:sp>
      <p:sp>
        <p:nvSpPr>
          <p:cNvPr id="25602" name="TextBox 6"/>
          <p:cNvSpPr txBox="1">
            <a:spLocks noChangeArrowheads="1"/>
          </p:cNvSpPr>
          <p:nvPr/>
        </p:nvSpPr>
        <p:spPr bwMode="auto">
          <a:xfrm>
            <a:off x="1001713" y="1570038"/>
            <a:ext cx="10058400" cy="4524375"/>
          </a:xfrm>
          <a:prstGeom prst="rect">
            <a:avLst/>
          </a:prstGeom>
          <a:noFill/>
          <a:ln w="9525">
            <a:noFill/>
            <a:miter lim="800000"/>
            <a:headEnd/>
            <a:tailEnd/>
          </a:ln>
        </p:spPr>
        <p:txBody>
          <a:bodyPr>
            <a:spAutoFit/>
          </a:bodyPr>
          <a:lstStyle/>
          <a:p>
            <a:r>
              <a:rPr lang="ru-RU" sz="2400">
                <a:latin typeface="Cambria" pitchFamily="18" charset="0"/>
              </a:rPr>
              <a:t>— Применять различные методы, инструменты и запросы при поиске и отборе информации или данных из источников географической информации с учётом предложенной учебной задачи и заданных критериев; —выбирать, анализировать и интерпретировать географическую информацию различных видов и форм представления; —находить сходные аргументы, подтверждающие или опровергающие одну и ту же идею, в различных источниках географической информации; —самостоятельно выбирать оптимальную форму представления географической информации; —оценивать надёжность географической информации по критериям, предложенным учителем или сформулированным самостоятельно; —систематизировать географическую информацию в разных формах.</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588" y="323850"/>
            <a:ext cx="11680825" cy="1190625"/>
          </a:xfrm>
          <a:prstGeom prst="rect">
            <a:avLst/>
          </a:prstGeom>
          <a:noFill/>
        </p:spPr>
        <p:txBody>
          <a:bodyPr>
            <a:spAutoFit/>
          </a:bodyPr>
          <a:lstStyle/>
          <a:p>
            <a:pPr algn="ctr" fontAlgn="auto">
              <a:spcBef>
                <a:spcPts val="0"/>
              </a:spcBef>
              <a:spcAft>
                <a:spcPts val="0"/>
              </a:spcAft>
              <a:defRPr/>
            </a:pPr>
            <a:r>
              <a:rPr lang="ru-RU" sz="3600" dirty="0">
                <a:solidFill>
                  <a:schemeClr val="accent6">
                    <a:lumMod val="50000"/>
                  </a:schemeClr>
                </a:solidFill>
                <a:latin typeface="Bookman Old Style" panose="02050604050505020204" pitchFamily="18" charset="0"/>
                <a:cs typeface="+mn-cs"/>
              </a:rPr>
              <a:t>Конструктор заданий на формирование умений работы с информацией: </a:t>
            </a:r>
          </a:p>
        </p:txBody>
      </p:sp>
      <p:sp>
        <p:nvSpPr>
          <p:cNvPr id="26626" name="TextBox 4"/>
          <p:cNvSpPr txBox="1">
            <a:spLocks noChangeArrowheads="1"/>
          </p:cNvSpPr>
          <p:nvPr/>
        </p:nvSpPr>
        <p:spPr bwMode="auto">
          <a:xfrm>
            <a:off x="1306513" y="1614488"/>
            <a:ext cx="10123487" cy="3862387"/>
          </a:xfrm>
          <a:prstGeom prst="rect">
            <a:avLst/>
          </a:prstGeom>
          <a:noFill/>
          <a:ln w="9525">
            <a:noFill/>
            <a:miter lim="800000"/>
            <a:headEnd/>
            <a:tailEnd/>
          </a:ln>
        </p:spPr>
        <p:txBody>
          <a:bodyPr>
            <a:spAutoFit/>
          </a:bodyPr>
          <a:lstStyle/>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примените различные методы (инструменты, запросы) при поиске искомой информации;</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выберите (проанализируйте, систематизируйте, интерпретируйте) информацию различных видов и форм представления;</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найдите аргументы (подтверждающие/опровергающие идею, версию) в различных информационных источниках;</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выберите оптимальную форму представления информации;</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проиллюстрируйте решаемые задач схемами, диаграммами;</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оцените надежность информации по критериям;</a:t>
            </a:r>
          </a:p>
          <a:p>
            <a:pPr marL="354013" indent="-342900">
              <a:spcBef>
                <a:spcPts val="100"/>
              </a:spcBef>
              <a:buFont typeface="Calibri Light"/>
              <a:buAutoNum type="arabicPeriod"/>
              <a:tabLst>
                <a:tab pos="250825" algn="l"/>
              </a:tabLst>
            </a:pPr>
            <a:r>
              <a:rPr lang="ru-RU" sz="2400">
                <a:solidFill>
                  <a:srgbClr val="000000"/>
                </a:solidFill>
                <a:latin typeface="Cambria" pitchFamily="18" charset="0"/>
              </a:rPr>
              <a:t>сформулируйте критерии для оценки надежности информации.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Прямоугольник 17">
            <a:extLst>
              <a:ext uri="{FF2B5EF4-FFF2-40B4-BE49-F238E27FC236}"/>
            </a:extLst>
          </p:cNvPr>
          <p:cNvSpPr/>
          <p:nvPr/>
        </p:nvSpPr>
        <p:spPr>
          <a:xfrm>
            <a:off x="647700" y="3422650"/>
            <a:ext cx="10896600" cy="30305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 name="TextBox 2">
            <a:extLst>
              <a:ext uri="{FF2B5EF4-FFF2-40B4-BE49-F238E27FC236}"/>
            </a:extLst>
          </p:cNvPr>
          <p:cNvSpPr txBox="1"/>
          <p:nvPr/>
        </p:nvSpPr>
        <p:spPr>
          <a:xfrm>
            <a:off x="392113" y="404813"/>
            <a:ext cx="11799887" cy="708025"/>
          </a:xfrm>
          <a:prstGeom prst="rect">
            <a:avLst/>
          </a:prstGeom>
          <a:noFill/>
        </p:spPr>
        <p:txBody>
          <a:bodyPr>
            <a:spAutoFit/>
          </a:bodyPr>
          <a:lstStyle/>
          <a:p>
            <a:pPr>
              <a:defRPr/>
            </a:pPr>
            <a:r>
              <a:rPr lang="ru-RU" sz="4000" spc="-10" dirty="0">
                <a:solidFill>
                  <a:schemeClr val="accent6">
                    <a:lumMod val="50000"/>
                  </a:schemeClr>
                </a:solidFill>
                <a:latin typeface="Bookman Old Style" panose="02050604050505020204" pitchFamily="18" charset="0"/>
                <a:cs typeface="Arial" panose="020B0604020202020204" pitchFamily="34" charset="0"/>
              </a:rPr>
              <a:t>Требования </a:t>
            </a:r>
            <a:r>
              <a:rPr lang="ru-RU" sz="4000" dirty="0">
                <a:solidFill>
                  <a:schemeClr val="accent6">
                    <a:lumMod val="50000"/>
                  </a:schemeClr>
                </a:solidFill>
                <a:latin typeface="Bookman Old Style" panose="02050604050505020204" pitchFamily="18" charset="0"/>
                <a:cs typeface="Arial" panose="020B0604020202020204" pitchFamily="34" charset="0"/>
              </a:rPr>
              <a:t>к</a:t>
            </a:r>
            <a:r>
              <a:rPr lang="ru-RU" sz="4000" spc="-45" dirty="0">
                <a:solidFill>
                  <a:schemeClr val="accent6">
                    <a:lumMod val="50000"/>
                  </a:schemeClr>
                </a:solidFill>
                <a:latin typeface="Bookman Old Style" panose="02050604050505020204" pitchFamily="18" charset="0"/>
                <a:cs typeface="Arial" panose="020B0604020202020204" pitchFamily="34" charset="0"/>
              </a:rPr>
              <a:t> </a:t>
            </a:r>
            <a:r>
              <a:rPr lang="ru-RU" sz="4000" spc="-10" dirty="0">
                <a:solidFill>
                  <a:schemeClr val="accent6">
                    <a:lumMod val="50000"/>
                  </a:schemeClr>
                </a:solidFill>
                <a:latin typeface="Bookman Old Style" panose="02050604050505020204" pitchFamily="18" charset="0"/>
                <a:cs typeface="Arial" panose="020B0604020202020204" pitchFamily="34" charset="0"/>
              </a:rPr>
              <a:t>метапредметным </a:t>
            </a:r>
            <a:r>
              <a:rPr lang="ru-RU" sz="4000" spc="-40" dirty="0">
                <a:solidFill>
                  <a:schemeClr val="accent6">
                    <a:lumMod val="50000"/>
                  </a:schemeClr>
                </a:solidFill>
                <a:latin typeface="Bookman Old Style" panose="02050604050505020204" pitchFamily="18" charset="0"/>
                <a:cs typeface="Arial" panose="020B0604020202020204" pitchFamily="34" charset="0"/>
              </a:rPr>
              <a:t>результатам.</a:t>
            </a:r>
            <a:endParaRPr lang="ru-RU" sz="4000" dirty="0">
              <a:solidFill>
                <a:schemeClr val="accent6">
                  <a:lumMod val="50000"/>
                </a:schemeClr>
              </a:solidFill>
              <a:latin typeface="Bookman Old Style" panose="02050604050505020204" pitchFamily="18" charset="0"/>
            </a:endParaRPr>
          </a:p>
        </p:txBody>
      </p:sp>
      <p:sp>
        <p:nvSpPr>
          <p:cNvPr id="15363" name="TextBox 4"/>
          <p:cNvSpPr txBox="1">
            <a:spLocks noChangeArrowheads="1"/>
          </p:cNvSpPr>
          <p:nvPr/>
        </p:nvSpPr>
        <p:spPr bwMode="auto">
          <a:xfrm>
            <a:off x="2035175" y="1323975"/>
            <a:ext cx="9296400" cy="2308225"/>
          </a:xfrm>
          <a:prstGeom prst="rect">
            <a:avLst/>
          </a:prstGeom>
          <a:noFill/>
          <a:ln w="9525">
            <a:noFill/>
            <a:miter lim="800000"/>
            <a:headEnd/>
            <a:tailEnd/>
          </a:ln>
        </p:spPr>
        <p:txBody>
          <a:bodyPr>
            <a:spAutoFit/>
          </a:bodyPr>
          <a:lstStyle/>
          <a:p>
            <a:pPr>
              <a:spcBef>
                <a:spcPts val="100"/>
              </a:spcBef>
            </a:pPr>
            <a:r>
              <a:rPr lang="ru-RU" sz="2400" b="1">
                <a:latin typeface="Cambria" pitchFamily="18" charset="0"/>
              </a:rPr>
              <a:t>1. Овладение универсальными учебными познавательными действиями</a:t>
            </a:r>
            <a:endParaRPr lang="ru-RU" sz="2400">
              <a:latin typeface="Cambria" pitchFamily="18" charset="0"/>
            </a:endParaRPr>
          </a:p>
          <a:p>
            <a:pPr lvl="1"/>
            <a:r>
              <a:rPr lang="ru-RU" sz="2400">
                <a:latin typeface="Cambria" pitchFamily="18" charset="0"/>
                <a:ea typeface="Cambria" pitchFamily="18" charset="0"/>
                <a:cs typeface="Microsoft Sans Serif" pitchFamily="34" charset="0"/>
              </a:rPr>
              <a:t>Базовые логические действия</a:t>
            </a:r>
          </a:p>
          <a:p>
            <a:pPr lvl="1"/>
            <a:r>
              <a:rPr lang="ru-RU" sz="2400">
                <a:latin typeface="Cambria" pitchFamily="18" charset="0"/>
              </a:rPr>
              <a:t>Базовые исследовательские действия</a:t>
            </a:r>
          </a:p>
          <a:p>
            <a:pPr lvl="1"/>
            <a:r>
              <a:rPr lang="ru-RU" sz="2400">
                <a:latin typeface="Cambria" pitchFamily="18" charset="0"/>
              </a:rPr>
              <a:t>Работа с информацией</a:t>
            </a:r>
          </a:p>
          <a:p>
            <a:endParaRPr lang="ru-RU" sz="2400">
              <a:solidFill>
                <a:schemeClr val="bg1"/>
              </a:solidFill>
              <a:latin typeface="Cambria" pitchFamily="18" charset="0"/>
            </a:endParaRPr>
          </a:p>
        </p:txBody>
      </p:sp>
      <p:sp>
        <p:nvSpPr>
          <p:cNvPr id="15364" name="TextBox 23"/>
          <p:cNvSpPr txBox="1">
            <a:spLocks noChangeArrowheads="1"/>
          </p:cNvSpPr>
          <p:nvPr/>
        </p:nvSpPr>
        <p:spPr bwMode="auto">
          <a:xfrm>
            <a:off x="2046288" y="3395663"/>
            <a:ext cx="8774112" cy="3100387"/>
          </a:xfrm>
          <a:prstGeom prst="rect">
            <a:avLst/>
          </a:prstGeom>
          <a:noFill/>
          <a:ln w="9525">
            <a:noFill/>
            <a:miter lim="800000"/>
            <a:headEnd/>
            <a:tailEnd/>
          </a:ln>
        </p:spPr>
        <p:txBody>
          <a:bodyPr>
            <a:spAutoFit/>
          </a:bodyPr>
          <a:lstStyle/>
          <a:p>
            <a:pPr>
              <a:tabLst>
                <a:tab pos="407988" algn="l"/>
              </a:tabLst>
            </a:pPr>
            <a:r>
              <a:rPr lang="ru-RU" sz="2400" b="1">
                <a:solidFill>
                  <a:schemeClr val="bg1"/>
                </a:solidFill>
                <a:latin typeface="Cambria" pitchFamily="18" charset="0"/>
              </a:rPr>
              <a:t>2. Овладение универсальными учебными коммуникативными действиями</a:t>
            </a:r>
            <a:endParaRPr lang="ru-RU" sz="2400">
              <a:solidFill>
                <a:schemeClr val="bg1"/>
              </a:solidFill>
              <a:latin typeface="Cambria" pitchFamily="18" charset="0"/>
            </a:endParaRPr>
          </a:p>
          <a:p>
            <a:pPr lvl="1">
              <a:tabLst>
                <a:tab pos="407988" algn="l"/>
              </a:tabLst>
            </a:pPr>
            <a:r>
              <a:rPr lang="ru-RU" sz="2400">
                <a:solidFill>
                  <a:schemeClr val="bg1"/>
                </a:solidFill>
                <a:latin typeface="Cambria" pitchFamily="18" charset="0"/>
              </a:rPr>
              <a:t>Общение</a:t>
            </a:r>
          </a:p>
          <a:p>
            <a:pPr lvl="1">
              <a:tabLst>
                <a:tab pos="407988" algn="l"/>
              </a:tabLst>
            </a:pPr>
            <a:r>
              <a:rPr lang="ru-RU" sz="2400">
                <a:solidFill>
                  <a:schemeClr val="bg1"/>
                </a:solidFill>
                <a:latin typeface="Cambria" pitchFamily="18" charset="0"/>
              </a:rPr>
              <a:t>Совместная деятельность</a:t>
            </a:r>
          </a:p>
          <a:p>
            <a:pPr>
              <a:lnSpc>
                <a:spcPct val="102000"/>
              </a:lnSpc>
              <a:spcBef>
                <a:spcPts val="63"/>
              </a:spcBef>
              <a:tabLst>
                <a:tab pos="407988" algn="l"/>
              </a:tabLst>
            </a:pPr>
            <a:r>
              <a:rPr lang="ru-RU" sz="2400" b="1">
                <a:solidFill>
                  <a:schemeClr val="bg1"/>
                </a:solidFill>
                <a:latin typeface="Cambria" pitchFamily="18" charset="0"/>
              </a:rPr>
              <a:t>3. Овладение универсальными регулятивными действиями</a:t>
            </a:r>
            <a:endParaRPr lang="ru-RU" sz="2400">
              <a:solidFill>
                <a:schemeClr val="bg1"/>
              </a:solidFill>
              <a:latin typeface="Cambria" pitchFamily="18" charset="0"/>
            </a:endParaRPr>
          </a:p>
          <a:p>
            <a:pPr lvl="1">
              <a:spcBef>
                <a:spcPts val="150"/>
              </a:spcBef>
              <a:tabLst>
                <a:tab pos="407988" algn="l"/>
              </a:tabLst>
            </a:pPr>
            <a:r>
              <a:rPr lang="ru-RU" sz="2400">
                <a:solidFill>
                  <a:schemeClr val="bg1"/>
                </a:solidFill>
                <a:latin typeface="Cambria" pitchFamily="18" charset="0"/>
                <a:ea typeface="Cambria" pitchFamily="18" charset="0"/>
                <a:cs typeface="Microsoft Sans Serif" pitchFamily="34" charset="0"/>
              </a:rPr>
              <a:t>Самоорганизация</a:t>
            </a:r>
          </a:p>
          <a:p>
            <a:pPr lvl="1">
              <a:spcBef>
                <a:spcPts val="150"/>
              </a:spcBef>
              <a:tabLst>
                <a:tab pos="407988" algn="l"/>
              </a:tabLst>
            </a:pPr>
            <a:r>
              <a:rPr lang="ru-RU" sz="2400">
                <a:solidFill>
                  <a:schemeClr val="bg1"/>
                </a:solidFill>
                <a:latin typeface="Cambria" pitchFamily="18" charset="0"/>
                <a:ea typeface="Cambria" pitchFamily="18" charset="0"/>
                <a:cs typeface="Microsoft Sans Serif" pitchFamily="34" charset="0"/>
              </a:rPr>
              <a:t>Самоконтроль</a:t>
            </a:r>
            <a:endParaRPr lang="ru-RU"/>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extLst>
          </p:cNvPr>
          <p:cNvSpPr>
            <a:spLocks noGrp="1"/>
          </p:cNvSpPr>
          <p:nvPr>
            <p:ph type="title"/>
          </p:nvPr>
        </p:nvSpPr>
        <p:spPr/>
        <p:txBody>
          <a:bodyPr/>
          <a:lstStyle/>
          <a:p>
            <a:pPr>
              <a:defRPr/>
            </a:pPr>
            <a:r>
              <a:rPr lang="ru-RU" dirty="0">
                <a:solidFill>
                  <a:schemeClr val="accent6">
                    <a:lumMod val="50000"/>
                  </a:schemeClr>
                </a:solidFill>
                <a:latin typeface="Bookman Old Style" panose="02050604050505020204" pitchFamily="18" charset="0"/>
              </a:rPr>
              <a:t>Развитие пространственного мышления при работе с картами.</a:t>
            </a:r>
          </a:p>
        </p:txBody>
      </p:sp>
      <p:sp>
        <p:nvSpPr>
          <p:cNvPr id="27650" name="TextBox 3"/>
          <p:cNvSpPr txBox="1">
            <a:spLocks noChangeArrowheads="1"/>
          </p:cNvSpPr>
          <p:nvPr/>
        </p:nvSpPr>
        <p:spPr bwMode="auto">
          <a:xfrm>
            <a:off x="7177088" y="1919288"/>
            <a:ext cx="4340225" cy="2282825"/>
          </a:xfrm>
          <a:prstGeom prst="rect">
            <a:avLst/>
          </a:prstGeom>
          <a:noFill/>
          <a:ln w="9525">
            <a:noFill/>
            <a:miter lim="800000"/>
            <a:headEnd/>
            <a:tailEnd/>
          </a:ln>
        </p:spPr>
        <p:txBody>
          <a:bodyPr>
            <a:spAutoFit/>
          </a:bodyPr>
          <a:lstStyle/>
          <a:p>
            <a:r>
              <a:rPr lang="ru-RU" sz="2400">
                <a:latin typeface="Cambria" pitchFamily="18" charset="0"/>
              </a:rPr>
              <a:t>Форзац учебника 6 класса. Будет ли из Тарусы видно Тяпкино?</a:t>
            </a:r>
          </a:p>
          <a:p>
            <a:r>
              <a:rPr lang="ru-RU" sz="2400">
                <a:latin typeface="Cambria" pitchFamily="18" charset="0"/>
              </a:rPr>
              <a:t>Какой берег реки Ока в северной части – правый или левый – круче?</a:t>
            </a:r>
          </a:p>
        </p:txBody>
      </p:sp>
      <p:pic>
        <p:nvPicPr>
          <p:cNvPr id="27651" name="Picture 2"/>
          <p:cNvPicPr>
            <a:picLocks noChangeAspect="1" noChangeArrowheads="1"/>
          </p:cNvPicPr>
          <p:nvPr/>
        </p:nvPicPr>
        <p:blipFill>
          <a:blip r:embed="rId2"/>
          <a:srcRect l="2504" t="3957" r="3754" b="4845"/>
          <a:stretch>
            <a:fillRect/>
          </a:stretch>
        </p:blipFill>
        <p:spPr bwMode="auto">
          <a:xfrm>
            <a:off x="949325" y="1919288"/>
            <a:ext cx="6064250" cy="4249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
          <p:cNvSpPr>
            <a:spLocks noGrp="1"/>
          </p:cNvSpPr>
          <p:nvPr>
            <p:ph type="title"/>
          </p:nvPr>
        </p:nvSpPr>
        <p:spPr>
          <a:xfrm>
            <a:off x="7810500" y="2193925"/>
            <a:ext cx="4019550" cy="4221163"/>
          </a:xfrm>
        </p:spPr>
        <p:txBody>
          <a:bodyPr/>
          <a:lstStyle/>
          <a:p>
            <a:r>
              <a:rPr lang="ru-RU" sz="2400" smtClean="0">
                <a:latin typeface="Arial" charset="0"/>
              </a:rPr>
              <a:t> Проект «Экологические тропы Перми».</a:t>
            </a:r>
            <a:br>
              <a:rPr lang="ru-RU" sz="2400" smtClean="0">
                <a:latin typeface="Arial" charset="0"/>
              </a:rPr>
            </a:br>
            <a:r>
              <a:rPr lang="ru-RU" sz="2400" smtClean="0">
                <a:latin typeface="Arial" charset="0"/>
              </a:rPr>
              <a:t>Посещение леса в городской черте также предполагает пользование картой. Привлечь знания, полученные на других предметах и вне школы.</a:t>
            </a:r>
            <a:r>
              <a:rPr lang="ru-RU" sz="4000" u="sng" smtClean="0"/>
              <a:t> </a:t>
            </a:r>
            <a:r>
              <a:rPr lang="ru-RU" sz="4000" smtClean="0"/>
              <a:t/>
            </a:r>
            <a:br>
              <a:rPr lang="ru-RU" sz="4000" smtClean="0"/>
            </a:br>
            <a:endParaRPr lang="ru-RU" sz="4000" smtClean="0"/>
          </a:p>
        </p:txBody>
      </p:sp>
      <p:pic>
        <p:nvPicPr>
          <p:cNvPr id="36866" name="Picture 5"/>
          <p:cNvPicPr>
            <a:picLocks noChangeAspect="1" noChangeArrowheads="1"/>
          </p:cNvPicPr>
          <p:nvPr/>
        </p:nvPicPr>
        <p:blipFill>
          <a:blip r:embed="rId2"/>
          <a:srcRect/>
          <a:stretch>
            <a:fillRect/>
          </a:stretch>
        </p:blipFill>
        <p:spPr bwMode="auto">
          <a:xfrm>
            <a:off x="819150" y="2000250"/>
            <a:ext cx="6845300" cy="4368800"/>
          </a:xfrm>
          <a:prstGeom prst="rect">
            <a:avLst/>
          </a:prstGeom>
          <a:noFill/>
          <a:ln w="9525">
            <a:noFill/>
            <a:miter lim="800000"/>
            <a:headEnd/>
            <a:tailEnd/>
          </a:ln>
        </p:spPr>
      </p:pic>
      <p:sp>
        <p:nvSpPr>
          <p:cNvPr id="4" name="Заголовок 3"/>
          <p:cNvSpPr>
            <a:spLocks/>
          </p:cNvSpPr>
          <p:nvPr/>
        </p:nvSpPr>
        <p:spPr bwMode="auto">
          <a:xfrm>
            <a:off x="825500" y="581025"/>
            <a:ext cx="10744200" cy="1325563"/>
          </a:xfrm>
          <a:prstGeom prst="rect">
            <a:avLst/>
          </a:prstGeom>
          <a:noFill/>
          <a:ln w="9525">
            <a:noFill/>
            <a:miter lim="800000"/>
            <a:headEnd/>
            <a:tailEnd/>
          </a:ln>
        </p:spPr>
        <p:txBody>
          <a:bodyPr anchor="ctr"/>
          <a:lstStyle/>
          <a:p>
            <a:pPr eaLnBrk="0" hangingPunct="0">
              <a:lnSpc>
                <a:spcPct val="90000"/>
              </a:lnSpc>
              <a:defRPr/>
            </a:pPr>
            <a:r>
              <a:rPr lang="ru-RU" sz="4400" dirty="0">
                <a:solidFill>
                  <a:schemeClr val="accent6">
                    <a:lumMod val="50000"/>
                  </a:schemeClr>
                </a:solidFill>
                <a:latin typeface="Bookman Old Style" panose="02050604050505020204" pitchFamily="18" charset="0"/>
                <a:ea typeface="+mj-ea"/>
                <a:cs typeface="+mj-cs"/>
              </a:rPr>
              <a:t>Использование межпредметых связей при работе с картами.</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r>
              <a:rPr lang="ru-RU" smtClean="0">
                <a:solidFill>
                  <a:srgbClr val="385723"/>
                </a:solidFill>
                <a:latin typeface="Bookman Old Style" pitchFamily="18" charset="0"/>
              </a:rPr>
              <a:t>Использование заданий при работе с картами для практических целей.</a:t>
            </a:r>
          </a:p>
        </p:txBody>
      </p:sp>
      <p:sp>
        <p:nvSpPr>
          <p:cNvPr id="29698" name="TextBox 3"/>
          <p:cNvSpPr txBox="1">
            <a:spLocks noChangeArrowheads="1"/>
          </p:cNvSpPr>
          <p:nvPr/>
        </p:nvSpPr>
        <p:spPr bwMode="auto">
          <a:xfrm>
            <a:off x="938213" y="1874838"/>
            <a:ext cx="10415587" cy="3538537"/>
          </a:xfrm>
          <a:prstGeom prst="rect">
            <a:avLst/>
          </a:prstGeom>
          <a:noFill/>
          <a:ln w="9525">
            <a:noFill/>
            <a:miter lim="800000"/>
            <a:headEnd/>
            <a:tailEnd/>
          </a:ln>
        </p:spPr>
        <p:txBody>
          <a:bodyPr>
            <a:spAutoFit/>
          </a:bodyPr>
          <a:lstStyle/>
          <a:p>
            <a:r>
              <a:rPr lang="ru-RU" sz="2800" b="1">
                <a:solidFill>
                  <a:srgbClr val="385723"/>
                </a:solidFill>
                <a:latin typeface="Cambria" pitchFamily="18" charset="0"/>
              </a:rPr>
              <a:t>Пример 1</a:t>
            </a:r>
            <a:r>
              <a:rPr lang="ru-RU" sz="2800" b="1">
                <a:latin typeface="Cambria" pitchFamily="18" charset="0"/>
              </a:rPr>
              <a:t>.</a:t>
            </a:r>
          </a:p>
          <a:p>
            <a:r>
              <a:rPr lang="ru-RU" sz="2800">
                <a:latin typeface="Cambria" pitchFamily="18" charset="0"/>
              </a:rPr>
              <a:t>Атлас 7 класса.  После новогодних праздников вы выезжаете на карнавал в Бразилию. Какую одежду (ветровка, пуховик, шлепанцы, кроссовки, зонт и т.д.) надо взять с собой?</a:t>
            </a:r>
          </a:p>
          <a:p>
            <a:endParaRPr lang="ru-RU" sz="2800">
              <a:latin typeface="Cambria" pitchFamily="18" charset="0"/>
            </a:endParaRPr>
          </a:p>
          <a:p>
            <a:r>
              <a:rPr lang="ru-RU" sz="2800" b="1">
                <a:solidFill>
                  <a:srgbClr val="385723"/>
                </a:solidFill>
                <a:latin typeface="Cambria" pitchFamily="18" charset="0"/>
              </a:rPr>
              <a:t>Пример 2</a:t>
            </a:r>
            <a:r>
              <a:rPr lang="ru-RU" sz="2800" b="1">
                <a:latin typeface="Cambria" pitchFamily="18" charset="0"/>
              </a:rPr>
              <a:t>.</a:t>
            </a:r>
          </a:p>
          <a:p>
            <a:r>
              <a:rPr lang="ru-RU" sz="2800">
                <a:latin typeface="Cambria" pitchFamily="18" charset="0"/>
              </a:rPr>
              <a:t>Атлас 8 класса. Вы отправляетесь отдыхать на Байкал. Определите разницу во времени  с Пермью.</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4"/>
          <p:cNvSpPr>
            <a:spLocks noChangeArrowheads="1"/>
          </p:cNvSpPr>
          <p:nvPr/>
        </p:nvSpPr>
        <p:spPr bwMode="auto">
          <a:xfrm>
            <a:off x="400050" y="209550"/>
            <a:ext cx="11372850" cy="6178550"/>
          </a:xfrm>
          <a:prstGeom prst="rect">
            <a:avLst/>
          </a:prstGeom>
          <a:noFill/>
          <a:ln w="9525">
            <a:noFill/>
            <a:miter lim="800000"/>
            <a:headEnd/>
            <a:tailEnd/>
          </a:ln>
        </p:spPr>
        <p:txBody>
          <a:bodyPr anchor="ctr">
            <a:spAutoFit/>
          </a:bodyPr>
          <a:lstStyle/>
          <a:p>
            <a:pPr algn="ctr"/>
            <a:r>
              <a:rPr lang="ru-RU" sz="4000" b="1"/>
              <a:t>Работа с различными текстами.</a:t>
            </a:r>
          </a:p>
          <a:p>
            <a:pPr algn="ctr"/>
            <a:r>
              <a:rPr lang="ru-RU" sz="2400"/>
              <a:t> </a:t>
            </a:r>
            <a:r>
              <a:rPr lang="ru-RU" sz="2400" u="sng"/>
              <a:t>Переведите текст из художественного в научный и передайте содержание рассказа Карела Чапека одним предложением.</a:t>
            </a:r>
          </a:p>
          <a:p>
            <a:pPr algn="ctr"/>
            <a:endParaRPr lang="ru-RU" sz="2400"/>
          </a:p>
          <a:p>
            <a:r>
              <a:rPr lang="ru-RU" sz="2400" i="1"/>
              <a:t>   Хорошая почва как и хорошая еда, не должна быть ни слишком жирной, тяжелой и холодной, ни слишком влажной или слишком сухой, ни мягкой, ни твердой, ни порошкообразной, ни сырой: она должна быть как хлеб, как пряник, как сдобна булка, как поднявшееся тесто; должна рассыпаться, но не крошиться; должна крошиться под заступом, но не чавкать; при переворачивании не должна превращаться в скамьи, головы, пласты, клецки, а должна облегченно вздыхая, распадаться в комки и крупитчатую пыль.</a:t>
            </a:r>
          </a:p>
          <a:p>
            <a:r>
              <a:rPr lang="ru-RU" sz="2400"/>
              <a:t>Методика выполнения: выделить главную географическую идею текста, соотнести с изучаемым материалом. Критерии оценивания: должно получиться предложение «хорошие почвы имеют зернистую и комковатую структуру».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Grp="1"/>
          </p:cNvSpPr>
          <p:nvPr>
            <p:ph type="title"/>
          </p:nvPr>
        </p:nvSpPr>
        <p:spPr>
          <a:xfrm>
            <a:off x="438150" y="365125"/>
            <a:ext cx="10915650" cy="6073775"/>
          </a:xfrm>
        </p:spPr>
        <p:txBody>
          <a:bodyPr/>
          <a:lstStyle/>
          <a:p>
            <a:r>
              <a:rPr lang="ru-RU" sz="2800" smtClean="0"/>
              <a:t/>
            </a:r>
            <a:br>
              <a:rPr lang="ru-RU" sz="2800" smtClean="0"/>
            </a:br>
            <a:r>
              <a:rPr lang="ru-RU" sz="2800" smtClean="0"/>
              <a:t>                              </a:t>
            </a:r>
            <a:r>
              <a:rPr lang="ru-RU" sz="4000" b="1" smtClean="0"/>
              <a:t>Работа с текстом.</a:t>
            </a:r>
            <a:br>
              <a:rPr lang="ru-RU" sz="4000" b="1" smtClean="0"/>
            </a:br>
            <a:r>
              <a:rPr lang="ru-RU" sz="4000" b="1" smtClean="0"/>
              <a:t/>
            </a:r>
            <a:br>
              <a:rPr lang="ru-RU" sz="4000" b="1" smtClean="0"/>
            </a:br>
            <a:r>
              <a:rPr lang="ru-RU" sz="2800" smtClean="0"/>
              <a:t>Составьте текст «Природные зоны Евразии» из предложенных слов, используя карты атласа:</a:t>
            </a:r>
            <a:r>
              <a:rPr lang="ru-RU" altLang="ko-KR" sz="2800" smtClean="0"/>
              <a:t/>
            </a:r>
            <a:br>
              <a:rPr lang="ru-RU" altLang="ko-KR" sz="2800" smtClean="0"/>
            </a:br>
            <a:r>
              <a:rPr lang="ru-RU" altLang="ko-KR" sz="2800" smtClean="0"/>
              <a:t>Широтная зональность    Побережье Арктики</a:t>
            </a:r>
            <a:br>
              <a:rPr lang="ru-RU" altLang="ko-KR" sz="2800" smtClean="0"/>
            </a:br>
            <a:r>
              <a:rPr lang="ru-RU" altLang="ko-KR" sz="2800" smtClean="0"/>
              <a:t> Безлесные пространства Дуб    Слоны            Чай</a:t>
            </a:r>
            <a:br>
              <a:rPr lang="ru-RU" altLang="ko-KR" sz="2800" smtClean="0"/>
            </a:br>
            <a:r>
              <a:rPr lang="ru-RU" altLang="ko-KR" sz="2800" smtClean="0"/>
              <a:t>Арктическая пустыня    Умеренный климат    Ягель</a:t>
            </a:r>
            <a:br>
              <a:rPr lang="ru-RU" altLang="ko-KR" sz="2800" smtClean="0"/>
            </a:br>
            <a:r>
              <a:rPr lang="ru-RU" altLang="ko-KR" sz="2800" smtClean="0"/>
              <a:t>Тундра        Восток материка                   Ель и лиственница</a:t>
            </a:r>
            <a:br>
              <a:rPr lang="ru-RU" altLang="ko-KR" sz="2800" smtClean="0"/>
            </a:br>
            <a:r>
              <a:rPr lang="ru-RU" altLang="ko-KR" sz="2800" smtClean="0"/>
              <a:t>Тайга          Средиземноморье                Чернозем            Смешанные леса Подзолистые почвы  Саванны</a:t>
            </a:r>
            <a:r>
              <a:rPr lang="ru-RU" altLang="ko-KR" sz="4000" smtClean="0"/>
              <a:t>   </a:t>
            </a:r>
            <a:r>
              <a:rPr lang="ru-RU" altLang="ko-KR" sz="2800" smtClean="0"/>
              <a:t>Индостан                              Степи        Пермский край          Муссонные леса    Пустыни </a:t>
            </a:r>
            <a:r>
              <a:rPr lang="ru-RU" altLang="ko-KR" sz="4000" smtClean="0"/>
              <a:t/>
            </a:r>
            <a:br>
              <a:rPr lang="ru-RU" altLang="ko-KR" sz="4000" smtClean="0"/>
            </a:br>
            <a:r>
              <a:rPr lang="ru-RU" altLang="ko-KR" sz="4000" smtClean="0"/>
              <a:t/>
            </a:r>
            <a:br>
              <a:rPr lang="ru-RU" altLang="ko-KR" sz="4000" smtClean="0"/>
            </a:br>
            <a:endParaRPr lang="ru-RU" sz="40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
          <p:cNvSpPr>
            <a:spLocks noGrp="1"/>
          </p:cNvSpPr>
          <p:nvPr>
            <p:ph type="title"/>
          </p:nvPr>
        </p:nvSpPr>
        <p:spPr>
          <a:xfrm>
            <a:off x="838200" y="0"/>
            <a:ext cx="10515600" cy="1138238"/>
          </a:xfrm>
        </p:spPr>
        <p:txBody>
          <a:bodyPr/>
          <a:lstStyle/>
          <a:p>
            <a:pPr algn="ctr"/>
            <a:r>
              <a:rPr lang="ru-RU" smtClean="0"/>
              <a:t>Работа с текстом.</a:t>
            </a:r>
          </a:p>
        </p:txBody>
      </p:sp>
      <p:sp>
        <p:nvSpPr>
          <p:cNvPr id="34818" name="Rectangle 5"/>
          <p:cNvSpPr>
            <a:spLocks noChangeArrowheads="1"/>
          </p:cNvSpPr>
          <p:nvPr/>
        </p:nvSpPr>
        <p:spPr bwMode="auto">
          <a:xfrm>
            <a:off x="269875" y="923925"/>
            <a:ext cx="11671300" cy="5934075"/>
          </a:xfrm>
          <a:prstGeom prst="rect">
            <a:avLst/>
          </a:prstGeom>
          <a:noFill/>
          <a:ln w="9525">
            <a:noFill/>
            <a:miter lim="800000"/>
            <a:headEnd/>
            <a:tailEnd/>
          </a:ln>
        </p:spPr>
        <p:txBody>
          <a:bodyPr anchor="ctr">
            <a:spAutoFit/>
          </a:bodyPr>
          <a:lstStyle/>
          <a:p>
            <a:r>
              <a:rPr lang="ru-RU" sz="2400" u="sng"/>
              <a:t>Найди ошибку в тексте.</a:t>
            </a:r>
            <a:r>
              <a:rPr lang="ru-RU" sz="2400"/>
              <a:t> Зимним морозным днем мы прибыли в заполярный город Норильск. На улицах было темно, т. к. за полярным кругом наблюдается явление полярного дня.  Этот край богат медью,  никелем и нефтью, потому что здесь выход фундамента Сибирской платформы. Далее мы сделали остановку в городе алмазодобытчиков городе Мирном.   Под крылом самолета поверхность выглядела как гигантские лестницы, называемые торосы. Заскочив в столицу Якутии  -  город Якутск, раскинувшийся по берегам Енисея, мы посетили единственный в мире институт мерзлотоведения. Жить на многолетней мерзлоте трудно. Дороги летом «расползаются», дома как избушки на курьих ножках на сваях,   приходится есть мясо мамонтов, сохранившееся как в холодильнике. Зима здесь очень холодная  -45 градусов Цельсия, а лето жаркое +28 градусов. Летом так сухо и жарко, что горит тайга: МЧС не успевает тушить  пожары и гибнут в огне лиственницы, ели и кипарисы. Восточная Сибирь впечатляет не только размерами, но и богатствами. Здесь добывают 50% углей России и здесь самый крупный буроугольный бассейн Кузнецкий.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r>
              <a:rPr lang="ru-RU" sz="4000" smtClean="0"/>
              <a:t>Установление причинно-следственных связей, работа с источникам информации.</a:t>
            </a:r>
          </a:p>
        </p:txBody>
      </p:sp>
      <p:sp>
        <p:nvSpPr>
          <p:cNvPr id="40962" name="Rectangle 3"/>
          <p:cNvSpPr>
            <a:spLocks noGrp="1"/>
          </p:cNvSpPr>
          <p:nvPr>
            <p:ph type="body" idx="1"/>
          </p:nvPr>
        </p:nvSpPr>
        <p:spPr/>
        <p:txBody>
          <a:bodyPr/>
          <a:lstStyle/>
          <a:p>
            <a:r>
              <a:rPr lang="ru-RU" smtClean="0">
                <a:latin typeface="Arial" charset="0"/>
              </a:rPr>
              <a:t>Антарктида летом получает солнечного тепла больше, чем Африка. Почему так холодно?</a:t>
            </a:r>
          </a:p>
          <a:p>
            <a:r>
              <a:rPr lang="ru-RU" smtClean="0">
                <a:latin typeface="Arial" charset="0"/>
              </a:rPr>
              <a:t>Антарктида. Вокруг меня снег, а я в очках и загорел как в тропиках. Почему?</a:t>
            </a:r>
          </a:p>
          <a:p>
            <a:r>
              <a:rPr lang="ru-RU" smtClean="0">
                <a:latin typeface="Arial" charset="0"/>
              </a:rPr>
              <a:t>Антарктида. Я был на равнине, а у меня кружилась голова и шла из носа кровь. Почему?</a:t>
            </a:r>
          </a:p>
          <a:p>
            <a:r>
              <a:rPr lang="ru-RU" altLang="ko-KR" smtClean="0">
                <a:latin typeface="Arial" charset="0"/>
              </a:rPr>
              <a:t>Реки Кавказа бывают полноводными в течение шести месяцев в году, часто возникают сели. Объясните это природное явление.</a:t>
            </a:r>
            <a:r>
              <a:rPr lang="ru-RU" altLang="ko-KR" smtClean="0"/>
              <a:t> </a:t>
            </a:r>
            <a:endParaRPr lang="ru-RU" smtClean="0">
              <a:ea typeface="맑은 고딕" pitchFamily="34" charset="-127"/>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4034" name="TextBox 2"/>
          <p:cNvSpPr txBox="1">
            <a:spLocks noChangeArrowheads="1"/>
          </p:cNvSpPr>
          <p:nvPr/>
        </p:nvSpPr>
        <p:spPr bwMode="auto">
          <a:xfrm>
            <a:off x="2530475" y="2046288"/>
            <a:ext cx="7131050" cy="1570037"/>
          </a:xfrm>
          <a:prstGeom prst="rect">
            <a:avLst/>
          </a:prstGeom>
          <a:noFill/>
          <a:ln w="9525">
            <a:noFill/>
            <a:miter lim="800000"/>
            <a:headEnd/>
            <a:tailEnd/>
          </a:ln>
        </p:spPr>
        <p:txBody>
          <a:bodyPr>
            <a:spAutoFit/>
          </a:bodyPr>
          <a:lstStyle/>
          <a:p>
            <a:pPr algn="ctr"/>
            <a:r>
              <a:rPr lang="ru-RU" sz="4800" b="1">
                <a:solidFill>
                  <a:schemeClr val="bg1"/>
                </a:solidFill>
                <a:latin typeface="Bookman Old Style" pitchFamily="18" charset="0"/>
              </a:rPr>
              <a:t>СПАСИБО ЗА РАБОТУ, КОЛЛЕГИ.</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93"/>
          <p:cNvSpPr>
            <a:spLocks noChangeArrowheads="1"/>
          </p:cNvSpPr>
          <p:nvPr/>
        </p:nvSpPr>
        <p:spPr bwMode="auto">
          <a:xfrm>
            <a:off x="0" y="-217488"/>
            <a:ext cx="12192000" cy="0"/>
          </a:xfrm>
          <a:prstGeom prst="rect">
            <a:avLst/>
          </a:prstGeom>
          <a:noFill/>
          <a:ln w="9525">
            <a:noFill/>
            <a:miter lim="800000"/>
            <a:headEnd/>
            <a:tailEnd/>
          </a:ln>
        </p:spPr>
        <p:txBody>
          <a:bodyPr wrap="none" anchor="ctr">
            <a:spAutoFit/>
          </a:bodyPr>
          <a:lstStyle/>
          <a:p>
            <a:endParaRPr lang="ru-RU"/>
          </a:p>
        </p:txBody>
      </p:sp>
      <p:graphicFrame>
        <p:nvGraphicFramePr>
          <p:cNvPr id="38080" name="Group 192"/>
          <p:cNvGraphicFramePr>
            <a:graphicFrameLocks noGrp="1"/>
          </p:cNvGraphicFramePr>
          <p:nvPr/>
        </p:nvGraphicFramePr>
        <p:xfrm>
          <a:off x="533400" y="212725"/>
          <a:ext cx="11310938" cy="6705600"/>
        </p:xfrm>
        <a:graphic>
          <a:graphicData uri="http://schemas.openxmlformats.org/drawingml/2006/table">
            <a:tbl>
              <a:tblPr/>
              <a:tblGrid>
                <a:gridCol w="1728788"/>
                <a:gridCol w="1717675"/>
                <a:gridCol w="1449387"/>
                <a:gridCol w="5305425"/>
                <a:gridCol w="1109663"/>
              </a:tblGrid>
              <a:tr h="36036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Картографические представления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Картографические понятия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Картографические умения и навыки</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c hMerge="1">
                  <a:txBody>
                    <a:bodyPr/>
                    <a:lstStyle/>
                    <a:p>
                      <a:endParaRPr lang="ru-RU"/>
                    </a:p>
                  </a:txBody>
                  <a:tcPr/>
                </a:tc>
                <a:tc hMerge="1">
                  <a:txBody>
                    <a:bodyPr/>
                    <a:lstStyle/>
                    <a:p>
                      <a:endParaRPr lang="ru-RU"/>
                    </a:p>
                  </a:txBody>
                  <a:tcPr/>
                </a:tc>
              </a:tr>
              <a:tr h="784225">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умения и навыки</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Чтение карты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bg1"/>
                          </a:solidFill>
                          <a:effectLst/>
                          <a:latin typeface="Cambria" pitchFamily="18" charset="0"/>
                          <a:ea typeface="Cambria" pitchFamily="18" charset="0"/>
                          <a:cs typeface="Times New Roman" pitchFamily="18" charset="0"/>
                        </a:rPr>
                        <a:t>составление карт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48235"/>
                    </a:solidFill>
                  </a:tcPr>
                </a:tc>
              </a:tr>
              <a:tr h="4857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Картограф. и пространственное  размещение и взаиморасположении предметов и явлений на карте, конфигурация географических объектов, динамика изменения и движения объектов и явлений.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Общее понятие о географической карте, различных типах карт, масштаб, градусная сетка,  различные способы изображения объектов и явлений.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Определение измерение по карте расстояний, направлений, высот и глубин, координат, ориентирование, взаиморасположение объектов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Расшифровка символики карты (чтение легенды):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распознание объектов по условным знакам, выявление способов изображения, воспроизведение названия,  географического положения и описание внешних признаков объектов (номенклатура), определение смены природных компонентов по меридианам и параллелям, от подножия гор к вершинам, составление сравнительных характеристик, установление связей, взаимосвязей и взаимозависимостей между отдельными объектами и географическими явлениями природы, природных комплексов. Составление комплексной  характеристики территории. Определение закономерностей размещения явлений. Составление описаний и характеристик отдельных территорий (государств, экономических районов)</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Составление картосхем, нанесение  отдельных  объектов 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mbria" pitchFamily="18" charset="0"/>
                          <a:ea typeface="Cambria" pitchFamily="18" charset="0"/>
                          <a:cs typeface="Times New Roman" pitchFamily="18" charset="0"/>
                        </a:rPr>
                        <a:t>явлений на контурную карту.</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2"/>
          <p:cNvSpPr txBox="1">
            <a:spLocks noChangeArrowheads="1"/>
          </p:cNvSpPr>
          <p:nvPr/>
        </p:nvSpPr>
        <p:spPr bwMode="auto">
          <a:xfrm>
            <a:off x="881063" y="1749425"/>
            <a:ext cx="10891837" cy="4492625"/>
          </a:xfrm>
          <a:prstGeom prst="rect">
            <a:avLst/>
          </a:prstGeom>
          <a:noFill/>
          <a:ln w="9525">
            <a:noFill/>
            <a:miter lim="800000"/>
            <a:headEnd/>
            <a:tailEnd/>
          </a:ln>
        </p:spPr>
        <p:txBody>
          <a:bodyPr>
            <a:spAutoFit/>
          </a:bodyPr>
          <a:lstStyle/>
          <a:p>
            <a:r>
              <a:rPr lang="ru-RU" sz="2200">
                <a:latin typeface="Cambria" pitchFamily="18" charset="0"/>
              </a:rPr>
              <a:t>Выявлять и характеризовать существенные признаки географических объектов, процессов и явлений; —устанавливать существенный признак классификации географических объектов, процессов и явлений, основания для их сравнения; —выявлять закономерности и противоречия в рассматриваемых фактах и данных наблюдений с учётом предложенной географической задачи; —выявлять дефициты географической информации, данных, необходимых для решения поставленной задачи; —выявлять причинно-следственные связи при изучении географических объектов, процессов и явлений; делать выводы с использованием дедуктивных и индуктивных умозаключений, умозаключений по аналогии, формулировать гипотезы о взаимосвязях географических объектов, процессов и явлений; —самостоятельно выбирать способ решения учебной географической задачи (сравнивать несколько вариантов решения, выбирать наиболее подходящий с учётом самостоятельно выделенных критериев).</a:t>
            </a:r>
          </a:p>
        </p:txBody>
      </p:sp>
      <p:sp>
        <p:nvSpPr>
          <p:cNvPr id="4" name="TextBox 3"/>
          <p:cNvSpPr txBox="1"/>
          <p:nvPr/>
        </p:nvSpPr>
        <p:spPr>
          <a:xfrm>
            <a:off x="798513" y="269875"/>
            <a:ext cx="10394950" cy="1323975"/>
          </a:xfrm>
          <a:prstGeom prst="rect">
            <a:avLst/>
          </a:prstGeom>
          <a:noFill/>
        </p:spPr>
        <p:txBody>
          <a:bodyPr>
            <a:spAutoFit/>
          </a:bodyPr>
          <a:lstStyle/>
          <a:p>
            <a:pPr algn="ctr" fontAlgn="auto">
              <a:spcBef>
                <a:spcPts val="0"/>
              </a:spcBef>
              <a:spcAft>
                <a:spcPts val="0"/>
              </a:spcAft>
              <a:defRPr/>
            </a:pPr>
            <a:r>
              <a:rPr lang="ru-RU" sz="4000" dirty="0">
                <a:solidFill>
                  <a:schemeClr val="accent6">
                    <a:lumMod val="50000"/>
                  </a:schemeClr>
                </a:solidFill>
                <a:latin typeface="Bookman Old Style" panose="02050604050505020204" pitchFamily="18" charset="0"/>
                <a:cs typeface="+mn-cs"/>
              </a:rPr>
              <a:t>Формирование базовых логических действий: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284163"/>
            <a:ext cx="10668000" cy="1200150"/>
          </a:xfrm>
          <a:prstGeom prst="rect">
            <a:avLst/>
          </a:prstGeom>
          <a:noFill/>
        </p:spPr>
        <p:txBody>
          <a:bodyPr>
            <a:spAutoFit/>
          </a:bodyPr>
          <a:lstStyle/>
          <a:p>
            <a:pPr algn="ctr" fontAlgn="auto">
              <a:spcBef>
                <a:spcPts val="0"/>
              </a:spcBef>
              <a:spcAft>
                <a:spcPts val="0"/>
              </a:spcAft>
              <a:defRPr/>
            </a:pPr>
            <a:r>
              <a:rPr lang="ru-RU" sz="3600" dirty="0">
                <a:solidFill>
                  <a:schemeClr val="accent6">
                    <a:lumMod val="50000"/>
                  </a:schemeClr>
                </a:solidFill>
                <a:latin typeface="Bookman Old Style" panose="02050604050505020204" pitchFamily="18" charset="0"/>
                <a:cs typeface="+mn-cs"/>
              </a:rPr>
              <a:t>Конструктор заданий на формирование базовых логических действий: </a:t>
            </a:r>
          </a:p>
        </p:txBody>
      </p:sp>
      <p:sp>
        <p:nvSpPr>
          <p:cNvPr id="19458" name="TextBox 4"/>
          <p:cNvSpPr txBox="1">
            <a:spLocks noChangeArrowheads="1"/>
          </p:cNvSpPr>
          <p:nvPr/>
        </p:nvSpPr>
        <p:spPr bwMode="auto">
          <a:xfrm>
            <a:off x="1025525" y="1708150"/>
            <a:ext cx="10864850" cy="5022850"/>
          </a:xfrm>
          <a:prstGeom prst="rect">
            <a:avLst/>
          </a:prstGeom>
          <a:noFill/>
          <a:ln w="9525">
            <a:noFill/>
            <a:miter lim="800000"/>
            <a:headEnd/>
            <a:tailEnd/>
          </a:ln>
        </p:spPr>
        <p:txBody>
          <a:bodyPr>
            <a:spAutoFit/>
          </a:bodyPr>
          <a:lstStyle/>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выявите существенные признаки объектов (явлений)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охарактеризуйте существенные признаки объектов (явлений);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установите существенный признак классификации;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установите основание для обобщения и сравнения;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выявите закономерности и противоречия в фактах, данных и наблюдениях;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предложите критерии для выявления закономерностей и противоречий;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выявите дефициты информации, необходимой для решения задачи;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выявите причинно-следственные связи при изучении явлений и процессов;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сделайте выводы на основе умозаключений; </a:t>
            </a:r>
          </a:p>
          <a:p>
            <a:pPr marL="468313" indent="-457200">
              <a:spcBef>
                <a:spcPts val="100"/>
              </a:spcBef>
              <a:buFont typeface="Calibri Light"/>
              <a:buAutoNum type="arabicPeriod"/>
              <a:tabLst>
                <a:tab pos="250825" algn="l"/>
              </a:tabLst>
            </a:pPr>
            <a:r>
              <a:rPr lang="ru-RU" sz="2400">
                <a:solidFill>
                  <a:srgbClr val="000000"/>
                </a:solidFill>
                <a:latin typeface="Cambria" pitchFamily="18" charset="0"/>
              </a:rPr>
              <a:t>сформулируйте гипотезы о взаимосвязях; </a:t>
            </a:r>
          </a:p>
          <a:p>
            <a:pPr marL="468313" indent="-457200">
              <a:spcBef>
                <a:spcPts val="100"/>
              </a:spcBef>
              <a:buFont typeface="Calibri Light"/>
              <a:buAutoNum type="arabicPeriod"/>
              <a:tabLst>
                <a:tab pos="250825" algn="l"/>
              </a:tabLst>
            </a:pPr>
            <a:r>
              <a:rPr lang="ru-RU" sz="2400" b="1">
                <a:solidFill>
                  <a:srgbClr val="000000"/>
                </a:solidFill>
                <a:latin typeface="Cambria" pitchFamily="18" charset="0"/>
              </a:rPr>
              <a:t>выберите способ решения учебной задачи. </a:t>
            </a:r>
            <a:endParaRPr lang="ru-RU" sz="2400" b="1">
              <a:latin typeface="Cambria"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838200" y="1776413"/>
            <a:ext cx="10741025" cy="3600450"/>
          </a:xfrm>
          <a:prstGeom prst="rect">
            <a:avLst/>
          </a:prstGeom>
          <a:solidFill>
            <a:srgbClr val="FFFFFF"/>
          </a:solidFill>
          <a:ln w="9525">
            <a:noFill/>
            <a:miter lim="800000"/>
            <a:headEnd/>
            <a:tailEnd/>
          </a:ln>
        </p:spPr>
        <p:txBody>
          <a:bodyPr anchor="ctr">
            <a:spAutoFit/>
          </a:bodyPr>
          <a:lstStyle/>
          <a:p>
            <a:pPr>
              <a:lnSpc>
                <a:spcPct val="150000"/>
              </a:lnSpc>
            </a:pPr>
            <a:r>
              <a:rPr lang="ru-RU" sz="2400" b="1">
                <a:solidFill>
                  <a:srgbClr val="385723"/>
                </a:solidFill>
                <a:latin typeface="Cambria" pitchFamily="18" charset="0"/>
              </a:rPr>
              <a:t>Пример.</a:t>
            </a:r>
          </a:p>
          <a:p>
            <a:r>
              <a:rPr lang="ru-RU" sz="2400" b="1">
                <a:latin typeface="Cambria" pitchFamily="18" charset="0"/>
              </a:rPr>
              <a:t>Необходимо разделить на группы,  чем больше групп выделяется, тем ценнее ответ.            </a:t>
            </a:r>
          </a:p>
          <a:p>
            <a:r>
              <a:rPr lang="ru-RU" sz="2400">
                <a:latin typeface="Cambria" pitchFamily="18" charset="0"/>
              </a:rPr>
              <a:t>Бразилия, Боливия, Кордильеры, Амазонка, Сенегал, Нигер, Игуасу Миссисипи, Енисей, Гималаи, Народная, Монблан, Обь, Румыния, Италия, Чад, Сомали, Конго, Вьетнам, Флорида, Анды, Нил, Эквадор, Финляндия, Атакама, Великобритания, Гекла, Эльбрус, Кавказ, Дунай, Рейн, Телецкое, Боденское, Альпы, Израиль, Сахара, Каракумы.</a:t>
            </a:r>
            <a:r>
              <a:rPr lang="ru-RU" sz="2400" b="1">
                <a:latin typeface="Cambria" pitchFamily="18" charset="0"/>
              </a:rPr>
              <a:t> </a:t>
            </a:r>
            <a:endParaRPr lang="ru-RU" sz="2400">
              <a:latin typeface="Cambria" pitchFamily="18" charset="0"/>
            </a:endParaRPr>
          </a:p>
          <a:p>
            <a:endParaRPr lang="ru-RU" sz="2400"/>
          </a:p>
        </p:txBody>
      </p:sp>
      <p:sp>
        <p:nvSpPr>
          <p:cNvPr id="4" name="Заголовок 3">
            <a:extLst>
              <a:ext uri="{FF2B5EF4-FFF2-40B4-BE49-F238E27FC236}"/>
            </a:extLst>
          </p:cNvPr>
          <p:cNvSpPr>
            <a:spLocks noGrp="1"/>
          </p:cNvSpPr>
          <p:nvPr>
            <p:ph type="title"/>
          </p:nvPr>
        </p:nvSpPr>
        <p:spPr/>
        <p:txBody>
          <a:bodyPr/>
          <a:lstStyle/>
          <a:p>
            <a:pPr>
              <a:defRPr/>
            </a:pPr>
            <a:r>
              <a:rPr lang="ru-RU" dirty="0">
                <a:solidFill>
                  <a:schemeClr val="accent6">
                    <a:lumMod val="50000"/>
                  </a:schemeClr>
                </a:solidFill>
                <a:latin typeface="Bookman Old Style" panose="02050604050505020204" pitchFamily="18" charset="0"/>
              </a:rPr>
              <a:t>Использование логических  заданий при работе с картами. </a:t>
            </a:r>
            <a:endParaRPr lang="ru-RU" dirty="0">
              <a:latin typeface="Bookman Old Style" panose="020506040505050202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ChangeArrowheads="1"/>
          </p:cNvSpPr>
          <p:nvPr/>
        </p:nvSpPr>
        <p:spPr bwMode="auto">
          <a:xfrm>
            <a:off x="0" y="65088"/>
            <a:ext cx="12192000" cy="6726237"/>
          </a:xfrm>
          <a:prstGeom prst="rect">
            <a:avLst/>
          </a:prstGeom>
          <a:noFill/>
          <a:ln w="9525">
            <a:noFill/>
            <a:miter lim="800000"/>
            <a:headEnd/>
            <a:tailEnd/>
          </a:ln>
        </p:spPr>
        <p:txBody>
          <a:bodyPr anchor="ctr">
            <a:spAutoFit/>
          </a:bodyPr>
          <a:lstStyle/>
          <a:p>
            <a:pPr algn="ctr"/>
            <a:r>
              <a:rPr lang="ru-RU" sz="2800" b="1" i="1"/>
              <a:t>Определить принцип объединения стран в группы.</a:t>
            </a:r>
            <a:endParaRPr lang="ru-RU" sz="2800"/>
          </a:p>
          <a:p>
            <a:r>
              <a:rPr lang="ru-RU" sz="2400"/>
              <a:t>1) Саудовская Аравия, Израиль, Сирия, Иордания.</a:t>
            </a:r>
          </a:p>
          <a:p>
            <a:r>
              <a:rPr lang="ru-RU" sz="2400"/>
              <a:t>2) Киргизия, Монголия, Непал, Ирак.</a:t>
            </a:r>
          </a:p>
          <a:p>
            <a:r>
              <a:rPr lang="ru-RU" sz="2400"/>
              <a:t>3) Монголия, Япония, Бангладеш.</a:t>
            </a:r>
          </a:p>
          <a:p>
            <a:r>
              <a:rPr lang="ru-RU" sz="2400"/>
              <a:t>4) Пакистан, Индонезия, Саудовская Аравия, Йемен.</a:t>
            </a:r>
          </a:p>
          <a:p>
            <a:r>
              <a:rPr lang="ru-RU" sz="2400"/>
              <a:t>5) ОАЭ, Катар, Кувейт, Саудовская Аравия.</a:t>
            </a:r>
          </a:p>
          <a:p>
            <a:r>
              <a:rPr lang="ru-RU" sz="2400"/>
              <a:t>6) Япония, Малайзия, Бахрейн.</a:t>
            </a:r>
          </a:p>
          <a:p>
            <a:r>
              <a:rPr lang="ru-RU" sz="2400"/>
              <a:t>7) Китай, Индия, Шри-Ланка.</a:t>
            </a:r>
          </a:p>
          <a:p>
            <a:r>
              <a:rPr lang="ru-RU" sz="2400"/>
              <a:t>8) Индонезия, Малайзия, Филиппины, Вьетнам, Лаос.</a:t>
            </a:r>
          </a:p>
          <a:p>
            <a:pPr algn="ctr"/>
            <a:r>
              <a:rPr lang="ru-RU" sz="2400" b="1" i="1"/>
              <a:t>Ключ: </a:t>
            </a:r>
            <a:endParaRPr lang="ru-RU" sz="2400"/>
          </a:p>
          <a:p>
            <a:r>
              <a:rPr lang="ru-RU" sz="2400"/>
              <a:t>1. Страны Юго-Западной Азии</a:t>
            </a:r>
          </a:p>
          <a:p>
            <a:r>
              <a:rPr lang="ru-RU" sz="2400"/>
              <a:t>2. Внутриконтинентальные страны.</a:t>
            </a:r>
          </a:p>
          <a:p>
            <a:r>
              <a:rPr lang="ru-RU" sz="2400"/>
              <a:t>3. однонациональные страны.</a:t>
            </a:r>
          </a:p>
          <a:p>
            <a:r>
              <a:rPr lang="ru-RU" sz="2400"/>
              <a:t>4. страны, где основная религия – мусульманство.</a:t>
            </a:r>
          </a:p>
          <a:p>
            <a:r>
              <a:rPr lang="ru-RU" sz="2400"/>
              <a:t>5. нефтедобывающие и нефтеэкспортирующие страны.</a:t>
            </a:r>
          </a:p>
          <a:p>
            <a:r>
              <a:rPr lang="ru-RU" sz="2400"/>
              <a:t>6. страны с конституционной монархией.</a:t>
            </a:r>
          </a:p>
          <a:p>
            <a:r>
              <a:rPr lang="ru-RU" sz="2400"/>
              <a:t>7. страны – экспортёры чая.</a:t>
            </a:r>
          </a:p>
          <a:p>
            <a:r>
              <a:rPr lang="ru-RU" sz="2400"/>
              <a:t>8. страны АСЕАН (ассоциация государств Юго-Восточной Азии).</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
          <p:cNvSpPr>
            <a:spLocks noGrp="1"/>
          </p:cNvSpPr>
          <p:nvPr>
            <p:ph type="title"/>
          </p:nvPr>
        </p:nvSpPr>
        <p:spPr/>
        <p:txBody>
          <a:bodyPr/>
          <a:lstStyle/>
          <a:p>
            <a:r>
              <a:rPr lang="ru-RU" sz="3600" b="1" smtClean="0"/>
              <a:t>Задание на установление причинно-следственных связей, логические цепочки.</a:t>
            </a:r>
          </a:p>
        </p:txBody>
      </p:sp>
      <p:sp>
        <p:nvSpPr>
          <p:cNvPr id="39938" name="Rectangle 5"/>
          <p:cNvSpPr>
            <a:spLocks noChangeArrowheads="1"/>
          </p:cNvSpPr>
          <p:nvPr/>
        </p:nvSpPr>
        <p:spPr bwMode="auto">
          <a:xfrm>
            <a:off x="890588" y="1804988"/>
            <a:ext cx="10717212" cy="3935412"/>
          </a:xfrm>
          <a:prstGeom prst="rect">
            <a:avLst/>
          </a:prstGeom>
          <a:noFill/>
          <a:ln w="9525">
            <a:noFill/>
            <a:miter lim="800000"/>
            <a:headEnd/>
            <a:tailEnd/>
          </a:ln>
        </p:spPr>
        <p:txBody>
          <a:bodyPr anchor="ctr">
            <a:spAutoFit/>
          </a:bodyPr>
          <a:lstStyle/>
          <a:p>
            <a:pPr algn="ctr"/>
            <a:r>
              <a:rPr lang="ru-RU" sz="2800" u="sng"/>
              <a:t>Из предложенных фраз составьте последовательные смысловые  цепочки:</a:t>
            </a:r>
            <a:endParaRPr lang="ru-RU" sz="2800"/>
          </a:p>
          <a:p>
            <a:pPr algn="ctr"/>
            <a:r>
              <a:rPr lang="ru-RU" sz="2800"/>
              <a:t>Осадочный чехол   </a:t>
            </a:r>
          </a:p>
          <a:p>
            <a:pPr algn="ctr"/>
            <a:r>
              <a:rPr lang="ru-RU" sz="2800"/>
              <a:t> кристаллический фундамент    </a:t>
            </a:r>
          </a:p>
          <a:p>
            <a:pPr algn="ctr"/>
            <a:r>
              <a:rPr lang="ru-RU" sz="2800"/>
              <a:t> «омоложение»    </a:t>
            </a:r>
          </a:p>
          <a:p>
            <a:pPr algn="ctr"/>
            <a:r>
              <a:rPr lang="ru-RU" sz="2800"/>
              <a:t> траппы  </a:t>
            </a:r>
          </a:p>
          <a:p>
            <a:pPr algn="ctr"/>
            <a:r>
              <a:rPr lang="ru-RU" sz="2800"/>
              <a:t> Внедрение магмы      </a:t>
            </a:r>
          </a:p>
          <a:p>
            <a:pPr algn="ctr"/>
            <a:r>
              <a:rPr lang="ru-RU" sz="2800"/>
              <a:t>подъем и расколы поверхности     </a:t>
            </a:r>
          </a:p>
          <a:p>
            <a:pPr algn="ctr"/>
            <a:r>
              <a:rPr lang="ru-RU" sz="2800"/>
              <a:t> алмазы</a:t>
            </a:r>
            <a:r>
              <a:rPr lang="ru-RU"/>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623888" y="0"/>
            <a:ext cx="10972800" cy="1970088"/>
          </a:xfrm>
        </p:spPr>
        <p:txBody>
          <a:bodyPr/>
          <a:lstStyle/>
          <a:p>
            <a:pPr eaLnBrk="1" hangingPunct="1"/>
            <a:r>
              <a:rPr lang="ru-RU" sz="2400" b="1" u="sng" smtClean="0"/>
              <a:t/>
            </a:r>
            <a:br>
              <a:rPr lang="ru-RU" sz="2400" b="1" u="sng" smtClean="0"/>
            </a:br>
            <a:r>
              <a:rPr lang="ru-RU" sz="3200" b="1" smtClean="0"/>
              <a:t>Задание на установление причинно-следственных связей, логические цепочки. </a:t>
            </a:r>
            <a:r>
              <a:rPr lang="ru-RU" sz="2400" i="1" u="sng" smtClean="0"/>
              <a:t>Разделите ряд слов на две группы и составьте смысловые цепочки (используйте атлас стр.6 и 10)</a:t>
            </a:r>
          </a:p>
        </p:txBody>
      </p:sp>
      <p:sp>
        <p:nvSpPr>
          <p:cNvPr id="38914" name="Rectangle 3"/>
          <p:cNvSpPr>
            <a:spLocks noGrp="1" noChangeArrowheads="1"/>
          </p:cNvSpPr>
          <p:nvPr>
            <p:ph type="body" sz="half" idx="4294967295"/>
          </p:nvPr>
        </p:nvSpPr>
        <p:spPr>
          <a:xfrm>
            <a:off x="334963" y="2352675"/>
            <a:ext cx="5673725" cy="4505325"/>
          </a:xfrm>
        </p:spPr>
        <p:txBody>
          <a:bodyPr/>
          <a:lstStyle/>
          <a:p>
            <a:pPr eaLnBrk="1" hangingPunct="1">
              <a:buFont typeface="Arial" charset="0"/>
              <a:buNone/>
            </a:pPr>
            <a:r>
              <a:rPr lang="ru-RU" smtClean="0"/>
              <a:t>1 мезазой</a:t>
            </a:r>
          </a:p>
          <a:p>
            <a:pPr eaLnBrk="1" hangingPunct="1">
              <a:buFont typeface="Arial" charset="0"/>
              <a:buNone/>
            </a:pPr>
            <a:r>
              <a:rPr lang="ru-RU" smtClean="0"/>
              <a:t>5 2000-3000м</a:t>
            </a:r>
          </a:p>
          <a:p>
            <a:pPr eaLnBrk="1" hangingPunct="1">
              <a:buFont typeface="Arial" charset="0"/>
              <a:buNone/>
            </a:pPr>
            <a:r>
              <a:rPr lang="ru-RU" smtClean="0"/>
              <a:t>6 рудные ископаемые</a:t>
            </a:r>
          </a:p>
          <a:p>
            <a:pPr eaLnBrk="1" hangingPunct="1">
              <a:buFont typeface="Arial" charset="0"/>
              <a:buNone/>
            </a:pPr>
            <a:r>
              <a:rPr lang="ru-RU" smtClean="0"/>
              <a:t>7 золото</a:t>
            </a:r>
          </a:p>
          <a:p>
            <a:pPr eaLnBrk="1" hangingPunct="1">
              <a:buFont typeface="Arial" charset="0"/>
              <a:buNone/>
            </a:pPr>
            <a:r>
              <a:rPr lang="ru-RU" smtClean="0"/>
              <a:t>8 кайназой</a:t>
            </a:r>
          </a:p>
          <a:p>
            <a:pPr eaLnBrk="1" hangingPunct="1">
              <a:buFont typeface="Arial" charset="0"/>
              <a:buNone/>
            </a:pPr>
            <a:r>
              <a:rPr lang="ru-RU" smtClean="0"/>
              <a:t>10 вулканизм</a:t>
            </a:r>
          </a:p>
          <a:p>
            <a:pPr eaLnBrk="1" hangingPunct="1">
              <a:buFont typeface="Arial" charset="0"/>
              <a:buNone/>
            </a:pPr>
            <a:r>
              <a:rPr lang="ru-RU" smtClean="0"/>
              <a:t>13 4835м</a:t>
            </a:r>
          </a:p>
          <a:p>
            <a:pPr eaLnBrk="1" hangingPunct="1">
              <a:buFont typeface="Arial" charset="0"/>
              <a:buNone/>
            </a:pPr>
            <a:r>
              <a:rPr lang="ru-RU" smtClean="0"/>
              <a:t>11 Курило-Камчатский желоб</a:t>
            </a:r>
          </a:p>
          <a:p>
            <a:pPr eaLnBrk="1" hangingPunct="1">
              <a:buFont typeface="Arial" charset="0"/>
              <a:buNone/>
            </a:pPr>
            <a:endParaRPr lang="ru-RU" smtClean="0"/>
          </a:p>
        </p:txBody>
      </p:sp>
      <p:sp>
        <p:nvSpPr>
          <p:cNvPr id="38915" name="Rectangle 4"/>
          <p:cNvSpPr>
            <a:spLocks noGrp="1" noChangeArrowheads="1"/>
          </p:cNvSpPr>
          <p:nvPr>
            <p:ph type="body" sz="half" idx="4294967295"/>
          </p:nvPr>
        </p:nvSpPr>
        <p:spPr>
          <a:xfrm>
            <a:off x="6191250" y="1803400"/>
            <a:ext cx="6000750" cy="5054600"/>
          </a:xfrm>
        </p:spPr>
        <p:txBody>
          <a:bodyPr/>
          <a:lstStyle/>
          <a:p>
            <a:pPr eaLnBrk="1" hangingPunct="1">
              <a:buFont typeface="Arial" charset="0"/>
              <a:buNone/>
            </a:pPr>
            <a:r>
              <a:rPr lang="ru-RU" smtClean="0"/>
              <a:t>9 граница литосферных плит</a:t>
            </a:r>
          </a:p>
          <a:p>
            <a:pPr eaLnBrk="1" hangingPunct="1">
              <a:buFont typeface="Arial" charset="0"/>
              <a:buNone/>
            </a:pPr>
            <a:r>
              <a:rPr lang="ru-RU" smtClean="0"/>
              <a:t>12 Срединный хребет</a:t>
            </a:r>
          </a:p>
          <a:p>
            <a:pPr eaLnBrk="1" hangingPunct="1">
              <a:buFont typeface="Arial" charset="0"/>
              <a:buNone/>
            </a:pPr>
            <a:r>
              <a:rPr lang="ru-RU" smtClean="0"/>
              <a:t> 3 Чукотское нагорье</a:t>
            </a:r>
          </a:p>
          <a:p>
            <a:pPr eaLnBrk="1" hangingPunct="1">
              <a:buFont typeface="Arial" charset="0"/>
              <a:buNone/>
            </a:pPr>
            <a:r>
              <a:rPr lang="ru-RU" smtClean="0"/>
              <a:t>14 руды, нефть, газ, сера</a:t>
            </a:r>
          </a:p>
          <a:p>
            <a:pPr eaLnBrk="1" hangingPunct="1">
              <a:buFont typeface="Arial" charset="0"/>
              <a:buNone/>
            </a:pPr>
            <a:r>
              <a:rPr lang="ru-RU" smtClean="0"/>
              <a:t>4 морозное выветривание</a:t>
            </a:r>
          </a:p>
          <a:p>
            <a:pPr eaLnBrk="1" hangingPunct="1">
              <a:buFont typeface="Arial" charset="0"/>
              <a:buNone/>
            </a:pPr>
            <a:r>
              <a:rPr lang="ru-RU" smtClean="0"/>
              <a:t>2 Сихотэ-Алинь</a:t>
            </a:r>
          </a:p>
          <a:p>
            <a:pPr eaLnBrk="1" hangingPunct="1">
              <a:buFont typeface="Arial" charset="0"/>
              <a:buNone/>
            </a:pPr>
            <a:r>
              <a:rPr lang="ru-RU" smtClean="0"/>
              <a:t>Ответы:</a:t>
            </a:r>
          </a:p>
          <a:p>
            <a:pPr eaLnBrk="1" hangingPunct="1">
              <a:buFont typeface="Arial" charset="0"/>
              <a:buNone/>
            </a:pPr>
            <a:r>
              <a:rPr lang="ru-RU" smtClean="0"/>
              <a:t>Полуостровная островная часть…</a:t>
            </a:r>
          </a:p>
          <a:p>
            <a:pPr eaLnBrk="1" hangingPunct="1">
              <a:buFont typeface="Arial" charset="0"/>
              <a:buNone/>
            </a:pPr>
            <a:r>
              <a:rPr lang="ru-RU" smtClean="0"/>
              <a:t>Материковая часть…</a:t>
            </a:r>
          </a:p>
          <a:p>
            <a:pPr eaLnBrk="1" hangingPunct="1">
              <a:buFont typeface="Arial" charset="0"/>
              <a:buNone/>
            </a:pPr>
            <a:endParaRPr lang="ru-RU"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TotalTime>
  <Words>1616</Words>
  <Application>Microsoft Office PowerPoint</Application>
  <PresentationFormat>Произвольный</PresentationFormat>
  <Paragraphs>151</Paragraphs>
  <Slides>27</Slides>
  <Notes>1</Notes>
  <HiddenSlides>0</HiddenSlides>
  <MMClips>0</MMClips>
  <ScaleCrop>false</ScaleCrop>
  <HeadingPairs>
    <vt:vector size="6" baseType="variant">
      <vt:variant>
        <vt:lpstr>Использованные шрифты</vt:lpstr>
      </vt:variant>
      <vt:variant>
        <vt:i4>8</vt:i4>
      </vt:variant>
      <vt:variant>
        <vt:lpstr>Шаблон оформления</vt:lpstr>
      </vt:variant>
      <vt:variant>
        <vt:i4>1</vt:i4>
      </vt:variant>
      <vt:variant>
        <vt:lpstr>Заголовки слайдов</vt:lpstr>
      </vt:variant>
      <vt:variant>
        <vt:i4>27</vt:i4>
      </vt:variant>
    </vt:vector>
  </HeadingPairs>
  <TitlesOfParts>
    <vt:vector size="36" baseType="lpstr">
      <vt:lpstr>Arial</vt:lpstr>
      <vt:lpstr>Calibri Light</vt:lpstr>
      <vt:lpstr>Calibri</vt:lpstr>
      <vt:lpstr>Bookman Old Style</vt:lpstr>
      <vt:lpstr>Cambria</vt:lpstr>
      <vt:lpstr>Microsoft Sans Serif</vt:lpstr>
      <vt:lpstr>Times New Roman</vt:lpstr>
      <vt:lpstr>맑은 고딕</vt:lpstr>
      <vt:lpstr>Тема Office</vt:lpstr>
      <vt:lpstr>Формирование метапредметных результатов по географии.</vt:lpstr>
      <vt:lpstr>Слайд 2</vt:lpstr>
      <vt:lpstr>Слайд 3</vt:lpstr>
      <vt:lpstr>Слайд 4</vt:lpstr>
      <vt:lpstr>Слайд 5</vt:lpstr>
      <vt:lpstr>Использование логических  заданий при работе с картами. </vt:lpstr>
      <vt:lpstr>Слайд 7</vt:lpstr>
      <vt:lpstr>Задание на установление причинно-следственных связей, логические цепочки.</vt:lpstr>
      <vt:lpstr> Задание на установление причинно-следственных связей, логические цепочки. Разделите ряд слов на две группы и составьте смысловые цепочки (используйте атлас стр.6 и 10)</vt:lpstr>
      <vt:lpstr>Слайд 10</vt:lpstr>
      <vt:lpstr>Слайд 11</vt:lpstr>
      <vt:lpstr>Слайд 12</vt:lpstr>
      <vt:lpstr>Слайд 13</vt:lpstr>
      <vt:lpstr>Формирование навыков поисковой, исследовательской и проектной  работы при работе с картами.</vt:lpstr>
      <vt:lpstr>Формирование новых знаний при работе с картами.</vt:lpstr>
      <vt:lpstr>Моделирование. Широкие возможности при изучении глобуса, вулканов, природных зон, метеорологических приборов.</vt:lpstr>
      <vt:lpstr>Слайд 17</vt:lpstr>
      <vt:lpstr>Слайд 18</vt:lpstr>
      <vt:lpstr>Слайд 19</vt:lpstr>
      <vt:lpstr>Развитие пространственного мышления при работе с картами.</vt:lpstr>
      <vt:lpstr> Проект «Экологические тропы Перми». Посещение леса в городской черте также предполагает пользование картой. Привлечь знания, полученные на других предметах и вне школы.  </vt:lpstr>
      <vt:lpstr>Использование заданий при работе с картами для практических целей.</vt:lpstr>
      <vt:lpstr>Слайд 23</vt:lpstr>
      <vt:lpstr>                               Работа с текстом.  Составьте текст «Природные зоны Евразии» из предложенных слов, используя карты атласа: Широтная зональность    Побережье Арктики  Безлесные пространства Дуб    Слоны            Чай Арктическая пустыня    Умеренный климат    Ягель Тундра        Восток материка                   Ель и лиственница Тайга          Средиземноморье                Чернозем            Смешанные леса Подзолистые почвы  Саванны   Индостан                              Степи        Пермский край          Муссонные леса    Пустыни   </vt:lpstr>
      <vt:lpstr>Работа с текстом.</vt:lpstr>
      <vt:lpstr>Установление причинно-следственных связей, работа с источникам информации.</vt:lpstr>
      <vt:lpstr>Слайд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Установочный вебинар по проекту "Образовательный лифт: ШНОР" для сетевой группы учителей физики.</dc:title>
  <dc:creator>Надежда</dc:creator>
  <cp:lastModifiedBy>Егорова ЯВ</cp:lastModifiedBy>
  <cp:revision>45</cp:revision>
  <dcterms:created xsi:type="dcterms:W3CDTF">2023-04-25T13:51:42Z</dcterms:created>
  <dcterms:modified xsi:type="dcterms:W3CDTF">2023-06-13T04:18:08Z</dcterms:modified>
</cp:coreProperties>
</file>