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9"/>
  </p:notesMasterIdLst>
  <p:sldIdLst>
    <p:sldId id="256" r:id="rId2"/>
    <p:sldId id="257" r:id="rId3"/>
    <p:sldId id="258" r:id="rId4"/>
    <p:sldId id="265" r:id="rId5"/>
    <p:sldId id="259" r:id="rId6"/>
    <p:sldId id="260" r:id="rId7"/>
    <p:sldId id="261" r:id="rId8"/>
    <p:sldId id="262" r:id="rId9"/>
    <p:sldId id="263" r:id="rId10"/>
    <p:sldId id="264" r:id="rId11"/>
    <p:sldId id="267" r:id="rId12"/>
    <p:sldId id="274" r:id="rId13"/>
    <p:sldId id="290" r:id="rId14"/>
    <p:sldId id="275" r:id="rId15"/>
    <p:sldId id="279" r:id="rId16"/>
    <p:sldId id="291" r:id="rId17"/>
    <p:sldId id="288" r:id="rId18"/>
    <p:sldId id="289" r:id="rId19"/>
    <p:sldId id="276" r:id="rId20"/>
    <p:sldId id="280" r:id="rId21"/>
    <p:sldId id="293" r:id="rId22"/>
    <p:sldId id="282" r:id="rId23"/>
    <p:sldId id="284" r:id="rId24"/>
    <p:sldId id="277" r:id="rId25"/>
    <p:sldId id="278" r:id="rId26"/>
    <p:sldId id="294" r:id="rId27"/>
    <p:sldId id="285" r:id="rId28"/>
    <p:sldId id="286" r:id="rId29"/>
    <p:sldId id="281" r:id="rId30"/>
    <p:sldId id="296" r:id="rId31"/>
    <p:sldId id="269" r:id="rId32"/>
    <p:sldId id="270" r:id="rId33"/>
    <p:sldId id="272" r:id="rId34"/>
    <p:sldId id="271" r:id="rId35"/>
    <p:sldId id="295" r:id="rId36"/>
    <p:sldId id="273" r:id="rId37"/>
    <p:sldId id="297" r:id="rId3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FFCC66"/>
    <a:srgbClr val="66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B9631B5-78F2-41C9-869B-9F39066F8104}" styleName="Средний стиль 3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774" autoAdjust="0"/>
    <p:restoredTop sz="94690" autoAdjust="0"/>
  </p:normalViewPr>
  <p:slideViewPr>
    <p:cSldViewPr snapToGrid="0">
      <p:cViewPr>
        <p:scale>
          <a:sx n="76" d="100"/>
          <a:sy n="76" d="100"/>
        </p:scale>
        <p:origin x="283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51" d="100"/>
        <a:sy n="51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540C2D-D13F-4755-99AF-29B5160CD134}" type="datetimeFigureOut">
              <a:rPr lang="ru-RU" smtClean="0"/>
              <a:t>04.04.2024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52E842-1C50-4D6C-858C-2B63551547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43799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752E842-1C50-4D6C-858C-2B63551547CA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35414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6A5E85-429B-060D-6405-64C3F6FAA7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B302E89-EBEA-7EA9-EF95-A94245184C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DF3B4D2-43B5-3CBB-3961-517866D5F0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AD1FB-B49B-4037-A4A6-144A8BAE81B4}" type="datetimeFigureOut">
              <a:rPr lang="ru-RU" smtClean="0"/>
              <a:t>04.04.2024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5E89AEE-9602-3E15-6C10-9BEE82B24B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9CF955C-E153-2533-8AC9-22C1BF36F3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E0567-C721-49A0-A2ED-989FA2F2EF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8272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C3422C-CFE3-31EC-9863-4FB33CBDDB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4B7A51BA-ACA9-C6C1-FAB6-FFE540E99D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6190100-BA71-E87A-BEB0-214064A70C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AD1FB-B49B-4037-A4A6-144A8BAE81B4}" type="datetimeFigureOut">
              <a:rPr lang="ru-RU" smtClean="0"/>
              <a:t>04.04.2024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B45D5A9-CE71-917D-6CC8-A7A94159FD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32B275C-C7EF-8EB4-43B6-F494E82507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E0567-C721-49A0-A2ED-989FA2F2EF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1797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B5515A22-FF77-EED5-4896-60CA6921492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C1CC12E-DF95-A697-42E2-62D27BF85C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F86F1C9-1684-386F-995A-E22A1CED96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AD1FB-B49B-4037-A4A6-144A8BAE81B4}" type="datetimeFigureOut">
              <a:rPr lang="ru-RU" smtClean="0"/>
              <a:t>04.04.2024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6F77909-91F2-144F-21C1-C6FF5B6975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8DE4032-CA08-A478-4EC4-3C134CB06A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E0567-C721-49A0-A2ED-989FA2F2EF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57464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85563F2-294F-5DF6-1DA8-D7DDE505A0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CA2B1A0-846C-E16C-E6DD-61A74A9A89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6961C77-3E2A-B719-4B7F-D486721EE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AD1FB-B49B-4037-A4A6-144A8BAE81B4}" type="datetimeFigureOut">
              <a:rPr lang="ru-RU" smtClean="0"/>
              <a:t>04.04.2024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2013F11-7948-A0D8-3E40-4E0D334DC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26584EF-F132-3FCD-DE89-8B5A3CEA93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E0567-C721-49A0-A2ED-989FA2F2EF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4504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94CB452-E22B-987E-1944-B7051121EE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57AF98E-FF51-A4FF-B92A-515366AA80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3E92898-8D46-CC1B-C279-13B71F66E7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AD1FB-B49B-4037-A4A6-144A8BAE81B4}" type="datetimeFigureOut">
              <a:rPr lang="ru-RU" smtClean="0"/>
              <a:t>04.04.2024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5F4D99B-B08B-CA93-07EF-06DF2C1DDA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AD22DCB-611A-77D7-FC34-5AC1805B43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E0567-C721-49A0-A2ED-989FA2F2EF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71983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3940AB-8ED6-4031-6E50-C827514609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C29ADE1-C372-1431-E162-A7D16B17B2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2BB3F5F-1B46-58A4-82DD-F02953F465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6A45E7B-B408-3D18-029C-9E5445336A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AD1FB-B49B-4037-A4A6-144A8BAE81B4}" type="datetimeFigureOut">
              <a:rPr lang="ru-RU" smtClean="0"/>
              <a:t>04.04.2024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2109366-BDE4-2C5B-A7CB-94732EE238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ECB5D91-E07B-6A96-9AAD-3E0129CEC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E0567-C721-49A0-A2ED-989FA2F2EF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22656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91C91C2-3F4B-22B1-74D4-6B8C847D47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E76F6E6-E923-6EB9-7450-4B5440C886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5C42F03-3D50-A6D9-E106-1B7CAFF793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32235B00-AE23-36EB-E8C9-12453EBFEA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AFB83BBE-27FF-7947-FFBE-05DA1CA1E1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7F44BE44-74FB-4888-1901-9A754F0CB0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AD1FB-B49B-4037-A4A6-144A8BAE81B4}" type="datetimeFigureOut">
              <a:rPr lang="ru-RU" smtClean="0"/>
              <a:t>04.04.2024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CB6C339B-742F-F0D7-3849-76634CE033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7EE2E815-7801-0E7D-BEAD-E65E9356FE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E0567-C721-49A0-A2ED-989FA2F2EF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372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0D8C99C-0523-A48A-7742-E0E41070E6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B546E1D6-F65B-640D-52E6-1501D33493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AD1FB-B49B-4037-A4A6-144A8BAE81B4}" type="datetimeFigureOut">
              <a:rPr lang="ru-RU" smtClean="0"/>
              <a:t>04.04.2024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7FF82A68-4D31-AEA9-69DC-264E7CCC48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10A40B5-F748-60EB-C05C-1007265A8A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E0567-C721-49A0-A2ED-989FA2F2EF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20267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4CEF7D2C-5F17-5883-D760-C44F8F52D8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AD1FB-B49B-4037-A4A6-144A8BAE81B4}" type="datetimeFigureOut">
              <a:rPr lang="ru-RU" smtClean="0"/>
              <a:t>04.04.2024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E308DDA-7D12-5E9A-C379-042749A2CB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0D6C6C1-61E9-9F34-8E42-CF92ED7DDD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E0567-C721-49A0-A2ED-989FA2F2EF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5529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4E0F359-A458-D500-7AB6-7A966D54C6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8EA184A-FDF6-0805-AA94-24EF9540E7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815F04C-0D9F-1A0E-707C-0DA2955757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A82AA7C-0FE6-F76C-2710-55EF10DC2B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AD1FB-B49B-4037-A4A6-144A8BAE81B4}" type="datetimeFigureOut">
              <a:rPr lang="ru-RU" smtClean="0"/>
              <a:t>04.04.2024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AE6BE7D-68BD-6435-55BD-1B29A8098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2FD05D3-E896-3C80-555C-EF3D8F6F55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E0567-C721-49A0-A2ED-989FA2F2EF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57900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48A0FE0-E15C-402F-6AB2-8B920B6528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A0552404-1C1E-E3E3-0975-94B5B8CFDF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8B9EA67-ED25-8892-EDF1-D93A228603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880677C-F090-0F31-5027-7196F315F4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AD1FB-B49B-4037-A4A6-144A8BAE81B4}" type="datetimeFigureOut">
              <a:rPr lang="ru-RU" smtClean="0"/>
              <a:t>04.04.2024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A377F1E-A749-6183-197A-C44965038D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0B15B1E-EB91-5FA6-D291-8C6C2A63A4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E0567-C721-49A0-A2ED-989FA2F2EF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9309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C7AC003-64A5-29F6-AE35-E6C1A63E44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FFA7067-5830-7D0D-33F6-CE82F38929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15AE3AE-CF16-CC63-87B7-90AFB67EB3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EAD1FB-B49B-4037-A4A6-144A8BAE81B4}" type="datetimeFigureOut">
              <a:rPr lang="ru-RU" smtClean="0"/>
              <a:t>04.04.2024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9CAEA89-BC18-6137-94AC-61ED3AA51D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432ABCF-06D3-EFC9-CBE9-DB6A4A05F7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BE0567-C721-49A0-A2ED-989FA2F2EF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2414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sv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ingapps.org/view16733363" TargetMode="External"/><Relationship Id="rId2" Type="http://schemas.openxmlformats.org/officeDocument/2006/relationships/hyperlink" Target="https://learningapps.org/view17815330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learningapps.org/view16489009" TargetMode="External"/><Relationship Id="rId4" Type="http://schemas.openxmlformats.org/officeDocument/2006/relationships/hyperlink" Target="https://learningapps.org/view16443480" TargetMode="Externa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hyperlink" Target="https://docs.google.com/document/d/1eg6dBzVuOB0HN2A4M1fQwOpgoKdDxMIm1w7pH6U7b1k/edit?usp=sharing" TargetMode="Externa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hyperlink" Target="mailto:jang-cub@iro.perm.ru" TargetMode="Externa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hyperlink" Target="https://jamboard.google.com/d/1tCh05HI-5_WN3k8QNcDA7hCYs1qG0vKo_HLQVfJMvzA/edit?usp=sharing" TargetMode="Externa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hyperlink" Target="mailto:jang-cub@iro.perm.ru" TargetMode="Externa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hyperlink" Target="https://my.mts-link.ru/51207829/346501717/record-new/271802923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0536AC77-B9D4-6777-CC91-25E4B14668E5}"/>
              </a:ext>
            </a:extLst>
          </p:cNvPr>
          <p:cNvSpPr/>
          <p:nvPr/>
        </p:nvSpPr>
        <p:spPr>
          <a:xfrm>
            <a:off x="0" y="0"/>
            <a:ext cx="6960635" cy="6858000"/>
          </a:xfrm>
          <a:prstGeom prst="rect">
            <a:avLst/>
          </a:prstGeom>
          <a:solidFill>
            <a:srgbClr val="FFC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7916931-C4B7-ECC0-EF39-6725853E8E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999" y="1736012"/>
            <a:ext cx="8823650" cy="2387600"/>
          </a:xfrm>
        </p:spPr>
        <p:txBody>
          <a:bodyPr>
            <a:noAutofit/>
          </a:bodyPr>
          <a:lstStyle/>
          <a:p>
            <a:pPr algn="r"/>
            <a:r>
              <a:rPr lang="ru-RU" sz="4400" b="1" dirty="0">
                <a:latin typeface="Cambria" panose="02040503050406030204" pitchFamily="18" charset="0"/>
                <a:ea typeface="Cambria" panose="02040503050406030204" pitchFamily="18" charset="0"/>
              </a:rPr>
              <a:t>Установочный вебинар по проекту "Образовательный лифт: ШНОР" для сетевой группы учителей физики.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D4DF34B-BA84-B1DE-412C-AEA226377C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95534" y="4259424"/>
            <a:ext cx="8752115" cy="1655762"/>
          </a:xfr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>
                <a:solidFill>
                  <a:schemeClr val="bg1">
                    <a:lumMod val="50000"/>
                  </a:schemeClr>
                </a:solidFill>
                <a:latin typeface="Georgia" panose="02040502050405020303" pitchFamily="18" charset="0"/>
              </a:rPr>
              <a:t>Яковлева Надежда Геннадьевна, старший </a:t>
            </a:r>
          </a:p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>
                <a:solidFill>
                  <a:schemeClr val="bg1">
                    <a:lumMod val="50000"/>
                  </a:schemeClr>
                </a:solidFill>
                <a:latin typeface="Georgia" panose="02040502050405020303" pitchFamily="18" charset="0"/>
              </a:rPr>
              <a:t>преподаватель кафедры общего образования </a:t>
            </a:r>
          </a:p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>
                <a:solidFill>
                  <a:schemeClr val="bg1">
                    <a:lumMod val="50000"/>
                  </a:schemeClr>
                </a:solidFill>
                <a:latin typeface="Georgia" panose="02040502050405020303" pitchFamily="18" charset="0"/>
              </a:rPr>
              <a:t>ЦНППМПР ГАУ ДПО «ИРО ПК»</a:t>
            </a:r>
          </a:p>
          <a:p>
            <a:endParaRPr lang="ru-RU" dirty="0"/>
          </a:p>
        </p:txBody>
      </p:sp>
      <p:pic>
        <p:nvPicPr>
          <p:cNvPr id="21" name="Рисунок 20" descr="Растение">
            <a:extLst>
              <a:ext uri="{FF2B5EF4-FFF2-40B4-BE49-F238E27FC236}">
                <a16:creationId xmlns:a16="http://schemas.microsoft.com/office/drawing/2014/main" id="{F7AF5B1F-0119-800E-1410-ECB0BB786A7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34576" y="942813"/>
            <a:ext cx="1986999" cy="1986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82852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3A8322-3072-730B-B700-F7807CE7CC69}"/>
              </a:ext>
            </a:extLst>
          </p:cNvPr>
          <p:cNvSpPr txBox="1"/>
          <p:nvPr/>
        </p:nvSpPr>
        <p:spPr>
          <a:xfrm>
            <a:off x="3048930" y="657251"/>
            <a:ext cx="609414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5400" b="1" dirty="0">
                <a:latin typeface="Cambria" panose="02040503050406030204" pitchFamily="18" charset="0"/>
                <a:ea typeface="Cambria" panose="02040503050406030204" pitchFamily="18" charset="0"/>
              </a:rPr>
              <a:t>Задания проекта.</a:t>
            </a: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209221E5-0874-6523-E435-AF7E3762956D}"/>
              </a:ext>
            </a:extLst>
          </p:cNvPr>
          <p:cNvSpPr/>
          <p:nvPr/>
        </p:nvSpPr>
        <p:spPr>
          <a:xfrm>
            <a:off x="1272100" y="2378165"/>
            <a:ext cx="1161415" cy="1162685"/>
          </a:xfrm>
          <a:custGeom>
            <a:avLst/>
            <a:gdLst/>
            <a:ahLst/>
            <a:cxnLst/>
            <a:rect l="l" t="t" r="r" b="b"/>
            <a:pathLst>
              <a:path w="1161414" h="1162685">
                <a:moveTo>
                  <a:pt x="580615" y="1162094"/>
                </a:moveTo>
                <a:lnTo>
                  <a:pt x="533128" y="1160162"/>
                </a:lnTo>
                <a:lnTo>
                  <a:pt x="486674" y="1154467"/>
                </a:lnTo>
                <a:lnTo>
                  <a:pt x="441405" y="1145161"/>
                </a:lnTo>
                <a:lnTo>
                  <a:pt x="397472" y="1132393"/>
                </a:lnTo>
                <a:lnTo>
                  <a:pt x="355027" y="1116315"/>
                </a:lnTo>
                <a:lnTo>
                  <a:pt x="314221" y="1097078"/>
                </a:lnTo>
                <a:lnTo>
                  <a:pt x="275207" y="1074833"/>
                </a:lnTo>
                <a:lnTo>
                  <a:pt x="238135" y="1049731"/>
                </a:lnTo>
                <a:lnTo>
                  <a:pt x="203157" y="1021923"/>
                </a:lnTo>
                <a:lnTo>
                  <a:pt x="170426" y="991560"/>
                </a:lnTo>
                <a:lnTo>
                  <a:pt x="140092" y="958793"/>
                </a:lnTo>
                <a:lnTo>
                  <a:pt x="112307" y="923772"/>
                </a:lnTo>
                <a:lnTo>
                  <a:pt x="87223" y="886650"/>
                </a:lnTo>
                <a:lnTo>
                  <a:pt x="64992" y="847576"/>
                </a:lnTo>
                <a:lnTo>
                  <a:pt x="45765" y="806702"/>
                </a:lnTo>
                <a:lnTo>
                  <a:pt x="29694" y="764179"/>
                </a:lnTo>
                <a:lnTo>
                  <a:pt x="16930" y="720158"/>
                </a:lnTo>
                <a:lnTo>
                  <a:pt x="7625" y="674789"/>
                </a:lnTo>
                <a:lnTo>
                  <a:pt x="1931" y="628225"/>
                </a:lnTo>
                <a:lnTo>
                  <a:pt x="0" y="580615"/>
                </a:lnTo>
                <a:lnTo>
                  <a:pt x="1931" y="533128"/>
                </a:lnTo>
                <a:lnTo>
                  <a:pt x="7625" y="486674"/>
                </a:lnTo>
                <a:lnTo>
                  <a:pt x="16930" y="441405"/>
                </a:lnTo>
                <a:lnTo>
                  <a:pt x="29694" y="397472"/>
                </a:lnTo>
                <a:lnTo>
                  <a:pt x="45765" y="355027"/>
                </a:lnTo>
                <a:lnTo>
                  <a:pt x="64992" y="314221"/>
                </a:lnTo>
                <a:lnTo>
                  <a:pt x="87223" y="275207"/>
                </a:lnTo>
                <a:lnTo>
                  <a:pt x="112307" y="238135"/>
                </a:lnTo>
                <a:lnTo>
                  <a:pt x="140092" y="203157"/>
                </a:lnTo>
                <a:lnTo>
                  <a:pt x="170426" y="170426"/>
                </a:lnTo>
                <a:lnTo>
                  <a:pt x="203157" y="140092"/>
                </a:lnTo>
                <a:lnTo>
                  <a:pt x="238135" y="112307"/>
                </a:lnTo>
                <a:lnTo>
                  <a:pt x="275207" y="87223"/>
                </a:lnTo>
                <a:lnTo>
                  <a:pt x="314221" y="64992"/>
                </a:lnTo>
                <a:lnTo>
                  <a:pt x="355027" y="45765"/>
                </a:lnTo>
                <a:lnTo>
                  <a:pt x="397472" y="29694"/>
                </a:lnTo>
                <a:lnTo>
                  <a:pt x="441405" y="16930"/>
                </a:lnTo>
                <a:lnTo>
                  <a:pt x="486674" y="7625"/>
                </a:lnTo>
                <a:lnTo>
                  <a:pt x="533128" y="1931"/>
                </a:lnTo>
                <a:lnTo>
                  <a:pt x="580615" y="0"/>
                </a:lnTo>
                <a:lnTo>
                  <a:pt x="628218" y="1931"/>
                </a:lnTo>
                <a:lnTo>
                  <a:pt x="674765" y="7625"/>
                </a:lnTo>
                <a:lnTo>
                  <a:pt x="720105" y="16930"/>
                </a:lnTo>
                <a:lnTo>
                  <a:pt x="764089" y="29694"/>
                </a:lnTo>
                <a:lnTo>
                  <a:pt x="806567" y="45765"/>
                </a:lnTo>
                <a:lnTo>
                  <a:pt x="847389" y="64992"/>
                </a:lnTo>
                <a:lnTo>
                  <a:pt x="886406" y="87223"/>
                </a:lnTo>
                <a:lnTo>
                  <a:pt x="923468" y="112307"/>
                </a:lnTo>
                <a:lnTo>
                  <a:pt x="958425" y="140092"/>
                </a:lnTo>
                <a:lnTo>
                  <a:pt x="991128" y="170426"/>
                </a:lnTo>
                <a:lnTo>
                  <a:pt x="1021426" y="203157"/>
                </a:lnTo>
                <a:lnTo>
                  <a:pt x="1049171" y="238135"/>
                </a:lnTo>
                <a:lnTo>
                  <a:pt x="1074213" y="275207"/>
                </a:lnTo>
                <a:lnTo>
                  <a:pt x="1096401" y="314221"/>
                </a:lnTo>
                <a:lnTo>
                  <a:pt x="1098969" y="319684"/>
                </a:lnTo>
                <a:lnTo>
                  <a:pt x="580615" y="319684"/>
                </a:lnTo>
                <a:lnTo>
                  <a:pt x="533892" y="323910"/>
                </a:lnTo>
                <a:lnTo>
                  <a:pt x="489843" y="336087"/>
                </a:lnTo>
                <a:lnTo>
                  <a:pt x="449221" y="355460"/>
                </a:lnTo>
                <a:lnTo>
                  <a:pt x="412781" y="381276"/>
                </a:lnTo>
                <a:lnTo>
                  <a:pt x="381276" y="412781"/>
                </a:lnTo>
                <a:lnTo>
                  <a:pt x="355460" y="449221"/>
                </a:lnTo>
                <a:lnTo>
                  <a:pt x="336087" y="489843"/>
                </a:lnTo>
                <a:lnTo>
                  <a:pt x="323910" y="533892"/>
                </a:lnTo>
                <a:lnTo>
                  <a:pt x="319684" y="580615"/>
                </a:lnTo>
                <a:lnTo>
                  <a:pt x="323910" y="627338"/>
                </a:lnTo>
                <a:lnTo>
                  <a:pt x="336087" y="671387"/>
                </a:lnTo>
                <a:lnTo>
                  <a:pt x="355460" y="712008"/>
                </a:lnTo>
                <a:lnTo>
                  <a:pt x="381276" y="748449"/>
                </a:lnTo>
                <a:lnTo>
                  <a:pt x="412781" y="779954"/>
                </a:lnTo>
                <a:lnTo>
                  <a:pt x="449221" y="805770"/>
                </a:lnTo>
                <a:lnTo>
                  <a:pt x="489843" y="825143"/>
                </a:lnTo>
                <a:lnTo>
                  <a:pt x="533892" y="837320"/>
                </a:lnTo>
                <a:lnTo>
                  <a:pt x="580615" y="841546"/>
                </a:lnTo>
                <a:lnTo>
                  <a:pt x="1099610" y="841546"/>
                </a:lnTo>
                <a:lnTo>
                  <a:pt x="1096782" y="847576"/>
                </a:lnTo>
                <a:lnTo>
                  <a:pt x="1074596" y="886650"/>
                </a:lnTo>
                <a:lnTo>
                  <a:pt x="1049545" y="923772"/>
                </a:lnTo>
                <a:lnTo>
                  <a:pt x="1021779" y="958793"/>
                </a:lnTo>
                <a:lnTo>
                  <a:pt x="991452" y="991560"/>
                </a:lnTo>
                <a:lnTo>
                  <a:pt x="958714" y="1021923"/>
                </a:lnTo>
                <a:lnTo>
                  <a:pt x="923717" y="1049731"/>
                </a:lnTo>
                <a:lnTo>
                  <a:pt x="886613" y="1074833"/>
                </a:lnTo>
                <a:lnTo>
                  <a:pt x="847553" y="1097078"/>
                </a:lnTo>
                <a:lnTo>
                  <a:pt x="806689" y="1116315"/>
                </a:lnTo>
                <a:lnTo>
                  <a:pt x="764172" y="1132393"/>
                </a:lnTo>
                <a:lnTo>
                  <a:pt x="720155" y="1145161"/>
                </a:lnTo>
                <a:lnTo>
                  <a:pt x="674788" y="1154467"/>
                </a:lnTo>
                <a:lnTo>
                  <a:pt x="628225" y="1160162"/>
                </a:lnTo>
                <a:lnTo>
                  <a:pt x="580615" y="1162094"/>
                </a:lnTo>
                <a:close/>
              </a:path>
              <a:path w="1161414" h="1162685">
                <a:moveTo>
                  <a:pt x="1099610" y="841546"/>
                </a:moveTo>
                <a:lnTo>
                  <a:pt x="580615" y="841546"/>
                </a:lnTo>
                <a:lnTo>
                  <a:pt x="627338" y="837320"/>
                </a:lnTo>
                <a:lnTo>
                  <a:pt x="671387" y="825143"/>
                </a:lnTo>
                <a:lnTo>
                  <a:pt x="712008" y="805770"/>
                </a:lnTo>
                <a:lnTo>
                  <a:pt x="748449" y="779954"/>
                </a:lnTo>
                <a:lnTo>
                  <a:pt x="779954" y="748449"/>
                </a:lnTo>
                <a:lnTo>
                  <a:pt x="805770" y="712008"/>
                </a:lnTo>
                <a:lnTo>
                  <a:pt x="825143" y="671387"/>
                </a:lnTo>
                <a:lnTo>
                  <a:pt x="837320" y="627338"/>
                </a:lnTo>
                <a:lnTo>
                  <a:pt x="841546" y="580615"/>
                </a:lnTo>
                <a:lnTo>
                  <a:pt x="837348" y="533892"/>
                </a:lnTo>
                <a:lnTo>
                  <a:pt x="825242" y="489843"/>
                </a:lnTo>
                <a:lnTo>
                  <a:pt x="805962" y="449221"/>
                </a:lnTo>
                <a:lnTo>
                  <a:pt x="780238" y="412781"/>
                </a:lnTo>
                <a:lnTo>
                  <a:pt x="748804" y="381276"/>
                </a:lnTo>
                <a:lnTo>
                  <a:pt x="712392" y="355460"/>
                </a:lnTo>
                <a:lnTo>
                  <a:pt x="671735" y="336087"/>
                </a:lnTo>
                <a:lnTo>
                  <a:pt x="627565" y="323910"/>
                </a:lnTo>
                <a:lnTo>
                  <a:pt x="580615" y="319684"/>
                </a:lnTo>
                <a:lnTo>
                  <a:pt x="1098969" y="319684"/>
                </a:lnTo>
                <a:lnTo>
                  <a:pt x="1115586" y="355027"/>
                </a:lnTo>
                <a:lnTo>
                  <a:pt x="1131619" y="397472"/>
                </a:lnTo>
                <a:lnTo>
                  <a:pt x="1144349" y="441405"/>
                </a:lnTo>
                <a:lnTo>
                  <a:pt x="1153628" y="486674"/>
                </a:lnTo>
                <a:lnTo>
                  <a:pt x="1159304" y="533128"/>
                </a:lnTo>
                <a:lnTo>
                  <a:pt x="1161230" y="580615"/>
                </a:lnTo>
                <a:lnTo>
                  <a:pt x="1159421" y="628225"/>
                </a:lnTo>
                <a:lnTo>
                  <a:pt x="1153838" y="674789"/>
                </a:lnTo>
                <a:lnTo>
                  <a:pt x="1144630" y="720158"/>
                </a:lnTo>
                <a:lnTo>
                  <a:pt x="1131950" y="764179"/>
                </a:lnTo>
                <a:lnTo>
                  <a:pt x="1115950" y="806702"/>
                </a:lnTo>
                <a:lnTo>
                  <a:pt x="1099610" y="841546"/>
                </a:lnTo>
                <a:close/>
              </a:path>
            </a:pathLst>
          </a:custGeom>
          <a:solidFill>
            <a:srgbClr val="FFCC66"/>
          </a:solidFill>
        </p:spPr>
        <p:txBody>
          <a:bodyPr wrap="square" lIns="0" tIns="0" rIns="0" bIns="0" rtlCol="0"/>
          <a:lstStyle/>
          <a:p>
            <a:endParaRPr dirty="0">
              <a:solidFill>
                <a:srgbClr val="FFC000"/>
              </a:solidFill>
            </a:endParaRPr>
          </a:p>
        </p:txBody>
      </p:sp>
      <p:sp>
        <p:nvSpPr>
          <p:cNvPr id="5" name="object 4">
            <a:extLst>
              <a:ext uri="{FF2B5EF4-FFF2-40B4-BE49-F238E27FC236}">
                <a16:creationId xmlns:a16="http://schemas.microsoft.com/office/drawing/2014/main" id="{4BE03DDC-03B7-B737-D3BA-65ADB672E412}"/>
              </a:ext>
            </a:extLst>
          </p:cNvPr>
          <p:cNvSpPr/>
          <p:nvPr/>
        </p:nvSpPr>
        <p:spPr>
          <a:xfrm>
            <a:off x="4126073" y="2378164"/>
            <a:ext cx="1161415" cy="1162685"/>
          </a:xfrm>
          <a:custGeom>
            <a:avLst/>
            <a:gdLst/>
            <a:ahLst/>
            <a:cxnLst/>
            <a:rect l="l" t="t" r="r" b="b"/>
            <a:pathLst>
              <a:path w="1161414" h="1162685">
                <a:moveTo>
                  <a:pt x="580615" y="1162094"/>
                </a:moveTo>
                <a:lnTo>
                  <a:pt x="533128" y="1160162"/>
                </a:lnTo>
                <a:lnTo>
                  <a:pt x="486674" y="1154467"/>
                </a:lnTo>
                <a:lnTo>
                  <a:pt x="441405" y="1145161"/>
                </a:lnTo>
                <a:lnTo>
                  <a:pt x="397472" y="1132393"/>
                </a:lnTo>
                <a:lnTo>
                  <a:pt x="355027" y="1116315"/>
                </a:lnTo>
                <a:lnTo>
                  <a:pt x="314221" y="1097078"/>
                </a:lnTo>
                <a:lnTo>
                  <a:pt x="275207" y="1074833"/>
                </a:lnTo>
                <a:lnTo>
                  <a:pt x="238135" y="1049731"/>
                </a:lnTo>
                <a:lnTo>
                  <a:pt x="203157" y="1021923"/>
                </a:lnTo>
                <a:lnTo>
                  <a:pt x="170426" y="991560"/>
                </a:lnTo>
                <a:lnTo>
                  <a:pt x="140092" y="958793"/>
                </a:lnTo>
                <a:lnTo>
                  <a:pt x="112307" y="923772"/>
                </a:lnTo>
                <a:lnTo>
                  <a:pt x="87223" y="886650"/>
                </a:lnTo>
                <a:lnTo>
                  <a:pt x="64992" y="847576"/>
                </a:lnTo>
                <a:lnTo>
                  <a:pt x="45765" y="806702"/>
                </a:lnTo>
                <a:lnTo>
                  <a:pt x="29694" y="764179"/>
                </a:lnTo>
                <a:lnTo>
                  <a:pt x="16930" y="720158"/>
                </a:lnTo>
                <a:lnTo>
                  <a:pt x="7625" y="674789"/>
                </a:lnTo>
                <a:lnTo>
                  <a:pt x="1931" y="628225"/>
                </a:lnTo>
                <a:lnTo>
                  <a:pt x="0" y="580615"/>
                </a:lnTo>
                <a:lnTo>
                  <a:pt x="1931" y="533128"/>
                </a:lnTo>
                <a:lnTo>
                  <a:pt x="7625" y="486674"/>
                </a:lnTo>
                <a:lnTo>
                  <a:pt x="16930" y="441405"/>
                </a:lnTo>
                <a:lnTo>
                  <a:pt x="29694" y="397472"/>
                </a:lnTo>
                <a:lnTo>
                  <a:pt x="45765" y="355027"/>
                </a:lnTo>
                <a:lnTo>
                  <a:pt x="64992" y="314221"/>
                </a:lnTo>
                <a:lnTo>
                  <a:pt x="87223" y="275207"/>
                </a:lnTo>
                <a:lnTo>
                  <a:pt x="112307" y="238135"/>
                </a:lnTo>
                <a:lnTo>
                  <a:pt x="140092" y="203157"/>
                </a:lnTo>
                <a:lnTo>
                  <a:pt x="170426" y="170426"/>
                </a:lnTo>
                <a:lnTo>
                  <a:pt x="203157" y="140092"/>
                </a:lnTo>
                <a:lnTo>
                  <a:pt x="238135" y="112307"/>
                </a:lnTo>
                <a:lnTo>
                  <a:pt x="275207" y="87223"/>
                </a:lnTo>
                <a:lnTo>
                  <a:pt x="314221" y="64992"/>
                </a:lnTo>
                <a:lnTo>
                  <a:pt x="355027" y="45765"/>
                </a:lnTo>
                <a:lnTo>
                  <a:pt x="397472" y="29694"/>
                </a:lnTo>
                <a:lnTo>
                  <a:pt x="441405" y="16930"/>
                </a:lnTo>
                <a:lnTo>
                  <a:pt x="486674" y="7625"/>
                </a:lnTo>
                <a:lnTo>
                  <a:pt x="533128" y="1931"/>
                </a:lnTo>
                <a:lnTo>
                  <a:pt x="580615" y="0"/>
                </a:lnTo>
                <a:lnTo>
                  <a:pt x="628218" y="1931"/>
                </a:lnTo>
                <a:lnTo>
                  <a:pt x="674765" y="7625"/>
                </a:lnTo>
                <a:lnTo>
                  <a:pt x="720105" y="16930"/>
                </a:lnTo>
                <a:lnTo>
                  <a:pt x="764089" y="29694"/>
                </a:lnTo>
                <a:lnTo>
                  <a:pt x="806567" y="45765"/>
                </a:lnTo>
                <a:lnTo>
                  <a:pt x="847389" y="64992"/>
                </a:lnTo>
                <a:lnTo>
                  <a:pt x="886406" y="87223"/>
                </a:lnTo>
                <a:lnTo>
                  <a:pt x="923468" y="112307"/>
                </a:lnTo>
                <a:lnTo>
                  <a:pt x="958425" y="140092"/>
                </a:lnTo>
                <a:lnTo>
                  <a:pt x="991128" y="170426"/>
                </a:lnTo>
                <a:lnTo>
                  <a:pt x="1021426" y="203157"/>
                </a:lnTo>
                <a:lnTo>
                  <a:pt x="1049171" y="238135"/>
                </a:lnTo>
                <a:lnTo>
                  <a:pt x="1074213" y="275207"/>
                </a:lnTo>
                <a:lnTo>
                  <a:pt x="1096401" y="314221"/>
                </a:lnTo>
                <a:lnTo>
                  <a:pt x="1098969" y="319684"/>
                </a:lnTo>
                <a:lnTo>
                  <a:pt x="580615" y="319684"/>
                </a:lnTo>
                <a:lnTo>
                  <a:pt x="533892" y="323910"/>
                </a:lnTo>
                <a:lnTo>
                  <a:pt x="489843" y="336087"/>
                </a:lnTo>
                <a:lnTo>
                  <a:pt x="449221" y="355460"/>
                </a:lnTo>
                <a:lnTo>
                  <a:pt x="412781" y="381276"/>
                </a:lnTo>
                <a:lnTo>
                  <a:pt x="381276" y="412781"/>
                </a:lnTo>
                <a:lnTo>
                  <a:pt x="355460" y="449221"/>
                </a:lnTo>
                <a:lnTo>
                  <a:pt x="336087" y="489843"/>
                </a:lnTo>
                <a:lnTo>
                  <a:pt x="323910" y="533892"/>
                </a:lnTo>
                <a:lnTo>
                  <a:pt x="319684" y="580615"/>
                </a:lnTo>
                <a:lnTo>
                  <a:pt x="323910" y="627338"/>
                </a:lnTo>
                <a:lnTo>
                  <a:pt x="336087" y="671387"/>
                </a:lnTo>
                <a:lnTo>
                  <a:pt x="355460" y="712008"/>
                </a:lnTo>
                <a:lnTo>
                  <a:pt x="381276" y="748449"/>
                </a:lnTo>
                <a:lnTo>
                  <a:pt x="412781" y="779954"/>
                </a:lnTo>
                <a:lnTo>
                  <a:pt x="449221" y="805770"/>
                </a:lnTo>
                <a:lnTo>
                  <a:pt x="489843" y="825143"/>
                </a:lnTo>
                <a:lnTo>
                  <a:pt x="533892" y="837320"/>
                </a:lnTo>
                <a:lnTo>
                  <a:pt x="580615" y="841546"/>
                </a:lnTo>
                <a:lnTo>
                  <a:pt x="1099610" y="841546"/>
                </a:lnTo>
                <a:lnTo>
                  <a:pt x="1096782" y="847576"/>
                </a:lnTo>
                <a:lnTo>
                  <a:pt x="1074596" y="886650"/>
                </a:lnTo>
                <a:lnTo>
                  <a:pt x="1049545" y="923772"/>
                </a:lnTo>
                <a:lnTo>
                  <a:pt x="1021779" y="958793"/>
                </a:lnTo>
                <a:lnTo>
                  <a:pt x="991452" y="991560"/>
                </a:lnTo>
                <a:lnTo>
                  <a:pt x="958714" y="1021923"/>
                </a:lnTo>
                <a:lnTo>
                  <a:pt x="923717" y="1049731"/>
                </a:lnTo>
                <a:lnTo>
                  <a:pt x="886613" y="1074833"/>
                </a:lnTo>
                <a:lnTo>
                  <a:pt x="847553" y="1097078"/>
                </a:lnTo>
                <a:lnTo>
                  <a:pt x="806689" y="1116315"/>
                </a:lnTo>
                <a:lnTo>
                  <a:pt x="764172" y="1132393"/>
                </a:lnTo>
                <a:lnTo>
                  <a:pt x="720155" y="1145161"/>
                </a:lnTo>
                <a:lnTo>
                  <a:pt x="674788" y="1154467"/>
                </a:lnTo>
                <a:lnTo>
                  <a:pt x="628225" y="1160162"/>
                </a:lnTo>
                <a:lnTo>
                  <a:pt x="580615" y="1162094"/>
                </a:lnTo>
                <a:close/>
              </a:path>
              <a:path w="1161414" h="1162685">
                <a:moveTo>
                  <a:pt x="1099610" y="841546"/>
                </a:moveTo>
                <a:lnTo>
                  <a:pt x="580615" y="841546"/>
                </a:lnTo>
                <a:lnTo>
                  <a:pt x="627338" y="837320"/>
                </a:lnTo>
                <a:lnTo>
                  <a:pt x="671387" y="825143"/>
                </a:lnTo>
                <a:lnTo>
                  <a:pt x="712008" y="805770"/>
                </a:lnTo>
                <a:lnTo>
                  <a:pt x="748449" y="779954"/>
                </a:lnTo>
                <a:lnTo>
                  <a:pt x="779954" y="748449"/>
                </a:lnTo>
                <a:lnTo>
                  <a:pt x="805770" y="712008"/>
                </a:lnTo>
                <a:lnTo>
                  <a:pt x="825143" y="671387"/>
                </a:lnTo>
                <a:lnTo>
                  <a:pt x="837320" y="627338"/>
                </a:lnTo>
                <a:lnTo>
                  <a:pt x="841546" y="580615"/>
                </a:lnTo>
                <a:lnTo>
                  <a:pt x="837348" y="533892"/>
                </a:lnTo>
                <a:lnTo>
                  <a:pt x="825242" y="489843"/>
                </a:lnTo>
                <a:lnTo>
                  <a:pt x="805962" y="449221"/>
                </a:lnTo>
                <a:lnTo>
                  <a:pt x="780238" y="412781"/>
                </a:lnTo>
                <a:lnTo>
                  <a:pt x="748804" y="381276"/>
                </a:lnTo>
                <a:lnTo>
                  <a:pt x="712392" y="355460"/>
                </a:lnTo>
                <a:lnTo>
                  <a:pt x="671735" y="336087"/>
                </a:lnTo>
                <a:lnTo>
                  <a:pt x="627565" y="323910"/>
                </a:lnTo>
                <a:lnTo>
                  <a:pt x="580615" y="319684"/>
                </a:lnTo>
                <a:lnTo>
                  <a:pt x="1098969" y="319684"/>
                </a:lnTo>
                <a:lnTo>
                  <a:pt x="1115586" y="355027"/>
                </a:lnTo>
                <a:lnTo>
                  <a:pt x="1131619" y="397472"/>
                </a:lnTo>
                <a:lnTo>
                  <a:pt x="1144349" y="441405"/>
                </a:lnTo>
                <a:lnTo>
                  <a:pt x="1153628" y="486674"/>
                </a:lnTo>
                <a:lnTo>
                  <a:pt x="1159304" y="533128"/>
                </a:lnTo>
                <a:lnTo>
                  <a:pt x="1161230" y="580615"/>
                </a:lnTo>
                <a:lnTo>
                  <a:pt x="1159421" y="628225"/>
                </a:lnTo>
                <a:lnTo>
                  <a:pt x="1153838" y="674789"/>
                </a:lnTo>
                <a:lnTo>
                  <a:pt x="1144630" y="720158"/>
                </a:lnTo>
                <a:lnTo>
                  <a:pt x="1131950" y="764179"/>
                </a:lnTo>
                <a:lnTo>
                  <a:pt x="1115950" y="806702"/>
                </a:lnTo>
                <a:lnTo>
                  <a:pt x="1099610" y="841546"/>
                </a:lnTo>
                <a:close/>
              </a:path>
            </a:pathLst>
          </a:custGeom>
          <a:solidFill>
            <a:srgbClr val="FFCC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4">
            <a:extLst>
              <a:ext uri="{FF2B5EF4-FFF2-40B4-BE49-F238E27FC236}">
                <a16:creationId xmlns:a16="http://schemas.microsoft.com/office/drawing/2014/main" id="{BAB644CE-FBD8-7146-2F53-E8BACADA179F}"/>
              </a:ext>
            </a:extLst>
          </p:cNvPr>
          <p:cNvSpPr/>
          <p:nvPr/>
        </p:nvSpPr>
        <p:spPr>
          <a:xfrm>
            <a:off x="7131697" y="2378164"/>
            <a:ext cx="1161415" cy="1162685"/>
          </a:xfrm>
          <a:custGeom>
            <a:avLst/>
            <a:gdLst/>
            <a:ahLst/>
            <a:cxnLst/>
            <a:rect l="l" t="t" r="r" b="b"/>
            <a:pathLst>
              <a:path w="1161414" h="1162685">
                <a:moveTo>
                  <a:pt x="580615" y="1162094"/>
                </a:moveTo>
                <a:lnTo>
                  <a:pt x="533128" y="1160162"/>
                </a:lnTo>
                <a:lnTo>
                  <a:pt x="486674" y="1154467"/>
                </a:lnTo>
                <a:lnTo>
                  <a:pt x="441405" y="1145161"/>
                </a:lnTo>
                <a:lnTo>
                  <a:pt x="397472" y="1132393"/>
                </a:lnTo>
                <a:lnTo>
                  <a:pt x="355027" y="1116315"/>
                </a:lnTo>
                <a:lnTo>
                  <a:pt x="314221" y="1097078"/>
                </a:lnTo>
                <a:lnTo>
                  <a:pt x="275207" y="1074833"/>
                </a:lnTo>
                <a:lnTo>
                  <a:pt x="238135" y="1049731"/>
                </a:lnTo>
                <a:lnTo>
                  <a:pt x="203157" y="1021923"/>
                </a:lnTo>
                <a:lnTo>
                  <a:pt x="170426" y="991560"/>
                </a:lnTo>
                <a:lnTo>
                  <a:pt x="140092" y="958793"/>
                </a:lnTo>
                <a:lnTo>
                  <a:pt x="112307" y="923772"/>
                </a:lnTo>
                <a:lnTo>
                  <a:pt x="87223" y="886650"/>
                </a:lnTo>
                <a:lnTo>
                  <a:pt x="64992" y="847576"/>
                </a:lnTo>
                <a:lnTo>
                  <a:pt x="45765" y="806702"/>
                </a:lnTo>
                <a:lnTo>
                  <a:pt x="29694" y="764179"/>
                </a:lnTo>
                <a:lnTo>
                  <a:pt x="16930" y="720158"/>
                </a:lnTo>
                <a:lnTo>
                  <a:pt x="7625" y="674789"/>
                </a:lnTo>
                <a:lnTo>
                  <a:pt x="1931" y="628225"/>
                </a:lnTo>
                <a:lnTo>
                  <a:pt x="0" y="580615"/>
                </a:lnTo>
                <a:lnTo>
                  <a:pt x="1931" y="533128"/>
                </a:lnTo>
                <a:lnTo>
                  <a:pt x="7625" y="486674"/>
                </a:lnTo>
                <a:lnTo>
                  <a:pt x="16930" y="441405"/>
                </a:lnTo>
                <a:lnTo>
                  <a:pt x="29694" y="397472"/>
                </a:lnTo>
                <a:lnTo>
                  <a:pt x="45765" y="355027"/>
                </a:lnTo>
                <a:lnTo>
                  <a:pt x="64992" y="314221"/>
                </a:lnTo>
                <a:lnTo>
                  <a:pt x="87223" y="275207"/>
                </a:lnTo>
                <a:lnTo>
                  <a:pt x="112307" y="238135"/>
                </a:lnTo>
                <a:lnTo>
                  <a:pt x="140092" y="203157"/>
                </a:lnTo>
                <a:lnTo>
                  <a:pt x="170426" y="170426"/>
                </a:lnTo>
                <a:lnTo>
                  <a:pt x="203157" y="140092"/>
                </a:lnTo>
                <a:lnTo>
                  <a:pt x="238135" y="112307"/>
                </a:lnTo>
                <a:lnTo>
                  <a:pt x="275207" y="87223"/>
                </a:lnTo>
                <a:lnTo>
                  <a:pt x="314221" y="64992"/>
                </a:lnTo>
                <a:lnTo>
                  <a:pt x="355027" y="45765"/>
                </a:lnTo>
                <a:lnTo>
                  <a:pt x="397472" y="29694"/>
                </a:lnTo>
                <a:lnTo>
                  <a:pt x="441405" y="16930"/>
                </a:lnTo>
                <a:lnTo>
                  <a:pt x="486674" y="7625"/>
                </a:lnTo>
                <a:lnTo>
                  <a:pt x="533128" y="1931"/>
                </a:lnTo>
                <a:lnTo>
                  <a:pt x="580615" y="0"/>
                </a:lnTo>
                <a:lnTo>
                  <a:pt x="628218" y="1931"/>
                </a:lnTo>
                <a:lnTo>
                  <a:pt x="674765" y="7625"/>
                </a:lnTo>
                <a:lnTo>
                  <a:pt x="720105" y="16930"/>
                </a:lnTo>
                <a:lnTo>
                  <a:pt x="764089" y="29694"/>
                </a:lnTo>
                <a:lnTo>
                  <a:pt x="806567" y="45765"/>
                </a:lnTo>
                <a:lnTo>
                  <a:pt x="847389" y="64992"/>
                </a:lnTo>
                <a:lnTo>
                  <a:pt x="886406" y="87223"/>
                </a:lnTo>
                <a:lnTo>
                  <a:pt x="923468" y="112307"/>
                </a:lnTo>
                <a:lnTo>
                  <a:pt x="958425" y="140092"/>
                </a:lnTo>
                <a:lnTo>
                  <a:pt x="991128" y="170426"/>
                </a:lnTo>
                <a:lnTo>
                  <a:pt x="1021426" y="203157"/>
                </a:lnTo>
                <a:lnTo>
                  <a:pt x="1049171" y="238135"/>
                </a:lnTo>
                <a:lnTo>
                  <a:pt x="1074213" y="275207"/>
                </a:lnTo>
                <a:lnTo>
                  <a:pt x="1096401" y="314221"/>
                </a:lnTo>
                <a:lnTo>
                  <a:pt x="1098969" y="319684"/>
                </a:lnTo>
                <a:lnTo>
                  <a:pt x="580615" y="319684"/>
                </a:lnTo>
                <a:lnTo>
                  <a:pt x="533892" y="323910"/>
                </a:lnTo>
                <a:lnTo>
                  <a:pt x="489843" y="336087"/>
                </a:lnTo>
                <a:lnTo>
                  <a:pt x="449221" y="355460"/>
                </a:lnTo>
                <a:lnTo>
                  <a:pt x="412781" y="381276"/>
                </a:lnTo>
                <a:lnTo>
                  <a:pt x="381276" y="412781"/>
                </a:lnTo>
                <a:lnTo>
                  <a:pt x="355460" y="449221"/>
                </a:lnTo>
                <a:lnTo>
                  <a:pt x="336087" y="489843"/>
                </a:lnTo>
                <a:lnTo>
                  <a:pt x="323910" y="533892"/>
                </a:lnTo>
                <a:lnTo>
                  <a:pt x="319684" y="580615"/>
                </a:lnTo>
                <a:lnTo>
                  <a:pt x="323910" y="627338"/>
                </a:lnTo>
                <a:lnTo>
                  <a:pt x="336087" y="671387"/>
                </a:lnTo>
                <a:lnTo>
                  <a:pt x="355460" y="712008"/>
                </a:lnTo>
                <a:lnTo>
                  <a:pt x="381276" y="748449"/>
                </a:lnTo>
                <a:lnTo>
                  <a:pt x="412781" y="779954"/>
                </a:lnTo>
                <a:lnTo>
                  <a:pt x="449221" y="805770"/>
                </a:lnTo>
                <a:lnTo>
                  <a:pt x="489843" y="825143"/>
                </a:lnTo>
                <a:lnTo>
                  <a:pt x="533892" y="837320"/>
                </a:lnTo>
                <a:lnTo>
                  <a:pt x="580615" y="841546"/>
                </a:lnTo>
                <a:lnTo>
                  <a:pt x="1099610" y="841546"/>
                </a:lnTo>
                <a:lnTo>
                  <a:pt x="1096782" y="847576"/>
                </a:lnTo>
                <a:lnTo>
                  <a:pt x="1074596" y="886650"/>
                </a:lnTo>
                <a:lnTo>
                  <a:pt x="1049545" y="923772"/>
                </a:lnTo>
                <a:lnTo>
                  <a:pt x="1021779" y="958793"/>
                </a:lnTo>
                <a:lnTo>
                  <a:pt x="991452" y="991560"/>
                </a:lnTo>
                <a:lnTo>
                  <a:pt x="958714" y="1021923"/>
                </a:lnTo>
                <a:lnTo>
                  <a:pt x="923717" y="1049731"/>
                </a:lnTo>
                <a:lnTo>
                  <a:pt x="886613" y="1074833"/>
                </a:lnTo>
                <a:lnTo>
                  <a:pt x="847553" y="1097078"/>
                </a:lnTo>
                <a:lnTo>
                  <a:pt x="806689" y="1116315"/>
                </a:lnTo>
                <a:lnTo>
                  <a:pt x="764172" y="1132393"/>
                </a:lnTo>
                <a:lnTo>
                  <a:pt x="720155" y="1145161"/>
                </a:lnTo>
                <a:lnTo>
                  <a:pt x="674788" y="1154467"/>
                </a:lnTo>
                <a:lnTo>
                  <a:pt x="628225" y="1160162"/>
                </a:lnTo>
                <a:lnTo>
                  <a:pt x="580615" y="1162094"/>
                </a:lnTo>
                <a:close/>
              </a:path>
              <a:path w="1161414" h="1162685">
                <a:moveTo>
                  <a:pt x="1099610" y="841546"/>
                </a:moveTo>
                <a:lnTo>
                  <a:pt x="580615" y="841546"/>
                </a:lnTo>
                <a:lnTo>
                  <a:pt x="627338" y="837320"/>
                </a:lnTo>
                <a:lnTo>
                  <a:pt x="671387" y="825143"/>
                </a:lnTo>
                <a:lnTo>
                  <a:pt x="712008" y="805770"/>
                </a:lnTo>
                <a:lnTo>
                  <a:pt x="748449" y="779954"/>
                </a:lnTo>
                <a:lnTo>
                  <a:pt x="779954" y="748449"/>
                </a:lnTo>
                <a:lnTo>
                  <a:pt x="805770" y="712008"/>
                </a:lnTo>
                <a:lnTo>
                  <a:pt x="825143" y="671387"/>
                </a:lnTo>
                <a:lnTo>
                  <a:pt x="837320" y="627338"/>
                </a:lnTo>
                <a:lnTo>
                  <a:pt x="841546" y="580615"/>
                </a:lnTo>
                <a:lnTo>
                  <a:pt x="837348" y="533892"/>
                </a:lnTo>
                <a:lnTo>
                  <a:pt x="825242" y="489843"/>
                </a:lnTo>
                <a:lnTo>
                  <a:pt x="805962" y="449221"/>
                </a:lnTo>
                <a:lnTo>
                  <a:pt x="780238" y="412781"/>
                </a:lnTo>
                <a:lnTo>
                  <a:pt x="748804" y="381276"/>
                </a:lnTo>
                <a:lnTo>
                  <a:pt x="712392" y="355460"/>
                </a:lnTo>
                <a:lnTo>
                  <a:pt x="671735" y="336087"/>
                </a:lnTo>
                <a:lnTo>
                  <a:pt x="627565" y="323910"/>
                </a:lnTo>
                <a:lnTo>
                  <a:pt x="580615" y="319684"/>
                </a:lnTo>
                <a:lnTo>
                  <a:pt x="1098969" y="319684"/>
                </a:lnTo>
                <a:lnTo>
                  <a:pt x="1115586" y="355027"/>
                </a:lnTo>
                <a:lnTo>
                  <a:pt x="1131619" y="397472"/>
                </a:lnTo>
                <a:lnTo>
                  <a:pt x="1144349" y="441405"/>
                </a:lnTo>
                <a:lnTo>
                  <a:pt x="1153628" y="486674"/>
                </a:lnTo>
                <a:lnTo>
                  <a:pt x="1159304" y="533128"/>
                </a:lnTo>
                <a:lnTo>
                  <a:pt x="1161230" y="580615"/>
                </a:lnTo>
                <a:lnTo>
                  <a:pt x="1159421" y="628225"/>
                </a:lnTo>
                <a:lnTo>
                  <a:pt x="1153838" y="674789"/>
                </a:lnTo>
                <a:lnTo>
                  <a:pt x="1144630" y="720158"/>
                </a:lnTo>
                <a:lnTo>
                  <a:pt x="1131950" y="764179"/>
                </a:lnTo>
                <a:lnTo>
                  <a:pt x="1115950" y="806702"/>
                </a:lnTo>
                <a:lnTo>
                  <a:pt x="1099610" y="841546"/>
                </a:lnTo>
                <a:close/>
              </a:path>
            </a:pathLst>
          </a:custGeom>
          <a:solidFill>
            <a:srgbClr val="FFCC66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7" name="object 4">
            <a:extLst>
              <a:ext uri="{FF2B5EF4-FFF2-40B4-BE49-F238E27FC236}">
                <a16:creationId xmlns:a16="http://schemas.microsoft.com/office/drawing/2014/main" id="{05D63C50-4212-1552-256F-6743947B9B6B}"/>
              </a:ext>
            </a:extLst>
          </p:cNvPr>
          <p:cNvSpPr/>
          <p:nvPr/>
        </p:nvSpPr>
        <p:spPr>
          <a:xfrm>
            <a:off x="9971033" y="2378165"/>
            <a:ext cx="1161415" cy="1162685"/>
          </a:xfrm>
          <a:custGeom>
            <a:avLst/>
            <a:gdLst/>
            <a:ahLst/>
            <a:cxnLst/>
            <a:rect l="l" t="t" r="r" b="b"/>
            <a:pathLst>
              <a:path w="1161414" h="1162685">
                <a:moveTo>
                  <a:pt x="580615" y="1162094"/>
                </a:moveTo>
                <a:lnTo>
                  <a:pt x="533128" y="1160162"/>
                </a:lnTo>
                <a:lnTo>
                  <a:pt x="486674" y="1154467"/>
                </a:lnTo>
                <a:lnTo>
                  <a:pt x="441405" y="1145161"/>
                </a:lnTo>
                <a:lnTo>
                  <a:pt x="397472" y="1132393"/>
                </a:lnTo>
                <a:lnTo>
                  <a:pt x="355027" y="1116315"/>
                </a:lnTo>
                <a:lnTo>
                  <a:pt x="314221" y="1097078"/>
                </a:lnTo>
                <a:lnTo>
                  <a:pt x="275207" y="1074833"/>
                </a:lnTo>
                <a:lnTo>
                  <a:pt x="238135" y="1049731"/>
                </a:lnTo>
                <a:lnTo>
                  <a:pt x="203157" y="1021923"/>
                </a:lnTo>
                <a:lnTo>
                  <a:pt x="170426" y="991560"/>
                </a:lnTo>
                <a:lnTo>
                  <a:pt x="140092" y="958793"/>
                </a:lnTo>
                <a:lnTo>
                  <a:pt x="112307" y="923772"/>
                </a:lnTo>
                <a:lnTo>
                  <a:pt x="87223" y="886650"/>
                </a:lnTo>
                <a:lnTo>
                  <a:pt x="64992" y="847576"/>
                </a:lnTo>
                <a:lnTo>
                  <a:pt x="45765" y="806702"/>
                </a:lnTo>
                <a:lnTo>
                  <a:pt x="29694" y="764179"/>
                </a:lnTo>
                <a:lnTo>
                  <a:pt x="16930" y="720158"/>
                </a:lnTo>
                <a:lnTo>
                  <a:pt x="7625" y="674789"/>
                </a:lnTo>
                <a:lnTo>
                  <a:pt x="1931" y="628225"/>
                </a:lnTo>
                <a:lnTo>
                  <a:pt x="0" y="580615"/>
                </a:lnTo>
                <a:lnTo>
                  <a:pt x="1931" y="533128"/>
                </a:lnTo>
                <a:lnTo>
                  <a:pt x="7625" y="486674"/>
                </a:lnTo>
                <a:lnTo>
                  <a:pt x="16930" y="441405"/>
                </a:lnTo>
                <a:lnTo>
                  <a:pt x="29694" y="397472"/>
                </a:lnTo>
                <a:lnTo>
                  <a:pt x="45765" y="355027"/>
                </a:lnTo>
                <a:lnTo>
                  <a:pt x="64992" y="314221"/>
                </a:lnTo>
                <a:lnTo>
                  <a:pt x="87223" y="275207"/>
                </a:lnTo>
                <a:lnTo>
                  <a:pt x="112307" y="238135"/>
                </a:lnTo>
                <a:lnTo>
                  <a:pt x="140092" y="203157"/>
                </a:lnTo>
                <a:lnTo>
                  <a:pt x="170426" y="170426"/>
                </a:lnTo>
                <a:lnTo>
                  <a:pt x="203157" y="140092"/>
                </a:lnTo>
                <a:lnTo>
                  <a:pt x="238135" y="112307"/>
                </a:lnTo>
                <a:lnTo>
                  <a:pt x="275207" y="87223"/>
                </a:lnTo>
                <a:lnTo>
                  <a:pt x="314221" y="64992"/>
                </a:lnTo>
                <a:lnTo>
                  <a:pt x="355027" y="45765"/>
                </a:lnTo>
                <a:lnTo>
                  <a:pt x="397472" y="29694"/>
                </a:lnTo>
                <a:lnTo>
                  <a:pt x="441405" y="16930"/>
                </a:lnTo>
                <a:lnTo>
                  <a:pt x="486674" y="7625"/>
                </a:lnTo>
                <a:lnTo>
                  <a:pt x="533128" y="1931"/>
                </a:lnTo>
                <a:lnTo>
                  <a:pt x="580615" y="0"/>
                </a:lnTo>
                <a:lnTo>
                  <a:pt x="628218" y="1931"/>
                </a:lnTo>
                <a:lnTo>
                  <a:pt x="674765" y="7625"/>
                </a:lnTo>
                <a:lnTo>
                  <a:pt x="720105" y="16930"/>
                </a:lnTo>
                <a:lnTo>
                  <a:pt x="764089" y="29694"/>
                </a:lnTo>
                <a:lnTo>
                  <a:pt x="806567" y="45765"/>
                </a:lnTo>
                <a:lnTo>
                  <a:pt x="847389" y="64992"/>
                </a:lnTo>
                <a:lnTo>
                  <a:pt x="886406" y="87223"/>
                </a:lnTo>
                <a:lnTo>
                  <a:pt x="923468" y="112307"/>
                </a:lnTo>
                <a:lnTo>
                  <a:pt x="958425" y="140092"/>
                </a:lnTo>
                <a:lnTo>
                  <a:pt x="991128" y="170426"/>
                </a:lnTo>
                <a:lnTo>
                  <a:pt x="1021426" y="203157"/>
                </a:lnTo>
                <a:lnTo>
                  <a:pt x="1049171" y="238135"/>
                </a:lnTo>
                <a:lnTo>
                  <a:pt x="1074213" y="275207"/>
                </a:lnTo>
                <a:lnTo>
                  <a:pt x="1096401" y="314221"/>
                </a:lnTo>
                <a:lnTo>
                  <a:pt x="1098969" y="319684"/>
                </a:lnTo>
                <a:lnTo>
                  <a:pt x="580615" y="319684"/>
                </a:lnTo>
                <a:lnTo>
                  <a:pt x="533892" y="323910"/>
                </a:lnTo>
                <a:lnTo>
                  <a:pt x="489843" y="336087"/>
                </a:lnTo>
                <a:lnTo>
                  <a:pt x="449221" y="355460"/>
                </a:lnTo>
                <a:lnTo>
                  <a:pt x="412781" y="381276"/>
                </a:lnTo>
                <a:lnTo>
                  <a:pt x="381276" y="412781"/>
                </a:lnTo>
                <a:lnTo>
                  <a:pt x="355460" y="449221"/>
                </a:lnTo>
                <a:lnTo>
                  <a:pt x="336087" y="489843"/>
                </a:lnTo>
                <a:lnTo>
                  <a:pt x="323910" y="533892"/>
                </a:lnTo>
                <a:lnTo>
                  <a:pt x="319684" y="580615"/>
                </a:lnTo>
                <a:lnTo>
                  <a:pt x="323910" y="627338"/>
                </a:lnTo>
                <a:lnTo>
                  <a:pt x="336087" y="671387"/>
                </a:lnTo>
                <a:lnTo>
                  <a:pt x="355460" y="712008"/>
                </a:lnTo>
                <a:lnTo>
                  <a:pt x="381276" y="748449"/>
                </a:lnTo>
                <a:lnTo>
                  <a:pt x="412781" y="779954"/>
                </a:lnTo>
                <a:lnTo>
                  <a:pt x="449221" y="805770"/>
                </a:lnTo>
                <a:lnTo>
                  <a:pt x="489843" y="825143"/>
                </a:lnTo>
                <a:lnTo>
                  <a:pt x="533892" y="837320"/>
                </a:lnTo>
                <a:lnTo>
                  <a:pt x="580615" y="841546"/>
                </a:lnTo>
                <a:lnTo>
                  <a:pt x="1099610" y="841546"/>
                </a:lnTo>
                <a:lnTo>
                  <a:pt x="1096782" y="847576"/>
                </a:lnTo>
                <a:lnTo>
                  <a:pt x="1074596" y="886650"/>
                </a:lnTo>
                <a:lnTo>
                  <a:pt x="1049545" y="923772"/>
                </a:lnTo>
                <a:lnTo>
                  <a:pt x="1021779" y="958793"/>
                </a:lnTo>
                <a:lnTo>
                  <a:pt x="991452" y="991560"/>
                </a:lnTo>
                <a:lnTo>
                  <a:pt x="958714" y="1021923"/>
                </a:lnTo>
                <a:lnTo>
                  <a:pt x="923717" y="1049731"/>
                </a:lnTo>
                <a:lnTo>
                  <a:pt x="886613" y="1074833"/>
                </a:lnTo>
                <a:lnTo>
                  <a:pt x="847553" y="1097078"/>
                </a:lnTo>
                <a:lnTo>
                  <a:pt x="806689" y="1116315"/>
                </a:lnTo>
                <a:lnTo>
                  <a:pt x="764172" y="1132393"/>
                </a:lnTo>
                <a:lnTo>
                  <a:pt x="720155" y="1145161"/>
                </a:lnTo>
                <a:lnTo>
                  <a:pt x="674788" y="1154467"/>
                </a:lnTo>
                <a:lnTo>
                  <a:pt x="628225" y="1160162"/>
                </a:lnTo>
                <a:lnTo>
                  <a:pt x="580615" y="1162094"/>
                </a:lnTo>
                <a:close/>
              </a:path>
              <a:path w="1161414" h="1162685">
                <a:moveTo>
                  <a:pt x="1099610" y="841546"/>
                </a:moveTo>
                <a:lnTo>
                  <a:pt x="580615" y="841546"/>
                </a:lnTo>
                <a:lnTo>
                  <a:pt x="627338" y="837320"/>
                </a:lnTo>
                <a:lnTo>
                  <a:pt x="671387" y="825143"/>
                </a:lnTo>
                <a:lnTo>
                  <a:pt x="712008" y="805770"/>
                </a:lnTo>
                <a:lnTo>
                  <a:pt x="748449" y="779954"/>
                </a:lnTo>
                <a:lnTo>
                  <a:pt x="779954" y="748449"/>
                </a:lnTo>
                <a:lnTo>
                  <a:pt x="805770" y="712008"/>
                </a:lnTo>
                <a:lnTo>
                  <a:pt x="825143" y="671387"/>
                </a:lnTo>
                <a:lnTo>
                  <a:pt x="837320" y="627338"/>
                </a:lnTo>
                <a:lnTo>
                  <a:pt x="841546" y="580615"/>
                </a:lnTo>
                <a:lnTo>
                  <a:pt x="837348" y="533892"/>
                </a:lnTo>
                <a:lnTo>
                  <a:pt x="825242" y="489843"/>
                </a:lnTo>
                <a:lnTo>
                  <a:pt x="805962" y="449221"/>
                </a:lnTo>
                <a:lnTo>
                  <a:pt x="780238" y="412781"/>
                </a:lnTo>
                <a:lnTo>
                  <a:pt x="748804" y="381276"/>
                </a:lnTo>
                <a:lnTo>
                  <a:pt x="712392" y="355460"/>
                </a:lnTo>
                <a:lnTo>
                  <a:pt x="671735" y="336087"/>
                </a:lnTo>
                <a:lnTo>
                  <a:pt x="627565" y="323910"/>
                </a:lnTo>
                <a:lnTo>
                  <a:pt x="580615" y="319684"/>
                </a:lnTo>
                <a:lnTo>
                  <a:pt x="1098969" y="319684"/>
                </a:lnTo>
                <a:lnTo>
                  <a:pt x="1115586" y="355027"/>
                </a:lnTo>
                <a:lnTo>
                  <a:pt x="1131619" y="397472"/>
                </a:lnTo>
                <a:lnTo>
                  <a:pt x="1144349" y="441405"/>
                </a:lnTo>
                <a:lnTo>
                  <a:pt x="1153628" y="486674"/>
                </a:lnTo>
                <a:lnTo>
                  <a:pt x="1159304" y="533128"/>
                </a:lnTo>
                <a:lnTo>
                  <a:pt x="1161230" y="580615"/>
                </a:lnTo>
                <a:lnTo>
                  <a:pt x="1159421" y="628225"/>
                </a:lnTo>
                <a:lnTo>
                  <a:pt x="1153838" y="674789"/>
                </a:lnTo>
                <a:lnTo>
                  <a:pt x="1144630" y="720158"/>
                </a:lnTo>
                <a:lnTo>
                  <a:pt x="1131950" y="764179"/>
                </a:lnTo>
                <a:lnTo>
                  <a:pt x="1115950" y="806702"/>
                </a:lnTo>
                <a:lnTo>
                  <a:pt x="1099610" y="841546"/>
                </a:lnTo>
                <a:close/>
              </a:path>
            </a:pathLst>
          </a:custGeom>
          <a:solidFill>
            <a:srgbClr val="FFCC66"/>
          </a:solidFill>
          <a:ln>
            <a:noFill/>
          </a:ln>
        </p:spPr>
        <p:txBody>
          <a:bodyPr wrap="square" lIns="0" tIns="0" rIns="0" bIns="0" rtlCol="0"/>
          <a:lstStyle/>
          <a:p>
            <a:endParaRPr/>
          </a:p>
        </p:txBody>
      </p: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EB0B0BB0-2285-E54D-AFE0-634D3633A9C5}"/>
              </a:ext>
            </a:extLst>
          </p:cNvPr>
          <p:cNvCxnSpPr>
            <a:cxnSpLocks/>
          </p:cNvCxnSpPr>
          <p:nvPr/>
        </p:nvCxnSpPr>
        <p:spPr>
          <a:xfrm>
            <a:off x="3267307" y="3226883"/>
            <a:ext cx="0" cy="2872466"/>
          </a:xfrm>
          <a:prstGeom prst="line">
            <a:avLst/>
          </a:prstGeom>
          <a:ln w="762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id="{D2011145-C985-0265-8200-713F2B9C3EC1}"/>
              </a:ext>
            </a:extLst>
          </p:cNvPr>
          <p:cNvCxnSpPr>
            <a:cxnSpLocks/>
          </p:cNvCxnSpPr>
          <p:nvPr/>
        </p:nvCxnSpPr>
        <p:spPr>
          <a:xfrm>
            <a:off x="9255226" y="3226883"/>
            <a:ext cx="0" cy="2872466"/>
          </a:xfrm>
          <a:prstGeom prst="line">
            <a:avLst/>
          </a:prstGeom>
          <a:ln w="762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>
            <a:extLst>
              <a:ext uri="{FF2B5EF4-FFF2-40B4-BE49-F238E27FC236}">
                <a16:creationId xmlns:a16="http://schemas.microsoft.com/office/drawing/2014/main" id="{BBBAC6F1-D1E8-35EC-27A3-0AC944C84A23}"/>
              </a:ext>
            </a:extLst>
          </p:cNvPr>
          <p:cNvCxnSpPr>
            <a:cxnSpLocks/>
          </p:cNvCxnSpPr>
          <p:nvPr/>
        </p:nvCxnSpPr>
        <p:spPr>
          <a:xfrm>
            <a:off x="6226098" y="3226883"/>
            <a:ext cx="0" cy="2872466"/>
          </a:xfrm>
          <a:prstGeom prst="line">
            <a:avLst/>
          </a:prstGeom>
          <a:ln w="762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0E7A4490-4410-B40B-BB83-40F5ACC586CF}"/>
              </a:ext>
            </a:extLst>
          </p:cNvPr>
          <p:cNvSpPr txBox="1"/>
          <p:nvPr/>
        </p:nvSpPr>
        <p:spPr>
          <a:xfrm>
            <a:off x="615297" y="3699855"/>
            <a:ext cx="2345231" cy="175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marR="5080" algn="ctr">
              <a:spcBef>
                <a:spcPts val="2165"/>
              </a:spcBef>
            </a:pPr>
            <a:r>
              <a:rPr lang="ru-RU" b="1" spc="90" dirty="0">
                <a:solidFill>
                  <a:srgbClr val="202020"/>
                </a:solidFill>
                <a:latin typeface="Cambria" panose="02040503050406030204" pitchFamily="18" charset="0"/>
                <a:ea typeface="Cambria" panose="02040503050406030204" pitchFamily="18" charset="0"/>
                <a:cs typeface="Microsoft Sans Serif"/>
              </a:rPr>
              <a:t>1. </a:t>
            </a:r>
            <a:endParaRPr lang="ru-RU" sz="1800" spc="90" dirty="0">
              <a:solidFill>
                <a:srgbClr val="202020"/>
              </a:solidFill>
              <a:latin typeface="Cambria" panose="02040503050406030204" pitchFamily="18" charset="0"/>
              <a:ea typeface="Cambria" panose="02040503050406030204" pitchFamily="18" charset="0"/>
              <a:cs typeface="Microsoft Sans Serif"/>
            </a:endParaRPr>
          </a:p>
          <a:p>
            <a:pPr marL="12700" marR="5080" algn="ctr">
              <a:spcBef>
                <a:spcPts val="2165"/>
              </a:spcBef>
            </a:pPr>
            <a:r>
              <a:rPr lang="ru-RU" sz="1800" spc="90" dirty="0">
                <a:solidFill>
                  <a:srgbClr val="202020"/>
                </a:solidFill>
                <a:latin typeface="Cambria" panose="02040503050406030204" pitchFamily="18" charset="0"/>
                <a:ea typeface="Cambria" panose="02040503050406030204" pitchFamily="18" charset="0"/>
                <a:cs typeface="Microsoft Sans Serif"/>
              </a:rPr>
              <a:t>Проба пера: создаём комплект дидактических материалов.</a:t>
            </a:r>
            <a:endParaRPr lang="ru-RU" sz="1800" dirty="0">
              <a:latin typeface="Cambria" panose="02040503050406030204" pitchFamily="18" charset="0"/>
              <a:ea typeface="Cambria" panose="02040503050406030204" pitchFamily="18" charset="0"/>
              <a:cs typeface="Microsoft Sans Serif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7D98BBF-C300-004E-A190-A4FE16454DBA}"/>
              </a:ext>
            </a:extLst>
          </p:cNvPr>
          <p:cNvSpPr txBox="1"/>
          <p:nvPr/>
        </p:nvSpPr>
        <p:spPr>
          <a:xfrm>
            <a:off x="3467078" y="3687288"/>
            <a:ext cx="2498825" cy="19534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marR="5080" algn="ctr">
              <a:lnSpc>
                <a:spcPct val="117100"/>
              </a:lnSpc>
              <a:spcBef>
                <a:spcPts val="2110"/>
              </a:spcBef>
            </a:pPr>
            <a:r>
              <a:rPr lang="ru-RU" b="1" spc="-145" dirty="0">
                <a:solidFill>
                  <a:srgbClr val="202020"/>
                </a:solidFill>
                <a:latin typeface="Cambria" panose="02040503050406030204" pitchFamily="18" charset="0"/>
                <a:ea typeface="Cambria" panose="02040503050406030204" pitchFamily="18" charset="0"/>
                <a:cs typeface="Microsoft Sans Serif"/>
              </a:rPr>
              <a:t>2. </a:t>
            </a:r>
            <a:endParaRPr lang="ru-RU" sz="1800" spc="90" dirty="0">
              <a:solidFill>
                <a:srgbClr val="202020"/>
              </a:solidFill>
              <a:latin typeface="Cambria" panose="02040503050406030204" pitchFamily="18" charset="0"/>
              <a:ea typeface="Cambria" panose="02040503050406030204" pitchFamily="18" charset="0"/>
              <a:cs typeface="Microsoft Sans Serif"/>
            </a:endParaRPr>
          </a:p>
          <a:p>
            <a:pPr marL="12700" marR="5080" algn="ctr">
              <a:lnSpc>
                <a:spcPct val="117100"/>
              </a:lnSpc>
              <a:spcBef>
                <a:spcPts val="2110"/>
              </a:spcBef>
            </a:pPr>
            <a:r>
              <a:rPr lang="ru-RU" sz="1800" spc="90" dirty="0">
                <a:solidFill>
                  <a:srgbClr val="202020"/>
                </a:solidFill>
                <a:latin typeface="Cambria" panose="02040503050406030204" pitchFamily="18" charset="0"/>
                <a:ea typeface="Cambria" panose="02040503050406030204" pitchFamily="18" charset="0"/>
                <a:cs typeface="Microsoft Sans Serif"/>
              </a:rPr>
              <a:t>Мы в теме: создаём задание по функциональной грамотности</a:t>
            </a:r>
            <a:endParaRPr lang="ru-RU" sz="1800" dirty="0">
              <a:latin typeface="Cambria" panose="02040503050406030204" pitchFamily="18" charset="0"/>
              <a:ea typeface="Cambria" panose="02040503050406030204" pitchFamily="18" charset="0"/>
              <a:cs typeface="Microsoft Sans Serif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2DEAED1-AED4-B8CF-0C04-72AF0FF99277}"/>
              </a:ext>
            </a:extLst>
          </p:cNvPr>
          <p:cNvSpPr txBox="1"/>
          <p:nvPr/>
        </p:nvSpPr>
        <p:spPr>
          <a:xfrm>
            <a:off x="6425869" y="3699855"/>
            <a:ext cx="2559248" cy="19663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marR="5080" algn="ctr">
              <a:lnSpc>
                <a:spcPct val="116799"/>
              </a:lnSpc>
              <a:spcBef>
                <a:spcPts val="2150"/>
              </a:spcBef>
            </a:pPr>
            <a:r>
              <a:rPr lang="ru-RU" b="1" spc="120" dirty="0">
                <a:solidFill>
                  <a:srgbClr val="202020"/>
                </a:solidFill>
                <a:latin typeface="Cambria" panose="02040503050406030204" pitchFamily="18" charset="0"/>
                <a:ea typeface="Cambria" panose="02040503050406030204" pitchFamily="18" charset="0"/>
                <a:cs typeface="Microsoft Sans Serif"/>
              </a:rPr>
              <a:t>3</a:t>
            </a:r>
            <a:r>
              <a:rPr lang="ru-RU" sz="1800" b="1" spc="120" dirty="0">
                <a:solidFill>
                  <a:srgbClr val="202020"/>
                </a:solidFill>
                <a:latin typeface="Cambria" panose="02040503050406030204" pitchFamily="18" charset="0"/>
                <a:ea typeface="Cambria" panose="02040503050406030204" pitchFamily="18" charset="0"/>
                <a:cs typeface="Microsoft Sans Serif"/>
              </a:rPr>
              <a:t>. </a:t>
            </a:r>
          </a:p>
          <a:p>
            <a:pPr marL="12700" marR="5080" algn="ctr">
              <a:lnSpc>
                <a:spcPct val="116799"/>
              </a:lnSpc>
              <a:spcBef>
                <a:spcPts val="2150"/>
              </a:spcBef>
            </a:pPr>
            <a:r>
              <a:rPr lang="ru-RU" sz="1800" spc="120" dirty="0">
                <a:solidFill>
                  <a:srgbClr val="202020"/>
                </a:solidFill>
                <a:latin typeface="Cambria" panose="02040503050406030204" pitchFamily="18" charset="0"/>
                <a:ea typeface="Cambria" panose="02040503050406030204" pitchFamily="18" charset="0"/>
                <a:cs typeface="Microsoft Sans Serif"/>
              </a:rPr>
              <a:t>Проект и исследование вместе: создаём проектную задачу.</a:t>
            </a:r>
            <a:endParaRPr lang="ru-RU" sz="1800" dirty="0">
              <a:latin typeface="Cambria" panose="02040503050406030204" pitchFamily="18" charset="0"/>
              <a:ea typeface="Cambria" panose="02040503050406030204" pitchFamily="18" charset="0"/>
              <a:cs typeface="Microsoft Sans Serif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B5329DC-B996-82A8-FE4F-ABAE92C1DD00}"/>
              </a:ext>
            </a:extLst>
          </p:cNvPr>
          <p:cNvSpPr txBox="1"/>
          <p:nvPr/>
        </p:nvSpPr>
        <p:spPr>
          <a:xfrm>
            <a:off x="9525336" y="3699855"/>
            <a:ext cx="2418569" cy="12977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065" marR="5080" algn="ctr">
              <a:lnSpc>
                <a:spcPct val="115500"/>
              </a:lnSpc>
              <a:spcBef>
                <a:spcPts val="2055"/>
              </a:spcBef>
            </a:pPr>
            <a:r>
              <a:rPr lang="ru-RU" sz="1800" b="1" spc="-25" dirty="0">
                <a:solidFill>
                  <a:srgbClr val="202020"/>
                </a:solidFill>
                <a:latin typeface="Cambria" panose="02040503050406030204" pitchFamily="18" charset="0"/>
                <a:ea typeface="Cambria" panose="02040503050406030204" pitchFamily="18" charset="0"/>
                <a:cs typeface="Microsoft Sans Serif"/>
              </a:rPr>
              <a:t>4. </a:t>
            </a:r>
          </a:p>
          <a:p>
            <a:pPr marL="12065" marR="5080" algn="ctr">
              <a:lnSpc>
                <a:spcPct val="115500"/>
              </a:lnSpc>
              <a:spcBef>
                <a:spcPts val="2055"/>
              </a:spcBef>
            </a:pPr>
            <a:r>
              <a:rPr lang="ru-RU" sz="1800" spc="-25" dirty="0">
                <a:solidFill>
                  <a:srgbClr val="202020"/>
                </a:solidFill>
                <a:latin typeface="Cambria" panose="02040503050406030204" pitchFamily="18" charset="0"/>
                <a:ea typeface="Cambria" panose="02040503050406030204" pitchFamily="18" charset="0"/>
                <a:cs typeface="Microsoft Sans Serif"/>
              </a:rPr>
              <a:t>*Апробация созданного контента. </a:t>
            </a:r>
            <a:endParaRPr lang="ru-RU" sz="1800" dirty="0">
              <a:latin typeface="Cambria" panose="02040503050406030204" pitchFamily="18" charset="0"/>
              <a:ea typeface="Cambria" panose="02040503050406030204" pitchFamily="18" charset="0"/>
              <a:cs typeface="Microsoft Sans Serif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2D74549-8544-14CA-2923-C32A44AD7647}"/>
              </a:ext>
            </a:extLst>
          </p:cNvPr>
          <p:cNvSpPr txBox="1"/>
          <p:nvPr/>
        </p:nvSpPr>
        <p:spPr>
          <a:xfrm>
            <a:off x="4716489" y="6186413"/>
            <a:ext cx="35633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*Выполняется по возможности</a:t>
            </a:r>
          </a:p>
        </p:txBody>
      </p:sp>
    </p:spTree>
    <p:extLst>
      <p:ext uri="{BB962C8B-B14F-4D97-AF65-F5344CB8AC3E}">
        <p14:creationId xmlns:p14="http://schemas.microsoft.com/office/powerpoint/2010/main" val="2530739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2B7F2755-91DF-B884-2048-D4BAF1B0DD25}"/>
              </a:ext>
            </a:extLst>
          </p:cNvPr>
          <p:cNvSpPr/>
          <p:nvPr/>
        </p:nvSpPr>
        <p:spPr>
          <a:xfrm>
            <a:off x="0" y="2296642"/>
            <a:ext cx="12192000" cy="4561358"/>
          </a:xfrm>
          <a:prstGeom prst="rect">
            <a:avLst/>
          </a:prstGeom>
          <a:solidFill>
            <a:srgbClr val="FFC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C61FBF9-E238-C832-1FDD-067B95C2E382}"/>
              </a:ext>
            </a:extLst>
          </p:cNvPr>
          <p:cNvSpPr txBox="1"/>
          <p:nvPr/>
        </p:nvSpPr>
        <p:spPr>
          <a:xfrm>
            <a:off x="2553070" y="2459504"/>
            <a:ext cx="708586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4000" dirty="0">
                <a:latin typeface="Cambria" panose="02040503050406030204" pitchFamily="18" charset="0"/>
                <a:ea typeface="Cambria" panose="02040503050406030204" pitchFamily="18" charset="0"/>
              </a:rPr>
              <a:t>Теория и практика:</a:t>
            </a:r>
          </a:p>
          <a:p>
            <a:pPr algn="ctr"/>
            <a:r>
              <a:rPr lang="ru-RU" sz="4000" dirty="0">
                <a:latin typeface="Cambria" panose="02040503050406030204" pitchFamily="18" charset="0"/>
                <a:ea typeface="Cambria" panose="02040503050406030204" pitchFamily="18" charset="0"/>
              </a:rPr>
              <a:t>формируем метапредметные результаты </a:t>
            </a:r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id="{4CD88B39-E3F0-D0B0-0FE5-7B7F82DAE099}"/>
              </a:ext>
            </a:extLst>
          </p:cNvPr>
          <p:cNvSpPr/>
          <p:nvPr/>
        </p:nvSpPr>
        <p:spPr>
          <a:xfrm>
            <a:off x="5771965" y="1274388"/>
            <a:ext cx="648070" cy="612560"/>
          </a:xfrm>
          <a:prstGeom prst="ellipse">
            <a:avLst/>
          </a:prstGeom>
          <a:solidFill>
            <a:srgbClr val="FFC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latin typeface="Bahnschrift SemiBold Condensed" panose="020B0502040204020203" pitchFamily="34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3941622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01324DC-D2F8-1990-1993-2318CA6AB5BC}"/>
              </a:ext>
            </a:extLst>
          </p:cNvPr>
          <p:cNvSpPr txBox="1"/>
          <p:nvPr/>
        </p:nvSpPr>
        <p:spPr>
          <a:xfrm>
            <a:off x="1295399" y="2209285"/>
            <a:ext cx="9829800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понимать, что формирует/проверяет то или иное задание;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разрабатывать/подбирать задания для освоения заявленного содержания и достижения заявленного результата;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организовывать различные виды деятельности в процессе обучения для достижения комплекса планируемых результатов (предметных, метапредметных, личностных, функциональной грамотности);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sz="2400" b="1" dirty="0">
                <a:latin typeface="Cambria" panose="02040503050406030204" pitchFamily="18" charset="0"/>
                <a:ea typeface="Cambria" panose="02040503050406030204" pitchFamily="18" charset="0"/>
              </a:rPr>
              <a:t>выстраивать межпредметные связи и участвовать в командной работе учителей-предметников в вопросах формирования планируемых результатов.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8EDA07D-20A2-B833-5B55-44546064AAA7}"/>
              </a:ext>
            </a:extLst>
          </p:cNvPr>
          <p:cNvSpPr txBox="1"/>
          <p:nvPr/>
        </p:nvSpPr>
        <p:spPr>
          <a:xfrm>
            <a:off x="1382484" y="634778"/>
            <a:ext cx="10014857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FFC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ФГОС ООО и ФГОС СОО. </a:t>
            </a:r>
          </a:p>
          <a:p>
            <a:r>
              <a:rPr lang="ru-RU" sz="3200" b="1" dirty="0">
                <a:solidFill>
                  <a:srgbClr val="FFC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Необходимые профессиональные компетенции педагога: </a:t>
            </a:r>
          </a:p>
        </p:txBody>
      </p:sp>
    </p:spTree>
    <p:extLst>
      <p:ext uri="{BB962C8B-B14F-4D97-AF65-F5344CB8AC3E}">
        <p14:creationId xmlns:p14="http://schemas.microsoft.com/office/powerpoint/2010/main" val="27781289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34C5851D-DB28-04BC-6645-8D756C29A2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2555" y="1795347"/>
            <a:ext cx="9486887" cy="4772723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D5627B4-DF44-06F8-B48C-587E99A8D33F}"/>
              </a:ext>
            </a:extLst>
          </p:cNvPr>
          <p:cNvSpPr txBox="1"/>
          <p:nvPr/>
        </p:nvSpPr>
        <p:spPr>
          <a:xfrm>
            <a:off x="932621" y="412272"/>
            <a:ext cx="1032675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latin typeface="Cambria" panose="02040503050406030204" pitchFamily="18" charset="0"/>
                <a:ea typeface="Cambria" panose="02040503050406030204" pitchFamily="18" charset="0"/>
              </a:rPr>
              <a:t>Модель формирования комплексных результатов при реализации ФГОС</a:t>
            </a:r>
          </a:p>
        </p:txBody>
      </p:sp>
    </p:spTree>
    <p:extLst>
      <p:ext uri="{BB962C8B-B14F-4D97-AF65-F5344CB8AC3E}">
        <p14:creationId xmlns:p14="http://schemas.microsoft.com/office/powerpoint/2010/main" val="14772056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1F966363-A86D-1392-8284-9C7CADB87717}"/>
              </a:ext>
            </a:extLst>
          </p:cNvPr>
          <p:cNvSpPr/>
          <p:nvPr/>
        </p:nvSpPr>
        <p:spPr>
          <a:xfrm>
            <a:off x="647700" y="3422224"/>
            <a:ext cx="10896600" cy="3030338"/>
          </a:xfrm>
          <a:prstGeom prst="rect">
            <a:avLst/>
          </a:prstGeom>
          <a:solidFill>
            <a:srgbClr val="FFC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28B67D7-8E41-14F8-D3A4-2EB47788765E}"/>
              </a:ext>
            </a:extLst>
          </p:cNvPr>
          <p:cNvSpPr txBox="1"/>
          <p:nvPr/>
        </p:nvSpPr>
        <p:spPr>
          <a:xfrm>
            <a:off x="844826" y="447560"/>
            <a:ext cx="1113182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4000" b="1" spc="-10" dirty="0">
                <a:solidFill>
                  <a:srgbClr val="FFC0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Требования </a:t>
            </a:r>
            <a:r>
              <a:rPr lang="ru-RU" sz="4000" b="1" dirty="0">
                <a:solidFill>
                  <a:srgbClr val="FFC0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к</a:t>
            </a:r>
            <a:r>
              <a:rPr lang="ru-RU" sz="4000" b="1" spc="-45" dirty="0">
                <a:solidFill>
                  <a:srgbClr val="FFC0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ru-RU" sz="4000" b="1" spc="-10" dirty="0">
                <a:solidFill>
                  <a:srgbClr val="FFC0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метапредметным </a:t>
            </a:r>
            <a:r>
              <a:rPr lang="ru-RU" sz="4000" b="1" spc="-40" dirty="0">
                <a:solidFill>
                  <a:srgbClr val="FFC0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результатам.</a:t>
            </a:r>
            <a:endParaRPr lang="ru-RU" sz="4000" dirty="0">
              <a:solidFill>
                <a:srgbClr val="FFC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D2F8817-3C08-19B1-1A31-2C495E1764AF}"/>
              </a:ext>
            </a:extLst>
          </p:cNvPr>
          <p:cNvSpPr txBox="1"/>
          <p:nvPr/>
        </p:nvSpPr>
        <p:spPr>
          <a:xfrm>
            <a:off x="2035626" y="1323274"/>
            <a:ext cx="9296401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447040" indent="0">
              <a:lnSpc>
                <a:spcPct val="100000"/>
              </a:lnSpc>
              <a:spcBef>
                <a:spcPts val="100"/>
              </a:spcBef>
              <a:buNone/>
            </a:pPr>
            <a:r>
              <a:rPr lang="ru-RU" sz="2400" b="1" spc="-10" dirty="0">
                <a:latin typeface="Cambria" panose="02040503050406030204" pitchFamily="18" charset="0"/>
                <a:ea typeface="Cambria" panose="02040503050406030204" pitchFamily="18" charset="0"/>
                <a:cs typeface="Arial"/>
              </a:rPr>
              <a:t>1. Овладение</a:t>
            </a:r>
            <a:r>
              <a:rPr lang="ru-RU" sz="2400" b="1" spc="-60" dirty="0">
                <a:latin typeface="Cambria" panose="02040503050406030204" pitchFamily="18" charset="0"/>
                <a:ea typeface="Cambria" panose="02040503050406030204" pitchFamily="18" charset="0"/>
                <a:cs typeface="Arial"/>
              </a:rPr>
              <a:t> </a:t>
            </a:r>
            <a:r>
              <a:rPr lang="ru-RU" sz="2400" b="1" dirty="0">
                <a:latin typeface="Cambria" panose="02040503050406030204" pitchFamily="18" charset="0"/>
                <a:ea typeface="Cambria" panose="02040503050406030204" pitchFamily="18" charset="0"/>
                <a:cs typeface="Arial"/>
              </a:rPr>
              <a:t>универсальными</a:t>
            </a:r>
            <a:r>
              <a:rPr lang="ru-RU" sz="2400" b="1" spc="-30" dirty="0">
                <a:latin typeface="Cambria" panose="02040503050406030204" pitchFamily="18" charset="0"/>
                <a:ea typeface="Cambria" panose="02040503050406030204" pitchFamily="18" charset="0"/>
                <a:cs typeface="Arial"/>
              </a:rPr>
              <a:t> </a:t>
            </a:r>
            <a:r>
              <a:rPr lang="ru-RU" sz="2400" b="1" spc="-10" dirty="0">
                <a:latin typeface="Cambria" panose="02040503050406030204" pitchFamily="18" charset="0"/>
                <a:ea typeface="Cambria" panose="02040503050406030204" pitchFamily="18" charset="0"/>
                <a:cs typeface="Arial"/>
              </a:rPr>
              <a:t>учебными </a:t>
            </a:r>
            <a:r>
              <a:rPr lang="ru-RU" sz="2400" b="1" dirty="0">
                <a:latin typeface="Cambria" panose="02040503050406030204" pitchFamily="18" charset="0"/>
                <a:ea typeface="Cambria" panose="02040503050406030204" pitchFamily="18" charset="0"/>
                <a:cs typeface="Arial"/>
              </a:rPr>
              <a:t>познавательными</a:t>
            </a:r>
            <a:r>
              <a:rPr lang="ru-RU" sz="2400" b="1" spc="-100" dirty="0">
                <a:latin typeface="Cambria" panose="02040503050406030204" pitchFamily="18" charset="0"/>
                <a:ea typeface="Cambria" panose="02040503050406030204" pitchFamily="18" charset="0"/>
                <a:cs typeface="Arial"/>
              </a:rPr>
              <a:t> </a:t>
            </a:r>
            <a:r>
              <a:rPr lang="ru-RU" sz="2400" b="1" spc="-10" dirty="0">
                <a:latin typeface="Cambria" panose="02040503050406030204" pitchFamily="18" charset="0"/>
                <a:ea typeface="Cambria" panose="02040503050406030204" pitchFamily="18" charset="0"/>
                <a:cs typeface="Arial"/>
              </a:rPr>
              <a:t>действиями</a:t>
            </a:r>
            <a:endParaRPr lang="ru-RU" sz="2400" dirty="0">
              <a:latin typeface="Cambria" panose="02040503050406030204" pitchFamily="18" charset="0"/>
              <a:ea typeface="Cambria" panose="02040503050406030204" pitchFamily="18" charset="0"/>
              <a:cs typeface="Arial"/>
            </a:endParaRPr>
          </a:p>
          <a:p>
            <a:pPr lvl="1">
              <a:spcBef>
                <a:spcPts val="5"/>
              </a:spcBef>
              <a:tabLst>
                <a:tab pos="408305" algn="l"/>
              </a:tabLst>
            </a:pPr>
            <a:r>
              <a:rPr lang="ru-RU" sz="2400" spc="-20" dirty="0">
                <a:latin typeface="Cambria" panose="02040503050406030204" pitchFamily="18" charset="0"/>
                <a:ea typeface="Cambria" panose="02040503050406030204" pitchFamily="18" charset="0"/>
                <a:cs typeface="Microsoft Sans Serif"/>
              </a:rPr>
              <a:t>Базовые</a:t>
            </a:r>
            <a:r>
              <a:rPr lang="ru-RU" sz="2400" spc="-25" dirty="0">
                <a:latin typeface="Cambria" panose="02040503050406030204" pitchFamily="18" charset="0"/>
                <a:ea typeface="Cambria" panose="02040503050406030204" pitchFamily="18" charset="0"/>
                <a:cs typeface="Microsoft Sans Serif"/>
              </a:rPr>
              <a:t> </a:t>
            </a:r>
            <a:r>
              <a:rPr lang="ru-RU" sz="2400" spc="-20" dirty="0">
                <a:latin typeface="Cambria" panose="02040503050406030204" pitchFamily="18" charset="0"/>
                <a:ea typeface="Cambria" panose="02040503050406030204" pitchFamily="18" charset="0"/>
                <a:cs typeface="Microsoft Sans Serif"/>
              </a:rPr>
              <a:t>логические</a:t>
            </a:r>
            <a:r>
              <a:rPr lang="ru-RU" sz="2400" spc="35" dirty="0">
                <a:latin typeface="Cambria" panose="02040503050406030204" pitchFamily="18" charset="0"/>
                <a:ea typeface="Cambria" panose="02040503050406030204" pitchFamily="18" charset="0"/>
                <a:cs typeface="Microsoft Sans Serif"/>
              </a:rPr>
              <a:t> 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  <a:cs typeface="Microsoft Sans Serif"/>
              </a:rPr>
              <a:t>действия</a:t>
            </a:r>
            <a:endParaRPr lang="ru-RU" sz="2400" spc="-25" dirty="0">
              <a:latin typeface="Cambria" panose="02040503050406030204" pitchFamily="18" charset="0"/>
              <a:ea typeface="Cambria" panose="02040503050406030204" pitchFamily="18" charset="0"/>
              <a:cs typeface="Microsoft Sans Serif"/>
            </a:endParaRPr>
          </a:p>
          <a:p>
            <a:pPr lvl="1">
              <a:spcBef>
                <a:spcPts val="5"/>
              </a:spcBef>
              <a:tabLst>
                <a:tab pos="408305" algn="l"/>
              </a:tabLst>
            </a:pP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Базовые исследовательские действия</a:t>
            </a:r>
          </a:p>
          <a:p>
            <a:pPr lvl="1">
              <a:spcBef>
                <a:spcPts val="5"/>
              </a:spcBef>
              <a:tabLst>
                <a:tab pos="408305" algn="l"/>
              </a:tabLst>
            </a:pP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Работа с информацией</a:t>
            </a:r>
          </a:p>
          <a:p>
            <a:pPr marL="0" indent="0">
              <a:lnSpc>
                <a:spcPct val="100000"/>
              </a:lnSpc>
              <a:spcBef>
                <a:spcPts val="5"/>
              </a:spcBef>
              <a:buNone/>
              <a:tabLst>
                <a:tab pos="408305" algn="l"/>
              </a:tabLst>
            </a:pPr>
            <a:endParaRPr lang="ru-RU" sz="24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Microsoft Sans Serif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2C6D643-DEBA-7B5C-D023-A6312C7CA5AB}"/>
              </a:ext>
            </a:extLst>
          </p:cNvPr>
          <p:cNvSpPr txBox="1"/>
          <p:nvPr/>
        </p:nvSpPr>
        <p:spPr>
          <a:xfrm>
            <a:off x="2046514" y="3396343"/>
            <a:ext cx="8773886" cy="3100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lnSpc>
                <a:spcPct val="100000"/>
              </a:lnSpc>
              <a:spcBef>
                <a:spcPts val="5"/>
              </a:spcBef>
              <a:buNone/>
              <a:tabLst>
                <a:tab pos="408305" algn="l"/>
              </a:tabLst>
            </a:pPr>
            <a:r>
              <a:rPr lang="ru-RU" sz="2400" b="1" spc="-10" dirty="0">
                <a:latin typeface="Cambria" panose="02040503050406030204" pitchFamily="18" charset="0"/>
                <a:ea typeface="Cambria" panose="02040503050406030204" pitchFamily="18" charset="0"/>
                <a:cs typeface="Arial"/>
              </a:rPr>
              <a:t>2.</a:t>
            </a:r>
            <a:r>
              <a:rPr lang="ru-RU" sz="2400" b="1" spc="-1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</a:rPr>
              <a:t> </a:t>
            </a:r>
            <a:r>
              <a:rPr lang="ru-RU" sz="2400" b="1" spc="-10" dirty="0">
                <a:latin typeface="Cambria" panose="02040503050406030204" pitchFamily="18" charset="0"/>
                <a:ea typeface="Cambria" panose="02040503050406030204" pitchFamily="18" charset="0"/>
                <a:cs typeface="Arial"/>
              </a:rPr>
              <a:t>Овладение</a:t>
            </a:r>
            <a:r>
              <a:rPr lang="ru-RU" sz="2400" b="1" spc="-60" dirty="0">
                <a:latin typeface="Cambria" panose="02040503050406030204" pitchFamily="18" charset="0"/>
                <a:ea typeface="Cambria" panose="02040503050406030204" pitchFamily="18" charset="0"/>
                <a:cs typeface="Arial"/>
              </a:rPr>
              <a:t> </a:t>
            </a:r>
            <a:r>
              <a:rPr lang="ru-RU" sz="2400" b="1" dirty="0">
                <a:latin typeface="Cambria" panose="02040503050406030204" pitchFamily="18" charset="0"/>
                <a:ea typeface="Cambria" panose="02040503050406030204" pitchFamily="18" charset="0"/>
                <a:cs typeface="Arial"/>
              </a:rPr>
              <a:t>универсальными</a:t>
            </a:r>
            <a:r>
              <a:rPr lang="ru-RU" sz="2400" b="1" spc="-30" dirty="0">
                <a:latin typeface="Cambria" panose="02040503050406030204" pitchFamily="18" charset="0"/>
                <a:ea typeface="Cambria" panose="02040503050406030204" pitchFamily="18" charset="0"/>
                <a:cs typeface="Arial"/>
              </a:rPr>
              <a:t> </a:t>
            </a:r>
            <a:r>
              <a:rPr lang="ru-RU" sz="2400" b="1" spc="-10" dirty="0">
                <a:latin typeface="Cambria" panose="02040503050406030204" pitchFamily="18" charset="0"/>
                <a:ea typeface="Cambria" panose="02040503050406030204" pitchFamily="18" charset="0"/>
                <a:cs typeface="Arial"/>
              </a:rPr>
              <a:t>учебными </a:t>
            </a:r>
            <a:r>
              <a:rPr lang="ru-RU" sz="2400" b="1" dirty="0">
                <a:latin typeface="Cambria" panose="02040503050406030204" pitchFamily="18" charset="0"/>
                <a:ea typeface="Cambria" panose="02040503050406030204" pitchFamily="18" charset="0"/>
                <a:cs typeface="Arial"/>
              </a:rPr>
              <a:t>коммуникативными</a:t>
            </a:r>
            <a:r>
              <a:rPr lang="ru-RU" sz="2400" b="1" spc="-85" dirty="0">
                <a:latin typeface="Cambria" panose="02040503050406030204" pitchFamily="18" charset="0"/>
                <a:ea typeface="Cambria" panose="02040503050406030204" pitchFamily="18" charset="0"/>
                <a:cs typeface="Arial"/>
              </a:rPr>
              <a:t> </a:t>
            </a:r>
            <a:r>
              <a:rPr lang="ru-RU" sz="2400" b="1" spc="-10" dirty="0">
                <a:latin typeface="Cambria" panose="02040503050406030204" pitchFamily="18" charset="0"/>
                <a:ea typeface="Cambria" panose="02040503050406030204" pitchFamily="18" charset="0"/>
                <a:cs typeface="Arial"/>
              </a:rPr>
              <a:t>действиями</a:t>
            </a:r>
            <a:endParaRPr lang="ru-RU" sz="2400" dirty="0">
              <a:latin typeface="Cambria" panose="02040503050406030204" pitchFamily="18" charset="0"/>
              <a:ea typeface="Cambria" panose="02040503050406030204" pitchFamily="18" charset="0"/>
              <a:cs typeface="Arial"/>
            </a:endParaRPr>
          </a:p>
          <a:p>
            <a:pPr lvl="1">
              <a:spcBef>
                <a:spcPts val="5"/>
              </a:spcBef>
              <a:tabLst>
                <a:tab pos="408305" algn="l"/>
              </a:tabLst>
            </a:pP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Общение</a:t>
            </a:r>
          </a:p>
          <a:p>
            <a:pPr lvl="1">
              <a:spcBef>
                <a:spcPts val="5"/>
              </a:spcBef>
              <a:tabLst>
                <a:tab pos="408305" algn="l"/>
              </a:tabLst>
            </a:pP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Совместная деятельность</a:t>
            </a:r>
          </a:p>
          <a:p>
            <a:pPr marL="0" marR="5080" indent="0">
              <a:lnSpc>
                <a:spcPct val="101699"/>
              </a:lnSpc>
              <a:spcBef>
                <a:spcPts val="60"/>
              </a:spcBef>
              <a:buNone/>
            </a:pPr>
            <a:r>
              <a:rPr lang="ru-RU" sz="2400" b="1" spc="-10" dirty="0">
                <a:latin typeface="Cambria" panose="02040503050406030204" pitchFamily="18" charset="0"/>
                <a:ea typeface="Cambria" panose="02040503050406030204" pitchFamily="18" charset="0"/>
                <a:cs typeface="Arial"/>
              </a:rPr>
              <a:t>3. Овладение</a:t>
            </a:r>
            <a:r>
              <a:rPr lang="ru-RU" sz="2400" b="1" spc="-60" dirty="0">
                <a:latin typeface="Cambria" panose="02040503050406030204" pitchFamily="18" charset="0"/>
                <a:ea typeface="Cambria" panose="02040503050406030204" pitchFamily="18" charset="0"/>
                <a:cs typeface="Arial"/>
              </a:rPr>
              <a:t> </a:t>
            </a:r>
            <a:r>
              <a:rPr lang="ru-RU" sz="2400" b="1" dirty="0">
                <a:latin typeface="Cambria" panose="02040503050406030204" pitchFamily="18" charset="0"/>
                <a:ea typeface="Cambria" panose="02040503050406030204" pitchFamily="18" charset="0"/>
                <a:cs typeface="Arial"/>
              </a:rPr>
              <a:t>универсальными</a:t>
            </a:r>
            <a:r>
              <a:rPr lang="ru-RU" sz="2400" b="1" spc="-30" dirty="0">
                <a:latin typeface="Cambria" panose="02040503050406030204" pitchFamily="18" charset="0"/>
                <a:ea typeface="Cambria" panose="02040503050406030204" pitchFamily="18" charset="0"/>
                <a:cs typeface="Arial"/>
              </a:rPr>
              <a:t> </a:t>
            </a:r>
            <a:r>
              <a:rPr lang="ru-RU" sz="2400" b="1" spc="-10" dirty="0">
                <a:latin typeface="Cambria" panose="02040503050406030204" pitchFamily="18" charset="0"/>
                <a:ea typeface="Cambria" panose="02040503050406030204" pitchFamily="18" charset="0"/>
                <a:cs typeface="Arial"/>
              </a:rPr>
              <a:t>регулятивными действиями</a:t>
            </a:r>
            <a:endParaRPr lang="ru-RU" sz="2400" dirty="0">
              <a:latin typeface="Cambria" panose="02040503050406030204" pitchFamily="18" charset="0"/>
              <a:ea typeface="Cambria" panose="02040503050406030204" pitchFamily="18" charset="0"/>
              <a:cs typeface="Arial"/>
            </a:endParaRPr>
          </a:p>
          <a:p>
            <a:pPr marL="469900" lvl="1">
              <a:spcBef>
                <a:spcPts val="145"/>
              </a:spcBef>
              <a:tabLst>
                <a:tab pos="408305" algn="l"/>
                <a:tab pos="408940" algn="l"/>
              </a:tabLst>
            </a:pPr>
            <a:r>
              <a:rPr lang="ru-RU" sz="2400" spc="-25" dirty="0">
                <a:latin typeface="Cambria" panose="02040503050406030204" pitchFamily="18" charset="0"/>
                <a:ea typeface="Cambria" panose="02040503050406030204" pitchFamily="18" charset="0"/>
                <a:cs typeface="Microsoft Sans Serif"/>
              </a:rPr>
              <a:t>Самоорганизация</a:t>
            </a:r>
          </a:p>
          <a:p>
            <a:pPr marL="469900" lvl="1">
              <a:spcBef>
                <a:spcPts val="145"/>
              </a:spcBef>
              <a:tabLst>
                <a:tab pos="408305" algn="l"/>
                <a:tab pos="408940" algn="l"/>
              </a:tabLst>
            </a:pPr>
            <a:r>
              <a:rPr lang="ru-RU" sz="2400" spc="-25" dirty="0">
                <a:latin typeface="Cambria" panose="02040503050406030204" pitchFamily="18" charset="0"/>
                <a:ea typeface="Cambria" panose="02040503050406030204" pitchFamily="18" charset="0"/>
                <a:cs typeface="Microsoft Sans Serif"/>
              </a:rPr>
              <a:t>Самоконтроль</a:t>
            </a:r>
            <a:endParaRPr lang="ru-RU" dirty="0"/>
          </a:p>
        </p:txBody>
      </p:sp>
      <p:pic>
        <p:nvPicPr>
          <p:cNvPr id="7" name="Рисунок 6" descr="Академическая шапочка">
            <a:extLst>
              <a:ext uri="{FF2B5EF4-FFF2-40B4-BE49-F238E27FC236}">
                <a16:creationId xmlns:a16="http://schemas.microsoft.com/office/drawing/2014/main" id="{9AF1B6F8-8EDD-3D22-0CFB-9F81134F074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08953" y="1155446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44924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3CBD21D-08C7-40BA-5EEA-2DF0493FB286}"/>
              </a:ext>
            </a:extLst>
          </p:cNvPr>
          <p:cNvSpPr txBox="1"/>
          <p:nvPr/>
        </p:nvSpPr>
        <p:spPr>
          <a:xfrm>
            <a:off x="1344384" y="1733899"/>
            <a:ext cx="9922329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sz="2200" dirty="0">
                <a:latin typeface="Cambria" panose="02040503050406030204" pitchFamily="18" charset="0"/>
                <a:ea typeface="Cambria" panose="02040503050406030204" pitchFamily="18" charset="0"/>
              </a:rPr>
              <a:t>выявлять и характеризовать существенные признаки объектов (явлений);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sz="2200" dirty="0">
                <a:latin typeface="Cambria" panose="02040503050406030204" pitchFamily="18" charset="0"/>
                <a:ea typeface="Cambria" panose="02040503050406030204" pitchFamily="18" charset="0"/>
              </a:rPr>
              <a:t>устанавливать существенный признак классификации, основания для обобщения и сравнения;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sz="2200" dirty="0">
                <a:latin typeface="Cambria" panose="02040503050406030204" pitchFamily="18" charset="0"/>
                <a:ea typeface="Cambria" panose="02040503050406030204" pitchFamily="18" charset="0"/>
              </a:rPr>
              <a:t>выявлять закономерности и противоречия в рассматриваемых фактах, данных и наблюдениях, относящихся к физическим явлениям;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sz="2200" dirty="0">
                <a:latin typeface="Cambria" panose="02040503050406030204" pitchFamily="18" charset="0"/>
                <a:ea typeface="Cambria" panose="02040503050406030204" pitchFamily="18" charset="0"/>
              </a:rPr>
              <a:t>выявлять причинно-следственные связи при изучении физических явлений и процессов;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sz="2200" dirty="0">
                <a:latin typeface="Cambria" panose="02040503050406030204" pitchFamily="18" charset="0"/>
                <a:ea typeface="Cambria" panose="02040503050406030204" pitchFamily="18" charset="0"/>
              </a:rPr>
              <a:t>делать выводы с использованием дедуктивных и индуктивных умозаключений, выдвигать гипотезы о взаимосвязях физических величин;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sz="2200" dirty="0">
                <a:latin typeface="Cambria" panose="02040503050406030204" pitchFamily="18" charset="0"/>
                <a:ea typeface="Cambria" panose="02040503050406030204" pitchFamily="18" charset="0"/>
              </a:rPr>
              <a:t>самостоятельно выбирать способ решения учебной физической задачи (сравнение нескольких вариантов решения, выбор наиболее подходящего с учётом самостоятельно выделенных критериев)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D5CEECB-0A1B-926A-CFA6-93316B9C98D6}"/>
              </a:ext>
            </a:extLst>
          </p:cNvPr>
          <p:cNvSpPr txBox="1"/>
          <p:nvPr/>
        </p:nvSpPr>
        <p:spPr>
          <a:xfrm>
            <a:off x="1110343" y="410460"/>
            <a:ext cx="1015637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Формирование базовых логических действий: </a:t>
            </a:r>
          </a:p>
        </p:txBody>
      </p:sp>
    </p:spTree>
    <p:extLst>
      <p:ext uri="{BB962C8B-B14F-4D97-AF65-F5344CB8AC3E}">
        <p14:creationId xmlns:p14="http://schemas.microsoft.com/office/powerpoint/2010/main" val="4481165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3AEDDF76-A97D-7BBF-A010-44C4D086DE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b="1" dirty="0">
                <a:solidFill>
                  <a:srgbClr val="FFC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Предметные результаты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2853A022-E588-20EB-E6B6-72DCCDEA97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1911" y="1561263"/>
            <a:ext cx="3570219" cy="505055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19F1ED84-F101-4441-79A5-1384E56239F4}"/>
              </a:ext>
            </a:extLst>
          </p:cNvPr>
          <p:cNvSpPr txBox="1"/>
          <p:nvPr/>
        </p:nvSpPr>
        <p:spPr>
          <a:xfrm>
            <a:off x="6096000" y="1690688"/>
            <a:ext cx="5550040" cy="378565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объяснять физические процессы и свойства тел, в том числе и в контексте ситуаций практико- ориентированного характера: выявлять причинно-следственные связи, строить объяснение из 2–3 логических шагов с опорой на 2–3 изученных свойства физических явлений, физических законов или закономерностей;</a:t>
            </a:r>
          </a:p>
        </p:txBody>
      </p:sp>
      <p:cxnSp>
        <p:nvCxnSpPr>
          <p:cNvPr id="15" name="Соединитель: изогнутый 14">
            <a:extLst>
              <a:ext uri="{FF2B5EF4-FFF2-40B4-BE49-F238E27FC236}">
                <a16:creationId xmlns:a16="http://schemas.microsoft.com/office/drawing/2014/main" id="{82BD688B-C405-E96B-FD10-9398AA1F4B14}"/>
              </a:ext>
            </a:extLst>
          </p:cNvPr>
          <p:cNvCxnSpPr/>
          <p:nvPr/>
        </p:nvCxnSpPr>
        <p:spPr>
          <a:xfrm flipV="1">
            <a:off x="4371033" y="2934119"/>
            <a:ext cx="1627833" cy="1467059"/>
          </a:xfrm>
          <a:prstGeom prst="curvedConnector3">
            <a:avLst/>
          </a:prstGeom>
          <a:ln w="57150" cap="flat" cmpd="sng" algn="ctr">
            <a:solidFill>
              <a:schemeClr val="accent4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136915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BC9C2A84-EB9F-7DF6-B786-5BEDB3C0B566}"/>
              </a:ext>
            </a:extLst>
          </p:cNvPr>
          <p:cNvSpPr/>
          <p:nvPr/>
        </p:nvSpPr>
        <p:spPr>
          <a:xfrm>
            <a:off x="800100" y="1420409"/>
            <a:ext cx="10591799" cy="1074279"/>
          </a:xfrm>
          <a:prstGeom prst="rect">
            <a:avLst/>
          </a:prstGeom>
          <a:solidFill>
            <a:srgbClr val="FFC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BF53C4B-FCB7-B860-80D4-6C344A9986B7}"/>
              </a:ext>
            </a:extLst>
          </p:cNvPr>
          <p:cNvSpPr txBox="1"/>
          <p:nvPr/>
        </p:nvSpPr>
        <p:spPr>
          <a:xfrm>
            <a:off x="1393373" y="424114"/>
            <a:ext cx="87445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Пример задания по ФГОС.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DE78E68-6BAB-1667-F731-55A7A487F538}"/>
              </a:ext>
            </a:extLst>
          </p:cNvPr>
          <p:cNvSpPr txBox="1"/>
          <p:nvPr/>
        </p:nvSpPr>
        <p:spPr>
          <a:xfrm>
            <a:off x="1393373" y="1480496"/>
            <a:ext cx="9998526" cy="95410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Устанавливать существенный признак классификации, основания для обобщения и сравнения.</a:t>
            </a:r>
            <a:endParaRPr kumimoji="0" lang="ru-RU" sz="28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F7DF6B06-AEFE-A6EA-AA7E-CD17F3B6A66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027" r="3952"/>
          <a:stretch/>
        </p:blipFill>
        <p:spPr>
          <a:xfrm>
            <a:off x="1741716" y="2982006"/>
            <a:ext cx="9013372" cy="292893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Овал 5">
            <a:extLst>
              <a:ext uri="{FF2B5EF4-FFF2-40B4-BE49-F238E27FC236}">
                <a16:creationId xmlns:a16="http://schemas.microsoft.com/office/drawing/2014/main" id="{A7627942-3FA1-68D2-D3FC-FCBE7658691B}"/>
              </a:ext>
            </a:extLst>
          </p:cNvPr>
          <p:cNvSpPr/>
          <p:nvPr/>
        </p:nvSpPr>
        <p:spPr>
          <a:xfrm>
            <a:off x="7815943" y="3080658"/>
            <a:ext cx="2634341" cy="957942"/>
          </a:xfrm>
          <a:prstGeom prst="ellipse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17641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BC9C2A84-EB9F-7DF6-B786-5BEDB3C0B566}"/>
              </a:ext>
            </a:extLst>
          </p:cNvPr>
          <p:cNvSpPr/>
          <p:nvPr/>
        </p:nvSpPr>
        <p:spPr>
          <a:xfrm>
            <a:off x="800100" y="1420409"/>
            <a:ext cx="10591799" cy="1074279"/>
          </a:xfrm>
          <a:prstGeom prst="rect">
            <a:avLst/>
          </a:prstGeom>
          <a:solidFill>
            <a:srgbClr val="FFC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BF53C4B-FCB7-B860-80D4-6C344A9986B7}"/>
              </a:ext>
            </a:extLst>
          </p:cNvPr>
          <p:cNvSpPr txBox="1"/>
          <p:nvPr/>
        </p:nvSpPr>
        <p:spPr>
          <a:xfrm>
            <a:off x="636104" y="424114"/>
            <a:ext cx="113926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Примеры заданий по ФГОС с использованием ЦОР.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DE78E68-6BAB-1667-F731-55A7A487F538}"/>
              </a:ext>
            </a:extLst>
          </p:cNvPr>
          <p:cNvSpPr txBox="1"/>
          <p:nvPr/>
        </p:nvSpPr>
        <p:spPr>
          <a:xfrm>
            <a:off x="1393373" y="1480496"/>
            <a:ext cx="9998526" cy="95410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Устанавливать существенный признак классификации, основания для обобщения и сравнения.</a:t>
            </a:r>
            <a:endParaRPr kumimoji="0" lang="ru-RU" sz="28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0737227-EBFB-5BE7-F708-3D57FD8B80C5}"/>
              </a:ext>
            </a:extLst>
          </p:cNvPr>
          <p:cNvSpPr txBox="1"/>
          <p:nvPr/>
        </p:nvSpPr>
        <p:spPr>
          <a:xfrm>
            <a:off x="908956" y="2736186"/>
            <a:ext cx="11119758" cy="40626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sz="2400" b="1" dirty="0">
                <a:latin typeface="Cambria" panose="02040503050406030204" pitchFamily="18" charset="0"/>
                <a:ea typeface="Cambria" panose="02040503050406030204" pitchFamily="18" charset="0"/>
              </a:rPr>
              <a:t>Распредели физические явления по группам. </a:t>
            </a:r>
            <a:r>
              <a:rPr lang="ru-RU" sz="2400" b="1" dirty="0">
                <a:solidFill>
                  <a:srgbClr val="A50021"/>
                </a:solidFill>
                <a:latin typeface="Cambria" panose="02040503050406030204" pitchFamily="18" charset="0"/>
                <a:ea typeface="Cambria" panose="020405030504060302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https://learningapps.org/view17815330</a:t>
            </a:r>
            <a:endParaRPr lang="ru-RU" sz="2400" b="1" dirty="0">
              <a:solidFill>
                <a:srgbClr val="A5002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ru-RU" sz="2400" b="1" i="0" dirty="0">
                <a:solidFill>
                  <a:srgbClr val="333333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Распредели рычаги по видам. </a:t>
            </a:r>
            <a:r>
              <a:rPr lang="en-US" sz="2400" b="1" dirty="0">
                <a:solidFill>
                  <a:srgbClr val="A50021"/>
                </a:solidFill>
                <a:latin typeface="Cambria" panose="02040503050406030204" pitchFamily="18" charset="0"/>
                <a:ea typeface="Cambria" panose="020405030504060302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https://learningapps.org/view16733363</a:t>
            </a:r>
            <a:endParaRPr lang="ru-RU" sz="2400" b="1" dirty="0">
              <a:solidFill>
                <a:srgbClr val="A5002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ru-RU" sz="2400" b="1" i="0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Волновая оптика. </a:t>
            </a:r>
            <a:r>
              <a:rPr lang="en-US" sz="2400" b="1" i="0" dirty="0">
                <a:solidFill>
                  <a:srgbClr val="A5002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https://learningapps.org/view16443480</a:t>
            </a:r>
            <a:endParaRPr lang="ru-RU" sz="2400" b="1" i="0" dirty="0">
              <a:solidFill>
                <a:srgbClr val="A5002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ru-RU" sz="2400" b="1" i="0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Виды спектров. </a:t>
            </a:r>
            <a:r>
              <a:rPr lang="en-US" sz="2400" b="1" i="0" dirty="0">
                <a:solidFill>
                  <a:srgbClr val="A5002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https://learningapps.org/view16489009</a:t>
            </a:r>
            <a:endParaRPr lang="ru-RU" sz="2400" b="1" i="0" dirty="0">
              <a:solidFill>
                <a:srgbClr val="A5002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endParaRPr lang="ru-RU" sz="2400" b="1" i="0" dirty="0"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457200" indent="-457200">
              <a:buFont typeface="+mj-lt"/>
              <a:buAutoNum type="arabicPeriod"/>
            </a:pPr>
            <a:endParaRPr lang="ru-RU" sz="2400" b="1" dirty="0">
              <a:solidFill>
                <a:schemeClr val="accent6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457200" indent="-457200">
              <a:buFont typeface="+mj-lt"/>
              <a:buAutoNum type="arabicPeriod"/>
            </a:pPr>
            <a:endParaRPr lang="ru-RU" sz="2400" b="1" dirty="0">
              <a:solidFill>
                <a:schemeClr val="accent6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76650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EA4D4F8-DF7E-7CD7-B064-55ABE4747548}"/>
              </a:ext>
            </a:extLst>
          </p:cNvPr>
          <p:cNvSpPr txBox="1"/>
          <p:nvPr/>
        </p:nvSpPr>
        <p:spPr>
          <a:xfrm>
            <a:off x="762000" y="283419"/>
            <a:ext cx="106680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3600" b="1" dirty="0">
                <a:solidFill>
                  <a:srgbClr val="FFC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Конструктор заданий на формирование</a:t>
            </a:r>
            <a:r>
              <a:rPr kumimoji="0" lang="ru-RU" sz="36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базовых логических действий: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8F50FA-44B3-64E6-2E71-3319D17E9E19}"/>
              </a:ext>
            </a:extLst>
          </p:cNvPr>
          <p:cNvSpPr txBox="1"/>
          <p:nvPr/>
        </p:nvSpPr>
        <p:spPr>
          <a:xfrm>
            <a:off x="968828" y="1373691"/>
            <a:ext cx="10863943" cy="50218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69265" marR="0" lvl="0" indent="-457200" algn="l" defTabSz="914400" rtl="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>
                <a:tab pos="250825" algn="l"/>
              </a:tabLst>
              <a:defRPr/>
            </a:pPr>
            <a:r>
              <a:rPr kumimoji="0" lang="ru-RU" sz="2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выявите существенные признаки объектов (явлений) </a:t>
            </a:r>
          </a:p>
          <a:p>
            <a:pPr marL="469265" marR="0" lvl="0" indent="-457200" algn="l" defTabSz="914400" rtl="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>
                <a:tab pos="250825" algn="l"/>
              </a:tabLst>
              <a:defRPr/>
            </a:pPr>
            <a:r>
              <a:rPr kumimoji="0" lang="ru-RU" sz="2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охарактеризуйте существенные признаки объектов (явлений); </a:t>
            </a:r>
          </a:p>
          <a:p>
            <a:pPr marL="469265" marR="0" lvl="0" indent="-457200" algn="l" defTabSz="914400" rtl="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>
                <a:tab pos="250825" algn="l"/>
              </a:tabLst>
              <a:defRPr/>
            </a:pPr>
            <a:r>
              <a:rPr kumimoji="0" lang="ru-RU" sz="2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установите существенный признак классификации; </a:t>
            </a:r>
          </a:p>
          <a:p>
            <a:pPr marL="469265" marR="0" lvl="0" indent="-457200" algn="l" defTabSz="914400" rtl="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>
                <a:tab pos="250825" algn="l"/>
              </a:tabLst>
              <a:defRPr/>
            </a:pPr>
            <a:r>
              <a:rPr kumimoji="0" lang="ru-RU" sz="2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установите основание для обобщения и сравнения; </a:t>
            </a:r>
          </a:p>
          <a:p>
            <a:pPr marL="469265" marR="0" lvl="0" indent="-457200" algn="l" defTabSz="914400" rtl="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>
                <a:tab pos="250825" algn="l"/>
              </a:tabLst>
              <a:defRPr/>
            </a:pPr>
            <a:r>
              <a:rPr kumimoji="0" lang="ru-RU" sz="2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выявите закономерности и противоречия в фактах, данных и наблюдениях; </a:t>
            </a:r>
          </a:p>
          <a:p>
            <a:pPr marL="469265" marR="0" lvl="0" indent="-457200" algn="l" defTabSz="914400" rtl="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>
                <a:tab pos="250825" algn="l"/>
              </a:tabLst>
              <a:defRPr/>
            </a:pPr>
            <a:r>
              <a:rPr kumimoji="0" lang="ru-RU" sz="2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предложите критерии для выявления закономерностей и противоречий; </a:t>
            </a:r>
          </a:p>
          <a:p>
            <a:pPr marL="469265" marR="0" lvl="0" indent="-457200" algn="l" defTabSz="914400" rtl="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>
                <a:tab pos="250825" algn="l"/>
              </a:tabLst>
              <a:defRPr/>
            </a:pPr>
            <a:r>
              <a:rPr kumimoji="0" lang="ru-RU" sz="2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выявите дефициты информации, необходимой для решения задачи; </a:t>
            </a:r>
          </a:p>
          <a:p>
            <a:pPr marL="469265" marR="0" lvl="0" indent="-457200" algn="l" defTabSz="914400" rtl="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>
                <a:tab pos="250825" algn="l"/>
              </a:tabLst>
              <a:defRPr/>
            </a:pPr>
            <a:r>
              <a:rPr kumimoji="0" lang="ru-RU" sz="2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выявите причинно-следственные связи при изучении явлений и процессов; </a:t>
            </a:r>
          </a:p>
          <a:p>
            <a:pPr marL="469265" marR="0" lvl="0" indent="-457200" algn="l" defTabSz="914400" rtl="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>
                <a:tab pos="250825" algn="l"/>
              </a:tabLst>
              <a:defRPr/>
            </a:pPr>
            <a:r>
              <a:rPr kumimoji="0" lang="ru-RU" sz="2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сделайте выводы на основе умозаключений; </a:t>
            </a:r>
          </a:p>
          <a:p>
            <a:pPr marL="469265" marR="0" lvl="0" indent="-457200" algn="l" defTabSz="914400" rtl="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>
                <a:tab pos="250825" algn="l"/>
              </a:tabLst>
              <a:defRPr/>
            </a:pPr>
            <a:r>
              <a:rPr kumimoji="0" lang="ru-RU" sz="2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сформулируйте гипотезы о взаимосвязях; </a:t>
            </a:r>
          </a:p>
          <a:p>
            <a:pPr marL="469265" marR="0" lvl="0" indent="-457200" algn="l" defTabSz="914400" rtl="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>
                <a:tab pos="250825" algn="l"/>
              </a:tabLst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выберите способ решения учебной задачи. </a:t>
            </a:r>
            <a:endParaRPr lang="ru-RU" sz="24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29109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8970A20-1621-3BCC-FE5F-11A458364E5E}"/>
              </a:ext>
            </a:extLst>
          </p:cNvPr>
          <p:cNvSpPr txBox="1"/>
          <p:nvPr/>
        </p:nvSpPr>
        <p:spPr>
          <a:xfrm>
            <a:off x="1129780" y="2116252"/>
            <a:ext cx="10285613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Яковлева Надежда Геннадьевна, старший преподаватель кафедры общего образования ЦНППМПР </a:t>
            </a:r>
            <a:r>
              <a:rPr lang="ru-RU" sz="3200" i="0" u="none" strike="noStrike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ГАУ ДПО "Институт развития образования Пермского края"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5 лет сопровождает проект </a:t>
            </a:r>
            <a:r>
              <a:rPr lang="ru-RU" sz="3200" i="0" u="none" strike="noStrike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«Образовательный лифт: ШНОР». </a:t>
            </a:r>
            <a:r>
              <a:rPr lang="ru-RU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 2022 года – руководитель проекта.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Учитель физики с 30 – летним стажем.</a:t>
            </a:r>
            <a:r>
              <a:rPr lang="ru-RU" sz="320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6CD3117-58B6-BABB-C406-9207D573C875}"/>
              </a:ext>
            </a:extLst>
          </p:cNvPr>
          <p:cNvSpPr txBox="1"/>
          <p:nvPr/>
        </p:nvSpPr>
        <p:spPr>
          <a:xfrm>
            <a:off x="1129780" y="1050309"/>
            <a:ext cx="9286429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4400" b="1" dirty="0">
                <a:solidFill>
                  <a:srgbClr val="FFC0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Руководитель сетевой группы.</a:t>
            </a:r>
          </a:p>
        </p:txBody>
      </p:sp>
    </p:spTree>
    <p:extLst>
      <p:ext uri="{BB962C8B-B14F-4D97-AF65-F5344CB8AC3E}">
        <p14:creationId xmlns:p14="http://schemas.microsoft.com/office/powerpoint/2010/main" val="321101380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26F3AC5-DDA7-5E0E-DFC7-65FECC6091A3}"/>
              </a:ext>
            </a:extLst>
          </p:cNvPr>
          <p:cNvSpPr txBox="1"/>
          <p:nvPr/>
        </p:nvSpPr>
        <p:spPr>
          <a:xfrm>
            <a:off x="490803" y="223230"/>
            <a:ext cx="10983687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rgbClr val="FFC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Формирование базовых исследовательских действий: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2578C7B-FB57-1EB0-C82D-6E3C0503B866}"/>
              </a:ext>
            </a:extLst>
          </p:cNvPr>
          <p:cNvSpPr txBox="1"/>
          <p:nvPr/>
        </p:nvSpPr>
        <p:spPr>
          <a:xfrm>
            <a:off x="963385" y="1626182"/>
            <a:ext cx="10265229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использовать вопросы как исследовательский инструмент познания;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проводить по самостоятельно составленному плану опыт, несложный физический эксперимент, небольшое исследование физического явления;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оценивать на применимость и достоверность информацию, полученную в ходе исследования или эксперимента;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самостоятельно формулировать обобщения и выводы по результатам проведённого наблюдения, опыта, исследования;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прогнозировать возможное дальнейшее развитие физических процессов, а также выдвигать предположения об их развитии в новых условиях и контекстах.</a:t>
            </a:r>
          </a:p>
        </p:txBody>
      </p:sp>
    </p:spTree>
    <p:extLst>
      <p:ext uri="{BB962C8B-B14F-4D97-AF65-F5344CB8AC3E}">
        <p14:creationId xmlns:p14="http://schemas.microsoft.com/office/powerpoint/2010/main" val="327530328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3AEDDF76-A97D-7BBF-A010-44C4D086DE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b="1" dirty="0">
                <a:solidFill>
                  <a:srgbClr val="FFC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Предметные результаты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2853A022-E588-20EB-E6B6-72DCCDEA97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1911" y="1561263"/>
            <a:ext cx="3570219" cy="505055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19F1ED84-F101-4441-79A5-1384E56239F4}"/>
              </a:ext>
            </a:extLst>
          </p:cNvPr>
          <p:cNvSpPr txBox="1"/>
          <p:nvPr/>
        </p:nvSpPr>
        <p:spPr>
          <a:xfrm>
            <a:off x="6096000" y="1690688"/>
            <a:ext cx="4937090" cy="415498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распознавать проблемы, которые можно решить при помощи физических методов, используя описание исследования, выделять проверяемое предположение, оценивать правильность порядка проведения исследования, делать выводы, интерпретировать результаты наблюдений и опытов; </a:t>
            </a:r>
          </a:p>
        </p:txBody>
      </p:sp>
      <p:cxnSp>
        <p:nvCxnSpPr>
          <p:cNvPr id="15" name="Соединитель: изогнутый 14">
            <a:extLst>
              <a:ext uri="{FF2B5EF4-FFF2-40B4-BE49-F238E27FC236}">
                <a16:creationId xmlns:a16="http://schemas.microsoft.com/office/drawing/2014/main" id="{82BD688B-C405-E96B-FD10-9398AA1F4B14}"/>
              </a:ext>
            </a:extLst>
          </p:cNvPr>
          <p:cNvCxnSpPr/>
          <p:nvPr/>
        </p:nvCxnSpPr>
        <p:spPr>
          <a:xfrm flipV="1">
            <a:off x="4371033" y="2934119"/>
            <a:ext cx="1627833" cy="1467059"/>
          </a:xfrm>
          <a:prstGeom prst="curvedConnector3">
            <a:avLst/>
          </a:prstGeom>
          <a:ln w="57150" cap="flat" cmpd="sng" algn="ctr">
            <a:solidFill>
              <a:schemeClr val="accent4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4974786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BF53C4B-FCB7-B860-80D4-6C344A9986B7}"/>
              </a:ext>
            </a:extLst>
          </p:cNvPr>
          <p:cNvSpPr txBox="1"/>
          <p:nvPr/>
        </p:nvSpPr>
        <p:spPr>
          <a:xfrm>
            <a:off x="800100" y="314172"/>
            <a:ext cx="105917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>
                <a:latin typeface="Cambria" panose="02040503050406030204" pitchFamily="18" charset="0"/>
                <a:ea typeface="Cambria" panose="02040503050406030204" pitchFamily="18" charset="0"/>
              </a:rPr>
              <a:t>Пример традиционного задания.</a:t>
            </a:r>
          </a:p>
        </p:txBody>
      </p:sp>
      <p:grpSp>
        <p:nvGrpSpPr>
          <p:cNvPr id="3" name="Группа 2">
            <a:extLst>
              <a:ext uri="{FF2B5EF4-FFF2-40B4-BE49-F238E27FC236}">
                <a16:creationId xmlns:a16="http://schemas.microsoft.com/office/drawing/2014/main" id="{C9A5F640-0B99-878D-8CF4-F54BC0DDCBEB}"/>
              </a:ext>
            </a:extLst>
          </p:cNvPr>
          <p:cNvGrpSpPr/>
          <p:nvPr/>
        </p:nvGrpSpPr>
        <p:grpSpPr>
          <a:xfrm>
            <a:off x="959853" y="1672377"/>
            <a:ext cx="10051227" cy="3513245"/>
            <a:chOff x="1070385" y="2769928"/>
            <a:chExt cx="10051227" cy="3513245"/>
          </a:xfrm>
        </p:grpSpPr>
        <p:pic>
          <p:nvPicPr>
            <p:cNvPr id="11" name="Рисунок 10">
              <a:extLst>
                <a:ext uri="{FF2B5EF4-FFF2-40B4-BE49-F238E27FC236}">
                  <a16:creationId xmlns:a16="http://schemas.microsoft.com/office/drawing/2014/main" id="{5CCD6670-8CC0-84DA-89FC-A7187EB7A1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070385" y="2769928"/>
              <a:ext cx="10051227" cy="3513245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sp>
          <p:nvSpPr>
            <p:cNvPr id="12" name="Овал 11">
              <a:extLst>
                <a:ext uri="{FF2B5EF4-FFF2-40B4-BE49-F238E27FC236}">
                  <a16:creationId xmlns:a16="http://schemas.microsoft.com/office/drawing/2014/main" id="{00CF7EA6-2C91-FD82-7BE1-AD03F84C2DB6}"/>
                </a:ext>
              </a:extLst>
            </p:cNvPr>
            <p:cNvSpPr/>
            <p:nvPr/>
          </p:nvSpPr>
          <p:spPr>
            <a:xfrm>
              <a:off x="1970316" y="4256316"/>
              <a:ext cx="1143000" cy="827314"/>
            </a:xfrm>
            <a:prstGeom prst="ellipse">
              <a:avLst/>
            </a:prstGeom>
            <a:noFill/>
            <a:ln w="57150">
              <a:solidFill>
                <a:srgbClr val="A5002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rgbClr val="660033"/>
                </a:solidFill>
              </a:endParaRPr>
            </a:p>
          </p:txBody>
        </p:sp>
        <p:sp>
          <p:nvSpPr>
            <p:cNvPr id="13" name="Овал 12">
              <a:extLst>
                <a:ext uri="{FF2B5EF4-FFF2-40B4-BE49-F238E27FC236}">
                  <a16:creationId xmlns:a16="http://schemas.microsoft.com/office/drawing/2014/main" id="{6154516A-47E1-82FB-A7B0-1315492ADE12}"/>
                </a:ext>
              </a:extLst>
            </p:cNvPr>
            <p:cNvSpPr/>
            <p:nvPr/>
          </p:nvSpPr>
          <p:spPr>
            <a:xfrm>
              <a:off x="4267201" y="4844145"/>
              <a:ext cx="1143000" cy="827314"/>
            </a:xfrm>
            <a:prstGeom prst="ellipse">
              <a:avLst/>
            </a:prstGeom>
            <a:noFill/>
            <a:ln w="57150">
              <a:solidFill>
                <a:srgbClr val="A5002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rgbClr val="660033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3272524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BC9C2A84-EB9F-7DF6-B786-5BEDB3C0B566}"/>
              </a:ext>
            </a:extLst>
          </p:cNvPr>
          <p:cNvSpPr/>
          <p:nvPr/>
        </p:nvSpPr>
        <p:spPr>
          <a:xfrm>
            <a:off x="800100" y="1420409"/>
            <a:ext cx="10591799" cy="1074279"/>
          </a:xfrm>
          <a:prstGeom prst="rect">
            <a:avLst/>
          </a:prstGeom>
          <a:solidFill>
            <a:srgbClr val="FFC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BF53C4B-FCB7-B860-80D4-6C344A9986B7}"/>
              </a:ext>
            </a:extLst>
          </p:cNvPr>
          <p:cNvSpPr txBox="1"/>
          <p:nvPr/>
        </p:nvSpPr>
        <p:spPr>
          <a:xfrm>
            <a:off x="1393373" y="424114"/>
            <a:ext cx="86352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Пример задания по ФГОС.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DE78E68-6BAB-1667-F731-55A7A487F538}"/>
              </a:ext>
            </a:extLst>
          </p:cNvPr>
          <p:cNvSpPr txBox="1"/>
          <p:nvPr/>
        </p:nvSpPr>
        <p:spPr>
          <a:xfrm>
            <a:off x="1393373" y="1480496"/>
            <a:ext cx="9710058" cy="95410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Использовать  вопросы как исследовательский инструмент познания.</a:t>
            </a:r>
            <a:endParaRPr kumimoji="0" lang="ru-RU" sz="28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95264A94-10BE-B599-A31A-642009F463A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19356"/>
          <a:stretch/>
        </p:blipFill>
        <p:spPr>
          <a:xfrm>
            <a:off x="1453242" y="2852134"/>
            <a:ext cx="9285514" cy="302235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6672D1E7-A284-75D1-834E-B64836739810}"/>
              </a:ext>
            </a:extLst>
          </p:cNvPr>
          <p:cNvSpPr txBox="1"/>
          <p:nvPr/>
        </p:nvSpPr>
        <p:spPr>
          <a:xfrm>
            <a:off x="6095999" y="4038600"/>
            <a:ext cx="43216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A5002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Какие вопросы можно поставить к этому условию?</a:t>
            </a:r>
          </a:p>
        </p:txBody>
      </p:sp>
    </p:spTree>
    <p:extLst>
      <p:ext uri="{BB962C8B-B14F-4D97-AF65-F5344CB8AC3E}">
        <p14:creationId xmlns:p14="http://schemas.microsoft.com/office/powerpoint/2010/main" val="81774548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26F3AC5-DDA7-5E0E-DFC7-65FECC6091A3}"/>
              </a:ext>
            </a:extLst>
          </p:cNvPr>
          <p:cNvSpPr txBox="1"/>
          <p:nvPr/>
        </p:nvSpPr>
        <p:spPr>
          <a:xfrm>
            <a:off x="604156" y="238765"/>
            <a:ext cx="1098368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solidFill>
                  <a:srgbClr val="FFC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Конструктор заданий на формирование базовых исследовательских действий: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B50F0F6-D335-5589-9E0E-E2C31021285D}"/>
              </a:ext>
            </a:extLst>
          </p:cNvPr>
          <p:cNvSpPr txBox="1"/>
          <p:nvPr/>
        </p:nvSpPr>
        <p:spPr>
          <a:xfrm>
            <a:off x="772886" y="1266488"/>
            <a:ext cx="10983687" cy="53527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54965" indent="-342900">
              <a:lnSpc>
                <a:spcPct val="100000"/>
              </a:lnSpc>
              <a:spcBef>
                <a:spcPts val="95"/>
              </a:spcBef>
              <a:buFont typeface="+mj-lt"/>
              <a:buAutoNum type="arabicPeriod"/>
              <a:tabLst>
                <a:tab pos="250825" algn="l"/>
              </a:tabLst>
            </a:pPr>
            <a:r>
              <a:rPr lang="ru-RU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сформулируйте проблемный вопрос, направленный на поиск ответа;</a:t>
            </a:r>
          </a:p>
          <a:p>
            <a:pPr marL="354965" indent="-342900">
              <a:lnSpc>
                <a:spcPct val="100000"/>
              </a:lnSpc>
              <a:spcBef>
                <a:spcPts val="95"/>
              </a:spcBef>
              <a:buFont typeface="+mj-lt"/>
              <a:buAutoNum type="arabicPeriod"/>
              <a:tabLst>
                <a:tab pos="250825" algn="l"/>
              </a:tabLst>
            </a:pPr>
            <a:r>
              <a:rPr lang="ru-RU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сформулируйте вопрос, фиксирующий противоречие между реальным и желательным состоянием ситуации, объекта;</a:t>
            </a:r>
          </a:p>
          <a:p>
            <a:pPr marL="354965" indent="-342900">
              <a:lnSpc>
                <a:spcPct val="100000"/>
              </a:lnSpc>
              <a:spcBef>
                <a:spcPts val="95"/>
              </a:spcBef>
              <a:buFont typeface="+mj-lt"/>
              <a:buAutoNum type="arabicPeriod"/>
              <a:tabLst>
                <a:tab pos="250825" algn="l"/>
              </a:tabLst>
            </a:pPr>
            <a:r>
              <a:rPr lang="ru-RU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сформулируйте гипотезу, истинность которой можно проверить в ходе исследования;</a:t>
            </a:r>
          </a:p>
          <a:p>
            <a:pPr marL="354965" indent="-342900">
              <a:lnSpc>
                <a:spcPct val="100000"/>
              </a:lnSpc>
              <a:spcBef>
                <a:spcPts val="95"/>
              </a:spcBef>
              <a:buFont typeface="+mj-lt"/>
              <a:buAutoNum type="arabicPeriod"/>
              <a:tabLst>
                <a:tab pos="250825" algn="l"/>
              </a:tabLst>
            </a:pPr>
            <a:r>
              <a:rPr lang="ru-RU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составьте план проведения исследования;</a:t>
            </a:r>
          </a:p>
          <a:p>
            <a:pPr marL="354965" indent="-342900">
              <a:lnSpc>
                <a:spcPct val="100000"/>
              </a:lnSpc>
              <a:spcBef>
                <a:spcPts val="95"/>
              </a:spcBef>
              <a:buFont typeface="+mj-lt"/>
              <a:buAutoNum type="arabicPeriod"/>
              <a:tabLst>
                <a:tab pos="250825" algn="l"/>
              </a:tabLst>
            </a:pPr>
            <a:r>
              <a:rPr lang="ru-RU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проведите несложное исследование (эксперимент) по установлению особенностей объекта изучения;</a:t>
            </a:r>
          </a:p>
          <a:p>
            <a:pPr marL="354965" indent="-342900">
              <a:lnSpc>
                <a:spcPct val="100000"/>
              </a:lnSpc>
              <a:spcBef>
                <a:spcPts val="95"/>
              </a:spcBef>
              <a:buFont typeface="+mj-lt"/>
              <a:buAutoNum type="arabicPeriod"/>
              <a:tabLst>
                <a:tab pos="250825" algn="l"/>
              </a:tabLst>
            </a:pPr>
            <a:r>
              <a:rPr lang="ru-RU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оцените достоверность информации, полученной в ходе исследования (эксперимента);</a:t>
            </a:r>
          </a:p>
          <a:p>
            <a:pPr marL="354965" indent="-342900">
              <a:lnSpc>
                <a:spcPct val="100000"/>
              </a:lnSpc>
              <a:spcBef>
                <a:spcPts val="95"/>
              </a:spcBef>
              <a:buFont typeface="+mj-lt"/>
              <a:buAutoNum type="arabicPeriod"/>
              <a:tabLst>
                <a:tab pos="250825" algn="l"/>
              </a:tabLst>
            </a:pPr>
            <a:r>
              <a:rPr lang="ru-RU" sz="24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сформулируйте выводы по результатам проведенного исследования (эксперимента);</a:t>
            </a:r>
          </a:p>
          <a:p>
            <a:pPr marL="354965" indent="-342900">
              <a:lnSpc>
                <a:spcPct val="100000"/>
              </a:lnSpc>
              <a:spcBef>
                <a:spcPts val="95"/>
              </a:spcBef>
              <a:buFont typeface="+mj-lt"/>
              <a:buAutoNum type="arabicPeriod"/>
              <a:tabLst>
                <a:tab pos="250825" algn="l"/>
              </a:tabLst>
            </a:pPr>
            <a:r>
              <a:rPr lang="ru-RU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спрогнозируйте возможное развитие процессов, событий и их последствия в аналогичных или сходных ситуациях.</a:t>
            </a:r>
            <a:endParaRPr lang="ru-RU" sz="2400" spc="-1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678566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324B5D4-428C-3588-4B9F-4F976AF5241E}"/>
              </a:ext>
            </a:extLst>
          </p:cNvPr>
          <p:cNvSpPr txBox="1"/>
          <p:nvPr/>
        </p:nvSpPr>
        <p:spPr>
          <a:xfrm>
            <a:off x="1488501" y="414521"/>
            <a:ext cx="8577943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000" b="1" dirty="0">
                <a:solidFill>
                  <a:srgbClr val="FFC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Формирование умений работы с информацией: 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120548B-C146-E19B-AC4E-B68955B22D2A}"/>
              </a:ext>
            </a:extLst>
          </p:cNvPr>
          <p:cNvSpPr txBox="1"/>
          <p:nvPr/>
        </p:nvSpPr>
        <p:spPr>
          <a:xfrm>
            <a:off x="1066799" y="1888334"/>
            <a:ext cx="10058402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применять различные методы, инструменты и запросы при поиске и отборе информации или данных с учётом предложенной учебной физической задачи; 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анализировать, систематизировать и интерпретировать информацию различных видов и форм представления;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самостоятельно выбирать оптимальную форму представления информации и иллюстрировать решаемые задачи несложными схемами, диаграммами, иной графикой и их комбинациями.</a:t>
            </a:r>
          </a:p>
        </p:txBody>
      </p:sp>
    </p:spTree>
    <p:extLst>
      <p:ext uri="{BB962C8B-B14F-4D97-AF65-F5344CB8AC3E}">
        <p14:creationId xmlns:p14="http://schemas.microsoft.com/office/powerpoint/2010/main" val="152602863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3AEDDF76-A97D-7BBF-A010-44C4D086DE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b="1" dirty="0">
                <a:solidFill>
                  <a:srgbClr val="FFC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Предметные результаты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2853A022-E588-20EB-E6B6-72DCCDEA97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1911" y="1561263"/>
            <a:ext cx="3570219" cy="505055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19F1ED84-F101-4441-79A5-1384E56239F4}"/>
              </a:ext>
            </a:extLst>
          </p:cNvPr>
          <p:cNvSpPr txBox="1"/>
          <p:nvPr/>
        </p:nvSpPr>
        <p:spPr>
          <a:xfrm>
            <a:off x="5998866" y="1488730"/>
            <a:ext cx="5647174" cy="50167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ru-RU" sz="2000" dirty="0">
                <a:latin typeface="Cambria" panose="02040503050406030204" pitchFamily="18" charset="0"/>
                <a:ea typeface="Cambria" panose="02040503050406030204" pitchFamily="18" charset="0"/>
              </a:rPr>
              <a:t>осуществлять поиск информации физического содержания в Интернете, самостоятельно формулируя поисковый запрос, находить пути определения достоверности полученной информации на основе имеющихся знаний и дополнительных источников; использовать при выполнении учебных заданий научно-популярную литературу физического содержания, справочные материалы, ресурсы сети Интернет, владеть приёмами конспектирования текста, преобразования информации из одной знаковой системы в другую; создавать собственные письменные и устные сообщения на основе информации из нескольких источников физического содержания,</a:t>
            </a:r>
          </a:p>
        </p:txBody>
      </p:sp>
      <p:cxnSp>
        <p:nvCxnSpPr>
          <p:cNvPr id="15" name="Соединитель: изогнутый 14">
            <a:extLst>
              <a:ext uri="{FF2B5EF4-FFF2-40B4-BE49-F238E27FC236}">
                <a16:creationId xmlns:a16="http://schemas.microsoft.com/office/drawing/2014/main" id="{82BD688B-C405-E96B-FD10-9398AA1F4B14}"/>
              </a:ext>
            </a:extLst>
          </p:cNvPr>
          <p:cNvCxnSpPr/>
          <p:nvPr/>
        </p:nvCxnSpPr>
        <p:spPr>
          <a:xfrm flipV="1">
            <a:off x="4371033" y="2934119"/>
            <a:ext cx="1627833" cy="1467059"/>
          </a:xfrm>
          <a:prstGeom prst="curvedConnector3">
            <a:avLst/>
          </a:prstGeom>
          <a:ln w="57150" cap="flat" cmpd="sng" algn="ctr">
            <a:solidFill>
              <a:schemeClr val="accent4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8763823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BC9C2A84-EB9F-7DF6-B786-5BEDB3C0B566}"/>
              </a:ext>
            </a:extLst>
          </p:cNvPr>
          <p:cNvSpPr/>
          <p:nvPr/>
        </p:nvSpPr>
        <p:spPr>
          <a:xfrm>
            <a:off x="710294" y="1420409"/>
            <a:ext cx="10681606" cy="1074279"/>
          </a:xfrm>
          <a:prstGeom prst="rect">
            <a:avLst/>
          </a:prstGeom>
          <a:solidFill>
            <a:srgbClr val="FFC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BF53C4B-FCB7-B860-80D4-6C344A9986B7}"/>
              </a:ext>
            </a:extLst>
          </p:cNvPr>
          <p:cNvSpPr txBox="1"/>
          <p:nvPr/>
        </p:nvSpPr>
        <p:spPr>
          <a:xfrm>
            <a:off x="800100" y="314172"/>
            <a:ext cx="1068160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>
                <a:latin typeface="Cambria" panose="02040503050406030204" pitchFamily="18" charset="0"/>
                <a:ea typeface="Cambria" panose="02040503050406030204" pitchFamily="18" charset="0"/>
              </a:rPr>
              <a:t>Пример традиционного задания.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DE78E68-6BAB-1667-F731-55A7A487F538}"/>
              </a:ext>
            </a:extLst>
          </p:cNvPr>
          <p:cNvSpPr txBox="1"/>
          <p:nvPr/>
        </p:nvSpPr>
        <p:spPr>
          <a:xfrm>
            <a:off x="1393372" y="1420409"/>
            <a:ext cx="9998526" cy="95410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Анализировать, систематизировать и интерпретировать информацию различных видов и форм представления</a:t>
            </a:r>
            <a:endParaRPr lang="ru-RU" sz="2800" dirty="0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E391BDF7-968B-D926-0D81-A514A31AB9A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799" r="2648"/>
          <a:stretch/>
        </p:blipFill>
        <p:spPr>
          <a:xfrm>
            <a:off x="710293" y="2769928"/>
            <a:ext cx="10771412" cy="324054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49591124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BC9C2A84-EB9F-7DF6-B786-5BEDB3C0B566}"/>
              </a:ext>
            </a:extLst>
          </p:cNvPr>
          <p:cNvSpPr/>
          <p:nvPr/>
        </p:nvSpPr>
        <p:spPr>
          <a:xfrm>
            <a:off x="542924" y="1420409"/>
            <a:ext cx="11106150" cy="1074279"/>
          </a:xfrm>
          <a:prstGeom prst="rect">
            <a:avLst/>
          </a:prstGeom>
          <a:solidFill>
            <a:srgbClr val="FFC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BF53C4B-FCB7-B860-80D4-6C344A9986B7}"/>
              </a:ext>
            </a:extLst>
          </p:cNvPr>
          <p:cNvSpPr txBox="1"/>
          <p:nvPr/>
        </p:nvSpPr>
        <p:spPr>
          <a:xfrm>
            <a:off x="1393372" y="424114"/>
            <a:ext cx="85954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Пример задания по ФГОС.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DE78E68-6BAB-1667-F731-55A7A487F538}"/>
              </a:ext>
            </a:extLst>
          </p:cNvPr>
          <p:cNvSpPr txBox="1"/>
          <p:nvPr/>
        </p:nvSpPr>
        <p:spPr>
          <a:xfrm>
            <a:off x="1393373" y="1420409"/>
            <a:ext cx="9998526" cy="95410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Анализировать, систематизировать и интерпретировать информацию различных видов и форм представления</a:t>
            </a:r>
            <a:endParaRPr lang="ru-RU" sz="2800" dirty="0"/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568A9C5B-03FA-031A-EBE4-61FA13825B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2924" y="2715488"/>
            <a:ext cx="11106150" cy="32956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66DB8589-CC21-1E5E-736B-D1C13C0DBECB}"/>
              </a:ext>
            </a:extLst>
          </p:cNvPr>
          <p:cNvSpPr txBox="1"/>
          <p:nvPr/>
        </p:nvSpPr>
        <p:spPr>
          <a:xfrm>
            <a:off x="5758543" y="4103914"/>
            <a:ext cx="507274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A5002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Опишите движение тела 1(или 2) на каждом из участков.</a:t>
            </a:r>
          </a:p>
        </p:txBody>
      </p:sp>
    </p:spTree>
    <p:extLst>
      <p:ext uri="{BB962C8B-B14F-4D97-AF65-F5344CB8AC3E}">
        <p14:creationId xmlns:p14="http://schemas.microsoft.com/office/powerpoint/2010/main" val="115418300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324B5D4-428C-3588-4B9F-4F976AF5241E}"/>
              </a:ext>
            </a:extLst>
          </p:cNvPr>
          <p:cNvSpPr txBox="1"/>
          <p:nvPr/>
        </p:nvSpPr>
        <p:spPr>
          <a:xfrm>
            <a:off x="351183" y="410694"/>
            <a:ext cx="11680371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3600" b="1" dirty="0">
                <a:solidFill>
                  <a:srgbClr val="FFC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Конструктор заданий на формирование умений работы с информацией: 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173B553-D225-0B11-6CE0-387C7307B682}"/>
              </a:ext>
            </a:extLst>
          </p:cNvPr>
          <p:cNvSpPr txBox="1"/>
          <p:nvPr/>
        </p:nvSpPr>
        <p:spPr>
          <a:xfrm>
            <a:off x="1306286" y="1615213"/>
            <a:ext cx="10123714" cy="42319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54965" marR="0" lvl="0" indent="-342900" algn="l" defTabSz="914400" rtl="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>
                <a:tab pos="250825" algn="l"/>
              </a:tabLst>
              <a:defRPr/>
            </a:pP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примените различные методы (инструменты, запросы) при поиске искомой информации;</a:t>
            </a:r>
          </a:p>
          <a:p>
            <a:pPr marL="354965" marR="0" lvl="0" indent="-342900" algn="l" defTabSz="914400" rtl="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>
                <a:tab pos="250825" algn="l"/>
              </a:tabLst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выберите (проанализируйте, систематизируйте, интерпретируйте) информацию различных видов и форм представления;</a:t>
            </a:r>
          </a:p>
          <a:p>
            <a:pPr marL="354965" marR="0" lvl="0" indent="-342900" algn="l" defTabSz="914400" rtl="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>
                <a:tab pos="250825" algn="l"/>
              </a:tabLst>
              <a:defRPr/>
            </a:pP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найдите аргументы (подтверждающие/опровергающие идею, версию) в различных информационных источниках;</a:t>
            </a:r>
          </a:p>
          <a:p>
            <a:pPr marL="354965" marR="0" lvl="0" indent="-342900" algn="l" defTabSz="914400" rtl="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>
                <a:tab pos="250825" algn="l"/>
              </a:tabLst>
              <a:defRPr/>
            </a:pP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выберите оптимальную форму представления информации;</a:t>
            </a:r>
          </a:p>
          <a:p>
            <a:pPr marL="354965" marR="0" lvl="0" indent="-342900" algn="l" defTabSz="914400" rtl="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>
                <a:tab pos="250825" algn="l"/>
              </a:tabLst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проиллюстрируйте решаемые задач схемами, диаграммами</a:t>
            </a: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;</a:t>
            </a:r>
          </a:p>
          <a:p>
            <a:pPr marL="354965" marR="0" lvl="0" indent="-342900" algn="l" defTabSz="914400" rtl="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>
                <a:tab pos="250825" algn="l"/>
              </a:tabLst>
              <a:defRPr/>
            </a:pP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оцените надежность информации по критериям;</a:t>
            </a:r>
          </a:p>
          <a:p>
            <a:pPr marL="354965" marR="0" lvl="0" indent="-342900" algn="l" defTabSz="914400" rtl="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>
                <a:tab pos="250825" algn="l"/>
              </a:tabLst>
              <a:defRPr/>
            </a:pP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сформулируйте критерии для оценки надежности информации.</a:t>
            </a:r>
            <a:endParaRPr kumimoji="0" lang="ru-RU" sz="2400" b="0" i="0" u="none" strike="noStrike" kern="1200" cap="none" spc="-1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26882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C4E395E-3B12-D334-5515-A4E202C200EB}"/>
              </a:ext>
            </a:extLst>
          </p:cNvPr>
          <p:cNvSpPr txBox="1"/>
          <p:nvPr/>
        </p:nvSpPr>
        <p:spPr>
          <a:xfrm>
            <a:off x="2395959" y="1536173"/>
            <a:ext cx="7824487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4000" spc="45" dirty="0">
                <a:solidFill>
                  <a:srgbClr val="20202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Галлы были многочисленнее римлян, германцы – сильнее, греки – умнее, карфагеняне – хитрее. Почему же миром правил Рим?</a:t>
            </a:r>
            <a:endParaRPr lang="ru-RU" sz="40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11" name="Рисунок 10" descr="Справка">
            <a:extLst>
              <a:ext uri="{FF2B5EF4-FFF2-40B4-BE49-F238E27FC236}">
                <a16:creationId xmlns:a16="http://schemas.microsoft.com/office/drawing/2014/main" id="{64A5A289-F992-4260-B4A9-E62CDE6D29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24673" y="784783"/>
            <a:ext cx="1502780" cy="1502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217980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5003018-294A-AD31-A5F8-A5993312F261}"/>
              </a:ext>
            </a:extLst>
          </p:cNvPr>
          <p:cNvSpPr txBox="1"/>
          <p:nvPr/>
        </p:nvSpPr>
        <p:spPr>
          <a:xfrm>
            <a:off x="919423" y="1645642"/>
            <a:ext cx="105156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A50021"/>
                </a:solidFill>
                <a:latin typeface="Cambria" panose="02040503050406030204" pitchFamily="18" charset="0"/>
                <a:ea typeface="Cambria" panose="020405030504060302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https://docs.google.com/document/d/1eg6dBzVuOB0HN2A4M1fQwOpgoKdDxMIm1w7pH6U7b1k/edit?usp=sharing</a:t>
            </a:r>
            <a:r>
              <a:rPr lang="ru-RU" sz="2400" dirty="0">
                <a:solidFill>
                  <a:srgbClr val="A5002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8F33AE3D-4F89-91D8-7C29-AF87E973E3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ru-RU" sz="4400" b="1" i="0" u="none" strike="noStrike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ru-RU" sz="4400" b="1" i="0" u="none" strike="noStrike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Задания на формирование метапредметных результатов.</a:t>
            </a:r>
            <a:br>
              <a:rPr lang="ru-RU" sz="4400" b="1" i="0" u="none" strike="noStrike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</a:br>
            <a:endParaRPr lang="ru-RU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949032D9-1668-320F-EA17-88556FA8B0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57671" y="2331218"/>
            <a:ext cx="2977352" cy="3024082"/>
          </a:xfrm>
          <a:prstGeom prst="rect">
            <a:avLst/>
          </a:prstGeom>
        </p:spPr>
      </p:pic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id="{87BDC998-AB9F-00EA-02CB-13B3A29B98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4910781"/>
              </p:ext>
            </p:extLst>
          </p:nvPr>
        </p:nvGraphicFramePr>
        <p:xfrm>
          <a:off x="838200" y="2956602"/>
          <a:ext cx="7361256" cy="2097719"/>
        </p:xfrm>
        <a:graphic>
          <a:graphicData uri="http://schemas.openxmlformats.org/drawingml/2006/table">
            <a:tbl>
              <a:tblPr firstRow="1" bandRow="1">
                <a:tableStyleId>{EB9631B5-78F2-41C9-869B-9F39066F8104}</a:tableStyleId>
              </a:tblPr>
              <a:tblGrid>
                <a:gridCol w="2453752">
                  <a:extLst>
                    <a:ext uri="{9D8B030D-6E8A-4147-A177-3AD203B41FA5}">
                      <a16:colId xmlns:a16="http://schemas.microsoft.com/office/drawing/2014/main" val="2426143574"/>
                    </a:ext>
                  </a:extLst>
                </a:gridCol>
                <a:gridCol w="2453752">
                  <a:extLst>
                    <a:ext uri="{9D8B030D-6E8A-4147-A177-3AD203B41FA5}">
                      <a16:colId xmlns:a16="http://schemas.microsoft.com/office/drawing/2014/main" val="1212829525"/>
                    </a:ext>
                  </a:extLst>
                </a:gridCol>
                <a:gridCol w="2453752">
                  <a:extLst>
                    <a:ext uri="{9D8B030D-6E8A-4147-A177-3AD203B41FA5}">
                      <a16:colId xmlns:a16="http://schemas.microsoft.com/office/drawing/2014/main" val="3879649369"/>
                    </a:ext>
                  </a:extLst>
                </a:gridCol>
              </a:tblGrid>
              <a:tr h="1323175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Тема урока.</a:t>
                      </a:r>
                      <a:endParaRPr lang="ru-RU" sz="18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3500" marR="63500" marT="63500" marB="63500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Метапредметный результат</a:t>
                      </a:r>
                      <a:br>
                        <a:rPr lang="ru-RU" sz="18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</a:br>
                      <a:endParaRPr lang="ru-RU" sz="18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3500" marR="63500" marT="63500" marB="63500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Задание, которые выполняют обучающиеся </a:t>
                      </a:r>
                      <a:endParaRPr lang="ru-RU" sz="18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3500" marR="63500" marT="63500" marB="63500"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9675943"/>
                  </a:ext>
                </a:extLst>
              </a:tr>
              <a:tr h="774544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21609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131280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2B7F2755-91DF-B884-2048-D4BAF1B0DD25}"/>
              </a:ext>
            </a:extLst>
          </p:cNvPr>
          <p:cNvSpPr/>
          <p:nvPr/>
        </p:nvSpPr>
        <p:spPr>
          <a:xfrm>
            <a:off x="0" y="2296642"/>
            <a:ext cx="12192000" cy="4561358"/>
          </a:xfrm>
          <a:prstGeom prst="rect">
            <a:avLst/>
          </a:prstGeom>
          <a:solidFill>
            <a:srgbClr val="FFC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C61FBF9-E238-C832-1FDD-067B95C2E382}"/>
              </a:ext>
            </a:extLst>
          </p:cNvPr>
          <p:cNvSpPr txBox="1"/>
          <p:nvPr/>
        </p:nvSpPr>
        <p:spPr>
          <a:xfrm>
            <a:off x="3048740" y="2503471"/>
            <a:ext cx="609452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4000" dirty="0">
                <a:latin typeface="Cambria" panose="02040503050406030204" pitchFamily="18" charset="0"/>
                <a:ea typeface="Cambria" panose="02040503050406030204" pitchFamily="18" charset="0"/>
              </a:rPr>
              <a:t>Задание 1 проекта </a:t>
            </a:r>
            <a:r>
              <a:rPr lang="ru-RU" sz="4000" i="0" u="none" strike="noStrike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«Образовательный лифт: ШНОР-2023» </a:t>
            </a:r>
            <a:endParaRPr lang="ru-RU" sz="4000" dirty="0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id="{4CD88B39-E3F0-D0B0-0FE5-7B7F82DAE099}"/>
              </a:ext>
            </a:extLst>
          </p:cNvPr>
          <p:cNvSpPr/>
          <p:nvPr/>
        </p:nvSpPr>
        <p:spPr>
          <a:xfrm>
            <a:off x="5771965" y="1274388"/>
            <a:ext cx="648070" cy="612560"/>
          </a:xfrm>
          <a:prstGeom prst="ellipse">
            <a:avLst/>
          </a:prstGeom>
          <a:solidFill>
            <a:srgbClr val="FFC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latin typeface="Bahnschrift SemiBold Condensed" panose="020B0502040204020203" pitchFamily="34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52591394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9D15C4A3-EDD4-0739-DF94-3E96D736E9FC}"/>
              </a:ext>
            </a:extLst>
          </p:cNvPr>
          <p:cNvSpPr/>
          <p:nvPr/>
        </p:nvSpPr>
        <p:spPr>
          <a:xfrm>
            <a:off x="359230" y="1542394"/>
            <a:ext cx="11473540" cy="1399954"/>
          </a:xfrm>
          <a:prstGeom prst="rect">
            <a:avLst/>
          </a:prstGeom>
          <a:solidFill>
            <a:srgbClr val="FFC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5C27B01-CE65-29E1-3995-0F19768BBE1C}"/>
              </a:ext>
            </a:extLst>
          </p:cNvPr>
          <p:cNvSpPr txBox="1"/>
          <p:nvPr/>
        </p:nvSpPr>
        <p:spPr>
          <a:xfrm>
            <a:off x="947057" y="1539016"/>
            <a:ext cx="112449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Создание комплекта заданий  на формирование метапредметных  результатов. </a:t>
            </a:r>
            <a:endParaRPr lang="ru-RU" sz="5400" dirty="0">
              <a:latin typeface="Bahnschrift SemiBold Condensed" panose="020B0502040204020203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08D011C-FCBA-4CE5-B1BD-42D979353F9A}"/>
              </a:ext>
            </a:extLst>
          </p:cNvPr>
          <p:cNvSpPr txBox="1"/>
          <p:nvPr/>
        </p:nvSpPr>
        <p:spPr>
          <a:xfrm>
            <a:off x="947056" y="3228755"/>
            <a:ext cx="10885714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Срок предоставления задания № 1</a:t>
            </a:r>
            <a:r>
              <a:rPr lang="ru-RU" sz="32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–  20 апреля 2024 года</a:t>
            </a:r>
          </a:p>
          <a:p>
            <a:r>
              <a:rPr lang="ru-RU" sz="32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Задание после выполнения высылается руководителю группы Яковлевой Н.Г. на почту </a:t>
            </a:r>
            <a:r>
              <a:rPr lang="ru-RU" sz="3200" u="sng" dirty="0">
                <a:solidFill>
                  <a:srgbClr val="A5002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jang-cub@iro.perm.ru</a:t>
            </a:r>
            <a:endParaRPr lang="ru-RU" sz="3200" dirty="0">
              <a:solidFill>
                <a:srgbClr val="A5002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ru-RU" sz="32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Подпись файла: </a:t>
            </a:r>
            <a:r>
              <a:rPr lang="ru-RU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Фамилия_Задание</a:t>
            </a:r>
            <a:r>
              <a:rPr lang="ru-RU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1</a:t>
            </a:r>
          </a:p>
          <a:p>
            <a:endParaRPr lang="ru-RU" sz="16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0E8D693-C821-8A7D-1A66-86645F379029}"/>
              </a:ext>
            </a:extLst>
          </p:cNvPr>
          <p:cNvSpPr txBox="1"/>
          <p:nvPr/>
        </p:nvSpPr>
        <p:spPr>
          <a:xfrm>
            <a:off x="947056" y="505016"/>
            <a:ext cx="6096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4800" b="1" dirty="0">
                <a:latin typeface="Cambria" panose="02040503050406030204" pitchFamily="18" charset="0"/>
                <a:ea typeface="Cambria" panose="02040503050406030204" pitchFamily="18" charset="0"/>
              </a:rPr>
              <a:t>Задание 1. </a:t>
            </a:r>
          </a:p>
        </p:txBody>
      </p:sp>
    </p:spTree>
    <p:extLst>
      <p:ext uri="{BB962C8B-B14F-4D97-AF65-F5344CB8AC3E}">
        <p14:creationId xmlns:p14="http://schemas.microsoft.com/office/powerpoint/2010/main" val="125680773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88C1606-AFB1-970B-B702-19397405A462}"/>
              </a:ext>
            </a:extLst>
          </p:cNvPr>
          <p:cNvSpPr txBox="1"/>
          <p:nvPr/>
        </p:nvSpPr>
        <p:spPr>
          <a:xfrm>
            <a:off x="685799" y="533400"/>
            <a:ext cx="10885713" cy="29238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4400" b="1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Требования к выполнению.</a:t>
            </a:r>
          </a:p>
          <a:p>
            <a:pPr algn="just"/>
            <a:endParaRPr lang="ru-RU" sz="2800" dirty="0">
              <a:solidFill>
                <a:srgbClr val="000000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4763" lvl="1" indent="-4763">
              <a:spcBef>
                <a:spcPts val="5"/>
              </a:spcBef>
              <a:tabLst>
                <a:tab pos="0" algn="l"/>
              </a:tabLst>
            </a:pPr>
            <a:r>
              <a:rPr lang="ru-RU" sz="28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Создать пакет заданий к учебному модулю на достижение одного из видов метапредметных результатов: </a:t>
            </a:r>
            <a:r>
              <a:rPr lang="ru-RU" sz="2800" spc="-20" dirty="0">
                <a:latin typeface="Cambria" panose="02040503050406030204" pitchFamily="18" charset="0"/>
                <a:ea typeface="Cambria" panose="02040503050406030204" pitchFamily="18" charset="0"/>
                <a:cs typeface="Microsoft Sans Serif"/>
              </a:rPr>
              <a:t>базовые</a:t>
            </a:r>
            <a:r>
              <a:rPr lang="ru-RU" sz="2800" spc="-25" dirty="0">
                <a:latin typeface="Cambria" panose="02040503050406030204" pitchFamily="18" charset="0"/>
                <a:ea typeface="Cambria" panose="02040503050406030204" pitchFamily="18" charset="0"/>
                <a:cs typeface="Microsoft Sans Serif"/>
              </a:rPr>
              <a:t> </a:t>
            </a:r>
            <a:r>
              <a:rPr lang="ru-RU" sz="2800" spc="-20" dirty="0">
                <a:latin typeface="Cambria" panose="02040503050406030204" pitchFamily="18" charset="0"/>
                <a:ea typeface="Cambria" panose="02040503050406030204" pitchFamily="18" charset="0"/>
                <a:cs typeface="Microsoft Sans Serif"/>
              </a:rPr>
              <a:t>логические</a:t>
            </a:r>
            <a:r>
              <a:rPr lang="ru-RU" sz="2800" spc="35" dirty="0">
                <a:latin typeface="Cambria" panose="02040503050406030204" pitchFamily="18" charset="0"/>
                <a:ea typeface="Cambria" panose="02040503050406030204" pitchFamily="18" charset="0"/>
                <a:cs typeface="Microsoft Sans Serif"/>
              </a:rPr>
              <a:t> 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  <a:cs typeface="Microsoft Sans Serif"/>
              </a:rPr>
              <a:t>действия; 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базовые исследовательские действия; работа с информацией </a:t>
            </a:r>
            <a:r>
              <a:rPr lang="ru-RU" sz="28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(не менее 7 заданий).</a:t>
            </a:r>
          </a:p>
        </p:txBody>
      </p:sp>
      <p:graphicFrame>
        <p:nvGraphicFramePr>
          <p:cNvPr id="6" name="Таблица 6">
            <a:extLst>
              <a:ext uri="{FF2B5EF4-FFF2-40B4-BE49-F238E27FC236}">
                <a16:creationId xmlns:a16="http://schemas.microsoft.com/office/drawing/2014/main" id="{7AE9E8A9-8ECC-F21E-6C21-73BBBC3E8F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321244"/>
              </p:ext>
            </p:extLst>
          </p:nvPr>
        </p:nvGraphicFramePr>
        <p:xfrm>
          <a:off x="796331" y="3663606"/>
          <a:ext cx="10775181" cy="2514601"/>
        </p:xfrm>
        <a:graphic>
          <a:graphicData uri="http://schemas.openxmlformats.org/drawingml/2006/table">
            <a:tbl>
              <a:tblPr firstRow="1" bandRow="1">
                <a:tableStyleId>{EB9631B5-78F2-41C9-869B-9F39066F8104}</a:tableStyleId>
              </a:tblPr>
              <a:tblGrid>
                <a:gridCol w="1853289">
                  <a:extLst>
                    <a:ext uri="{9D8B030D-6E8A-4147-A177-3AD203B41FA5}">
                      <a16:colId xmlns:a16="http://schemas.microsoft.com/office/drawing/2014/main" val="194836968"/>
                    </a:ext>
                  </a:extLst>
                </a:gridCol>
                <a:gridCol w="2763611">
                  <a:extLst>
                    <a:ext uri="{9D8B030D-6E8A-4147-A177-3AD203B41FA5}">
                      <a16:colId xmlns:a16="http://schemas.microsoft.com/office/drawing/2014/main" val="660453278"/>
                    </a:ext>
                  </a:extLst>
                </a:gridCol>
                <a:gridCol w="2665688">
                  <a:extLst>
                    <a:ext uri="{9D8B030D-6E8A-4147-A177-3AD203B41FA5}">
                      <a16:colId xmlns:a16="http://schemas.microsoft.com/office/drawing/2014/main" val="633519998"/>
                    </a:ext>
                  </a:extLst>
                </a:gridCol>
                <a:gridCol w="3492593">
                  <a:extLst>
                    <a:ext uri="{9D8B030D-6E8A-4147-A177-3AD203B41FA5}">
                      <a16:colId xmlns:a16="http://schemas.microsoft.com/office/drawing/2014/main" val="3248047481"/>
                    </a:ext>
                  </a:extLst>
                </a:gridCol>
              </a:tblGrid>
              <a:tr h="1305540">
                <a:tc>
                  <a:txBody>
                    <a:bodyPr/>
                    <a:lstStyle/>
                    <a:p>
                      <a:pPr algn="l"/>
                      <a:r>
                        <a:rPr lang="ru-RU" sz="2200" b="0" dirty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</a:rPr>
                        <a:t>Тема модуля</a:t>
                      </a:r>
                      <a:endParaRPr lang="ru-RU" sz="2200" b="0" dirty="0"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200" b="0" dirty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</a:rPr>
                        <a:t>Метапредметные результаты</a:t>
                      </a:r>
                      <a:endParaRPr lang="ru-RU" sz="2200" b="0" dirty="0"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200" b="0" dirty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</a:rPr>
                        <a:t>Виды деятельности обучающихся</a:t>
                      </a:r>
                      <a:endParaRPr lang="ru-RU" sz="2200" b="0" dirty="0"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200" b="0" dirty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</a:rPr>
                        <a:t>Задания, которые выполняют обучающиеся </a:t>
                      </a:r>
                      <a:endParaRPr lang="ru-RU" sz="2200" b="0" dirty="0"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0892562"/>
                  </a:ext>
                </a:extLst>
              </a:tr>
              <a:tr h="1209061"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84957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156096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B9DBA9D-421D-78CC-3F6D-75C5F258CC2A}"/>
              </a:ext>
            </a:extLst>
          </p:cNvPr>
          <p:cNvSpPr txBox="1"/>
          <p:nvPr/>
        </p:nvSpPr>
        <p:spPr>
          <a:xfrm>
            <a:off x="827311" y="591235"/>
            <a:ext cx="10472057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3600" b="1" dirty="0">
                <a:latin typeface="Cambria" panose="02040503050406030204" pitchFamily="18" charset="0"/>
                <a:ea typeface="Cambria" panose="02040503050406030204" pitchFamily="18" charset="0"/>
              </a:rPr>
              <a:t>Общие требования к оформлению отчёта по выполнению задания. </a:t>
            </a:r>
          </a:p>
          <a:p>
            <a:pPr algn="just"/>
            <a:endParaRPr lang="ru-RU" sz="3200" dirty="0">
              <a:latin typeface="Bahnschrift SemiBold Condensed" panose="020B0502040204020203" pitchFamily="34" charset="0"/>
              <a:ea typeface="Cambria" panose="02040503050406030204" pitchFamily="18" charset="0"/>
            </a:endParaRPr>
          </a:p>
          <a:p>
            <a:pPr algn="just"/>
            <a:r>
              <a:rPr lang="ru-RU" sz="32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Документ </a:t>
            </a:r>
            <a:r>
              <a:rPr lang="en-US" sz="32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Word</a:t>
            </a:r>
            <a:r>
              <a:rPr lang="ru-RU" sz="32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, который содержит название документа и сведения об авторе (ФИО, предмет, ОО)</a:t>
            </a:r>
          </a:p>
          <a:p>
            <a:pPr algn="just"/>
            <a:endParaRPr lang="ru-RU" sz="3200" dirty="0">
              <a:solidFill>
                <a:srgbClr val="000000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/>
            <a:r>
              <a:rPr lang="ru-RU" sz="3600" b="1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Критерии оценивания. </a:t>
            </a:r>
          </a:p>
          <a:p>
            <a:pPr algn="just"/>
            <a:endParaRPr lang="ru-RU" sz="3200" dirty="0">
              <a:solidFill>
                <a:srgbClr val="0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/>
            <a:r>
              <a:rPr lang="ru-RU" sz="32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Соответствие/несоответствие разработанных метапредметных заданий планируемым результатам обучения по теме учебного занятия. </a:t>
            </a:r>
          </a:p>
          <a:p>
            <a:pPr algn="just"/>
            <a:endParaRPr lang="ru-RU" sz="3200" dirty="0">
              <a:solidFill>
                <a:srgbClr val="000000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580758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021B98AD-7BC2-944B-FCF8-79D62389C76E}"/>
              </a:ext>
            </a:extLst>
          </p:cNvPr>
          <p:cNvSpPr txBox="1"/>
          <p:nvPr/>
        </p:nvSpPr>
        <p:spPr>
          <a:xfrm>
            <a:off x="1077684" y="1201336"/>
            <a:ext cx="6076741" cy="33855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5400" b="1" dirty="0">
                <a:latin typeface="Cambria" panose="02040503050406030204" pitchFamily="18" charset="0"/>
                <a:ea typeface="Cambria" panose="02040503050406030204" pitchFamily="18" charset="0"/>
              </a:rPr>
              <a:t>Рефлексия </a:t>
            </a:r>
            <a:r>
              <a:rPr lang="ru-RU" sz="3200" dirty="0">
                <a:solidFill>
                  <a:srgbClr val="A50021"/>
                </a:solidFill>
                <a:latin typeface="Cambria" panose="02040503050406030204" pitchFamily="18" charset="0"/>
                <a:ea typeface="Cambria" panose="020405030504060302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https://jamboard.google.com/d/1tCh05HI-5_WN3k8QNcDA7hCYs1qG0vKo_HLQVfJMvzA/edit?usp=sharing</a:t>
            </a:r>
            <a:endParaRPr lang="ru-RU" sz="3200" dirty="0">
              <a:solidFill>
                <a:srgbClr val="A5002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ru-RU" sz="32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FBBE8A82-6140-BCBE-2473-BE520F1762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94814" y="1201336"/>
            <a:ext cx="3850614" cy="3900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529178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80C7AD4-304F-5659-38CB-C85262F85800}"/>
              </a:ext>
            </a:extLst>
          </p:cNvPr>
          <p:cNvSpPr txBox="1"/>
          <p:nvPr/>
        </p:nvSpPr>
        <p:spPr>
          <a:xfrm>
            <a:off x="2135512" y="1614418"/>
            <a:ext cx="8343017" cy="32932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4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По всем возникающим вопросам:</a:t>
            </a:r>
          </a:p>
          <a:p>
            <a:pPr algn="ctr"/>
            <a:r>
              <a:rPr lang="ru-RU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Яковлева Надежда Геннадьевна,</a:t>
            </a:r>
          </a:p>
          <a:p>
            <a:pPr algn="ctr"/>
            <a:r>
              <a:rPr lang="ru-RU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старший преподаватель кафедры общего образования ЦНППМПР,</a:t>
            </a:r>
          </a:p>
          <a:p>
            <a:pPr algn="ctr"/>
            <a:r>
              <a:rPr lang="en-US" sz="2400" dirty="0">
                <a:solidFill>
                  <a:schemeClr val="tx2">
                    <a:lumMod val="75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e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-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mail </a:t>
            </a:r>
            <a:r>
              <a:rPr lang="ru-RU" sz="2400" u="sng" dirty="0">
                <a:solidFill>
                  <a:schemeClr val="tx2">
                    <a:lumMod val="75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jang-cub@iro.perm.ru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br>
              <a:rPr lang="ru-RU" sz="2400" dirty="0">
                <a:solidFill>
                  <a:schemeClr val="tx2">
                    <a:lumMod val="75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ru-RU" sz="2400" dirty="0">
                <a:solidFill>
                  <a:schemeClr val="tx2">
                    <a:lumMod val="75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сот. тел. +79097310180</a:t>
            </a:r>
            <a:endParaRPr kumimoji="0" lang="ru-RU" sz="24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738729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1BB8CD7-8780-A91C-9845-BC4C3856AF1A}"/>
              </a:ext>
            </a:extLst>
          </p:cNvPr>
          <p:cNvSpPr txBox="1"/>
          <p:nvPr/>
        </p:nvSpPr>
        <p:spPr>
          <a:xfrm>
            <a:off x="1467059" y="2080404"/>
            <a:ext cx="10038304" cy="16927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4000" b="1" dirty="0">
                <a:latin typeface="Cambria" panose="02040503050406030204" pitchFamily="18" charset="0"/>
                <a:ea typeface="Cambria" panose="02040503050406030204" pitchFamily="18" charset="0"/>
              </a:rPr>
              <a:t>Ссылка на запись вебинара: </a:t>
            </a:r>
          </a:p>
          <a:p>
            <a:r>
              <a:rPr lang="en-US" sz="3200" b="0" i="0" dirty="0">
                <a:solidFill>
                  <a:srgbClr val="A50021"/>
                </a:solidFill>
                <a:effectLst/>
                <a:highlight>
                  <a:srgbClr val="FAFAFA"/>
                </a:highlight>
                <a:latin typeface="Cambria" panose="02040503050406030204" pitchFamily="18" charset="0"/>
                <a:ea typeface="Cambria" panose="020405030504060302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https://my.mts-link.ru/51207829/346501717/record-new/271802923</a:t>
            </a:r>
            <a:r>
              <a:rPr lang="ru-RU" sz="3200" b="0" i="0" dirty="0">
                <a:solidFill>
                  <a:srgbClr val="A50021"/>
                </a:solidFill>
                <a:effectLst/>
                <a:highlight>
                  <a:srgbClr val="FAFAFA"/>
                </a:highlight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3200" dirty="0">
                <a:solidFill>
                  <a:srgbClr val="A5002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328691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DD7850F-F4D8-EF25-3380-571FF740C95D}"/>
              </a:ext>
            </a:extLst>
          </p:cNvPr>
          <p:cNvSpPr txBox="1"/>
          <p:nvPr/>
        </p:nvSpPr>
        <p:spPr>
          <a:xfrm>
            <a:off x="1946429" y="522743"/>
            <a:ext cx="609452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5400" b="1" dirty="0">
                <a:latin typeface="Cambria" panose="02040503050406030204" pitchFamily="18" charset="0"/>
                <a:ea typeface="Cambria" panose="02040503050406030204" pitchFamily="18" charset="0"/>
              </a:rPr>
              <a:t>План вебинара.</a:t>
            </a:r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id="{BAC09A98-245E-5BB4-2679-8F4D4A410B92}"/>
              </a:ext>
            </a:extLst>
          </p:cNvPr>
          <p:cNvSpPr/>
          <p:nvPr/>
        </p:nvSpPr>
        <p:spPr>
          <a:xfrm>
            <a:off x="2024109" y="1846555"/>
            <a:ext cx="648070" cy="612560"/>
          </a:xfrm>
          <a:prstGeom prst="ellipse">
            <a:avLst/>
          </a:prstGeom>
          <a:solidFill>
            <a:srgbClr val="FFC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latin typeface="Bahnschrift SemiBold Condensed" panose="020B0502040204020203" pitchFamily="34" charset="0"/>
              </a:rPr>
              <a:t>1</a:t>
            </a:r>
          </a:p>
        </p:txBody>
      </p:sp>
      <p:sp>
        <p:nvSpPr>
          <p:cNvPr id="5" name="Овал 4">
            <a:extLst>
              <a:ext uri="{FF2B5EF4-FFF2-40B4-BE49-F238E27FC236}">
                <a16:creationId xmlns:a16="http://schemas.microsoft.com/office/drawing/2014/main" id="{2CD6CAB7-5348-8FAE-6F68-59429111362B}"/>
              </a:ext>
            </a:extLst>
          </p:cNvPr>
          <p:cNvSpPr/>
          <p:nvPr/>
        </p:nvSpPr>
        <p:spPr>
          <a:xfrm>
            <a:off x="7392879" y="1846555"/>
            <a:ext cx="648070" cy="612560"/>
          </a:xfrm>
          <a:prstGeom prst="ellipse">
            <a:avLst/>
          </a:prstGeom>
          <a:solidFill>
            <a:srgbClr val="FFC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latin typeface="Bahnschrift SemiBold Condensed" panose="020B0502040204020203" pitchFamily="34" charset="0"/>
              </a:rPr>
              <a:t>2</a:t>
            </a:r>
          </a:p>
        </p:txBody>
      </p:sp>
      <p:sp>
        <p:nvSpPr>
          <p:cNvPr id="6" name="Овал 5">
            <a:extLst>
              <a:ext uri="{FF2B5EF4-FFF2-40B4-BE49-F238E27FC236}">
                <a16:creationId xmlns:a16="http://schemas.microsoft.com/office/drawing/2014/main" id="{1E5CC0A3-CFAA-999E-5D02-395CCDCADCDF}"/>
              </a:ext>
            </a:extLst>
          </p:cNvPr>
          <p:cNvSpPr/>
          <p:nvPr/>
        </p:nvSpPr>
        <p:spPr>
          <a:xfrm>
            <a:off x="2024109" y="4023064"/>
            <a:ext cx="648070" cy="612560"/>
          </a:xfrm>
          <a:prstGeom prst="ellipse">
            <a:avLst/>
          </a:prstGeom>
          <a:solidFill>
            <a:srgbClr val="FFC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latin typeface="Bahnschrift SemiBold Condensed" panose="020B0502040204020203" pitchFamily="34" charset="0"/>
              </a:rPr>
              <a:t>2</a:t>
            </a:r>
          </a:p>
        </p:txBody>
      </p:sp>
      <p:sp>
        <p:nvSpPr>
          <p:cNvPr id="7" name="Овал 6">
            <a:extLst>
              <a:ext uri="{FF2B5EF4-FFF2-40B4-BE49-F238E27FC236}">
                <a16:creationId xmlns:a16="http://schemas.microsoft.com/office/drawing/2014/main" id="{7DE461F5-C8B6-8A6C-861D-2A1231807B8C}"/>
              </a:ext>
            </a:extLst>
          </p:cNvPr>
          <p:cNvSpPr/>
          <p:nvPr/>
        </p:nvSpPr>
        <p:spPr>
          <a:xfrm>
            <a:off x="7392879" y="4023064"/>
            <a:ext cx="648070" cy="612560"/>
          </a:xfrm>
          <a:prstGeom prst="ellipse">
            <a:avLst/>
          </a:prstGeom>
          <a:solidFill>
            <a:srgbClr val="FFC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latin typeface="Bahnschrift SemiBold Condensed" panose="020B0502040204020203" pitchFamily="34" charset="0"/>
              </a:rPr>
              <a:t>4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CC9FEA7-B2FF-E4FA-2CF6-4133DCC14C88}"/>
              </a:ext>
            </a:extLst>
          </p:cNvPr>
          <p:cNvSpPr txBox="1"/>
          <p:nvPr/>
        </p:nvSpPr>
        <p:spPr>
          <a:xfrm>
            <a:off x="2086253" y="2555600"/>
            <a:ext cx="3142695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b="1" dirty="0">
                <a:latin typeface="Cambria" panose="02040503050406030204" pitchFamily="18" charset="0"/>
                <a:ea typeface="Cambria" panose="02040503050406030204" pitchFamily="18" charset="0"/>
              </a:rPr>
              <a:t>Знакомство с проектом </a:t>
            </a:r>
            <a:r>
              <a:rPr lang="ru-RU" sz="1800" dirty="0">
                <a:latin typeface="Cambria" panose="02040503050406030204" pitchFamily="18" charset="0"/>
                <a:ea typeface="Cambria" panose="02040503050406030204" pitchFamily="18" charset="0"/>
              </a:rPr>
              <a:t>«Образовательный лифт: ШНОР-2024»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64C483A-37CE-3690-382B-DAC1175D112E}"/>
              </a:ext>
            </a:extLst>
          </p:cNvPr>
          <p:cNvSpPr txBox="1"/>
          <p:nvPr/>
        </p:nvSpPr>
        <p:spPr>
          <a:xfrm>
            <a:off x="7392879" y="2555600"/>
            <a:ext cx="343417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b="1" dirty="0">
                <a:latin typeface="Cambria" panose="02040503050406030204" pitchFamily="18" charset="0"/>
                <a:ea typeface="Cambria" panose="02040503050406030204" pitchFamily="18" charset="0"/>
              </a:rPr>
              <a:t>Задание 1 проекта </a:t>
            </a:r>
            <a:r>
              <a:rPr lang="ru-RU" sz="1800" i="0" u="none" strike="noStrike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«Образовательный лифт: ШНОР-2024» </a:t>
            </a:r>
            <a:endParaRPr lang="ru-RU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73B2DF4-DE47-BBC2-F0E4-CB1961069680}"/>
              </a:ext>
            </a:extLst>
          </p:cNvPr>
          <p:cNvSpPr txBox="1"/>
          <p:nvPr/>
        </p:nvSpPr>
        <p:spPr>
          <a:xfrm>
            <a:off x="2024109" y="4842768"/>
            <a:ext cx="33823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Cambria" panose="02040503050406030204" pitchFamily="18" charset="0"/>
                <a:ea typeface="Cambria" panose="02040503050406030204" pitchFamily="18" charset="0"/>
              </a:rPr>
              <a:t>Теория и практика:</a:t>
            </a:r>
          </a:p>
          <a:p>
            <a:r>
              <a:rPr lang="ru-RU" dirty="0">
                <a:latin typeface="Cambria" panose="02040503050406030204" pitchFamily="18" charset="0"/>
                <a:ea typeface="Cambria" panose="02040503050406030204" pitchFamily="18" charset="0"/>
              </a:rPr>
              <a:t>формируем предметные и метапредметные результаты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79132DF-F9A7-D5BC-8189-7532539C3804}"/>
              </a:ext>
            </a:extLst>
          </p:cNvPr>
          <p:cNvSpPr txBox="1"/>
          <p:nvPr/>
        </p:nvSpPr>
        <p:spPr>
          <a:xfrm>
            <a:off x="7392879" y="4838381"/>
            <a:ext cx="3548849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b="1" dirty="0">
                <a:latin typeface="Cambria" panose="02040503050406030204" pitchFamily="18" charset="0"/>
                <a:ea typeface="Cambria" panose="02040503050406030204" pitchFamily="18" charset="0"/>
              </a:rPr>
              <a:t>Рефлексия </a:t>
            </a:r>
          </a:p>
          <a:p>
            <a:r>
              <a:rPr lang="ru-RU" sz="1800" i="0" u="none" strike="noStrike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Первые впечатления от проекта «Образовательный лифт: ШНОР-2024»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241616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74025783-A784-76D1-34A1-D2C3D1C6BDF9}"/>
              </a:ext>
            </a:extLst>
          </p:cNvPr>
          <p:cNvSpPr/>
          <p:nvPr/>
        </p:nvSpPr>
        <p:spPr>
          <a:xfrm>
            <a:off x="0" y="2339177"/>
            <a:ext cx="12192000" cy="4518823"/>
          </a:xfrm>
          <a:prstGeom prst="rect">
            <a:avLst/>
          </a:prstGeom>
          <a:solidFill>
            <a:srgbClr val="FFC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5096834-DAE5-CD65-1A84-12CFEABBB643}"/>
              </a:ext>
            </a:extLst>
          </p:cNvPr>
          <p:cNvSpPr txBox="1"/>
          <p:nvPr/>
        </p:nvSpPr>
        <p:spPr>
          <a:xfrm>
            <a:off x="2579121" y="2513348"/>
            <a:ext cx="7187878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dirty="0">
                <a:latin typeface="Cambria" panose="02040503050406030204" pitchFamily="18" charset="0"/>
                <a:ea typeface="Cambria" panose="02040503050406030204" pitchFamily="18" charset="0"/>
              </a:rPr>
              <a:t>Знакомство с проектом «Образовательный лифт: ШНОР-2024»</a:t>
            </a:r>
          </a:p>
          <a:p>
            <a:pPr algn="ctr"/>
            <a:endParaRPr lang="ru-RU" dirty="0"/>
          </a:p>
        </p:txBody>
      </p:sp>
      <p:sp>
        <p:nvSpPr>
          <p:cNvPr id="5" name="Овал 4">
            <a:extLst>
              <a:ext uri="{FF2B5EF4-FFF2-40B4-BE49-F238E27FC236}">
                <a16:creationId xmlns:a16="http://schemas.microsoft.com/office/drawing/2014/main" id="{3825C80E-CF1C-ED6F-9543-41C39385649F}"/>
              </a:ext>
            </a:extLst>
          </p:cNvPr>
          <p:cNvSpPr/>
          <p:nvPr/>
        </p:nvSpPr>
        <p:spPr>
          <a:xfrm>
            <a:off x="5771965" y="1333252"/>
            <a:ext cx="648070" cy="612560"/>
          </a:xfrm>
          <a:prstGeom prst="ellipse">
            <a:avLst/>
          </a:prstGeom>
          <a:solidFill>
            <a:srgbClr val="FFC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latin typeface="Bahnschrift SemiBold Condensed" panose="020B0502040204020203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8702781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1AE43D77-3628-CCBA-9F10-C7E30A5BDC94}"/>
              </a:ext>
            </a:extLst>
          </p:cNvPr>
          <p:cNvSpPr/>
          <p:nvPr/>
        </p:nvSpPr>
        <p:spPr>
          <a:xfrm>
            <a:off x="1014761" y="3278459"/>
            <a:ext cx="9807569" cy="1773043"/>
          </a:xfrm>
          <a:prstGeom prst="rect">
            <a:avLst/>
          </a:prstGeom>
          <a:solidFill>
            <a:srgbClr val="FFC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73F02CE-E0D1-1048-A6A6-629A71321BE4}"/>
              </a:ext>
            </a:extLst>
          </p:cNvPr>
          <p:cNvSpPr txBox="1"/>
          <p:nvPr/>
        </p:nvSpPr>
        <p:spPr>
          <a:xfrm>
            <a:off x="2916820" y="972274"/>
            <a:ext cx="7905509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Clr>
                <a:srgbClr val="FFC000"/>
              </a:buClr>
              <a:buSzPct val="100000"/>
            </a:pPr>
            <a:r>
              <a:rPr lang="ru-RU" sz="4000" b="1" dirty="0">
                <a:latin typeface="Cambria" panose="02040503050406030204" pitchFamily="18" charset="0"/>
                <a:ea typeface="Cambria" panose="02040503050406030204" pitchFamily="18" charset="0"/>
              </a:rPr>
              <a:t>Идея проекта: </a:t>
            </a:r>
            <a:r>
              <a:rPr lang="ru-RU" sz="4000" dirty="0">
                <a:latin typeface="Cambria" panose="02040503050406030204" pitchFamily="18" charset="0"/>
                <a:ea typeface="Cambria" panose="02040503050406030204" pitchFamily="18" charset="0"/>
              </a:rPr>
              <a:t>поддержка школ с низкими образовательными результатами.</a:t>
            </a:r>
          </a:p>
          <a:p>
            <a:pPr>
              <a:buClr>
                <a:srgbClr val="FFC000"/>
              </a:buClr>
              <a:buSzPct val="100000"/>
            </a:pPr>
            <a:endParaRPr lang="ru-RU" sz="40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buClr>
                <a:srgbClr val="FFC000"/>
              </a:buClr>
              <a:buSzPct val="100000"/>
            </a:pPr>
            <a:r>
              <a:rPr lang="ru-RU" sz="4000" b="1" dirty="0">
                <a:latin typeface="Cambria" panose="02040503050406030204" pitchFamily="18" charset="0"/>
                <a:ea typeface="Cambria" panose="02040503050406030204" pitchFamily="18" charset="0"/>
              </a:rPr>
              <a:t>Тема проекта: </a:t>
            </a:r>
            <a:r>
              <a:rPr lang="ru-RU" sz="4000" dirty="0">
                <a:latin typeface="Cambria" panose="02040503050406030204" pitchFamily="18" charset="0"/>
                <a:ea typeface="Cambria" panose="02040503050406030204" pitchFamily="18" charset="0"/>
              </a:rPr>
              <a:t>формирование комплексных результатов.</a:t>
            </a:r>
            <a:endParaRPr lang="en-US" sz="40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10" name="Рисунок 9" descr="Открытая ладонь с растением">
            <a:extLst>
              <a:ext uri="{FF2B5EF4-FFF2-40B4-BE49-F238E27FC236}">
                <a16:creationId xmlns:a16="http://schemas.microsoft.com/office/drawing/2014/main" id="{BCA9A7D9-1168-8C49-90E6-F9823594E9E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78712" y="552691"/>
            <a:ext cx="1877992" cy="1877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04242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8C3E587-671A-22B7-B60B-E65809107060}"/>
              </a:ext>
            </a:extLst>
          </p:cNvPr>
          <p:cNvSpPr txBox="1"/>
          <p:nvPr/>
        </p:nvSpPr>
        <p:spPr>
          <a:xfrm>
            <a:off x="1623349" y="596625"/>
            <a:ext cx="931930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4800" b="1" dirty="0">
                <a:solidFill>
                  <a:srgbClr val="FFC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Результат участия в проекте.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96AA05A-9394-99DF-7714-C2951CFF24B3}"/>
              </a:ext>
            </a:extLst>
          </p:cNvPr>
          <p:cNvSpPr txBox="1"/>
          <p:nvPr/>
        </p:nvSpPr>
        <p:spPr>
          <a:xfrm>
            <a:off x="1111170" y="1736101"/>
            <a:ext cx="10002307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Участие в системе обмена опытом.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Использование современных педагогических технологий.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Учёт индивидуальных особенностей в учебном процессе.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Повышение уровня мотивации обучающихся.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Уменьшение доли родителей, недовольных преподаванием предмета.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Уверенность  учителя в своей педагогической компетентности.</a:t>
            </a:r>
          </a:p>
        </p:txBody>
      </p:sp>
    </p:spTree>
    <p:extLst>
      <p:ext uri="{BB962C8B-B14F-4D97-AF65-F5344CB8AC3E}">
        <p14:creationId xmlns:p14="http://schemas.microsoft.com/office/powerpoint/2010/main" val="7588685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E319776B-8E81-B6D0-6CA8-3EB1B4CFE812}"/>
              </a:ext>
            </a:extLst>
          </p:cNvPr>
          <p:cNvSpPr/>
          <p:nvPr/>
        </p:nvSpPr>
        <p:spPr>
          <a:xfrm>
            <a:off x="1183887" y="3408520"/>
            <a:ext cx="9824225" cy="1014761"/>
          </a:xfrm>
          <a:prstGeom prst="rect">
            <a:avLst/>
          </a:prstGeom>
          <a:solidFill>
            <a:srgbClr val="FFC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4D3035B4-94EC-DB43-D1C9-DC4EF8BF61FA}"/>
              </a:ext>
            </a:extLst>
          </p:cNvPr>
          <p:cNvSpPr/>
          <p:nvPr/>
        </p:nvSpPr>
        <p:spPr>
          <a:xfrm>
            <a:off x="1183887" y="1878233"/>
            <a:ext cx="9824225" cy="1014761"/>
          </a:xfrm>
          <a:prstGeom prst="rect">
            <a:avLst/>
          </a:prstGeom>
          <a:solidFill>
            <a:srgbClr val="FFC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000ACBB-B18F-8358-3A38-B284C74E46E6}"/>
              </a:ext>
            </a:extLst>
          </p:cNvPr>
          <p:cNvSpPr txBox="1"/>
          <p:nvPr/>
        </p:nvSpPr>
        <p:spPr>
          <a:xfrm>
            <a:off x="2207940" y="400773"/>
            <a:ext cx="9021337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4000" b="1" dirty="0">
                <a:latin typeface="Cambria" panose="02040503050406030204" pitchFamily="18" charset="0"/>
                <a:ea typeface="Cambria" panose="02040503050406030204" pitchFamily="18" charset="0"/>
              </a:rPr>
              <a:t>Что получит  учитель, работая в проекте.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212DBE5-A40F-9E06-1768-903B5014F5F7}"/>
              </a:ext>
            </a:extLst>
          </p:cNvPr>
          <p:cNvSpPr txBox="1"/>
          <p:nvPr/>
        </p:nvSpPr>
        <p:spPr>
          <a:xfrm>
            <a:off x="1895707" y="1891819"/>
            <a:ext cx="9333570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Результативное участие в краевом проекте (сертификат).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Создание инновационного продукта.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200" dirty="0">
                <a:latin typeface="Cambria" panose="02040503050406030204" pitchFamily="18" charset="0"/>
                <a:ea typeface="Cambria" panose="02040503050406030204" pitchFamily="18" charset="0"/>
              </a:rPr>
              <a:t>Выступление на краевой конференции (сертификат).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Публикация методической разработки.</a:t>
            </a:r>
          </a:p>
        </p:txBody>
      </p:sp>
      <p:pic>
        <p:nvPicPr>
          <p:cNvPr id="16" name="Рисунок 15" descr="Вишня">
            <a:extLst>
              <a:ext uri="{FF2B5EF4-FFF2-40B4-BE49-F238E27FC236}">
                <a16:creationId xmlns:a16="http://schemas.microsoft.com/office/drawing/2014/main" id="{FB8324F9-E292-3A99-7492-37F5C5798C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62723" y="317369"/>
            <a:ext cx="1144855" cy="1144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74565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531899F-6B77-9A73-F425-987FE5220FDB}"/>
              </a:ext>
            </a:extLst>
          </p:cNvPr>
          <p:cNvSpPr txBox="1"/>
          <p:nvPr/>
        </p:nvSpPr>
        <p:spPr>
          <a:xfrm>
            <a:off x="1430145" y="389621"/>
            <a:ext cx="609414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5400" b="1" dirty="0">
                <a:solidFill>
                  <a:srgbClr val="FFC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График проекта.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5A84A5C-ACBD-64D0-604B-680631504EFA}"/>
              </a:ext>
            </a:extLst>
          </p:cNvPr>
          <p:cNvSpPr txBox="1"/>
          <p:nvPr/>
        </p:nvSpPr>
        <p:spPr>
          <a:xfrm>
            <a:off x="1430145" y="1564723"/>
            <a:ext cx="9542655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ru-RU" sz="2800" dirty="0">
                <a:solidFill>
                  <a:srgbClr val="333333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Установочный семинар/вебинар – 5 апреля в 15.00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800" dirty="0">
                <a:solidFill>
                  <a:srgbClr val="333333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Вебинар-консультация 1 по проверке заданий/выдаче новых</a:t>
            </a:r>
            <a:r>
              <a:rPr lang="ru-RU" sz="2800" dirty="0">
                <a:solidFill>
                  <a:srgbClr val="333333"/>
                </a:solidFill>
                <a:latin typeface="Georgia" panose="02040502050405020303" pitchFamily="18" charset="0"/>
                <a:ea typeface="Calibri" panose="020F0502020204030204" pitchFamily="34" charset="0"/>
              </a:rPr>
              <a:t> – 26 апреля в 16.00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800" dirty="0">
                <a:solidFill>
                  <a:srgbClr val="333333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Промежуточный семинар/вебинар</a:t>
            </a:r>
            <a:r>
              <a:rPr lang="ru-RU" sz="2800" dirty="0">
                <a:solidFill>
                  <a:srgbClr val="333333"/>
                </a:solidFill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ru-RU" sz="2800" dirty="0">
                <a:solidFill>
                  <a:srgbClr val="333333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– август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800" dirty="0">
                <a:solidFill>
                  <a:srgbClr val="333333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Вебинар-консультация 2 по проверке заданий/ выдаче новых – 25 сентября </a:t>
            </a:r>
            <a:r>
              <a:rPr lang="ru-RU" sz="2800" dirty="0">
                <a:solidFill>
                  <a:srgbClr val="333333"/>
                </a:solidFill>
                <a:latin typeface="Georgia" panose="02040502050405020303" pitchFamily="18" charset="0"/>
                <a:ea typeface="Calibri" panose="020F0502020204030204" pitchFamily="34" charset="0"/>
              </a:rPr>
              <a:t>в 16.00</a:t>
            </a:r>
            <a:endParaRPr lang="ru-RU" sz="2800" dirty="0">
              <a:solidFill>
                <a:srgbClr val="333333"/>
              </a:solidFill>
              <a:effectLst/>
              <a:latin typeface="Georgia" panose="02040502050405020303" pitchFamily="18" charset="0"/>
              <a:ea typeface="Calibri" panose="020F050202020403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sz="2800" dirty="0">
                <a:solidFill>
                  <a:srgbClr val="333333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Итоговый семинар/вебинар – 16 октября в 15.00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800" b="1" dirty="0">
                <a:solidFill>
                  <a:srgbClr val="333333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Итоговая конференция/форум по проекту - ноябрь</a:t>
            </a:r>
            <a:endParaRPr lang="ru-RU" sz="2800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737469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3928</TotalTime>
  <Words>1537</Words>
  <Application>Microsoft Office PowerPoint</Application>
  <PresentationFormat>Широкоэкранный</PresentationFormat>
  <Paragraphs>180</Paragraphs>
  <Slides>37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37</vt:i4>
      </vt:variant>
    </vt:vector>
  </HeadingPairs>
  <TitlesOfParts>
    <vt:vector size="46" baseType="lpstr">
      <vt:lpstr>Arial</vt:lpstr>
      <vt:lpstr>Bahnschrift SemiBold Condensed</vt:lpstr>
      <vt:lpstr>Calibri</vt:lpstr>
      <vt:lpstr>Calibri Light</vt:lpstr>
      <vt:lpstr>Cambria</vt:lpstr>
      <vt:lpstr>Georgia</vt:lpstr>
      <vt:lpstr>Times New Roman</vt:lpstr>
      <vt:lpstr>Wingdings</vt:lpstr>
      <vt:lpstr>Тема Office</vt:lpstr>
      <vt:lpstr>Установочный вебинар по проекту "Образовательный лифт: ШНОР" для сетевой группы учителей физики.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Предметные результаты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Предметные результаты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Предметные результаты</vt:lpstr>
      <vt:lpstr>Презентация PowerPoint</vt:lpstr>
      <vt:lpstr>Презентация PowerPoint</vt:lpstr>
      <vt:lpstr>Презентация PowerPoint</vt:lpstr>
      <vt:lpstr> Задания на формирование метапредметных результатов.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Установочный вебинар по проекту "Образовательный лифт: ШНОР" для сетевой группы учителей физики.</dc:title>
  <dc:creator>Надежда</dc:creator>
  <cp:lastModifiedBy>Надежда</cp:lastModifiedBy>
  <cp:revision>13</cp:revision>
  <dcterms:created xsi:type="dcterms:W3CDTF">2023-04-25T13:51:42Z</dcterms:created>
  <dcterms:modified xsi:type="dcterms:W3CDTF">2024-04-05T13:54:43Z</dcterms:modified>
</cp:coreProperties>
</file>