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4" r:id="rId4"/>
    <p:sldId id="265" r:id="rId5"/>
    <p:sldId id="266" r:id="rId6"/>
    <p:sldId id="318" r:id="rId7"/>
    <p:sldId id="321" r:id="rId8"/>
    <p:sldId id="320" r:id="rId9"/>
    <p:sldId id="322" r:id="rId10"/>
    <p:sldId id="323" r:id="rId11"/>
    <p:sldId id="324" r:id="rId12"/>
    <p:sldId id="325" r:id="rId13"/>
    <p:sldId id="273" r:id="rId14"/>
    <p:sldId id="29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10" autoAdjust="0"/>
    <p:restoredTop sz="94690" autoAdjust="0"/>
  </p:normalViewPr>
  <p:slideViewPr>
    <p:cSldViewPr snapToGrid="0">
      <p:cViewPr varScale="1">
        <p:scale>
          <a:sx n="77" d="100"/>
          <a:sy n="77" d="100"/>
        </p:scale>
        <p:origin x="34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40C2D-D13F-4755-99AF-29B5160CD13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2E842-1C50-4D6C-858C-2B6355154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379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A5E85-429B-060D-6405-64C3F6FAA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302E89-EBEA-7EA9-EF95-A94245184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F3B4D2-43B5-3CBB-3961-517866D5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E89AEE-9602-3E15-6C10-9BEE82B24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CF955C-E153-2533-8AC9-22C1BF36F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7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3422C-CFE3-31EC-9863-4FB33CBD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7A51BA-ACA9-C6C1-FAB6-FFE540E99D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190100-BA71-E87A-BEB0-214064A7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5D5A9-CE71-917D-6CC8-A7A94159F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2B275C-C7EF-8EB4-43B6-F494E8250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79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515A22-FF77-EED5-4896-60CA692149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1CC12E-DF95-A697-42E2-62D27BF85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86F1C9-1684-386F-995A-E22A1CED9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F77909-91F2-144F-21C1-C6FF5B69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DE4032-CA08-A478-4EC4-3C134CB0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4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563F2-294F-5DF6-1DA8-D7DDE505A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A2B1A0-846C-E16C-E6DD-61A74A9A8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961C77-3E2A-B719-4B7F-D486721EE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013F11-7948-A0D8-3E40-4E0D334DC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6584EF-F132-3FCD-DE89-8B5A3CEA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50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CB452-E22B-987E-1944-B7051121E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7AF98E-FF51-A4FF-B92A-515366AA8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E92898-8D46-CC1B-C279-13B71F66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F4D99B-B08B-CA93-07EF-06DF2C1DD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D22DCB-611A-77D7-FC34-5AC1805B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9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940AB-8ED6-4031-6E50-C8275146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29ADE1-C372-1431-E162-A7D16B17B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BB3F5F-1B46-58A4-82DD-F02953F46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A45E7B-B408-3D18-029C-9E544533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109366-BDE4-2C5B-A7CB-94732EE2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CB5D91-E07B-6A96-9AAD-3E0129CEC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6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C91C2-3F4B-22B1-74D4-6B8C847D4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76F6E6-E923-6EB9-7450-4B5440C88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C42F03-3D50-A6D9-E106-1B7CAFF793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235B00-AE23-36EB-E8C9-12453EBFEA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FB83BBE-27FF-7947-FFBE-05DA1CA1E1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F44BE44-74FB-4888-1901-9A754F0CB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6C339B-742F-F0D7-3849-76634CE03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EE2E815-7801-0E7D-BEAD-E65E9356F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8C99C-0523-A48A-7742-E0E41070E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46E1D6-F65B-640D-52E6-1501D3349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F82A68-4D31-AEA9-69DC-264E7CCC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0A40B5-F748-60EB-C05C-1007265A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02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EF7D2C-5F17-5883-D760-C44F8F52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E308DDA-7D12-5E9A-C379-042749A2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D6C6C1-61E9-9F34-8E42-CF92ED7D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52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0F359-A458-D500-7AB6-7A966D54C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EA184A-FDF6-0805-AA94-24EF9540E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15F04C-0D9F-1A0E-707C-0DA295575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82AA7C-0FE6-F76C-2710-55EF10DC2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E6BE7D-68BD-6435-55BD-1B29A8098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FD05D3-E896-3C80-555C-EF3D8F6F5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9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A0FE0-E15C-402F-6AB2-8B920B652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0552404-1C1E-E3E3-0975-94B5B8CFDF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B9EA67-ED25-8892-EDF1-D93A22860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80677C-F090-0F31-5027-7196F315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377F1E-A749-6183-197A-C4496503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B15B1E-EB91-5FA6-D291-8C6C2A63A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30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7AC003-64A5-29F6-AE35-E6C1A63E4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FA7067-5830-7D0D-33F6-CE82F389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5AE3AE-CF16-CC63-87B7-90AFB67EB3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AD1FB-B49B-4037-A4A6-144A8BAE81B4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AEA89-BC18-6137-94AC-61ED3AA51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32ABCF-06D3-EFC9-CBE9-DB6A4A05F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0567-C721-49A0-A2ED-989FA2F2E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1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aymm1RhS3sUV__tmWs87GlRWf4V_hL6G?usp=sharing" TargetMode="External"/><Relationship Id="rId2" Type="http://schemas.openxmlformats.org/officeDocument/2006/relationships/hyperlink" Target="https://forms.yandex.ru/u/65479bfb43f74fe2c013f587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y.mts-link.ru/51207829/1000140641/record-new/94398416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fanni1909@yandex.ru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536AC77-B9D4-6777-CC91-25E4B14668E5}"/>
              </a:ext>
            </a:extLst>
          </p:cNvPr>
          <p:cNvSpPr/>
          <p:nvPr/>
        </p:nvSpPr>
        <p:spPr>
          <a:xfrm>
            <a:off x="5680788" y="95250"/>
            <a:ext cx="6960635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916931-C4B7-ECC0-EF39-6725853E8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8190" y="1736012"/>
            <a:ext cx="8752115" cy="2387600"/>
          </a:xfrm>
        </p:spPr>
        <p:txBody>
          <a:bodyPr>
            <a:noAutofit/>
          </a:bodyPr>
          <a:lstStyle/>
          <a:p>
            <a:pPr algn="r"/>
            <a:r>
              <a:rPr lang="ru-RU" sz="4400" dirty="0">
                <a:latin typeface="Bookman Old Style" panose="02050604050505020204" pitchFamily="18" charset="0"/>
              </a:rPr>
              <a:t>Итоговый вебинар</a:t>
            </a:r>
            <a:br>
              <a:rPr lang="ru-RU" sz="4400" dirty="0">
                <a:latin typeface="Bookman Old Style" panose="02050604050505020204" pitchFamily="18" charset="0"/>
              </a:rPr>
            </a:br>
            <a:r>
              <a:rPr lang="ru-RU" sz="4400" dirty="0">
                <a:latin typeface="Bookman Old Style" panose="02050604050505020204" pitchFamily="18" charset="0"/>
              </a:rPr>
              <a:t>по проекту "Образовательный лифт: ШНОР" для сетевой группы учителей физики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4DF34B-BA84-B1DE-412C-AEA22637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534" y="4259424"/>
            <a:ext cx="8752115" cy="1655762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Яковлева Надежда Геннадьевна, старший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преподаватель кафедры общего образования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ЦНППМПР ГАУ ДПО «ИРО ПК»</a:t>
            </a:r>
          </a:p>
          <a:p>
            <a:endParaRPr lang="ru-RU" dirty="0"/>
          </a:p>
        </p:txBody>
      </p:sp>
      <p:pic>
        <p:nvPicPr>
          <p:cNvPr id="21" name="Рисунок 20" descr="Растение">
            <a:extLst>
              <a:ext uri="{FF2B5EF4-FFF2-40B4-BE49-F238E27FC236}">
                <a16:creationId xmlns:a16="http://schemas.microsoft.com/office/drawing/2014/main" id="{F7AF5B1F-0119-800E-1410-ECB0BB786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1604" y="504963"/>
            <a:ext cx="1739704" cy="173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85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E9EDBA-5BFC-5EF8-6883-4A971851629D}"/>
              </a:ext>
            </a:extLst>
          </p:cNvPr>
          <p:cNvSpPr txBox="1"/>
          <p:nvPr/>
        </p:nvSpPr>
        <p:spPr>
          <a:xfrm>
            <a:off x="569843" y="264541"/>
            <a:ext cx="110523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О проведении региональной научно-практической Конференции.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726943-0D8B-E772-4282-F5F1CBDFC0CB}"/>
              </a:ext>
            </a:extLst>
          </p:cNvPr>
          <p:cNvSpPr txBox="1"/>
          <p:nvPr/>
        </p:nvSpPr>
        <p:spPr>
          <a:xfrm>
            <a:off x="1371599" y="1464870"/>
            <a:ext cx="10416209" cy="4721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Georgia" panose="02040502050405020303" pitchFamily="18" charset="0"/>
              </a:rPr>
              <a:t>Название: </a:t>
            </a:r>
            <a:r>
              <a:rPr lang="ru-RU" sz="2400" dirty="0">
                <a:latin typeface="Georgia" panose="02040502050405020303" pitchFamily="18" charset="0"/>
              </a:rPr>
              <a:t>«Эффективные механизмы повышения образовательных результатов обучающихся» в 2023 г.</a:t>
            </a:r>
          </a:p>
          <a:p>
            <a:pPr algn="l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проведения Конференции: </a:t>
            </a:r>
            <a:r>
              <a:rPr lang="ru-RU" sz="2400" b="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 ноября 2023 года в очном формате с использованием видеоконференцсвязи с 10.00 до 15.30</a:t>
            </a:r>
          </a:p>
          <a:p>
            <a:pPr algn="l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проведения Конференции: </a:t>
            </a:r>
            <a:r>
              <a:rPr lang="ru-RU" sz="2400" b="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ЦНППМПР ГАУ ДПО «ИРО ПК», г. Пермь, ул. Бородинская, 35а.</a:t>
            </a:r>
          </a:p>
          <a:p>
            <a:pPr algn="l">
              <a:lnSpc>
                <a:spcPct val="150000"/>
              </a:lnSpc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Участники Конференции: </a:t>
            </a:r>
            <a:r>
              <a:rPr lang="ru-RU" sz="2400" b="0" dirty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участники проекта «Образовательный лифт: ШНОР».</a:t>
            </a:r>
            <a:endParaRPr lang="ru-RU" sz="2400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3FAC96E-FD69-83E8-5F83-1B5F9A7E45A4}"/>
              </a:ext>
            </a:extLst>
          </p:cNvPr>
          <p:cNvSpPr/>
          <p:nvPr/>
        </p:nvSpPr>
        <p:spPr>
          <a:xfrm>
            <a:off x="804034" y="1708747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B890832B-178C-C10E-8CF6-B555787816C7}"/>
              </a:ext>
            </a:extLst>
          </p:cNvPr>
          <p:cNvSpPr/>
          <p:nvPr/>
        </p:nvSpPr>
        <p:spPr>
          <a:xfrm>
            <a:off x="795336" y="275272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D632817C-7A05-D7B5-0E59-8D079B908C05}"/>
              </a:ext>
            </a:extLst>
          </p:cNvPr>
          <p:cNvSpPr/>
          <p:nvPr/>
        </p:nvSpPr>
        <p:spPr>
          <a:xfrm>
            <a:off x="795335" y="523318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F6E49990-5289-7952-BB99-02AC2D9B8887}"/>
              </a:ext>
            </a:extLst>
          </p:cNvPr>
          <p:cNvSpPr/>
          <p:nvPr/>
        </p:nvSpPr>
        <p:spPr>
          <a:xfrm>
            <a:off x="804034" y="399295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41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BE65F1-0ADB-477A-BD51-A48061A06BD7}"/>
              </a:ext>
            </a:extLst>
          </p:cNvPr>
          <p:cNvSpPr txBox="1"/>
          <p:nvPr/>
        </p:nvSpPr>
        <p:spPr>
          <a:xfrm>
            <a:off x="1073426" y="193599"/>
            <a:ext cx="10045147" cy="815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этапы Конференции: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80DB42B-F5A2-E35C-3270-CB22434E2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157368"/>
              </p:ext>
            </p:extLst>
          </p:nvPr>
        </p:nvGraphicFramePr>
        <p:xfrm>
          <a:off x="685800" y="1222953"/>
          <a:ext cx="11041770" cy="4889215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428750">
                  <a:extLst>
                    <a:ext uri="{9D8B030D-6E8A-4147-A177-3AD203B41FA5}">
                      <a16:colId xmlns:a16="http://schemas.microsoft.com/office/drawing/2014/main" val="2420158377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3130072399"/>
                    </a:ext>
                  </a:extLst>
                </a:gridCol>
                <a:gridCol w="7650870">
                  <a:extLst>
                    <a:ext uri="{9D8B030D-6E8A-4147-A177-3AD203B41FA5}">
                      <a16:colId xmlns:a16="http://schemas.microsoft.com/office/drawing/2014/main" val="1922747465"/>
                    </a:ext>
                  </a:extLst>
                </a:gridCol>
              </a:tblGrid>
              <a:tr h="413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Этап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Срок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Краткое содержание этапа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468691"/>
                  </a:ext>
                </a:extLst>
              </a:tr>
              <a:tr h="15802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Организационный этап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Georgia" panose="02040502050405020303" pitchFamily="18" charset="0"/>
                        </a:rPr>
                        <a:t>с 07.11.2023 по 13.11.2023</a:t>
                      </a:r>
                      <a:endParaRPr lang="ru-RU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регистрация участников Конференции по ссылке: </a:t>
                      </a:r>
                      <a:r>
                        <a:rPr lang="ru-RU" sz="18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https://forms.yandex.ru/u/65479bfb43f74fe2c013f587/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-заполнение согласия на обработку персональных данных (Приложение 2) и согласия на использование материалов Конференции с сохранением авторских прав (Приложение 3)  оформляется в формате PDF и прикрепляется к заявке.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1954651"/>
                  </a:ext>
                </a:extLst>
              </a:tr>
              <a:tr h="144301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Подготовительный этап  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с 13.06.2023 по 19.11.2023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размещение материалов на диске: </a:t>
                      </a:r>
                      <a:r>
                        <a:rPr lang="ru-RU" sz="18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https://drive.google.com/drive/folders/1aymm1RhS3sUV__tmWs87GlRWf4V_hL6G?usp=sharing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разработка программы Конференции;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информирование участников Конференции. 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331362"/>
                  </a:ext>
                </a:extLst>
              </a:tr>
              <a:tr h="9407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Заключительный этап.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27.11.2023 г.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проведение Конференции;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анализ итогов Конференции;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рассылка сертификатов участникам Конференции. 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5712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933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CA2D33-2D4F-7E74-00C9-72F2C1C4C977}"/>
              </a:ext>
            </a:extLst>
          </p:cNvPr>
          <p:cNvSpPr txBox="1"/>
          <p:nvPr/>
        </p:nvSpPr>
        <p:spPr>
          <a:xfrm>
            <a:off x="1876424" y="2051209"/>
            <a:ext cx="9477375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проведения Конференции организуется работа на одной из трех площадок, на которых будут представлены методические и дидактические материалы по формированию метапредметных результатов обучающихся в условиях обновленного ФГОС НОО, ООО, СОО.</a:t>
            </a:r>
          </a:p>
          <a:p>
            <a:pPr algn="just">
              <a:spcAft>
                <a:spcPts val="600"/>
              </a:spcAft>
            </a:pPr>
            <a:endParaRPr lang="ru-RU" sz="2000" b="0" dirty="0">
              <a:solidFill>
                <a:srgbClr val="333F5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Конференция будет проводиться в следующих форматах: пленарное заседание; проектные сессии; круглый стол.</a:t>
            </a:r>
          </a:p>
          <a:p>
            <a:pPr algn="just">
              <a:spcAft>
                <a:spcPts val="600"/>
              </a:spcAft>
            </a:pPr>
            <a:endParaRPr lang="ru-RU" sz="2000" b="0" dirty="0">
              <a:solidFill>
                <a:srgbClr val="333F5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 выступления: презентация, мастер-класс, дискуссионная площадка.</a:t>
            </a:r>
          </a:p>
          <a:p>
            <a:pPr algn="just">
              <a:spcAft>
                <a:spcPts val="600"/>
              </a:spcAft>
            </a:pPr>
            <a:endParaRPr lang="ru-RU" sz="2000" b="0" dirty="0">
              <a:solidFill>
                <a:srgbClr val="333F5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выступления: презентация – 15 мин., мастер-класс – 30 мин.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646291-5C2B-89F6-BBE0-05B5651A0B43}"/>
              </a:ext>
            </a:extLst>
          </p:cNvPr>
          <p:cNvSpPr txBox="1"/>
          <p:nvPr/>
        </p:nvSpPr>
        <p:spPr>
          <a:xfrm>
            <a:off x="1019175" y="457885"/>
            <a:ext cx="102584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  <a:ea typeface="Cambria" panose="02040503050406030204" pitchFamily="18" charset="0"/>
              </a:rPr>
              <a:t>Конференция проекта </a:t>
            </a:r>
            <a:r>
              <a:rPr lang="ru-RU" sz="3600" i="0" u="none" strike="noStrike" dirty="0">
                <a:solidFill>
                  <a:schemeClr val="accent6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mbria" panose="02040503050406030204" pitchFamily="18" charset="0"/>
              </a:rPr>
              <a:t>«Образовательный лифт: ШНОР» 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CD42EB4-591B-D8E2-825E-4A56D9B3E393}"/>
              </a:ext>
            </a:extLst>
          </p:cNvPr>
          <p:cNvSpPr/>
          <p:nvPr/>
        </p:nvSpPr>
        <p:spPr>
          <a:xfrm>
            <a:off x="1147762" y="212407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FE9B04A-B640-6D2D-9220-B7142E72409F}"/>
              </a:ext>
            </a:extLst>
          </p:cNvPr>
          <p:cNvSpPr/>
          <p:nvPr/>
        </p:nvSpPr>
        <p:spPr>
          <a:xfrm>
            <a:off x="1145380" y="3859054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DA521506-D9D6-D19F-3622-BAE9874EF673}"/>
              </a:ext>
            </a:extLst>
          </p:cNvPr>
          <p:cNvSpPr/>
          <p:nvPr/>
        </p:nvSpPr>
        <p:spPr>
          <a:xfrm>
            <a:off x="1147762" y="4858138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28FFBEB1-34FC-B009-B15B-2DF9504BAF60}"/>
              </a:ext>
            </a:extLst>
          </p:cNvPr>
          <p:cNvSpPr/>
          <p:nvPr/>
        </p:nvSpPr>
        <p:spPr>
          <a:xfrm>
            <a:off x="1147762" y="5647849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295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0C7AD4-304F-5659-38CB-C85262F85800}"/>
              </a:ext>
            </a:extLst>
          </p:cNvPr>
          <p:cNvSpPr txBox="1"/>
          <p:nvPr/>
        </p:nvSpPr>
        <p:spPr>
          <a:xfrm>
            <a:off x="2530929" y="2136357"/>
            <a:ext cx="713014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anose="0205060405050502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2757387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A5A81D-D206-FEBF-5DCD-07A0B5E63EC0}"/>
              </a:ext>
            </a:extLst>
          </p:cNvPr>
          <p:cNvSpPr txBox="1"/>
          <p:nvPr/>
        </p:nvSpPr>
        <p:spPr>
          <a:xfrm>
            <a:off x="2176670" y="2280238"/>
            <a:ext cx="84780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Bookman Old Style" panose="02050604050505020204" pitchFamily="18" charset="0"/>
              </a:rPr>
              <a:t>Ссылка на запись вебинара: 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AktivGrotesk-Regular"/>
                <a:hlinkClick r:id="rId2"/>
              </a:rPr>
              <a:t>https://my.mts-link.ru/51207829/1000140641/record-new/943984161</a:t>
            </a:r>
            <a:r>
              <a:rPr lang="ru-RU" sz="4000" b="0" i="0">
                <a:solidFill>
                  <a:srgbClr val="333333"/>
                </a:solidFill>
                <a:effectLst/>
                <a:latin typeface="AktivGrotesk-Regular"/>
              </a:rPr>
              <a:t> </a:t>
            </a:r>
            <a:endParaRPr lang="ru-RU" sz="4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12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31899F-6B77-9A73-F425-987FE5220FDB}"/>
              </a:ext>
            </a:extLst>
          </p:cNvPr>
          <p:cNvSpPr txBox="1"/>
          <p:nvPr/>
        </p:nvSpPr>
        <p:spPr>
          <a:xfrm>
            <a:off x="1430144" y="389621"/>
            <a:ext cx="66901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  <a:ea typeface="Cambria" panose="02040503050406030204" pitchFamily="18" charset="0"/>
              </a:rPr>
              <a:t>График проекта.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A84A5C-ACBD-64D0-604B-680631504EFA}"/>
              </a:ext>
            </a:extLst>
          </p:cNvPr>
          <p:cNvSpPr txBox="1"/>
          <p:nvPr/>
        </p:nvSpPr>
        <p:spPr>
          <a:xfrm>
            <a:off x="1430145" y="1564723"/>
            <a:ext cx="954265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Установочный семинар/вебинар – 21 апреля в 16.00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1 по проверке заданий/выдаче новых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– 8 июня в 16.00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Промежуточный семинар/вебинар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– 28 августа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2 по проверке заданий/ выдаче новых – 10 октября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в 16.00</a:t>
            </a:r>
            <a:endParaRPr lang="ru-RU" sz="2800" dirty="0">
              <a:solidFill>
                <a:schemeClr val="bg2">
                  <a:lumMod val="50000"/>
                </a:schemeClr>
              </a:solidFill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Итоговый семинар/вебинар – 14 октября в 15.00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Итоговая конференция проекта – 27 ноября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374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3A8322-3072-730B-B700-F7807CE7CC69}"/>
              </a:ext>
            </a:extLst>
          </p:cNvPr>
          <p:cNvSpPr txBox="1"/>
          <p:nvPr/>
        </p:nvSpPr>
        <p:spPr>
          <a:xfrm>
            <a:off x="2578014" y="660025"/>
            <a:ext cx="70359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Bookman Old Style" panose="02050604050505020204" pitchFamily="18" charset="0"/>
                <a:ea typeface="Cambria" panose="02040503050406030204" pitchFamily="18" charset="0"/>
              </a:rPr>
              <a:t>Задания проекта.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09221E5-0874-6523-E435-AF7E3762956D}"/>
              </a:ext>
            </a:extLst>
          </p:cNvPr>
          <p:cNvSpPr/>
          <p:nvPr/>
        </p:nvSpPr>
        <p:spPr>
          <a:xfrm>
            <a:off x="1272100" y="2378165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4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4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4BE03DDC-03B7-B737-D3BA-65ADB672E412}"/>
              </a:ext>
            </a:extLst>
          </p:cNvPr>
          <p:cNvSpPr/>
          <p:nvPr/>
        </p:nvSpPr>
        <p:spPr>
          <a:xfrm>
            <a:off x="4232570" y="2378165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4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4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BAB644CE-FBD8-7146-2F53-E8BACADA179F}"/>
              </a:ext>
            </a:extLst>
          </p:cNvPr>
          <p:cNvSpPr/>
          <p:nvPr/>
        </p:nvSpPr>
        <p:spPr>
          <a:xfrm>
            <a:off x="7010563" y="2378166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4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4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05D63C50-4212-1552-256F-6743947B9B6B}"/>
              </a:ext>
            </a:extLst>
          </p:cNvPr>
          <p:cNvSpPr/>
          <p:nvPr/>
        </p:nvSpPr>
        <p:spPr>
          <a:xfrm>
            <a:off x="9971033" y="2378165"/>
            <a:ext cx="1161415" cy="1162685"/>
          </a:xfrm>
          <a:custGeom>
            <a:avLst/>
            <a:gdLst/>
            <a:ahLst/>
            <a:cxnLst/>
            <a:rect l="l" t="t" r="r" b="b"/>
            <a:pathLst>
              <a:path w="1161414" h="1162685">
                <a:moveTo>
                  <a:pt x="580615" y="1162094"/>
                </a:moveTo>
                <a:lnTo>
                  <a:pt x="533128" y="1160162"/>
                </a:lnTo>
                <a:lnTo>
                  <a:pt x="486674" y="1154467"/>
                </a:lnTo>
                <a:lnTo>
                  <a:pt x="441405" y="1145161"/>
                </a:lnTo>
                <a:lnTo>
                  <a:pt x="397472" y="1132393"/>
                </a:lnTo>
                <a:lnTo>
                  <a:pt x="355027" y="1116315"/>
                </a:lnTo>
                <a:lnTo>
                  <a:pt x="314221" y="1097078"/>
                </a:lnTo>
                <a:lnTo>
                  <a:pt x="275207" y="1074833"/>
                </a:lnTo>
                <a:lnTo>
                  <a:pt x="238135" y="1049731"/>
                </a:lnTo>
                <a:lnTo>
                  <a:pt x="203157" y="1021923"/>
                </a:lnTo>
                <a:lnTo>
                  <a:pt x="170426" y="991560"/>
                </a:lnTo>
                <a:lnTo>
                  <a:pt x="140092" y="958793"/>
                </a:lnTo>
                <a:lnTo>
                  <a:pt x="112307" y="923772"/>
                </a:lnTo>
                <a:lnTo>
                  <a:pt x="87223" y="886650"/>
                </a:lnTo>
                <a:lnTo>
                  <a:pt x="64992" y="847576"/>
                </a:lnTo>
                <a:lnTo>
                  <a:pt x="45765" y="806702"/>
                </a:lnTo>
                <a:lnTo>
                  <a:pt x="29694" y="764179"/>
                </a:lnTo>
                <a:lnTo>
                  <a:pt x="16930" y="720158"/>
                </a:lnTo>
                <a:lnTo>
                  <a:pt x="7625" y="674789"/>
                </a:lnTo>
                <a:lnTo>
                  <a:pt x="1931" y="628225"/>
                </a:lnTo>
                <a:lnTo>
                  <a:pt x="0" y="580615"/>
                </a:lnTo>
                <a:lnTo>
                  <a:pt x="1931" y="533128"/>
                </a:lnTo>
                <a:lnTo>
                  <a:pt x="7625" y="486674"/>
                </a:lnTo>
                <a:lnTo>
                  <a:pt x="16930" y="441405"/>
                </a:lnTo>
                <a:lnTo>
                  <a:pt x="29694" y="397472"/>
                </a:lnTo>
                <a:lnTo>
                  <a:pt x="45765" y="355027"/>
                </a:lnTo>
                <a:lnTo>
                  <a:pt x="64992" y="314221"/>
                </a:lnTo>
                <a:lnTo>
                  <a:pt x="87223" y="275207"/>
                </a:lnTo>
                <a:lnTo>
                  <a:pt x="112307" y="238135"/>
                </a:lnTo>
                <a:lnTo>
                  <a:pt x="140092" y="203157"/>
                </a:lnTo>
                <a:lnTo>
                  <a:pt x="170426" y="170426"/>
                </a:lnTo>
                <a:lnTo>
                  <a:pt x="203157" y="140092"/>
                </a:lnTo>
                <a:lnTo>
                  <a:pt x="238135" y="112307"/>
                </a:lnTo>
                <a:lnTo>
                  <a:pt x="275207" y="87223"/>
                </a:lnTo>
                <a:lnTo>
                  <a:pt x="314221" y="64992"/>
                </a:lnTo>
                <a:lnTo>
                  <a:pt x="355027" y="45765"/>
                </a:lnTo>
                <a:lnTo>
                  <a:pt x="397472" y="29694"/>
                </a:lnTo>
                <a:lnTo>
                  <a:pt x="441405" y="16930"/>
                </a:lnTo>
                <a:lnTo>
                  <a:pt x="486674" y="7625"/>
                </a:lnTo>
                <a:lnTo>
                  <a:pt x="533128" y="1931"/>
                </a:lnTo>
                <a:lnTo>
                  <a:pt x="580615" y="0"/>
                </a:lnTo>
                <a:lnTo>
                  <a:pt x="628218" y="1931"/>
                </a:lnTo>
                <a:lnTo>
                  <a:pt x="674765" y="7625"/>
                </a:lnTo>
                <a:lnTo>
                  <a:pt x="720105" y="16930"/>
                </a:lnTo>
                <a:lnTo>
                  <a:pt x="764089" y="29694"/>
                </a:lnTo>
                <a:lnTo>
                  <a:pt x="806567" y="45765"/>
                </a:lnTo>
                <a:lnTo>
                  <a:pt x="847389" y="64992"/>
                </a:lnTo>
                <a:lnTo>
                  <a:pt x="886406" y="87223"/>
                </a:lnTo>
                <a:lnTo>
                  <a:pt x="923468" y="112307"/>
                </a:lnTo>
                <a:lnTo>
                  <a:pt x="958425" y="140092"/>
                </a:lnTo>
                <a:lnTo>
                  <a:pt x="991128" y="170426"/>
                </a:lnTo>
                <a:lnTo>
                  <a:pt x="1021426" y="203157"/>
                </a:lnTo>
                <a:lnTo>
                  <a:pt x="1049171" y="238135"/>
                </a:lnTo>
                <a:lnTo>
                  <a:pt x="1074213" y="275207"/>
                </a:lnTo>
                <a:lnTo>
                  <a:pt x="1096401" y="314221"/>
                </a:lnTo>
                <a:lnTo>
                  <a:pt x="1098969" y="319684"/>
                </a:lnTo>
                <a:lnTo>
                  <a:pt x="580615" y="319684"/>
                </a:lnTo>
                <a:lnTo>
                  <a:pt x="533892" y="323910"/>
                </a:lnTo>
                <a:lnTo>
                  <a:pt x="489843" y="336087"/>
                </a:lnTo>
                <a:lnTo>
                  <a:pt x="449221" y="355460"/>
                </a:lnTo>
                <a:lnTo>
                  <a:pt x="412781" y="381276"/>
                </a:lnTo>
                <a:lnTo>
                  <a:pt x="381276" y="412781"/>
                </a:lnTo>
                <a:lnTo>
                  <a:pt x="355460" y="449221"/>
                </a:lnTo>
                <a:lnTo>
                  <a:pt x="336087" y="489843"/>
                </a:lnTo>
                <a:lnTo>
                  <a:pt x="323910" y="533892"/>
                </a:lnTo>
                <a:lnTo>
                  <a:pt x="319684" y="580615"/>
                </a:lnTo>
                <a:lnTo>
                  <a:pt x="323910" y="627338"/>
                </a:lnTo>
                <a:lnTo>
                  <a:pt x="336087" y="671387"/>
                </a:lnTo>
                <a:lnTo>
                  <a:pt x="355460" y="712008"/>
                </a:lnTo>
                <a:lnTo>
                  <a:pt x="381276" y="748449"/>
                </a:lnTo>
                <a:lnTo>
                  <a:pt x="412781" y="779954"/>
                </a:lnTo>
                <a:lnTo>
                  <a:pt x="449221" y="805770"/>
                </a:lnTo>
                <a:lnTo>
                  <a:pt x="489843" y="825143"/>
                </a:lnTo>
                <a:lnTo>
                  <a:pt x="533892" y="837320"/>
                </a:lnTo>
                <a:lnTo>
                  <a:pt x="580615" y="841546"/>
                </a:lnTo>
                <a:lnTo>
                  <a:pt x="1099610" y="841546"/>
                </a:lnTo>
                <a:lnTo>
                  <a:pt x="1096782" y="847576"/>
                </a:lnTo>
                <a:lnTo>
                  <a:pt x="1074596" y="886650"/>
                </a:lnTo>
                <a:lnTo>
                  <a:pt x="1049545" y="923772"/>
                </a:lnTo>
                <a:lnTo>
                  <a:pt x="1021779" y="958793"/>
                </a:lnTo>
                <a:lnTo>
                  <a:pt x="991452" y="991560"/>
                </a:lnTo>
                <a:lnTo>
                  <a:pt x="958714" y="1021923"/>
                </a:lnTo>
                <a:lnTo>
                  <a:pt x="923717" y="1049731"/>
                </a:lnTo>
                <a:lnTo>
                  <a:pt x="886613" y="1074833"/>
                </a:lnTo>
                <a:lnTo>
                  <a:pt x="847553" y="1097078"/>
                </a:lnTo>
                <a:lnTo>
                  <a:pt x="806689" y="1116315"/>
                </a:lnTo>
                <a:lnTo>
                  <a:pt x="764172" y="1132393"/>
                </a:lnTo>
                <a:lnTo>
                  <a:pt x="720155" y="1145161"/>
                </a:lnTo>
                <a:lnTo>
                  <a:pt x="674788" y="1154467"/>
                </a:lnTo>
                <a:lnTo>
                  <a:pt x="628225" y="1160162"/>
                </a:lnTo>
                <a:lnTo>
                  <a:pt x="580615" y="1162094"/>
                </a:lnTo>
                <a:close/>
              </a:path>
              <a:path w="1161414" h="1162685">
                <a:moveTo>
                  <a:pt x="1099610" y="841546"/>
                </a:moveTo>
                <a:lnTo>
                  <a:pt x="580615" y="841546"/>
                </a:lnTo>
                <a:lnTo>
                  <a:pt x="627338" y="837320"/>
                </a:lnTo>
                <a:lnTo>
                  <a:pt x="671387" y="825143"/>
                </a:lnTo>
                <a:lnTo>
                  <a:pt x="712008" y="805770"/>
                </a:lnTo>
                <a:lnTo>
                  <a:pt x="748449" y="779954"/>
                </a:lnTo>
                <a:lnTo>
                  <a:pt x="779954" y="748449"/>
                </a:lnTo>
                <a:lnTo>
                  <a:pt x="805770" y="712008"/>
                </a:lnTo>
                <a:lnTo>
                  <a:pt x="825143" y="671387"/>
                </a:lnTo>
                <a:lnTo>
                  <a:pt x="837320" y="627338"/>
                </a:lnTo>
                <a:lnTo>
                  <a:pt x="841546" y="580615"/>
                </a:lnTo>
                <a:lnTo>
                  <a:pt x="837348" y="533892"/>
                </a:lnTo>
                <a:lnTo>
                  <a:pt x="825242" y="489843"/>
                </a:lnTo>
                <a:lnTo>
                  <a:pt x="805962" y="449221"/>
                </a:lnTo>
                <a:lnTo>
                  <a:pt x="780238" y="412781"/>
                </a:lnTo>
                <a:lnTo>
                  <a:pt x="748804" y="381276"/>
                </a:lnTo>
                <a:lnTo>
                  <a:pt x="712392" y="355460"/>
                </a:lnTo>
                <a:lnTo>
                  <a:pt x="671735" y="336087"/>
                </a:lnTo>
                <a:lnTo>
                  <a:pt x="627565" y="323910"/>
                </a:lnTo>
                <a:lnTo>
                  <a:pt x="580615" y="319684"/>
                </a:lnTo>
                <a:lnTo>
                  <a:pt x="1098969" y="319684"/>
                </a:lnTo>
                <a:lnTo>
                  <a:pt x="1115586" y="355027"/>
                </a:lnTo>
                <a:lnTo>
                  <a:pt x="1131619" y="397472"/>
                </a:lnTo>
                <a:lnTo>
                  <a:pt x="1144349" y="441405"/>
                </a:lnTo>
                <a:lnTo>
                  <a:pt x="1153628" y="486674"/>
                </a:lnTo>
                <a:lnTo>
                  <a:pt x="1159304" y="533128"/>
                </a:lnTo>
                <a:lnTo>
                  <a:pt x="1161230" y="580615"/>
                </a:lnTo>
                <a:lnTo>
                  <a:pt x="1159421" y="628225"/>
                </a:lnTo>
                <a:lnTo>
                  <a:pt x="1153838" y="674789"/>
                </a:lnTo>
                <a:lnTo>
                  <a:pt x="1144630" y="720158"/>
                </a:lnTo>
                <a:lnTo>
                  <a:pt x="1131950" y="764179"/>
                </a:lnTo>
                <a:lnTo>
                  <a:pt x="1115950" y="806702"/>
                </a:lnTo>
                <a:lnTo>
                  <a:pt x="1099610" y="841546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B0B0BB0-2285-E54D-AFE0-634D3633A9C5}"/>
              </a:ext>
            </a:extLst>
          </p:cNvPr>
          <p:cNvCxnSpPr>
            <a:cxnSpLocks/>
          </p:cNvCxnSpPr>
          <p:nvPr/>
        </p:nvCxnSpPr>
        <p:spPr>
          <a:xfrm>
            <a:off x="3267307" y="3226883"/>
            <a:ext cx="0" cy="318925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D2011145-C985-0265-8200-713F2B9C3EC1}"/>
              </a:ext>
            </a:extLst>
          </p:cNvPr>
          <p:cNvCxnSpPr>
            <a:cxnSpLocks/>
          </p:cNvCxnSpPr>
          <p:nvPr/>
        </p:nvCxnSpPr>
        <p:spPr>
          <a:xfrm>
            <a:off x="9184887" y="3226883"/>
            <a:ext cx="0" cy="318925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BBBAC6F1-D1E8-35EC-27A3-0AC944C84A23}"/>
              </a:ext>
            </a:extLst>
          </p:cNvPr>
          <p:cNvCxnSpPr>
            <a:cxnSpLocks/>
          </p:cNvCxnSpPr>
          <p:nvPr/>
        </p:nvCxnSpPr>
        <p:spPr>
          <a:xfrm>
            <a:off x="6226098" y="3226883"/>
            <a:ext cx="0" cy="318925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7A4490-4410-B40B-BB83-40F5ACC586CF}"/>
              </a:ext>
            </a:extLst>
          </p:cNvPr>
          <p:cNvSpPr txBox="1"/>
          <p:nvPr/>
        </p:nvSpPr>
        <p:spPr>
          <a:xfrm>
            <a:off x="661881" y="3699855"/>
            <a:ext cx="2345231" cy="2036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spcBef>
                <a:spcPts val="2165"/>
              </a:spcBef>
            </a:pPr>
            <a:r>
              <a:rPr lang="ru-RU" sz="1800" spc="90" dirty="0">
                <a:solidFill>
                  <a:schemeClr val="bg2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1. </a:t>
            </a:r>
          </a:p>
          <a:p>
            <a:pPr marL="12700" marR="5080" algn="ctr">
              <a:spcBef>
                <a:spcPts val="2165"/>
              </a:spcBef>
            </a:pPr>
            <a:r>
              <a:rPr lang="ru-RU" sz="1800" spc="9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Проба пера: создаём задания на универсальные познавательные действия.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Microsoft Sans Serif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D98BBF-C300-004E-A190-A4FE16454DBA}"/>
              </a:ext>
            </a:extLst>
          </p:cNvPr>
          <p:cNvSpPr txBox="1"/>
          <p:nvPr/>
        </p:nvSpPr>
        <p:spPr>
          <a:xfrm>
            <a:off x="3552345" y="3699855"/>
            <a:ext cx="2345230" cy="19534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17100"/>
              </a:lnSpc>
              <a:spcBef>
                <a:spcPts val="2110"/>
              </a:spcBef>
            </a:pPr>
            <a:r>
              <a:rPr lang="ru-RU" sz="1800" spc="-145" dirty="0">
                <a:solidFill>
                  <a:srgbClr val="202020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2. </a:t>
            </a:r>
          </a:p>
          <a:p>
            <a:pPr marL="12700" marR="5080" algn="ctr">
              <a:lnSpc>
                <a:spcPct val="117100"/>
              </a:lnSpc>
              <a:spcBef>
                <a:spcPts val="2110"/>
              </a:spcBef>
            </a:pPr>
            <a:r>
              <a:rPr lang="ru-RU" sz="1800" spc="9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Мы в теме: создаём задания для группового проекта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Microsoft Sans Serif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DEAED1-AED4-B8CF-0C04-72AF0FF99277}"/>
              </a:ext>
            </a:extLst>
          </p:cNvPr>
          <p:cNvSpPr txBox="1"/>
          <p:nvPr/>
        </p:nvSpPr>
        <p:spPr>
          <a:xfrm>
            <a:off x="6425869" y="3699855"/>
            <a:ext cx="2559248" cy="1642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16799"/>
              </a:lnSpc>
              <a:spcBef>
                <a:spcPts val="2150"/>
              </a:spcBef>
            </a:pPr>
            <a:r>
              <a:rPr lang="ru-RU" sz="1800" spc="120" dirty="0">
                <a:solidFill>
                  <a:srgbClr val="202020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3. </a:t>
            </a:r>
          </a:p>
          <a:p>
            <a:pPr marL="12700" marR="5080" algn="ctr">
              <a:lnSpc>
                <a:spcPct val="116799"/>
              </a:lnSpc>
              <a:spcBef>
                <a:spcPts val="2150"/>
              </a:spcBef>
            </a:pPr>
            <a:r>
              <a:rPr lang="ru-RU" sz="1800" spc="120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Групповой проект: мониторинг, игра, турнир и т.д.</a:t>
            </a:r>
            <a:endParaRPr lang="ru-RU" sz="1800" dirty="0">
              <a:solidFill>
                <a:schemeClr val="bg2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Microsoft Sans Serif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5329DC-B996-82A8-FE4F-ABAE92C1DD00}"/>
              </a:ext>
            </a:extLst>
          </p:cNvPr>
          <p:cNvSpPr txBox="1"/>
          <p:nvPr/>
        </p:nvSpPr>
        <p:spPr>
          <a:xfrm>
            <a:off x="9352784" y="3699855"/>
            <a:ext cx="2591121" cy="1940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65" marR="5080" algn="ctr">
              <a:lnSpc>
                <a:spcPct val="115500"/>
              </a:lnSpc>
              <a:spcBef>
                <a:spcPts val="2055"/>
              </a:spcBef>
            </a:pPr>
            <a:r>
              <a:rPr lang="ru-RU" sz="1800" spc="-25" dirty="0">
                <a:solidFill>
                  <a:srgbClr val="202020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4. </a:t>
            </a:r>
          </a:p>
          <a:p>
            <a:pPr marL="12065" marR="5080" algn="ctr">
              <a:lnSpc>
                <a:spcPct val="115500"/>
              </a:lnSpc>
              <a:spcBef>
                <a:spcPts val="2055"/>
              </a:spcBef>
            </a:pPr>
            <a:r>
              <a:rPr lang="ru-RU" sz="1800" spc="-25" dirty="0">
                <a:solidFill>
                  <a:srgbClr val="202020"/>
                </a:solidFill>
                <a:latin typeface="Cambria" panose="02040503050406030204" pitchFamily="18" charset="0"/>
                <a:ea typeface="Cambria" panose="02040503050406030204" pitchFamily="18" charset="0"/>
                <a:cs typeface="Microsoft Sans Serif"/>
              </a:rPr>
              <a:t>Апробация созданного контента: проведение метапредметного события. </a:t>
            </a:r>
            <a:endParaRPr lang="ru-RU" sz="1800" dirty="0">
              <a:latin typeface="Cambria" panose="02040503050406030204" pitchFamily="18" charset="0"/>
              <a:ea typeface="Cambria" panose="02040503050406030204" pitchFamily="18" charset="0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5307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D7850F-F4D8-EF25-3380-571FF740C95D}"/>
              </a:ext>
            </a:extLst>
          </p:cNvPr>
          <p:cNvSpPr txBox="1"/>
          <p:nvPr/>
        </p:nvSpPr>
        <p:spPr>
          <a:xfrm>
            <a:off x="3036267" y="496325"/>
            <a:ext cx="56817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0" dirty="0">
                <a:latin typeface="Bookman Old Style" panose="02050604050505020204" pitchFamily="18" charset="0"/>
              </a:rPr>
              <a:t>План вебинара.</a:t>
            </a:r>
            <a:endParaRPr lang="ru-RU" sz="5400" dirty="0">
              <a:latin typeface="Bookman Old Style" panose="02050604050505020204" pitchFamily="18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BAC09A98-245E-5BB4-2679-8F4D4A410B92}"/>
              </a:ext>
            </a:extLst>
          </p:cNvPr>
          <p:cNvSpPr/>
          <p:nvPr/>
        </p:nvSpPr>
        <p:spPr>
          <a:xfrm>
            <a:off x="2288219" y="2072567"/>
            <a:ext cx="748048" cy="72294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Bahnschrift SemiBold Condensed" panose="020B0502040204020203" pitchFamily="34" charset="0"/>
              </a:rPr>
              <a:t>1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CD6CAB7-5348-8FAE-6F68-59429111362B}"/>
              </a:ext>
            </a:extLst>
          </p:cNvPr>
          <p:cNvSpPr/>
          <p:nvPr/>
        </p:nvSpPr>
        <p:spPr>
          <a:xfrm>
            <a:off x="8249299" y="2072567"/>
            <a:ext cx="748048" cy="72294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Bahnschrift SemiBold Condensed" panose="020B0502040204020203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C9FEA7-B2FF-E4FA-2CF6-4133DCC14C88}"/>
              </a:ext>
            </a:extLst>
          </p:cNvPr>
          <p:cNvSpPr txBox="1"/>
          <p:nvPr/>
        </p:nvSpPr>
        <p:spPr>
          <a:xfrm>
            <a:off x="851452" y="3110840"/>
            <a:ext cx="39690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Результаты выполнения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задания №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4C483A-37CE-3690-382B-DAC1175D112E}"/>
              </a:ext>
            </a:extLst>
          </p:cNvPr>
          <p:cNvSpPr txBox="1"/>
          <p:nvPr/>
        </p:nvSpPr>
        <p:spPr>
          <a:xfrm>
            <a:off x="6095766" y="3110839"/>
            <a:ext cx="52445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Конференция проекта </a:t>
            </a:r>
            <a:r>
              <a:rPr lang="ru-RU" sz="2400" i="0" u="none" strike="noStrike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«Образовательный лифт: ШНОР»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2416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B7F2755-91DF-B884-2048-D4BAF1B0DD25}"/>
              </a:ext>
            </a:extLst>
          </p:cNvPr>
          <p:cNvSpPr/>
          <p:nvPr/>
        </p:nvSpPr>
        <p:spPr>
          <a:xfrm>
            <a:off x="0" y="2326459"/>
            <a:ext cx="12192000" cy="4561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61FBF9-E238-C832-1FDD-067B95C2E382}"/>
              </a:ext>
            </a:extLst>
          </p:cNvPr>
          <p:cNvSpPr txBox="1"/>
          <p:nvPr/>
        </p:nvSpPr>
        <p:spPr>
          <a:xfrm>
            <a:off x="2861183" y="2503471"/>
            <a:ext cx="646963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mbria" panose="02040503050406030204" pitchFamily="18" charset="0"/>
                <a:ea typeface="Cambria" panose="02040503050406030204" pitchFamily="18" charset="0"/>
              </a:rPr>
              <a:t>Результаты выполнения </a:t>
            </a:r>
            <a:r>
              <a:rPr lang="ru-RU" sz="4000" dirty="0">
                <a:latin typeface="Cambria" panose="02040503050406030204" pitchFamily="18" charset="0"/>
                <a:ea typeface="Cambria" panose="02040503050406030204" pitchFamily="18" charset="0"/>
              </a:rPr>
              <a:t>задания № 3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4CD88B39-E3F0-D0B0-0FE5-7B7F82DAE099}"/>
              </a:ext>
            </a:extLst>
          </p:cNvPr>
          <p:cNvSpPr/>
          <p:nvPr/>
        </p:nvSpPr>
        <p:spPr>
          <a:xfrm>
            <a:off x="5702069" y="1194874"/>
            <a:ext cx="787861" cy="72337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Bahnschrift SemiBold Condensed" panose="020B0502040204020203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4978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D15C4A3-EDD4-0739-DF94-3E96D736E9FC}"/>
              </a:ext>
            </a:extLst>
          </p:cNvPr>
          <p:cNvSpPr/>
          <p:nvPr/>
        </p:nvSpPr>
        <p:spPr>
          <a:xfrm>
            <a:off x="359230" y="1542394"/>
            <a:ext cx="11473540" cy="13999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C27B01-CE65-29E1-3995-0F19768BBE1C}"/>
              </a:ext>
            </a:extLst>
          </p:cNvPr>
          <p:cNvSpPr txBox="1"/>
          <p:nvPr/>
        </p:nvSpPr>
        <p:spPr>
          <a:xfrm>
            <a:off x="947057" y="1539016"/>
            <a:ext cx="11244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Апробация комплекта заданий  на формирование метапредметных  результатов по теме, выбранной командой школы для метапредметного события. </a:t>
            </a:r>
            <a:endParaRPr lang="ru-RU" sz="2800" b="1" dirty="0">
              <a:solidFill>
                <a:schemeClr val="bg1"/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D011C-FCBA-4CE5-B1BD-42D979353F9A}"/>
              </a:ext>
            </a:extLst>
          </p:cNvPr>
          <p:cNvSpPr txBox="1"/>
          <p:nvPr/>
        </p:nvSpPr>
        <p:spPr>
          <a:xfrm>
            <a:off x="947056" y="3228755"/>
            <a:ext cx="1088571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Срок предоставления задания № 2:</a:t>
            </a:r>
            <a:r>
              <a:rPr lang="ru-RU" sz="2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 3 ноября 2023 года</a:t>
            </a: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Задание после выполнения высылается руководителю группы Яковлевой Н.Г. на почту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fanni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1909@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yandex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Подпись файла: </a:t>
            </a: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Фамилия_Задание 3</a:t>
            </a:r>
          </a:p>
          <a:p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E8D693-C821-8A7D-1A66-86645F379029}"/>
              </a:ext>
            </a:extLst>
          </p:cNvPr>
          <p:cNvSpPr txBox="1"/>
          <p:nvPr/>
        </p:nvSpPr>
        <p:spPr>
          <a:xfrm>
            <a:off x="947056" y="505016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dirty="0">
                <a:latin typeface="Bookman Old Style" panose="02050604050505020204" pitchFamily="18" charset="0"/>
              </a:rPr>
              <a:t>Задание 3. </a:t>
            </a:r>
          </a:p>
        </p:txBody>
      </p:sp>
    </p:spTree>
    <p:extLst>
      <p:ext uri="{BB962C8B-B14F-4D97-AF65-F5344CB8AC3E}">
        <p14:creationId xmlns:p14="http://schemas.microsoft.com/office/powerpoint/2010/main" val="1264567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8C1606-AFB1-970B-B702-19397405A462}"/>
              </a:ext>
            </a:extLst>
          </p:cNvPr>
          <p:cNvSpPr txBox="1"/>
          <p:nvPr/>
        </p:nvSpPr>
        <p:spPr>
          <a:xfrm>
            <a:off x="791028" y="414131"/>
            <a:ext cx="1049382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400" u="sng" dirty="0">
                <a:solidFill>
                  <a:schemeClr val="accent6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mbria" panose="02040503050406030204" pitchFamily="18" charset="0"/>
              </a:rPr>
              <a:t>Требования к выполнению.</a:t>
            </a:r>
          </a:p>
          <a:p>
            <a:pPr algn="just"/>
            <a:r>
              <a:rPr lang="ru-RU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Lucida Sans" panose="020B0602030504020204" pitchFamily="34" charset="0"/>
              </a:rPr>
              <a:t>Заполнить лист апробации для отслеживания достижения метапредметного результата по каждому заданию</a:t>
            </a:r>
            <a:r>
              <a:rPr lang="ru-RU" sz="24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Lucida Sans" panose="020B0602030504020204" pitchFamily="34" charset="0"/>
              </a:rPr>
              <a:t>.</a:t>
            </a:r>
            <a:endParaRPr lang="ru-RU" sz="2400" dirty="0">
              <a:effectLst/>
              <a:latin typeface="Cambria" panose="02040503050406030204" pitchFamily="18" charset="0"/>
              <a:ea typeface="Cambria" panose="02040503050406030204" pitchFamily="18" charset="0"/>
              <a:cs typeface="Lucida Sans" panose="020B0602030504020204" pitchFamily="34" charset="0"/>
            </a:endParaRP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7AE9E8A9-8ECC-F21E-6C21-73BBBC3E8F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075295"/>
              </p:ext>
            </p:extLst>
          </p:nvPr>
        </p:nvGraphicFramePr>
        <p:xfrm>
          <a:off x="653143" y="2830286"/>
          <a:ext cx="10918370" cy="22360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77917">
                  <a:extLst>
                    <a:ext uri="{9D8B030D-6E8A-4147-A177-3AD203B41FA5}">
                      <a16:colId xmlns:a16="http://schemas.microsoft.com/office/drawing/2014/main" val="194836968"/>
                    </a:ext>
                  </a:extLst>
                </a:gridCol>
                <a:gridCol w="2800336">
                  <a:extLst>
                    <a:ext uri="{9D8B030D-6E8A-4147-A177-3AD203B41FA5}">
                      <a16:colId xmlns:a16="http://schemas.microsoft.com/office/drawing/2014/main" val="660453278"/>
                    </a:ext>
                  </a:extLst>
                </a:gridCol>
                <a:gridCol w="2701112">
                  <a:extLst>
                    <a:ext uri="{9D8B030D-6E8A-4147-A177-3AD203B41FA5}">
                      <a16:colId xmlns:a16="http://schemas.microsoft.com/office/drawing/2014/main" val="633519998"/>
                    </a:ext>
                  </a:extLst>
                </a:gridCol>
                <a:gridCol w="3539005">
                  <a:extLst>
                    <a:ext uri="{9D8B030D-6E8A-4147-A177-3AD203B41FA5}">
                      <a16:colId xmlns:a16="http://schemas.microsoft.com/office/drawing/2014/main" val="3248047481"/>
                    </a:ext>
                  </a:extLst>
                </a:gridCol>
              </a:tblGrid>
              <a:tr h="888149">
                <a:tc>
                  <a:txBody>
                    <a:bodyPr/>
                    <a:lstStyle/>
                    <a:p>
                      <a:pPr algn="ctr"/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Тема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Метапредметные результаты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Задания, которые выполняют обучающиеся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Количество,  выполнивших задание (%)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892562"/>
                  </a:ext>
                </a:extLst>
              </a:tr>
              <a:tr h="13216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495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661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B9DBA9D-421D-78CC-3F6D-75C5F258CC2A}"/>
              </a:ext>
            </a:extLst>
          </p:cNvPr>
          <p:cNvSpPr txBox="1"/>
          <p:nvPr/>
        </p:nvSpPr>
        <p:spPr>
          <a:xfrm>
            <a:off x="827311" y="591235"/>
            <a:ext cx="10472057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u="sng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  <a:ea typeface="Cambria" panose="02040503050406030204" pitchFamily="18" charset="0"/>
              </a:rPr>
              <a:t>Общие требования к оформлению отчёта по выполнению задания. </a:t>
            </a:r>
          </a:p>
          <a:p>
            <a:pPr algn="just"/>
            <a:endParaRPr lang="ru-RU" sz="3200" u="sng" dirty="0">
              <a:latin typeface="Bookman Old Style" panose="0205060405050502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Документ </a:t>
            </a:r>
            <a:r>
              <a:rPr lang="en-US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Word</a:t>
            </a:r>
            <a:r>
              <a:rPr lang="ru-RU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который содержит название документа и сведения об авторе (ФИО, предмет, ОО)</a:t>
            </a:r>
          </a:p>
          <a:p>
            <a:pPr algn="just"/>
            <a:endParaRPr lang="ru-RU" sz="32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3600" u="sng" dirty="0">
                <a:solidFill>
                  <a:schemeClr val="accent6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mbria" panose="02040503050406030204" pitchFamily="18" charset="0"/>
              </a:rPr>
              <a:t>Критерии оценивания. </a:t>
            </a:r>
          </a:p>
          <a:p>
            <a:pPr algn="just"/>
            <a:endParaRPr lang="ru-RU" sz="32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Соответствие/несоответствие разработанных метапредметных заданий планируемым результатам. </a:t>
            </a:r>
          </a:p>
          <a:p>
            <a:pPr algn="just"/>
            <a:endParaRPr lang="ru-RU" sz="32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544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B7F2755-91DF-B884-2048-D4BAF1B0DD25}"/>
              </a:ext>
            </a:extLst>
          </p:cNvPr>
          <p:cNvSpPr/>
          <p:nvPr/>
        </p:nvSpPr>
        <p:spPr>
          <a:xfrm>
            <a:off x="0" y="2326459"/>
            <a:ext cx="12192000" cy="4561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61FBF9-E238-C832-1FDD-067B95C2E382}"/>
              </a:ext>
            </a:extLst>
          </p:cNvPr>
          <p:cNvSpPr txBox="1"/>
          <p:nvPr/>
        </p:nvSpPr>
        <p:spPr>
          <a:xfrm>
            <a:off x="2861183" y="2503471"/>
            <a:ext cx="646963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mbria" panose="02040503050406030204" pitchFamily="18" charset="0"/>
                <a:ea typeface="Cambria" panose="02040503050406030204" pitchFamily="18" charset="0"/>
              </a:rPr>
              <a:t>Конференция проекта </a:t>
            </a:r>
            <a:r>
              <a:rPr lang="ru-RU" sz="4000" i="0" u="none" strike="noStrike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«Образовательный лифт: ШНОР» </a:t>
            </a:r>
            <a:endParaRPr lang="ru-RU" sz="40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4CD88B39-E3F0-D0B0-0FE5-7B7F82DAE099}"/>
              </a:ext>
            </a:extLst>
          </p:cNvPr>
          <p:cNvSpPr/>
          <p:nvPr/>
        </p:nvSpPr>
        <p:spPr>
          <a:xfrm>
            <a:off x="5702069" y="1194874"/>
            <a:ext cx="787861" cy="72337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 Condensed" panose="020B0502040204020203" pitchFamily="34" charset="0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0232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8252</TotalTime>
  <Words>611</Words>
  <Application>Microsoft Office PowerPoint</Application>
  <PresentationFormat>Широкоэкранный</PresentationFormat>
  <Paragraphs>81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AktivGrotesk-Regular</vt:lpstr>
      <vt:lpstr>Arial</vt:lpstr>
      <vt:lpstr>Bahnschrift SemiBold Condensed</vt:lpstr>
      <vt:lpstr>Bahnschrift SemiBold SemiConden</vt:lpstr>
      <vt:lpstr>Bookman Old Style</vt:lpstr>
      <vt:lpstr>Calibri</vt:lpstr>
      <vt:lpstr>Calibri Light</vt:lpstr>
      <vt:lpstr>Cambria</vt:lpstr>
      <vt:lpstr>Georgia</vt:lpstr>
      <vt:lpstr>Times New Roman</vt:lpstr>
      <vt:lpstr>Тема Office</vt:lpstr>
      <vt:lpstr>Итоговый вебинар по проекту "Образовательный лифт: ШНОР" для сетевой группы учителей физики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вебинар по проекту "Образовательный лифт: ШНОР" для сетевой группы учителей физики.</dc:title>
  <dc:creator>Надежда</dc:creator>
  <cp:lastModifiedBy>Надежда</cp:lastModifiedBy>
  <cp:revision>19</cp:revision>
  <dcterms:created xsi:type="dcterms:W3CDTF">2023-04-25T13:51:42Z</dcterms:created>
  <dcterms:modified xsi:type="dcterms:W3CDTF">2023-11-14T14:57:59Z</dcterms:modified>
</cp:coreProperties>
</file>