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2" r:id="rId3"/>
    <p:sldId id="351" r:id="rId4"/>
    <p:sldId id="352" r:id="rId5"/>
    <p:sldId id="355" r:id="rId6"/>
    <p:sldId id="354" r:id="rId7"/>
    <p:sldId id="353" r:id="rId8"/>
    <p:sldId id="356" r:id="rId9"/>
    <p:sldId id="361" r:id="rId10"/>
    <p:sldId id="357" r:id="rId11"/>
    <p:sldId id="358" r:id="rId12"/>
    <p:sldId id="359" r:id="rId13"/>
    <p:sldId id="360" r:id="rId14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5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9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723" autoAdjust="0"/>
  </p:normalViewPr>
  <p:slideViewPr>
    <p:cSldViewPr>
      <p:cViewPr varScale="1">
        <p:scale>
          <a:sx n="117" d="100"/>
          <a:sy n="117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E84AF-0C34-41E7-A940-B60C23DB710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3143424-DC95-4BA4-9D59-908D37E18777}">
      <dgm:prSet phldrT="[Текст]"/>
      <dgm:spPr/>
      <dgm:t>
        <a:bodyPr/>
        <a:lstStyle/>
        <a:p>
          <a:r>
            <a:rPr lang="ru-RU" b="1" dirty="0" smtClean="0"/>
            <a:t>1. «</a:t>
          </a:r>
          <a:r>
            <a:rPr lang="en-US" b="1" dirty="0" smtClean="0"/>
            <a:t>Do you speak English</a:t>
          </a:r>
          <a:r>
            <a:rPr lang="ru-RU" b="1" dirty="0" smtClean="0"/>
            <a:t>?» </a:t>
          </a:r>
          <a:r>
            <a:rPr lang="ru-RU" dirty="0" smtClean="0"/>
            <a:t>Рособрнадзор намерен проверить, готовы ли российские школьники сдавать ЕГЭ по иностранному языку как обязательный предмет. </a:t>
          </a:r>
          <a:endParaRPr lang="ru-RU" dirty="0"/>
        </a:p>
      </dgm:t>
    </dgm:pt>
    <dgm:pt modelId="{29C72D86-007A-4035-909B-1DD8D2D6BB8F}" type="parTrans" cxnId="{C6538BFA-E575-4FF2-A4C6-59BBBB12F7AA}">
      <dgm:prSet/>
      <dgm:spPr/>
      <dgm:t>
        <a:bodyPr/>
        <a:lstStyle/>
        <a:p>
          <a:endParaRPr lang="ru-RU"/>
        </a:p>
      </dgm:t>
    </dgm:pt>
    <dgm:pt modelId="{60A434C5-6556-4140-8543-E30D35757FAE}" type="sibTrans" cxnId="{C6538BFA-E575-4FF2-A4C6-59BBBB12F7AA}">
      <dgm:prSet/>
      <dgm:spPr/>
      <dgm:t>
        <a:bodyPr/>
        <a:lstStyle/>
        <a:p>
          <a:endParaRPr lang="ru-RU"/>
        </a:p>
      </dgm:t>
    </dgm:pt>
    <dgm:pt modelId="{E5412B00-3701-4D33-A4EF-F09D731E8B0F}">
      <dgm:prSet phldrT="[Текст]"/>
      <dgm:spPr/>
      <dgm:t>
        <a:bodyPr/>
        <a:lstStyle/>
        <a:p>
          <a:r>
            <a:rPr lang="ru-RU" b="1" dirty="0" smtClean="0"/>
            <a:t>2. «Предъявите документы» </a:t>
          </a:r>
          <a:r>
            <a:rPr lang="ru-RU" dirty="0" smtClean="0"/>
            <a:t>Депутаты предложили принять законопроект в котором говорится о необходимости предоставлять документ, удостоверяющий личность, при регистрации в социальных сетях. Это позволит идентифицировать реальные имя, фамилию, отчество и возраст человека. Кроме того, в проекте предлагается запретить регистрироваться в социальных сетях детям до 14 лет.</a:t>
          </a:r>
          <a:endParaRPr lang="ru-RU" dirty="0"/>
        </a:p>
      </dgm:t>
    </dgm:pt>
    <dgm:pt modelId="{2F2DFD2F-4F89-4EC9-B5F1-73EB34240C52}" type="parTrans" cxnId="{7BC1A53D-8BD1-47D7-AEA9-736396302596}">
      <dgm:prSet/>
      <dgm:spPr/>
      <dgm:t>
        <a:bodyPr/>
        <a:lstStyle/>
        <a:p>
          <a:endParaRPr lang="ru-RU"/>
        </a:p>
      </dgm:t>
    </dgm:pt>
    <dgm:pt modelId="{797B6966-7B4D-44B2-B00F-EBF8E8079B52}" type="sibTrans" cxnId="{7BC1A53D-8BD1-47D7-AEA9-736396302596}">
      <dgm:prSet/>
      <dgm:spPr/>
      <dgm:t>
        <a:bodyPr/>
        <a:lstStyle/>
        <a:p>
          <a:endParaRPr lang="ru-RU"/>
        </a:p>
      </dgm:t>
    </dgm:pt>
    <dgm:pt modelId="{23F1EE73-178A-4FFB-85F3-E5145466F946}">
      <dgm:prSet phldrT="[Текст]"/>
      <dgm:spPr/>
      <dgm:t>
        <a:bodyPr/>
        <a:lstStyle/>
        <a:p>
          <a:r>
            <a:rPr lang="ru-RU" b="1" dirty="0" smtClean="0"/>
            <a:t>3. «Будь готов!» </a:t>
          </a:r>
          <a:r>
            <a:rPr lang="ru-RU" dirty="0" smtClean="0"/>
            <a:t>В Госдуме предлагают вернуть в школы начальную военную подготовку.</a:t>
          </a:r>
          <a:endParaRPr lang="ru-RU" dirty="0"/>
        </a:p>
      </dgm:t>
    </dgm:pt>
    <dgm:pt modelId="{7DC281FB-2FA7-45A8-B56A-8D97E54F8B0E}" type="parTrans" cxnId="{B935DF57-E96E-413A-919F-FFA4C0A82CB6}">
      <dgm:prSet/>
      <dgm:spPr/>
      <dgm:t>
        <a:bodyPr/>
        <a:lstStyle/>
        <a:p>
          <a:endParaRPr lang="ru-RU"/>
        </a:p>
      </dgm:t>
    </dgm:pt>
    <dgm:pt modelId="{6DBCA6DE-1D1F-4272-BCF3-1307AB81DF6D}" type="sibTrans" cxnId="{B935DF57-E96E-413A-919F-FFA4C0A82CB6}">
      <dgm:prSet/>
      <dgm:spPr/>
      <dgm:t>
        <a:bodyPr/>
        <a:lstStyle/>
        <a:p>
          <a:endParaRPr lang="ru-RU"/>
        </a:p>
      </dgm:t>
    </dgm:pt>
    <dgm:pt modelId="{9707A03F-37ED-4EA6-89B3-C2BF071D8E8E}">
      <dgm:prSet phldrT="[Текст]"/>
      <dgm:spPr/>
      <dgm:t>
        <a:bodyPr/>
        <a:lstStyle/>
        <a:p>
          <a:r>
            <a:rPr lang="ru-RU" b="1" dirty="0" smtClean="0"/>
            <a:t>4. «Быть или не быть» </a:t>
          </a:r>
          <a:r>
            <a:rPr lang="ru-RU" dirty="0" smtClean="0"/>
            <a:t>Сенатор Е. Мизулина предложила ужесточить законодательство в сфере регулирования соцсетей и компьютерных игр. Она считает, что нужно установить административную ответственность для информационных посредников, в контенте которых есть сцены насилия.</a:t>
          </a:r>
          <a:endParaRPr lang="ru-RU" dirty="0"/>
        </a:p>
      </dgm:t>
    </dgm:pt>
    <dgm:pt modelId="{38FF182F-4D44-4DE2-85D6-19BE65F5B921}" type="parTrans" cxnId="{95440DC9-B640-4B05-8EB7-A75B17BBAF1C}">
      <dgm:prSet/>
      <dgm:spPr/>
      <dgm:t>
        <a:bodyPr/>
        <a:lstStyle/>
        <a:p>
          <a:endParaRPr lang="ru-RU"/>
        </a:p>
      </dgm:t>
    </dgm:pt>
    <dgm:pt modelId="{ED069B9B-9304-4551-8090-63DD1D1F7F46}" type="sibTrans" cxnId="{95440DC9-B640-4B05-8EB7-A75B17BBAF1C}">
      <dgm:prSet/>
      <dgm:spPr/>
      <dgm:t>
        <a:bodyPr/>
        <a:lstStyle/>
        <a:p>
          <a:endParaRPr lang="ru-RU"/>
        </a:p>
      </dgm:t>
    </dgm:pt>
    <dgm:pt modelId="{872FA836-C61B-437D-94EB-8F15B51AA929}" type="pres">
      <dgm:prSet presAssocID="{6E7E84AF-0C34-41E7-A940-B60C23DB71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50F84E-6E70-4DC1-B135-C456ED3B62B4}" type="pres">
      <dgm:prSet presAssocID="{F3143424-DC95-4BA4-9D59-908D37E18777}" presName="parentText" presStyleLbl="node1" presStyleIdx="0" presStyleCnt="4" custScaleY="812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81DC9-893D-4EC3-81B8-DFF0C02CE274}" type="pres">
      <dgm:prSet presAssocID="{60A434C5-6556-4140-8543-E30D35757FAE}" presName="spacer" presStyleCnt="0"/>
      <dgm:spPr/>
    </dgm:pt>
    <dgm:pt modelId="{D12BC366-7585-4DCF-B4DF-E64302264FF7}" type="pres">
      <dgm:prSet presAssocID="{E5412B00-3701-4D33-A4EF-F09D731E8B0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D2BAA-8F76-447B-994D-689D017EA1BF}" type="pres">
      <dgm:prSet presAssocID="{797B6966-7B4D-44B2-B00F-EBF8E8079B52}" presName="spacer" presStyleCnt="0"/>
      <dgm:spPr/>
    </dgm:pt>
    <dgm:pt modelId="{3ACA2B86-C0C4-400A-BE5A-0A6C112AC5EF}" type="pres">
      <dgm:prSet presAssocID="{23F1EE73-178A-4FFB-85F3-E5145466F94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EE973-8EB6-4D02-BAC4-E03848AAA393}" type="pres">
      <dgm:prSet presAssocID="{6DBCA6DE-1D1F-4272-BCF3-1307AB81DF6D}" presName="spacer" presStyleCnt="0"/>
      <dgm:spPr/>
    </dgm:pt>
    <dgm:pt modelId="{F103C5D7-116F-41FA-864E-F49C77B3CE71}" type="pres">
      <dgm:prSet presAssocID="{9707A03F-37ED-4EA6-89B3-C2BF071D8E8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0EC686-9F48-4F3D-92E6-BFFEE259C627}" type="presOf" srcId="{F3143424-DC95-4BA4-9D59-908D37E18777}" destId="{1F50F84E-6E70-4DC1-B135-C456ED3B62B4}" srcOrd="0" destOrd="0" presId="urn:microsoft.com/office/officeart/2005/8/layout/vList2"/>
    <dgm:cxn modelId="{64D0B3FA-A1BD-4166-B117-A78FF9CA8113}" type="presOf" srcId="{E5412B00-3701-4D33-A4EF-F09D731E8B0F}" destId="{D12BC366-7585-4DCF-B4DF-E64302264FF7}" srcOrd="0" destOrd="0" presId="urn:microsoft.com/office/officeart/2005/8/layout/vList2"/>
    <dgm:cxn modelId="{95440DC9-B640-4B05-8EB7-A75B17BBAF1C}" srcId="{6E7E84AF-0C34-41E7-A940-B60C23DB7109}" destId="{9707A03F-37ED-4EA6-89B3-C2BF071D8E8E}" srcOrd="3" destOrd="0" parTransId="{38FF182F-4D44-4DE2-85D6-19BE65F5B921}" sibTransId="{ED069B9B-9304-4551-8090-63DD1D1F7F46}"/>
    <dgm:cxn modelId="{7935C79D-4FC2-49A4-BE20-D14DB848B87B}" type="presOf" srcId="{6E7E84AF-0C34-41E7-A940-B60C23DB7109}" destId="{872FA836-C61B-437D-94EB-8F15B51AA929}" srcOrd="0" destOrd="0" presId="urn:microsoft.com/office/officeart/2005/8/layout/vList2"/>
    <dgm:cxn modelId="{8F4E2DF9-0941-4C51-A89D-6950F096EB10}" type="presOf" srcId="{9707A03F-37ED-4EA6-89B3-C2BF071D8E8E}" destId="{F103C5D7-116F-41FA-864E-F49C77B3CE71}" srcOrd="0" destOrd="0" presId="urn:microsoft.com/office/officeart/2005/8/layout/vList2"/>
    <dgm:cxn modelId="{ADE9EAC7-2E73-46E9-A93C-DC3CA5119E0E}" type="presOf" srcId="{23F1EE73-178A-4FFB-85F3-E5145466F946}" destId="{3ACA2B86-C0C4-400A-BE5A-0A6C112AC5EF}" srcOrd="0" destOrd="0" presId="urn:microsoft.com/office/officeart/2005/8/layout/vList2"/>
    <dgm:cxn modelId="{C6538BFA-E575-4FF2-A4C6-59BBBB12F7AA}" srcId="{6E7E84AF-0C34-41E7-A940-B60C23DB7109}" destId="{F3143424-DC95-4BA4-9D59-908D37E18777}" srcOrd="0" destOrd="0" parTransId="{29C72D86-007A-4035-909B-1DD8D2D6BB8F}" sibTransId="{60A434C5-6556-4140-8543-E30D35757FAE}"/>
    <dgm:cxn modelId="{B935DF57-E96E-413A-919F-FFA4C0A82CB6}" srcId="{6E7E84AF-0C34-41E7-A940-B60C23DB7109}" destId="{23F1EE73-178A-4FFB-85F3-E5145466F946}" srcOrd="2" destOrd="0" parTransId="{7DC281FB-2FA7-45A8-B56A-8D97E54F8B0E}" sibTransId="{6DBCA6DE-1D1F-4272-BCF3-1307AB81DF6D}"/>
    <dgm:cxn modelId="{7BC1A53D-8BD1-47D7-AEA9-736396302596}" srcId="{6E7E84AF-0C34-41E7-A940-B60C23DB7109}" destId="{E5412B00-3701-4D33-A4EF-F09D731E8B0F}" srcOrd="1" destOrd="0" parTransId="{2F2DFD2F-4F89-4EC9-B5F1-73EB34240C52}" sibTransId="{797B6966-7B4D-44B2-B00F-EBF8E8079B52}"/>
    <dgm:cxn modelId="{9BA5F495-AAEA-4ADA-863A-7BE3903884C5}" type="presParOf" srcId="{872FA836-C61B-437D-94EB-8F15B51AA929}" destId="{1F50F84E-6E70-4DC1-B135-C456ED3B62B4}" srcOrd="0" destOrd="0" presId="urn:microsoft.com/office/officeart/2005/8/layout/vList2"/>
    <dgm:cxn modelId="{3BA98B3F-9568-432F-85C0-94A4DDCBF839}" type="presParOf" srcId="{872FA836-C61B-437D-94EB-8F15B51AA929}" destId="{03B81DC9-893D-4EC3-81B8-DFF0C02CE274}" srcOrd="1" destOrd="0" presId="urn:microsoft.com/office/officeart/2005/8/layout/vList2"/>
    <dgm:cxn modelId="{69FF92DD-84EB-4AFF-8071-545CCA266F25}" type="presParOf" srcId="{872FA836-C61B-437D-94EB-8F15B51AA929}" destId="{D12BC366-7585-4DCF-B4DF-E64302264FF7}" srcOrd="2" destOrd="0" presId="urn:microsoft.com/office/officeart/2005/8/layout/vList2"/>
    <dgm:cxn modelId="{744A22C4-062E-4886-8D21-EB05F7F74C06}" type="presParOf" srcId="{872FA836-C61B-437D-94EB-8F15B51AA929}" destId="{2EBD2BAA-8F76-447B-994D-689D017EA1BF}" srcOrd="3" destOrd="0" presId="urn:microsoft.com/office/officeart/2005/8/layout/vList2"/>
    <dgm:cxn modelId="{DA522396-4CC6-4695-B9F3-E53BB3E0943E}" type="presParOf" srcId="{872FA836-C61B-437D-94EB-8F15B51AA929}" destId="{3ACA2B86-C0C4-400A-BE5A-0A6C112AC5EF}" srcOrd="4" destOrd="0" presId="urn:microsoft.com/office/officeart/2005/8/layout/vList2"/>
    <dgm:cxn modelId="{02F440C5-3ECF-43D4-861E-C67F34E7FD33}" type="presParOf" srcId="{872FA836-C61B-437D-94EB-8F15B51AA929}" destId="{363EE973-8EB6-4D02-BAC4-E03848AAA393}" srcOrd="5" destOrd="0" presId="urn:microsoft.com/office/officeart/2005/8/layout/vList2"/>
    <dgm:cxn modelId="{865CE939-BFA5-4003-A4FA-1DB0BD22C8B7}" type="presParOf" srcId="{872FA836-C61B-437D-94EB-8F15B51AA929}" destId="{F103C5D7-116F-41FA-864E-F49C77B3CE7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9B396-C0FF-4AAD-8434-32B1C1FF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A9E1-7209-482F-AEBF-385A4E079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761E-16F1-461B-A786-3E4011470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841E7-99F8-4C80-9E86-C8EE29C43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E875C-A954-44F9-A5BB-3B20F8FEE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3FA3E-66C1-4FAB-B2DD-A6EAD39EA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338E2-AAC5-4C45-9BDC-42AF6A6C1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D1F1A-C56B-4A02-A2F7-C5144B6B1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A9580-BAAA-47FA-AD8D-E7AFB3903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392BF-0772-4185-8F16-CB0FB4240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F3E81-AC33-45EE-9DE1-DEC745A1B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4139CCD-F2A2-4E40-B24F-B156766C3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28800" y="2133600"/>
            <a:ext cx="5638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Предметно-языковая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школа 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“DUPLEX”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3795714" y="6172200"/>
            <a:ext cx="17049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FF0000"/>
                </a:solidFill>
                <a:cs typeface="Arial" charset="0"/>
              </a:rPr>
              <a:t>Пермь </a:t>
            </a:r>
            <a:r>
              <a:rPr lang="ru-RU" altLang="ru-RU" sz="2000" b="1" dirty="0" smtClean="0">
                <a:solidFill>
                  <a:srgbClr val="FF0000"/>
                </a:solidFill>
                <a:cs typeface="Arial" charset="0"/>
              </a:rPr>
              <a:t>2018</a:t>
            </a:r>
            <a:endParaRPr lang="ru-RU" altLang="ru-RU" sz="20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055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6163" y="449788"/>
            <a:ext cx="15541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676400" y="4267200"/>
            <a:ext cx="58673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000" b="1" dirty="0" smtClean="0">
                <a:solidFill>
                  <a:srgbClr val="002060"/>
                </a:solidFill>
                <a:cs typeface="Arial" charset="0"/>
              </a:rPr>
              <a:t>директор </a:t>
            </a:r>
          </a:p>
          <a:p>
            <a:pPr algn="ctr"/>
            <a:r>
              <a:rPr lang="ru-RU" altLang="ru-RU" sz="3000" b="1" dirty="0" smtClean="0">
                <a:solidFill>
                  <a:srgbClr val="002060"/>
                </a:solidFill>
                <a:cs typeface="Arial" charset="0"/>
              </a:rPr>
              <a:t>Галина Сергеевна Григоренко</a:t>
            </a:r>
            <a:endParaRPr lang="ru-RU" altLang="ru-RU" sz="3000" b="1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ÐÐ°ÑÑÐ¸Ð½ÐºÐ¸ Ð¿Ð¾ Ð·Ð°Ð¿ÑÐ¾ÑÑ Ð´Ð¸ÑÐºÑÑÑÐ¸Ñ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-1" y="1357298"/>
            <a:ext cx="9168195" cy="55007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7896" y="1931764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аргумент!»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4" name="AutoShape 2" descr="data:image/png;base64,iVBORw0KGgoAAAANSUhEUgAAAVUAAACUCAMAAAAUEUq5AAABhlBMVEX16uRDKRrxUk6no+1V2Iz5c6b3sjGc3/r47edJMSM7HgiWiIH78OpAJRVCJxj88uw+IhH18Oo4GQA0EgDxTUmkoO316+Y2FQDzgHwzEAD76+gtAADxSEQ5GgD5bqQxCwBI14bu49wmAAD3sCXo3dYvBgDh1c6mmI9xXlMqAADxREDt4+VROiy/sqrm3ebPw7r5b6v4rhhfSj64qqLp6eeMfHLD5cesqO3GwOl6aF1kT0SSg3m6rKXXy8RyX1PKvbXSzOj0z8nR5u32vMu24/T4tDz15tb216/2zIz029X3q8P20Jn4irL0qqXAu+r23Lz2zNQYAACI3abS59C0sOv3wm583J/3n7z0wbv4vFvydG/yXlvyl5H4ga1m2pTd1efg6Nef37LzopzyeXX3xXTzta9ux4N0xq/4o1SnnG/5j3uQr3mCvsHVcVp/vX6Iucj3qkb5fpa1kmuepnO10OT4nmDF5PDTwsjQdFz6l23Rpsyt0e3gk77Pt9a8jGaw4rup1Me6zq0M2whAAAAgAElEQVR4nNVd+WPTuJ53oIDs+ErS2pO0ITV1kxQSsiQESEIazkKBYTrAwDBcZY63+97uvH3H7uy97P7nK8mXZEvy1Tn2+9MAsS199NX3+/ke0khSZrGgZP/1rytWrebc/uHtm1Nv3t6u/dqD4QtE9ODBg4P/B7hCQKXDr99+c2pra/3UqVPrF9+CX3tIHLFqB49fX7myc+Wrg98yrBBQqKKff/bm4tY6QtSTre9+g9qKtfT1zs5ZJDtXHvxGYcUqCvf8uqeipFz89kRgBZ6cwJuQKX3wlQ8plitf/OZgRSp6+PW339EqSsJa+hMQzUsfbt26cevWh8uWWg5aCOkX318hMUXyWzICwZ4/xQPUswE/lFNWIH14enojlOs3PlhFgYVq+sXD+1dikEIj8PA3gqq/579BiHIBxbL+tgyqQLp1fWPjNCHwT08/FMDVsmpMSDGsvz6q/p5PUdEI1c9KoAouX6cgDYC9fkvKhSvyT4/vxzf+z2JZratYrBwD9KjoZyy39HOgCm4xMPWAPZ0dVwzpay6kSFdPiAaAq3funQvk3p2r6SP0VDTLnj8xVMENHqgI1+sfssDqsSj2xo9Q/f4kULXunIvLHcF7MaDQLa1n2/MnhaoQVITr00tpuCKX/9VZkZp6qL4+AVSTmGJc2cPyqWheFS2PKvggBhWZAbG6Qpf//dkUNfXkvlQW1qtMTJFcjf3S2/PfZXRLJ43qpRRMMa43+LBaBw/5/imurGUZK1tRGepaO4RUdL0MoKVQBU/TVBXD+sJi42pZj89mhPRseRJwTwDquXM/RaOSvl0vuOdPBtVLWUBFTotpXK0v7mfHFOrq41KoikGFdCAY1eGprROAtDiq2VQVy+UkrNbjPJiWJQE/pYAaaeubk9DTEqhaWTFlwWo9vJIL1LNnS5AAILKplG2tfXdSoBZENZ0AkBIzAvlBPXu2OKp8708KZAK1Hy6eFKhFUU3hqnFYKVC/yA8qiwSAGilcspFmVD25B6Taie3/wqi+yAPqxnUK1a/yGVWMaowEIJZ+9OjVk3dnzkM58+7Vo7tHrRprJln2P7YB4PCEPFUJVPOAiggWoUoHuTGNkQBI0+8+8eAMBP/hyaMjKTGZjKBCZf36V0c1SwhAwUqEAw/yGwCSBNSku09IQAk5f/7do0N6OtmsKpKrX5+cWS2Kai6zimCNgteH+Q1ARAJqh6/YiIbAPjkibWw6qwqV9YdfXVcv50X19OlQ2V4XAPXsDs4E1CQxpiGu4UAzg3ru3C+DagsKj9DkR3XjaaBB94ugegWRAHA3FVMf15Y/qewG4Ny5n90CQDyPj58/v/b8+XGt1ToZXd0IgoEioKLEde3wSRZMMa5n7nqzysoAkPzLz4pqq1W79uz92rYnay8/PgcJYHPbVSgBvSqG6uNaNkUNcH2Ft1l2s3qyqG59Z7Q88TG1rr2EWBKyvf3+kxXDNU/AGirrLVAC1a8e5cAUwfoODTlbCODJP50Qqutb62/+9fcfn0H5+Ol5DUP7aY2C1Ad27TkFK8jLrDwpYVd3PvubXKD6sP7yqK5f/PGvv0Mb3VNIuNc/Pb/2noEp/vePJKzFQPWVtQgHyA8qMq4tkAfVeyfAAbZO/eX9dgzC7fhfkP/2MmKBFqtenUE8y1qAr+78IT+oSFt/YVTX1//C2ukiibQ1Z2qFUFYcCjzIjerOPxcBFbmsXxTVrR9/lxNTBOs1H1arIKinT79Q4eMHuVG9XwxUCOt/5UD1p7Kg/j4/pki8mCBfbpVWVpQStPK6q50/53P/BKr/mQPVO2/Kgfr3xUD1lbWwAfD9lZXTsBbd/1hyoFr7pkx+df2PxUBdW3vmoZort0oLyghaOQ3rzp+Lg3r+PzKDeq9UgaWopkJ5L5VFFZkA6yBfKrCMqp7/9+wGoPZZcVS3/rswqGtrnrcqgypiAVYuxlpGVc/kMAFW7W1xVN8Ux3Rtu7yu3shtWAsTAE9Zb2QE9Sep9m1halVi/we6Cl4U9lYFDOvOv5VC9cy7jKhKUu3zwqiWUdW1l2U5AAyvrJyMdeezorTKV9ZslvUOqlwXRXX9L2VUdQ1TqxJ89bRXxM7DWHfelQI1Iw1APUFWYVS3/lgG1LVtnLoqklwNxIsDchjW+yVBPXP+bgZU0Q6yChcDtkqBCmFFKW71eglUL0v5uNWfyplViOqj9DIL7mG1bhdFdb2UAVjzAoEyhhWjCrlVZmU9AVRBGqxeY7B1+Kuhim1ACRPgo5qdBfxdaVRf1VKKgmG3ddFEQFkL4Ctr9jZLDqrWL6mrNWGp5V7Uv1E0DCjprZCyHpfyVxteI1v2BtY/lQQVeitc7uRVW4n+9cImoCSzQqh+aklALW5ZfVQPsurq2dKoHvlFDBau9BGW2tuC3KpUFIDlmXrpxovCQet1v06emVyVTANAVA8D0MAd2g7cSx4LKthsWTRhTSjrrY0SziroYLGyFrCLlaxIofodQlzvxU8EeTbgVMHzVb8rCerflomsgp6AHJa1JAlAFICQn9h7P4L1m0K2db2kDdguWF/1UY2a2bOGrTvlNPX8EQVbaFxZqopGVfu8kLauvylQCTwpVSW6g7M2spc0Ae9o1ELmygYVSu12MVhPlcgGbv9DKVTJI5hZO9lLMVafV0UfDcwqF1WL7GRfv3hxa2trPdNRwa0f/yjopxCj+o9lUL1OnokIswHMc5c7oVz5Q5lcYBy0eyKziod1O0J1/Rvn9tc/fP72s2/evDm1vpWC8PrWj389EV2NjGwWYrBBn7zy2dXrx6/v71wJBEJ8//79169ff/XV998/hPL48YOTU9XQXXHMagzVrds1dP4ai3N4+zYEGCG8dZGjwusXi8FK29WNS7de+Beu3EonXPGzwpbXyHYfX7F28MXBwYF33VpcancL9wM8STTn+u6Kf36LQHWdupfKCgG2pEOowt96KkxqcHEqQKFqAXD51o2n+AqbSymVF+ogizdOfPACn/rB8EmcG+xqmduB43KYeNfVFLNKJgQv3uaBHyAsOYchwOsQ3aIJAdqwIpzCm6yAUF03XiSHiKutWY7+visE6/kjRh85RvWn5N8nUc12ZCJSYenwf4vTAMKWPqW1D1g3uLhuvGCNCLGrLDdVHBYCNWFUkcSclRO/zyhCdYurqhwBhTFd2/6fCNVLifdeunGahetGFFTRU0Ds6kr6DYugAKxsUD0SEDordb/vxIYUFFrW897217pWgrE+v+wBt7HBugAEWMiBxTHlXcFioXJrljsVIKw5jQAHVM9dhaMBN/f6Bj2kANXcqtp6VkJXJSDdQFeDvWAc/McDBZAZENexbVy/wb/WBrGrTHergVYu23qeaVORIHd1LxqPY+51ab7nn7wscBDtfXFUUVMAsC5dEl0ABIB1+cONG0+fPr1x68Ml0U1sOHeV7fQ/eJUd1vPvDnmYXKWdlTFoDrHPDUfko3rxMO/peaeEAfjUApluAgQg00WXqIS1c5Bp1LWjrFbg/CMBInRkZezbUwMYk4UafMVrCyigqsclUD2+/OL0dbbvKSSQXWW9YhVIj7IdDnwlQuQeFVkZ+0rF6c4qY8Ofko9qbqtaSlffX0K+KM6pSghkV9kvray10g+ykul/lvxEJazAsG7O26auLBxvSh6qhY73FlfVa17JisOUighkV/ez60Wt9ehMCrBeVZUrd+jICow1rQKlPvC8lodqfqsKOcDLwqoaVK2vnxyqB1dy3QJWqx09epe8IYD4G/HzV+mEldo3K1jaU8xccWtgIVUtzFe3j4PGlY0TtKwP895dDYPDu6+820F8OfPu1d0jyYOXSVSh21R910knrIyZj2qlWUUeC6O6xVBV+DTnyrNQCoL6qRUctz5JVKWz+e+rAvjqlaO7SI6ODlvoQptDrK3vkqAC1XBHw8lk1TUgtHRqRe3VfVRtTLEQqnFVBZaqqsuR664k+B/cMRVTVnyQzTMBiQSUx6GKXRluPThb8HpF+Lla+ElwhFAN6//Rj9RlVbYbtm03GnJ1qdIZa9Dd80DVZc8CfLsVU1Uguc5ioTQa9frudDrpOdwptp7lhnV7zT/G9hTFS3QKQDW6k5UrOd3lsgt3Wl6IrPsncSF4DR3LTqRUgbGaN+uaj5zWbvRXdIhqzBTvHxsTbAG+3aJUFWI6Hwzqio5/oyh2c+7yNedl7hOXNf9sILh86wMFAnB6M7kKOZ9c39Xlfm8IYeXvE4ZYX+S7CJAdXuA0bJxVqc7+ZmA4PTE3Z7S2ObKHuTZAcENUCQJgGa4im5pOvkCZd7mza33MA+v22ifi0DU5JWizlotJRVZMHX1cm1XH8mw4rea72DoHqirc0e6wO1wlcH2XDADUUUWpxKU9pn8z6fjuaglQW9DFSFXV5VQ29fjzptZVedNrPeceEMaXWKyRyYKPx+RJdnDpQ5BaUVfTnjywoy+biqYr467Gtz4MsQ4yXoNtGU6112t0Gp3ObLV0DPIp5KzO09dDqKuGlgAV+qUFZQTA2NPmek/FqAaqCqTpppLAFGl1Z+ryRtiyPsUPs/uXgjz7dO35MZHZ+ijRg728ESRM1d5g1tYSX9aU8WqZ3QioktvtOgLvGkwf6o5dr7e95bMbzQkxOeSsYqwKdDssUCqVDpWnAt2Gt7WnGFVfVYHaHdeZTyNjseJrQat1/Onl++3gipX3L599vHZcC+4LaX3yId+mb7LwaADuRAXLpmayPqvLk8U8o7YCqzdoN+uV+QRwNxYWdbhoUvtZbwyitUDOKtZTAebMwUEbUKVW0Jji15ozjKqnqqA7Z0/NW1JZOFKIH7oO6PkxFHQ3EPHj1vMA1bhbxahCZQWuztpgeML1is036tSUlgO8TXWzUel1IbsxDOaIgTtqJmyk1plN/GQ+dFYxVqVOmpzRaQP61ctGiKr1tbf/1V6TrefeC+bpFq7FvF5JknxU38f+FZ8NQqg6F3ig4kGOuwbztdS7pKodqoRut2VZHsxYxgN0K0m/gb5i+3pXS7AqQ+YOz56QnwBuO/pL36iqvbZgbhVlLOBXQml5/mr7WRxzGLZixqryh40nXO+lwQqccYN6Rtd1TekME8+B5ZRj5LS+ZySd87FONTDqcIema9QvXfzLBmksfavAFXuarjJM8d3V9qeEJkMSgJZUHSQdFSmDyihlQZ0Ba+z67iQ2ZODyQEVqg23AUZxVGQsBLja54GCJUbWXxGidPeHUKvVVLkoeie+u4s4qEnW6kEXf1sY98aeNhc1+sjmlqBZwZ4IP2VUDO6t4ANDnextoQ4mhgSEehk2UW8FqMBDCqlWEJgD46RzGb/yawTH3WXU6EH250p4IUfV3HhOpOTEgdTZri1wHCopqTxJp1YHAPpmzWTQ2w/tlm1TfblOwJvjX0/jcrABEiGd3OZxMbq6WrpHgNTWmsyJhmbtC66MshKg6+wLuMoj246Qu3BKVBtK7d4nwTISqNl5FzM/Bk9ArXYJ9gFGKYTXjzFF1h8MuUDGrHihNlM5pNszBdEgHK767Sjgr4kU9iRl8BKIrXcE2Uac9vl029xV/Q6ozAfj+BFXp8G78S0ILUFGq/SCEAEvPDmmD3tKIFHjCsU7B3GS6P8PoQRB3xz3Hne0q4XpC39vUphQZwrkChrMKxZK6wgXVxyJPaVT5pkuX59Oh177V3ZwLqQbazoaUrFVFmVO2zAN/A4Y+D9HqTWUSLA5Y8diuP0LNob+2iSaj2XIi86Arm6R/sVAaFp9b4wkYNVhfDEVe8J9VlzP+kii93tQjEHB2KaDyDI3DZ1ZI6kHuioS/HkZdoLsrfFw3KVSdIBeiszSlQ8KK3ZUAVAncFG8TZcHVVTCcCqiPvVrNfNMvoJ2+aAOH9QVDzPugTnn2SSUsaD2avrMpfJq2AGpPDMQewTEtCOpLIYFIQVUbcN2V0Z8JnlX8/Y9mJ/L/3gQVZgopjcjDaB4DQxrg5jCarngbalQ+0RAacTqYQ8XYj3yzGhl67qfZWoTnMhWNw47CK3UijB2RKMyvgKHYMlbqPjAEw2hHLFQdCy0PjaqQcKD3ElFH62N0PSAb1ZF4xnV+GOAIx2FPIp0xUkYcz+yF4jJtXCiKZ2MsNzKgiE0EMhKvJq0wTkW8och8TuvattBZSepQrKu7DrcJvCt8shHtRNDdS0OVXANCDF4mEIuuuV7Oj3D2pFkd98SBI+WtHDGjhgu/jJA43t4WRvLcDKYnZp/7dIrR2yW0z5mlGUjOlkhxIc2Vn3mPdHKTMAC9hTBm7dBTE5uLmGEVRVZIVcX+eZebMgeukEzGXIE41uBSK+A2RIGu7K0c4WjMPvEeMBMC1SRzMVGllidkorz1UuisUlbInPJ9lViNEK+nfi32O0oiJvefm/DZEYxQvB8R1pdKu6ZYtzr1TbAU8zAvJR6g+lEQWcFXXWBmkn1pT/kJc1W8ttp4SC0IaogUSKxiQjw34dMjzeuyBjejn1ABtjji1ZXYhKaifYEicIIEXDvmgwql1+dbab0iKJyq1RQHGzvx1hXaAJubGzP4Wu67ODVstIJrSb1GbKMG8fhm2mmLUo8EqhLzfxpFgGP0uEqk8BQIP7gQU7LOkoY1ajJjiT3ke8U+b4C+YTSiIIOKBMGwowsTtHFUjeWizzeIyd8LxBjbvDc1+FOFsi+uC8XzbGAiys0LPgWcAQcbz8X5dQAs9k3iNaBraoKlVJJ5I6AKmLVQx+Ki9no8j2ULs4D9pTgg3IvTh6qgSNYUlOcBz3h40TSZBNil2wQc16iY3I82GZ5Y5S9DPV40EqJa7XC+q/RFrwGumKG3+/E1MZZcC6lXRAtoVJk2QN9E2gNGUSMGXSL0ZiePeVsEmYv4uRNB8lEbL7iEKIlOlxOqabK4tAsUYcC6TDZcCOLyhkBXo/QpJWa7h54hwy9GzKK6PPuBUxVgRJt/QWJUr+TpkVJX7EBAkAHwBrAS6WrcWWHh042Y8459iYVqe+x6VpX4NxbrBZMKd5zN6XzzAl2cd/lMs50CCC0GU4XMWZq+i3Jn+oBV8ha4N1sw5OS21JXmzGN9FCelnFX4tCALhLZbkxqpKPPQSSvjU+gwUVWqacZZkOUxZ8zdIkBVt1nK7Q8wnhzXtenIX4QZCXiD+Y7ILGtM9aG2idrj+2Cxo4mjwwzV2COknhP49E2W6gFhzVR2Oa1vbjfumJsrv+gJDKoiVmc+7ydftHZnwNSfC/Sm5M7KTCnjx0Z9AT2jx1KZ0EOmNPoK/GWT2aWpTveUisbTBWXWY44aEl2Z/qVuosoBUFW12yezUsloyXvBEDJlrTHoLaUVQ4F0je6Y4+WbtLmTy67OOo1G3RzQmqTLfWEQgNwVd7NwDLuzcpTxkqsLdoX1weTimfsqhHQ56Q2rVOjO4PX+Gyqb45sq3ArGjGGE6jTX4VlWzppxRe2ORl3J6NJ0Uu/cTCEBLreGqY3ZCwKMqbyI0naJ+SWb3lihbrsnub2Bbddt2t5ykwmq5ABMGFSVUUNv0x6El7GoizteGZPFnTBG7G3mLOXIhbo5YAxSM01ld8Z5EqzCFlazk8h66SzLZSRjB122bUb5lcnmyI8vJ2OGHsZ6YaENYJUu2oIDRaJvGnGIFE0cpIEL05ge6Y1mc9CfTXv8hwI7o82XybyJvplo7TRYuTGmMgUFF64YU3a7bpwxqSs5+U3e9hOLsRwn4kK9w9M5LO6XE7rRV5NXyJSIjt+FVgsFX4y8SbwsqKZkG3LN22GbzIQ9VqVkRagujwr0u/brrC/aIljdYW/cJ8vX9khNO1oYpC80NBWQjLaoEglOWKUVEqNHU1N1wGG3bdjxgAfErWFFmyh7iaSVEfYLArZ5UDlZzKYoGAB0aRJGyuJJSV1oWLGL08bmGG21ZAmkSflIwE2uJiVDqs5gtzAkg/N43KjLoDvYjQXE1nzcw2GzA9yoCEa37XLYb3MoGqtRJWhPPP9Pi2pJgwnwl689GaD86yDJeHWTWHajmnn/464Vb6e4EkcTACccTNqOCFWzYSumadtTyJF2aa4JVu2OPTHU1dQY7gUbxV2SH+f1JersthL/vS45a23OnI3jl5edmSIFu1Cbzycq6O5Okx8kinTBOapMoskqmKDow5jtVTn+mkUBkHTiqmME8Juz0WQ6m03GmwtnoOzTE0QJsd0qkGfGaNdvMFSrX+L8ZAgQJ6bgcWv8ccqqQyfMmgxuZgCOvdjDnZEeq/eyKbMJIzzrhG9JqY1RUpeni4ncnBgALDftMSv8Naa8mqsZ14cwim+uVBWaT+Om3da0SidWyEPlhvq40ZuAtnc0GZ276/QMN0hTSA4vp1znZpTJ4gb+JSOkUodfrgBwemPTT04A3POCIxW2L6qHxaf0TiJftDqc2d5eR9Y3J0Og3tw024tl/NQXGPE7L2O5HRDUvHXdZ2tOB2mv34JEzG6JwB7IYKpowZ5s7K1WX/qttXGEImlzu9jVeA91k6Gs400XdGfVeliw8dplUH0DdFmJHS3sgEzpXw1Et+Wea6juBPUomvYMGCtNq9v9WDIC8PZ/JVE5DycWWlzHs0XNuN6oqzpSkW5VMee+KkDHMbFlH2Nuv7ducnQVjOIV9BgvQt9YNPsAdJWxFnYpYBOAdZWTnwmaJQG/JEOI1jB7EtZL1ZigahGkLUZXQ8EbBYGwTYduKAXLYGKmn/wLGjaIGg6AlgHZBjybDrSEjapvA2xzDLUamyCD37vPK38w0tbNWGykrjZhdK4iNYmaixwb0yAAVDYrD4gnu7IS+21nPImCDmNlwjfW2/MZzmWRnbziPGRlkzRzUfNZgKrjH/3WZf9blrqs7s8Hg+oybJDR294eM3ptbazUx11VsgSlBXOf3QTF6qFpxKK/gdZ2pQmMobRx1M+6UKCRMkZLl+OM6r4/FdfGoSiN+QpQCunO60ijvMmQcUHKEpEuwYgO3AUWwF16bjnUXWfWbJv1mWuEF5QEDgg4U1PrV01TGQFBWo/XXaqyGv00mSQ1mPNXFbTQm5HCY2Njzi9MeEbHr5QIysjeFDuzyCX5Pt8C02ijkz3qKb3UZpTnN3rEG3TX/zsPOz8tBiZTDBeqQoUv1uvY5amLJkr0jDVNEZ8XqbP8FXCZGTNlTgKPcMM/a06jvzXwCmpKlVdz9TdHSkupOSbcvNoLGLpRjaxxI1QHtmMkpB381KAOevtVLTAaon3jH3uBvAbve6VvoT80yFeouByko8OBjYkh2m3MoInXFFintp1v5KlzrVV/dfkVmgbiEmmnNJTooL2lLi6EnzV64QUWUUtM2imjsBwJlhT/CvLvAPsdLxULpLmMtpE5QPsShN3RuHXO59hoAJDpC79qL5M5Ni6ZbERhg0/X9DZ5rY+jpJxp8/vSVHZzRSDQMoefkfoNIgmhulPFezQiTOL+wEqY6gexalxYAUB0Xm97al9tjmX0Tx6PDDtfsV0FZDOt+CAdo64M+Ck6ggh4NG+XOt6cOkG/g4pd+40kPFcBdadN+UlguF4YhTDxvFl67ssrfxqzmHY1uxHxxC4NdPc1BbmURsD0Xb/rCP8F0bwOI3jhQTpG+4IomozCanzAtEHTLT4zDgU5b47dJmDw/R9w5jhhUzWwYLcF/LxMc2iM0G1HwE39Jtbr5HlCf+pYFRpwy4KurOsKspdhU5fqB23mDC4M0SsJCYTwhFCS3cM14S++HngJzOPjD4NRKrlHHlnISvB8PR8KJC/drsvVxWx/Put5KuztRN2stjdvQuLIjRxD0VASjcGgcaUAoKIeMjKWg8rfqNfQMwdYjIkXNcCYHEY84cUk8PfC86yEDQuEf4a9ErVZ4kFuxihs2vnSihfqpKZWNNmHz/+drigmlLqNddhfO1nRNdnI8k0UQ4NRkilgpcDODq21OhujHleTPsqg+rxDmXZVtXchfONIEp432kyoqphUNzGvw3NJ6HkGC4CyHenmF0e2atwQtrWZ3ywc/E1jooKUA1D4dSvAPHKBukBVZJah1oLRhX2/yZBKyATpcGVzqKpO8GWzLzzolyxfpjAVpB/QTyA2Eq8ngzRyj0e3UEGKWfXWK57d0xtVB+8rNbr4QNfcTCs5UZkMGaootkYozoLObO41dlCFD+AETUs6JK1GGKaa4pkmeqHTjphC9myMZfTSWJJN7Y4zJE11zUij7ejVXaNKGyK96XM4dUrcL2aOQQZUlYXBZsh7S1zDRNQV8q6B10lDNV249XBOcKnVnviwdyiJZhRxmz8+9rnC7cYQHwrUpdLOkjTdk9KcFf5INWYuzYAY04a0zUyPxwTaafYGVKa4GRVSN2T3ZO9OFfKgELSr0aJBAgTNbPp2rDDql2lHlOHC+9ps9sjEgKvZ/bQ7GJBsSmnBEBI9/hs5/P+H0FkKhdtxTUhjyTmZL+NN33YtGGDp/iU5NIUncrfaQLKMpfjIpS/kodtMqNqT4DigJpOPjZXZMguqnW7aIU32Z8MzHrHAPwOo6M4RzqTQ07psoHdqY2+BbCpBDyOB8Mf1qQHUUZYNGb+jJA1VfdcN0gRkBAFWm7LMO4dAz7CXwaclpDmL7iwWnyxmCQRMdClR31AXm43dHv5T7IIhKmRp9rqjC1mWMbY0qagqszBN0BgRvG6q6PN5lu/pKbdRsb/aU6N8RRaKGhPhckOb5rYnoy72e5opxYRIH+jyfi3tVKwn8V4ksbeCqh0EULqmOtFFFVAZ5nNZ8GT0ivygxox/6nnffGJPjKEL9zbWFjt+cRt1UaTZn7mZbE6cdYovsqhPoqYzeb/yZRCxo2hccH1nSVFk+q5bN7eyigTFAMAPYexkRw8VtGhmBs5RSVIr4R1+MKZeRf9uNoLoymONWZxVAdEb41i+MjWnmuv1+GoYz36ajBM3VD+FLr7RLhQz1saWEqWbUWu5pkzD1DH06/pAuB6FRW8sE51znGa1QuKlNnDORo8X5zw9K0Ba4t0+aXoQzkfb38gC6U0AAACASURBVJ8FuWPswfSfA1StXr+ZbLFJyXvnErxZjQUKTdjNh4KEM3/YgwSqehapaP2KHVTa1Kmd6aG8Akl+lXUUAqz2lJOSPRcZ1QvoP3fZPd3q3M770noCVVPOJpWBEpVX+5WMT+WSytRQmW3W7qJ6UoJU1X8d58AdGBX4WvCq/wP0FORJR8aXz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data:image/png;base64,iVBORw0KGgoAAAANSUhEUgAAAVUAAACUCAMAAAAUEUq5AAABhlBMVEX16uRDKRrxUk6no+1V2Iz5c6b3sjGc3/r47edJMSM7HgiWiIH78OpAJRVCJxj88uw+IhH18Oo4GQA0EgDxTUmkoO316+Y2FQDzgHwzEAD76+gtAADxSEQ5GgD5bqQxCwBI14bu49wmAAD3sCXo3dYvBgDh1c6mmI9xXlMqAADxREDt4+VROiy/sqrm3ebPw7r5b6v4rhhfSj64qqLp6eeMfHLD5cesqO3GwOl6aF1kT0SSg3m6rKXXy8RyX1PKvbXSzOj0z8nR5u32vMu24/T4tDz15tb216/2zIz029X3q8P20Jn4irL0qqXAu+r23Lz2zNQYAACI3abS59C0sOv3wm583J/3n7z0wbv4vFvydG/yXlvyl5H4ga1m2pTd1efg6Nef37LzopzyeXX3xXTzta9ux4N0xq/4o1SnnG/5j3uQr3mCvsHVcVp/vX6Iucj3qkb5fpa1kmuepnO10OT4nmDF5PDTwsjQdFz6l23Rpsyt0e3gk77Pt9a8jGaw4rup1Me6zq0M2whAAAAgAElEQVR4nNVd+WPTuJ53oIDs+ErS2pO0ITV1kxQSsiQESEIazkKBYTrAwDBcZY63+97uvH3H7uy97P7nK8mXZEvy1Tn2+9MAsS199NX3+/ke0khSZrGgZP/1rytWrebc/uHtm1Nv3t6u/dqD4QtE9ODBg4P/B7hCQKXDr99+c2pra/3UqVPrF9+CX3tIHLFqB49fX7myc+Wrg98yrBBQqKKff/bm4tY6QtSTre9+g9qKtfT1zs5ZJDtXHvxGYcUqCvf8uqeipFz89kRgBZ6cwJuQKX3wlQ8plitf/OZgRSp6+PW339EqSsJa+hMQzUsfbt26cevWh8uWWg5aCOkX318hMUXyWzICwZ4/xQPUswE/lFNWIH14enojlOs3PlhFgYVq+sXD+1dikEIj8PA3gqq/579BiHIBxbL+tgyqQLp1fWPjNCHwT08/FMDVsmpMSDGsvz6q/p5PUdEI1c9KoAouX6cgDYC9fkvKhSvyT4/vxzf+z2JZratYrBwD9KjoZyy39HOgCm4xMPWAPZ0dVwzpay6kSFdPiAaAq3funQvk3p2r6SP0VDTLnj8xVMENHqgI1+sfssDqsSj2xo9Q/f4kULXunIvLHcF7MaDQLa1n2/MnhaoQVITr00tpuCKX/9VZkZp6qL4+AVSTmGJc2cPyqWheFS2PKvggBhWZAbG6Qpf//dkUNfXkvlQW1qtMTJFcjf3S2/PfZXRLJ43qpRRMMa43+LBaBw/5/imurGUZK1tRGepaO4RUdL0MoKVQBU/TVBXD+sJi42pZj89mhPRseRJwTwDquXM/RaOSvl0vuOdPBtVLWUBFTotpXK0v7mfHFOrq41KoikGFdCAY1eGprROAtDiq2VQVy+UkrNbjPJiWJQE/pYAaaeubk9DTEqhaWTFlwWo9vJIL1LNnS5AAILKplG2tfXdSoBZENZ0AkBIzAvlBPXu2OKp8708KZAK1Hy6eFKhFUU3hqnFYKVC/yA8qiwSAGilcspFmVD25B6Taie3/wqi+yAPqxnUK1a/yGVWMaowEIJZ+9OjVk3dnzkM58+7Vo7tHrRprJln2P7YB4PCEPFUJVPOAiggWoUoHuTGNkQBI0+8+8eAMBP/hyaMjKTGZjKBCZf36V0c1SwhAwUqEAw/yGwCSBNSku09IQAk5f/7do0N6OtmsKpKrX5+cWS2Kai6zimCNgteH+Q1ARAJqh6/YiIbAPjkibWw6qwqV9YdfXVcv50X19OlQ2V4XAPXsDs4E1CQxpiGu4UAzg3ru3C+DagsKj9DkR3XjaaBB94ugegWRAHA3FVMf15Y/qewG4Ny5n90CQDyPj58/v/b8+XGt1ToZXd0IgoEioKLEde3wSRZMMa5n7nqzysoAkPzLz4pqq1W79uz92rYnay8/PgcJYHPbVSgBvSqG6uNaNkUNcH2Ft1l2s3qyqG59Z7Q88TG1rr2EWBKyvf3+kxXDNU/AGirrLVAC1a8e5cAUwfoODTlbCODJP50Qqutb62/+9fcfn0H5+Ol5DUP7aY2C1Ad27TkFK8jLrDwpYVd3PvubXKD6sP7yqK5f/PGvv0Mb3VNIuNc/Pb/2noEp/vePJKzFQPWVtQgHyA8qMq4tkAfVeyfAAbZO/eX9dgzC7fhfkP/2MmKBFqtenUE8y1qAr+78IT+oSFt/YVTX1//C2ukiibQ1Z2qFUFYcCjzIjerOPxcBFbmsXxTVrR9/lxNTBOs1H1arIKinT79Q4eMHuVG9XwxUCOt/5UD1p7Kg/j4/pki8mCBfbpVWVpQStPK6q50/53P/BKr/mQPVO2/Kgfr3xUD1lbWwAfD9lZXTsBbd/1hyoFr7pkx+df2PxUBdW3vmoZort0oLyghaOQ3rzp+Lg3r+PzKDeq9UgaWopkJ5L5VFFZkA6yBfKrCMqp7/9+wGoPZZcVS3/rswqGtrnrcqgypiAVYuxlpGVc/kMAFW7W1xVN8Ux3Rtu7yu3shtWAsTAE9Zb2QE9Sep9m1halVi/we6Cl4U9lYFDOvOv5VC9cy7jKhKUu3zwqiWUdW1l2U5AAyvrJyMdeezorTKV9ZslvUOqlwXRXX9L2VUdQ1TqxJ89bRXxM7DWHfelQI1Iw1APUFWYVS3/lgG1LVtnLoqklwNxIsDchjW+yVBPXP+bgZU0Q6yChcDtkqBCmFFKW71eglUL0v5uNWfyplViOqj9DIL7mG1bhdFdb2UAVjzAoEyhhWjCrlVZmU9AVRBGqxeY7B1+Kuhim1ACRPgo5qdBfxdaVRf1VKKgmG3ddFEQFkL4Ctr9jZLDqrWL6mrNWGp5V7Uv1E0DCjprZCyHpfyVxteI1v2BtY/lQQVeitc7uRVW4n+9cImoCSzQqh+aklALW5ZfVQPsurq2dKoHvlFDBau9BGW2tuC3KpUFIDlmXrpxovCQet1v06emVyVTANAVA8D0MAd2g7cSx4LKthsWTRhTSjrrY0SziroYLGyFrCLlaxIofodQlzvxU8EeTbgVMHzVb8rCerflomsgp6AHJa1JAlAFICQn9h7P4L1m0K2db2kDdguWF/1UY2a2bOGrTvlNPX8EQVbaFxZqopGVfu8kLauvylQCTwpVSW6g7M2spc0Ae9o1ELmygYVSu12MVhPlcgGbv9DKVTJI5hZO9lLMVafV0UfDcwqF1WL7GRfv3hxa2trPdNRwa0f/yjopxCj+o9lUL1OnokIswHMc5c7oVz5Q5lcYBy0eyKziod1O0J1/Rvn9tc/fP72s2/evDm1vpWC8PrWj389EV2NjGwWYrBBn7zy2dXrx6/v71wJBEJ8//79169ff/XV998/hPL48YOTU9XQXXHMagzVrds1dP4ai3N4+zYEGCG8dZGjwusXi8FK29WNS7de+Beu3EonXPGzwpbXyHYfX7F28MXBwYF33VpcancL9wM8STTn+u6Kf36LQHWdupfKCgG2pEOowt96KkxqcHEqQKFqAXD51o2n+AqbSymVF+ogizdOfPACn/rB8EmcG+xqmduB43KYeNfVFLNKJgQv3uaBHyAsOYchwOsQ3aIJAdqwIpzCm6yAUF03XiSHiKutWY7+visE6/kjRh85RvWn5N8nUc12ZCJSYenwf4vTAMKWPqW1D1g3uLhuvGCNCLGrLDdVHBYCNWFUkcSclRO/zyhCdYurqhwBhTFd2/6fCNVLifdeunGahetGFFTRU0Ds6kr6DYugAKxsUD0SEDordb/vxIYUFFrW897217pWgrE+v+wBt7HBugAEWMiBxTHlXcFioXJrljsVIKw5jQAHVM9dhaMBN/f6Bj2kANXcqtp6VkJXJSDdQFeDvWAc/McDBZAZENexbVy/wb/WBrGrTHergVYu23qeaVORIHd1LxqPY+51ab7nn7wscBDtfXFUUVMAsC5dEl0ABIB1+cONG0+fPr1x68Ml0U1sOHeV7fQ/eJUd1vPvDnmYXKWdlTFoDrHPDUfko3rxMO/peaeEAfjUApluAgQg00WXqIS1c5Bp1LWjrFbg/CMBInRkZezbUwMYk4UafMVrCyigqsclUD2+/OL0dbbvKSSQXWW9YhVIj7IdDnwlQuQeFVkZ+0rF6c4qY8Ofko9qbqtaSlffX0K+KM6pSghkV9kvray10g+ykul/lvxEJazAsG7O26auLBxvSh6qhY73FlfVa17JisOUighkV/ez60Wt9ehMCrBeVZUrd+jICow1rQKlPvC8lodqfqsKOcDLwqoaVK2vnxyqB1dy3QJWqx09epe8IYD4G/HzV+mEldo3K1jaU8xccWtgIVUtzFe3j4PGlY0TtKwP895dDYPDu6+820F8OfPu1d0jyYOXSVSh21R910knrIyZj2qlWUUeC6O6xVBV+DTnyrNQCoL6qRUctz5JVKWz+e+rAvjqlaO7SI6ODlvoQptDrK3vkqAC1XBHw8lk1TUgtHRqRe3VfVRtTLEQqnFVBZaqqsuR664k+B/cMRVTVnyQzTMBiQSUx6GKXRluPThb8HpF+Lla+ElwhFAN6//Rj9RlVbYbtm03GnJ1qdIZa9Dd80DVZc8CfLsVU1Uguc5ioTQa9frudDrpOdwptp7lhnV7zT/G9hTFS3QKQDW6k5UrOd3lsgt3Wl6IrPsncSF4DR3LTqRUgbGaN+uaj5zWbvRXdIhqzBTvHxsTbAG+3aJUFWI6Hwzqio5/oyh2c+7yNedl7hOXNf9sILh86wMFAnB6M7kKOZ9c39Xlfm8IYeXvE4ZYX+S7CJAdXuA0bJxVqc7+ZmA4PTE3Z7S2ObKHuTZAcENUCQJgGa4im5pOvkCZd7mza33MA+v22ifi0DU5JWizlotJRVZMHX1cm1XH8mw4rea72DoHqirc0e6wO1wlcH2XDADUUUWpxKU9pn8z6fjuaglQW9DFSFXV5VQ29fjzptZVedNrPeceEMaXWKyRyYKPx+RJdnDpQ5BaUVfTnjywoy+biqYr467Gtz4MsQ4yXoNtGU6112t0Gp3ObLV0DPIp5KzO09dDqKuGlgAV+qUFZQTA2NPmek/FqAaqCqTpppLAFGl1Z+ryRtiyPsUPs/uXgjz7dO35MZHZ+ijRg728ESRM1d5g1tYSX9aU8WqZ3QioktvtOgLvGkwf6o5dr7e95bMbzQkxOeSsYqwKdDssUCqVDpWnAt2Gt7WnGFVfVYHaHdeZTyNjseJrQat1/Onl++3gipX3L599vHZcC+4LaX3yId+mb7LwaADuRAXLpmayPqvLk8U8o7YCqzdoN+uV+QRwNxYWdbhoUvtZbwyitUDOKtZTAebMwUEbUKVW0Jji15ozjKqnqqA7Z0/NW1JZOFKIH7oO6PkxFHQ3EPHj1vMA1bhbxahCZQWuztpgeML1is036tSUlgO8TXWzUel1IbsxDOaIgTtqJmyk1plN/GQ+dFYxVqVOmpzRaQP61ctGiKr1tbf/1V6TrefeC+bpFq7FvF5JknxU38f+FZ8NQqg6F3ig4kGOuwbztdS7pKodqoRut2VZHsxYxgN0K0m/gb5i+3pXS7AqQ+YOz56QnwBuO/pL36iqvbZgbhVlLOBXQml5/mr7WRxzGLZixqryh40nXO+lwQqccYN6Rtd1TekME8+B5ZRj5LS+ZySd87FONTDqcIema9QvXfzLBmksfavAFXuarjJM8d3V9qeEJkMSgJZUHSQdFSmDyihlQZ0Ba+z67iQ2ZODyQEVqg23AUZxVGQsBLja54GCJUbWXxGidPeHUKvVVLkoeie+u4s4qEnW6kEXf1sY98aeNhc1+sjmlqBZwZ4IP2VUDO6t4ANDnextoQ4mhgSEehk2UW8FqMBDCqlWEJgD46RzGb/yawTH3WXU6EH250p4IUfV3HhOpOTEgdTZri1wHCopqTxJp1YHAPpmzWTQ2w/tlm1TfblOwJvjX0/jcrABEiGd3OZxMbq6WrpHgNTWmsyJhmbtC66MshKg6+wLuMoj246Qu3BKVBtK7d4nwTISqNl5FzM/Bk9ArXYJ9gFGKYTXjzFF1h8MuUDGrHihNlM5pNszBdEgHK767Sjgr4kU9iRl8BKIrXcE2Uac9vl029xV/Q6ozAfj+BFXp8G78S0ILUFGq/SCEAEvPDmmD3tKIFHjCsU7B3GS6P8PoQRB3xz3Hne0q4XpC39vUphQZwrkChrMKxZK6wgXVxyJPaVT5pkuX59Oh177V3ZwLqQbazoaUrFVFmVO2zAN/A4Y+D9HqTWUSLA5Y8diuP0LNob+2iSaj2XIi86Arm6R/sVAaFp9b4wkYNVhfDEVe8J9VlzP+kii93tQjEHB2KaDyDI3DZ1ZI6kHuioS/HkZdoLsrfFw3KVSdIBeiszSlQ8KK3ZUAVAncFG8TZcHVVTCcCqiPvVrNfNMvoJ2+aAOH9QVDzPugTnn2SSUsaD2avrMpfJq2AGpPDMQewTEtCOpLIYFIQVUbcN2V0Z8JnlX8/Y9mJ/L/3gQVZgopjcjDaB4DQxrg5jCarngbalQ+0RAacTqYQ8XYj3yzGhl67qfZWoTnMhWNw47CK3UijB2RKMyvgKHYMlbqPjAEw2hHLFQdCy0PjaqQcKD3ElFH62N0PSAb1ZF4xnV+GOAIx2FPIp0xUkYcz+yF4jJtXCiKZ2MsNzKgiE0EMhKvJq0wTkW8och8TuvattBZSepQrKu7DrcJvCt8shHtRNDdS0OVXANCDF4mEIuuuV7Oj3D2pFkd98SBI+WtHDGjhgu/jJA43t4WRvLcDKYnZp/7dIrR2yW0z5mlGUjOlkhxIc2Vn3mPdHKTMAC9hTBm7dBTE5uLmGEVRVZIVcX+eZebMgeukEzGXIE41uBSK+A2RIGu7K0c4WjMPvEeMBMC1SRzMVGllidkorz1UuisUlbInPJ9lViNEK+nfi32O0oiJvefm/DZEYxQvB8R1pdKu6ZYtzr1TbAU8zAvJR6g+lEQWcFXXWBmkn1pT/kJc1W8ttp4SC0IaogUSKxiQjw34dMjzeuyBjejn1ABtjji1ZXYhKaifYEicIIEXDvmgwql1+dbab0iKJyq1RQHGzvx1hXaAJubGzP4Wu67ODVstIJrSb1GbKMG8fhm2mmLUo8EqhLzfxpFgGP0uEqk8BQIP7gQU7LOkoY1ajJjiT3ke8U+b4C+YTSiIIOKBMGwowsTtHFUjeWizzeIyd8LxBjbvDc1+FOFsi+uC8XzbGAiys0LPgWcAQcbz8X5dQAs9k3iNaBraoKlVJJ5I6AKmLVQx+Ki9no8j2ULs4D9pTgg3IvTh6qgSNYUlOcBz3h40TSZBNil2wQc16iY3I82GZ5Y5S9DPV40EqJa7XC+q/RFrwGumKG3+/E1MZZcC6lXRAtoVJk2QN9E2gNGUSMGXSL0ZiePeVsEmYv4uRNB8lEbL7iEKIlOlxOqabK4tAsUYcC6TDZcCOLyhkBXo/QpJWa7h54hwy9GzKK6PPuBUxVgRJt/QWJUr+TpkVJX7EBAkAHwBrAS6WrcWWHh042Y8459iYVqe+x6VpX4NxbrBZMKd5zN6XzzAl2cd/lMs50CCC0GU4XMWZq+i3Jn+oBV8ha4N1sw5OS21JXmzGN9FCelnFX4tCALhLZbkxqpKPPQSSvjU+gwUVWqacZZkOUxZ8zdIkBVt1nK7Q8wnhzXtenIX4QZCXiD+Y7ILGtM9aG2idrj+2Cxo4mjwwzV2COknhP49E2W6gFhzVR2Oa1vbjfumJsrv+gJDKoiVmc+7ydftHZnwNSfC/Sm5M7KTCnjx0Z9AT2jx1KZ0EOmNPoK/GWT2aWpTveUisbTBWXWY44aEl2Z/qVuosoBUFW12yezUsloyXvBEDJlrTHoLaUVQ4F0je6Y4+WbtLmTy67OOo1G3RzQmqTLfWEQgNwVd7NwDLuzcpTxkqsLdoX1weTimfsqhHQ56Q2rVOjO4PX+Gyqb45sq3ArGjGGE6jTX4VlWzppxRe2ORl3J6NJ0Uu/cTCEBLreGqY3ZCwKMqbyI0naJ+SWb3lihbrsnub2Bbddt2t5ykwmq5ABMGFSVUUNv0x6El7GoizteGZPFnTBG7G3mLOXIhbo5YAxSM01ld8Z5EqzCFlazk8h66SzLZSRjB122bUb5lcnmyI8vJ2OGHsZ6YaENYJUu2oIDRaJvGnGIFE0cpIEL05ge6Y1mc9CfTXv8hwI7o82XybyJvplo7TRYuTGmMgUFF64YU3a7bpwxqSs5+U3e9hOLsRwn4kK9w9M5LO6XE7rRV5NXyJSIjt+FVgsFX4y8SbwsqKZkG3LN22GbzIQ9VqVkRagujwr0u/brrC/aIljdYW/cJ8vX9khNO1oYpC80NBWQjLaoEglOWKUVEqNHU1N1wGG3bdjxgAfErWFFmyh7iaSVEfYLArZ5UDlZzKYoGAB0aRJGyuJJSV1oWLGL08bmGG21ZAmkSflIwE2uJiVDqs5gtzAkg/N43KjLoDvYjQXE1nzcw2GzA9yoCEa37XLYb3MoGqtRJWhPPP9Pi2pJgwnwl689GaD86yDJeHWTWHajmnn/464Vb6e4EkcTACccTNqOCFWzYSumadtTyJF2aa4JVu2OPTHU1dQY7gUbxV2SH+f1JersthL/vS45a23OnI3jl5edmSIFu1Cbzycq6O5Okx8kinTBOapMoskqmKDow5jtVTn+mkUBkHTiqmME8Juz0WQ6m03GmwtnoOzTE0QJsd0qkGfGaNdvMFSrX+L8ZAgQJ6bgcWv8ccqqQyfMmgxuZgCOvdjDnZEeq/eyKbMJIzzrhG9JqY1RUpeni4ncnBgALDftMSv8Naa8mqsZ14cwim+uVBWaT+Om3da0SidWyEPlhvq40ZuAtnc0GZ276/QMN0hTSA4vp1znZpTJ4gb+JSOkUodfrgBwemPTT04A3POCIxW2L6qHxaf0TiJftDqc2d5eR9Y3J0Og3tw024tl/NQXGPE7L2O5HRDUvHXdZ2tOB2mv34JEzG6JwB7IYKpowZ5s7K1WX/qttXGEImlzu9jVeA91k6Gs400XdGfVeliw8dplUH0DdFmJHS3sgEzpXw1Et+Wea6juBPUomvYMGCtNq9v9WDIC8PZ/JVE5DycWWlzHs0XNuN6oqzpSkW5VMee+KkDHMbFlH2Nuv7ducnQVjOIV9BgvQt9YNPsAdJWxFnYpYBOAdZWTnwmaJQG/JEOI1jB7EtZL1ZigahGkLUZXQ8EbBYGwTYduKAXLYGKmn/wLGjaIGg6AlgHZBjybDrSEjapvA2xzDLUamyCD37vPK38w0tbNWGykrjZhdK4iNYmaixwb0yAAVDYrD4gnu7IS+21nPImCDmNlwjfW2/MZzmWRnbziPGRlkzRzUfNZgKrjH/3WZf9blrqs7s8Hg+oybJDR294eM3ptbazUx11VsgSlBXOf3QTF6qFpxKK/gdZ2pQmMobRx1M+6UKCRMkZLl+OM6r4/FdfGoSiN+QpQCunO60ijvMmQcUHKEpEuwYgO3AUWwF16bjnUXWfWbJv1mWuEF5QEDgg4U1PrV01TGQFBWo/XXaqyGv00mSQ1mPNXFbTQm5HCY2Njzi9MeEbHr5QIysjeFDuzyCX5Pt8C02ijkz3qKb3UZpTnN3rEG3TX/zsPOz8tBiZTDBeqQoUv1uvY5amLJkr0jDVNEZ8XqbP8FXCZGTNlTgKPcMM/a06jvzXwCmpKlVdz9TdHSkupOSbcvNoLGLpRjaxxI1QHtmMkpB381KAOevtVLTAaon3jH3uBvAbve6VvoT80yFeouByko8OBjYkh2m3MoInXFFintp1v5KlzrVV/dfkVmgbiEmmnNJTooL2lLi6EnzV64QUWUUtM2imjsBwJlhT/CvLvAPsdLxULpLmMtpE5QPsShN3RuHXO59hoAJDpC79qL5M5Ni6ZbERhg0/X9DZ5rY+jpJxp8/vSVHZzRSDQMoefkfoNIgmhulPFezQiTOL+wEqY6gexalxYAUB0Xm97al9tjmX0Tx6PDDtfsV0FZDOt+CAdo64M+Ck6ggh4NG+XOt6cOkG/g4pd+40kPFcBdadN+UlguF4YhTDxvFl67ssrfxqzmHY1uxHxxC4NdPc1BbmURsD0Xb/rCP8F0bwOI3jhQTpG+4IomozCanzAtEHTLT4zDgU5b47dJmDw/R9w5jhhUzWwYLcF/LxMc2iM0G1HwE39Jtbr5HlCf+pYFRpwy4KurOsKspdhU5fqB23mDC4M0SsJCYTwhFCS3cM14S++HngJzOPjD4NRKrlHHlnISvB8PR8KJC/drsvVxWx/Put5KuztRN2stjdvQuLIjRxD0VASjcGgcaUAoKIeMjKWg8rfqNfQMwdYjIkXNcCYHEY84cUk8PfC86yEDQuEf4a9ErVZ4kFuxihs2vnSihfqpKZWNNmHz/+drigmlLqNddhfO1nRNdnI8k0UQ4NRkilgpcDODq21OhujHleTPsqg+rxDmXZVtXchfONIEp432kyoqphUNzGvw3NJ6HkGC4CyHenmF0e2atwQtrWZ3ywc/E1jooKUA1D4dSvAPHKBukBVZJah1oLRhX2/yZBKyATpcGVzqKpO8GWzLzzolyxfpjAVpB/QTyA2Eq8ngzRyj0e3UEGKWfXWK57d0xtVB+8rNbr4QNfcTCs5UZkMGaootkYozoLObO41dlCFD+AETUs6JK1GGKaa4pkmeqHTjphC9myMZfTSWJJN7Y4zJE11zUij7ejVXaNKGyK96XM4dUrcL2aOQQZUlYXBZsh7S1zDRNQV8q6B10lDNV249XBOcKnVnviwdyiJZhRxmz8+9rnC7cYQHwrUpdLOkjTdk9KcFf5INWYuzYAY04a0zUyPxwTaafYGVKa4GRVSN2T3ZO9OFfKgELSr0aJBAgTNbPp2rDDql2lHlOHC+9ps9sjEgKvZ/bQ7GJBsSmnBEBI9/hs5/P+H0FkKhdtxTUhjyTmZL+NN33YtGGDp/iU5NIUncrfaQLKMpfjIpS/kodtMqNqT4DigJpOPjZXZMguqnW7aIU32Z8MzHrHAPwOo6M4RzqTQ07psoHdqY2+BbCpBDyOB8Mf1qQHUUZYNGb+jJA1VfdcN0gRkBAFWm7LMO4dAz7CXwaclpDmL7iwWnyxmCQRMdClR31AXm43dHv5T7IIhKmRp9rqjC1mWMbY0qagqszBN0BgRvG6q6PN5lu/pKbdRsb/aU6N8RRaKGhPhckOb5rYnoy72e5opxYRIH+jyfi3tVKwn8V4ksbeCqh0EULqmOtFFFVAZ5nNZ8GT0ivygxox/6nnffGJPjKEL9zbWFjt+cRt1UaTZn7mZbE6cdYovsqhPoqYzeb/yZRCxo2hccH1nSVFk+q5bN7eyigTFAMAPYexkRw8VtGhmBs5RSVIr4R1+MKZeRf9uNoLoymONWZxVAdEb41i+MjWnmuv1+GoYz36ajBM3VD+FLr7RLhQz1saWEqWbUWu5pkzD1DH06/pAuB6FRW8sE51znGa1QuKlNnDORo8X5zw9K0Ba4t0+aXoQzkfb38gC6U0AAACASURBVJ8FuWPswfSfA1StXr+ZbLFJyXvnErxZjQUKTdjNh4KEM3/YgwSqehapaP2KHVTa1Kmd6aG8Akl+lXUUAqz2lJOSPRcZ1QvoP3fZPd3q3M770noCVVPOJpWBEpVX+5WMT+WSytRQmW3W7qJ6UoJU1X8d58AdGBX4WvCq/wP0FORJR8aXz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data:image/png;base64,iVBORw0KGgoAAAANSUhEUgAAAVUAAACUCAMAAAAUEUq5AAABhlBMVEX16uRDKRrxUk6no+1V2Iz5c6b3sjGc3/r47edJMSM7HgiWiIH78OpAJRVCJxj88uw+IhH18Oo4GQA0EgDxTUmkoO316+Y2FQDzgHwzEAD76+gtAADxSEQ5GgD5bqQxCwBI14bu49wmAAD3sCXo3dYvBgDh1c6mmI9xXlMqAADxREDt4+VROiy/sqrm3ebPw7r5b6v4rhhfSj64qqLp6eeMfHLD5cesqO3GwOl6aF1kT0SSg3m6rKXXy8RyX1PKvbXSzOj0z8nR5u32vMu24/T4tDz15tb216/2zIz029X3q8P20Jn4irL0qqXAu+r23Lz2zNQYAACI3abS59C0sOv3wm583J/3n7z0wbv4vFvydG/yXlvyl5H4ga1m2pTd1efg6Nef37LzopzyeXX3xXTzta9ux4N0xq/4o1SnnG/5j3uQr3mCvsHVcVp/vX6Iucj3qkb5fpa1kmuepnO10OT4nmDF5PDTwsjQdFz6l23Rpsyt0e3gk77Pt9a8jGaw4rup1Me6zq0M2whAAAAgAElEQVR4nNVd+WPTuJ53oIDs+ErS2pO0ITV1kxQSsiQESEIazkKBYTrAwDBcZY63+97uvH3H7uy97P7nK8mXZEvy1Tn2+9MAsS199NX3+/ke0khSZrGgZP/1rytWrebc/uHtm1Nv3t6u/dqD4QtE9ODBg4P/B7hCQKXDr99+c2pra/3UqVPrF9+CX3tIHLFqB49fX7myc+Wrg98yrBBQqKKff/bm4tY6QtSTre9+g9qKtfT1zs5ZJDtXHvxGYcUqCvf8uqeipFz89kRgBZ6cwJuQKX3wlQ8plitf/OZgRSp6+PW339EqSsJa+hMQzUsfbt26cevWh8uWWg5aCOkX318hMUXyWzICwZ4/xQPUswE/lFNWIH14enojlOs3PlhFgYVq+sXD+1dikEIj8PA3gqq/579BiHIBxbL+tgyqQLp1fWPjNCHwT08/FMDVsmpMSDGsvz6q/p5PUdEI1c9KoAouX6cgDYC9fkvKhSvyT4/vxzf+z2JZratYrBwD9KjoZyy39HOgCm4xMPWAPZ0dVwzpay6kSFdPiAaAq3funQvk3p2r6SP0VDTLnj8xVMENHqgI1+sfssDqsSj2xo9Q/f4kULXunIvLHcF7MaDQLa1n2/MnhaoQVITr00tpuCKX/9VZkZp6qL4+AVSTmGJc2cPyqWheFS2PKvggBhWZAbG6Qpf//dkUNfXkvlQW1qtMTJFcjf3S2/PfZXRLJ43qpRRMMa43+LBaBw/5/imurGUZK1tRGepaO4RUdL0MoKVQBU/TVBXD+sJi42pZj89mhPRseRJwTwDquXM/RaOSvl0vuOdPBtVLWUBFTotpXK0v7mfHFOrq41KoikGFdCAY1eGprROAtDiq2VQVy+UkrNbjPJiWJQE/pYAaaeubk9DTEqhaWTFlwWo9vJIL1LNnS5AAILKplG2tfXdSoBZENZ0AkBIzAvlBPXu2OKp8708KZAK1Hy6eFKhFUU3hqnFYKVC/yA8qiwSAGilcspFmVD25B6Taie3/wqi+yAPqxnUK1a/yGVWMaowEIJZ+9OjVk3dnzkM58+7Vo7tHrRprJln2P7YB4PCEPFUJVPOAiggWoUoHuTGNkQBI0+8+8eAMBP/hyaMjKTGZjKBCZf36V0c1SwhAwUqEAw/yGwCSBNSku09IQAk5f/7do0N6OtmsKpKrX5+cWS2Kai6zimCNgteH+Q1ARAJqh6/YiIbAPjkibWw6qwqV9YdfXVcv50X19OlQ2V4XAPXsDs4E1CQxpiGu4UAzg3ru3C+DagsKj9DkR3XjaaBB94ugegWRAHA3FVMf15Y/qewG4Ny5n90CQDyPj58/v/b8+XGt1ToZXd0IgoEioKLEde3wSRZMMa5n7nqzysoAkPzLz4pqq1W79uz92rYnay8/PgcJYHPbVSgBvSqG6uNaNkUNcH2Ft1l2s3qyqG59Z7Q88TG1rr2EWBKyvf3+kxXDNU/AGirrLVAC1a8e5cAUwfoODTlbCODJP50Qqutb62/+9fcfn0H5+Ol5DUP7aY2C1Ad27TkFK8jLrDwpYVd3PvubXKD6sP7yqK5f/PGvv0Mb3VNIuNc/Pb/2noEp/vePJKzFQPWVtQgHyA8qMq4tkAfVeyfAAbZO/eX9dgzC7fhfkP/2MmKBFqtenUE8y1qAr+78IT+oSFt/YVTX1//C2ukiibQ1Z2qFUFYcCjzIjerOPxcBFbmsXxTVrR9/lxNTBOs1H1arIKinT79Q4eMHuVG9XwxUCOt/5UD1p7Kg/j4/pki8mCBfbpVWVpQStPK6q50/53P/BKr/mQPVO2/Kgfr3xUD1lbWwAfD9lZXTsBbd/1hyoFr7pkx+df2PxUBdW3vmoZort0oLyghaOQ3rzp+Lg3r+PzKDeq9UgaWopkJ5L5VFFZkA6yBfKrCMqp7/9+wGoPZZcVS3/rswqGtrnrcqgypiAVYuxlpGVc/kMAFW7W1xVN8Ux3Rtu7yu3shtWAsTAE9Zb2QE9Sep9m1halVi/we6Cl4U9lYFDOvOv5VC9cy7jKhKUu3zwqiWUdW1l2U5AAyvrJyMdeezorTKV9ZslvUOqlwXRXX9L2VUdQ1TqxJ89bRXxM7DWHfelQI1Iw1APUFWYVS3/lgG1LVtnLoqklwNxIsDchjW+yVBPXP+bgZU0Q6yChcDtkqBCmFFKW71eglUL0v5uNWfyplViOqj9DIL7mG1bhdFdb2UAVjzAoEyhhWjCrlVZmU9AVRBGqxeY7B1+Kuhim1ACRPgo5qdBfxdaVRf1VKKgmG3ddFEQFkL4Ctr9jZLDqrWL6mrNWGp5V7Uv1E0DCjprZCyHpfyVxteI1v2BtY/lQQVeitc7uRVW4n+9cImoCSzQqh+aklALW5ZfVQPsurq2dKoHvlFDBau9BGW2tuC3KpUFIDlmXrpxovCQet1v06emVyVTANAVA8D0MAd2g7cSx4LKthsWTRhTSjrrY0SziroYLGyFrCLlaxIofodQlzvxU8EeTbgVMHzVb8rCerflomsgp6AHJa1JAlAFICQn9h7P4L1m0K2db2kDdguWF/1UY2a2bOGrTvlNPX8EQVbaFxZqopGVfu8kLauvylQCTwpVSW6g7M2spc0Ae9o1ELmygYVSu12MVhPlcgGbv9DKVTJI5hZO9lLMVafV0UfDcwqF1WL7GRfv3hxa2trPdNRwa0f/yjopxCj+o9lUL1OnokIswHMc5c7oVz5Q5lcYBy0eyKziod1O0J1/Rvn9tc/fP72s2/evDm1vpWC8PrWj389EV2NjGwWYrBBn7zy2dXrx6/v71wJBEJ8//79169ff/XV998/hPL48YOTU9XQXXHMagzVrds1dP4ai3N4+zYEGCG8dZGjwusXi8FK29WNS7de+Beu3EonXPGzwpbXyHYfX7F28MXBwYF33VpcancL9wM8STTn+u6Kf36LQHWdupfKCgG2pEOowt96KkxqcHEqQKFqAXD51o2n+AqbSymVF+ogizdOfPACn/rB8EmcG+xqmduB43KYeNfVFLNKJgQv3uaBHyAsOYchwOsQ3aIJAdqwIpzCm6yAUF03XiSHiKutWY7+visE6/kjRh85RvWn5N8nUc12ZCJSYenwf4vTAMKWPqW1D1g3uLhuvGCNCLGrLDdVHBYCNWFUkcSclRO/zyhCdYurqhwBhTFd2/6fCNVLifdeunGahetGFFTRU0Ds6kr6DYugAKxsUD0SEDordb/vxIYUFFrW897217pWgrE+v+wBt7HBugAEWMiBxTHlXcFioXJrljsVIKw5jQAHVM9dhaMBN/f6Bj2kANXcqtp6VkJXJSDdQFeDvWAc/McDBZAZENexbVy/wb/WBrGrTHergVYu23qeaVORIHd1LxqPY+51ab7nn7wscBDtfXFUUVMAsC5dEl0ABIB1+cONG0+fPr1x68Ml0U1sOHeV7fQ/eJUd1vPvDnmYXKWdlTFoDrHPDUfko3rxMO/peaeEAfjUApluAgQg00WXqIS1c5Bp1LWjrFbg/CMBInRkZezbUwMYk4UafMVrCyigqsclUD2+/OL0dbbvKSSQXWW9YhVIj7IdDnwlQuQeFVkZ+0rF6c4qY8Ofko9qbqtaSlffX0K+KM6pSghkV9kvray10g+ykul/lvxEJazAsG7O26auLBxvSh6qhY73FlfVa17JisOUighkV/ez60Wt9ehMCrBeVZUrd+jICow1rQKlPvC8lodqfqsKOcDLwqoaVK2vnxyqB1dy3QJWqx09epe8IYD4G/HzV+mEldo3K1jaU8xccWtgIVUtzFe3j4PGlY0TtKwP895dDYPDu6+820F8OfPu1d0jyYOXSVSh21R910knrIyZj2qlWUUeC6O6xVBV+DTnyrNQCoL6qRUctz5JVKWz+e+rAvjqlaO7SI6ODlvoQptDrK3vkqAC1XBHw8lk1TUgtHRqRe3VfVRtTLEQqnFVBZaqqsuR664k+B/cMRVTVnyQzTMBiQSUx6GKXRluPThb8HpF+Lla+ElwhFAN6//Rj9RlVbYbtm03GnJ1qdIZa9Dd80DVZc8CfLsVU1Uguc5ioTQa9frudDrpOdwptp7lhnV7zT/G9hTFS3QKQDW6k5UrOd3lsgt3Wl6IrPsncSF4DR3LTqRUgbGaN+uaj5zWbvRXdIhqzBTvHxsTbAG+3aJUFWI6Hwzqio5/oyh2c+7yNedl7hOXNf9sILh86wMFAnB6M7kKOZ9c39Xlfm8IYeXvE4ZYX+S7CJAdXuA0bJxVqc7+ZmA4PTE3Z7S2ObKHuTZAcENUCQJgGa4im5pOvkCZd7mza33MA+v22ifi0DU5JWizlotJRVZMHX1cm1XH8mw4rea72DoHqirc0e6wO1wlcH2XDADUUUWpxKU9pn8z6fjuaglQW9DFSFXV5VQ29fjzptZVedNrPeceEMaXWKyRyYKPx+RJdnDpQ5BaUVfTnjywoy+biqYr467Gtz4MsQ4yXoNtGU6112t0Gp3ObLV0DPIp5KzO09dDqKuGlgAV+qUFZQTA2NPmek/FqAaqCqTpppLAFGl1Z+ryRtiyPsUPs/uXgjz7dO35MZHZ+ijRg728ESRM1d5g1tYSX9aU8WqZ3QioktvtOgLvGkwf6o5dr7e95bMbzQkxOeSsYqwKdDssUCqVDpWnAt2Gt7WnGFVfVYHaHdeZTyNjseJrQat1/Onl++3gipX3L599vHZcC+4LaX3yId+mb7LwaADuRAXLpmayPqvLk8U8o7YCqzdoN+uV+QRwNxYWdbhoUvtZbwyitUDOKtZTAebMwUEbUKVW0Jji15ozjKqnqqA7Z0/NW1JZOFKIH7oO6PkxFHQ3EPHj1vMA1bhbxahCZQWuztpgeML1is036tSUlgO8TXWzUel1IbsxDOaIgTtqJmyk1plN/GQ+dFYxVqVOmpzRaQP61ctGiKr1tbf/1V6TrefeC+bpFq7FvF5JknxU38f+FZ8NQqg6F3ig4kGOuwbztdS7pKodqoRut2VZHsxYxgN0K0m/gb5i+3pXS7AqQ+YOz56QnwBuO/pL36iqvbZgbhVlLOBXQml5/mr7WRxzGLZixqryh40nXO+lwQqccYN6Rtd1TekME8+B5ZRj5LS+ZySd87FONTDqcIema9QvXfzLBmksfavAFXuarjJM8d3V9qeEJkMSgJZUHSQdFSmDyihlQZ0Ba+z67iQ2ZODyQEVqg23AUZxVGQsBLja54GCJUbWXxGidPeHUKvVVLkoeie+u4s4qEnW6kEXf1sY98aeNhc1+sjmlqBZwZ4IP2VUDO6t4ANDnextoQ4mhgSEehk2UW8FqMBDCqlWEJgD46RzGb/yawTH3WXU6EH250p4IUfV3HhOpOTEgdTZri1wHCopqTxJp1YHAPpmzWTQ2w/tlm1TfblOwJvjX0/jcrABEiGd3OZxMbq6WrpHgNTWmsyJhmbtC66MshKg6+wLuMoj246Qu3BKVBtK7d4nwTISqNl5FzM/Bk9ArXYJ9gFGKYTXjzFF1h8MuUDGrHihNlM5pNszBdEgHK767Sjgr4kU9iRl8BKIrXcE2Uac9vl029xV/Q6ozAfj+BFXp8G78S0ILUFGq/SCEAEvPDmmD3tKIFHjCsU7B3GS6P8PoQRB3xz3Hne0q4XpC39vUphQZwrkChrMKxZK6wgXVxyJPaVT5pkuX59Oh177V3ZwLqQbazoaUrFVFmVO2zAN/A4Y+D9HqTWUSLA5Y8diuP0LNob+2iSaj2XIi86Arm6R/sVAaFp9b4wkYNVhfDEVe8J9VlzP+kii93tQjEHB2KaDyDI3DZ1ZI6kHuioS/HkZdoLsrfFw3KVSdIBeiszSlQ8KK3ZUAVAncFG8TZcHVVTCcCqiPvVrNfNMvoJ2+aAOH9QVDzPugTnn2SSUsaD2avrMpfJq2AGpPDMQewTEtCOpLIYFIQVUbcN2V0Z8JnlX8/Y9mJ/L/3gQVZgopjcjDaB4DQxrg5jCarngbalQ+0RAacTqYQ8XYj3yzGhl67qfZWoTnMhWNw47CK3UijB2RKMyvgKHYMlbqPjAEw2hHLFQdCy0PjaqQcKD3ElFH62N0PSAb1ZF4xnV+GOAIx2FPIp0xUkYcz+yF4jJtXCiKZ2MsNzKgiE0EMhKvJq0wTkW8och8TuvattBZSepQrKu7DrcJvCt8shHtRNDdS0OVXANCDF4mEIuuuV7Oj3D2pFkd98SBI+WtHDGjhgu/jJA43t4WRvLcDKYnZp/7dIrR2yW0z5mlGUjOlkhxIc2Vn3mPdHKTMAC9hTBm7dBTE5uLmGEVRVZIVcX+eZebMgeukEzGXIE41uBSK+A2RIGu7K0c4WjMPvEeMBMC1SRzMVGllidkorz1UuisUlbInPJ9lViNEK+nfi32O0oiJvefm/DZEYxQvB8R1pdKu6ZYtzr1TbAU8zAvJR6g+lEQWcFXXWBmkn1pT/kJc1W8ttp4SC0IaogUSKxiQjw34dMjzeuyBjejn1ABtjji1ZXYhKaifYEicIIEXDvmgwql1+dbab0iKJyq1RQHGzvx1hXaAJubGzP4Wu67ODVstIJrSb1GbKMG8fhm2mmLUo8EqhLzfxpFgGP0uEqk8BQIP7gQU7LOkoY1ajJjiT3ke8U+b4C+YTSiIIOKBMGwowsTtHFUjeWizzeIyd8LxBjbvDc1+FOFsi+uC8XzbGAiys0LPgWcAQcbz8X5dQAs9k3iNaBraoKlVJJ5I6AKmLVQx+Ki9no8j2ULs4D9pTgg3IvTh6qgSNYUlOcBz3h40TSZBNil2wQc16iY3I82GZ5Y5S9DPV40EqJa7XC+q/RFrwGumKG3+/E1MZZcC6lXRAtoVJk2QN9E2gNGUSMGXSL0ZiePeVsEmYv4uRNB8lEbL7iEKIlOlxOqabK4tAsUYcC6TDZcCOLyhkBXo/QpJWa7h54hwy9GzKK6PPuBUxVgRJt/QWJUr+TpkVJX7EBAkAHwBrAS6WrcWWHh042Y8459iYVqe+x6VpX4NxbrBZMKd5zN6XzzAl2cd/lMs50CCC0GU4XMWZq+i3Jn+oBV8ha4N1sw5OS21JXmzGN9FCelnFX4tCALhLZbkxqpKPPQSSvjU+gwUVWqacZZkOUxZ8zdIkBVt1nK7Q8wnhzXtenIX4QZCXiD+Y7ILGtM9aG2idrj+2Cxo4mjwwzV2COknhP49E2W6gFhzVR2Oa1vbjfumJsrv+gJDKoiVmc+7ydftHZnwNSfC/Sm5M7KTCnjx0Z9AT2jx1KZ0EOmNPoK/GWT2aWpTveUisbTBWXWY44aEl2Z/qVuosoBUFW12yezUsloyXvBEDJlrTHoLaUVQ4F0je6Y4+WbtLmTy67OOo1G3RzQmqTLfWEQgNwVd7NwDLuzcpTxkqsLdoX1weTimfsqhHQ56Q2rVOjO4PX+Gyqb45sq3ArGjGGE6jTX4VlWzppxRe2ORl3J6NJ0Uu/cTCEBLreGqY3ZCwKMqbyI0naJ+SWb3lihbrsnub2Bbddt2t5ykwmq5ABMGFSVUUNv0x6El7GoizteGZPFnTBG7G3mLOXIhbo5YAxSM01ld8Z5EqzCFlazk8h66SzLZSRjB122bUb5lcnmyI8vJ2OGHsZ6YaENYJUu2oIDRaJvGnGIFE0cpIEL05ge6Y1mc9CfTXv8hwI7o82XybyJvplo7TRYuTGmMgUFF64YU3a7bpwxqSs5+U3e9hOLsRwn4kK9w9M5LO6XE7rRV5NXyJSIjt+FVgsFX4y8SbwsqKZkG3LN22GbzIQ9VqVkRagujwr0u/brrC/aIljdYW/cJ8vX9khNO1oYpC80NBWQjLaoEglOWKUVEqNHU1N1wGG3bdjxgAfErWFFmyh7iaSVEfYLArZ5UDlZzKYoGAB0aRJGyuJJSV1oWLGL08bmGG21ZAmkSflIwE2uJiVDqs5gtzAkg/N43KjLoDvYjQXE1nzcw2GzA9yoCEa37XLYb3MoGqtRJWhPPP9Pi2pJgwnwl689GaD86yDJeHWTWHajmnn/464Vb6e4EkcTACccTNqOCFWzYSumadtTyJF2aa4JVu2OPTHU1dQY7gUbxV2SH+f1JersthL/vS45a23OnI3jl5edmSIFu1Cbzycq6O5Okx8kinTBOapMoskqmKDow5jtVTn+mkUBkHTiqmME8Juz0WQ6m03GmwtnoOzTE0QJsd0qkGfGaNdvMFSrX+L8ZAgQJ6bgcWv8ccqqQyfMmgxuZgCOvdjDnZEeq/eyKbMJIzzrhG9JqY1RUpeni4ncnBgALDftMSv8Naa8mqsZ14cwim+uVBWaT+Om3da0SidWyEPlhvq40ZuAtnc0GZ276/QMN0hTSA4vp1znZpTJ4gb+JSOkUodfrgBwemPTT04A3POCIxW2L6qHxaf0TiJftDqc2d5eR9Y3J0Og3tw024tl/NQXGPE7L2O5HRDUvHXdZ2tOB2mv34JEzG6JwB7IYKpowZ5s7K1WX/qttXGEImlzu9jVeA91k6Gs400XdGfVeliw8dplUH0DdFmJHS3sgEzpXw1Et+Wea6juBPUomvYMGCtNq9v9WDIC8PZ/JVE5DycWWlzHs0XNuN6oqzpSkW5VMee+KkDHMbFlH2Nuv7ducnQVjOIV9BgvQt9YNPsAdJWxFnYpYBOAdZWTnwmaJQG/JEOI1jB7EtZL1ZigahGkLUZXQ8EbBYGwTYduKAXLYGKmn/wLGjaIGg6AlgHZBjybDrSEjapvA2xzDLUamyCD37vPK38w0tbNWGykrjZhdK4iNYmaixwb0yAAVDYrD4gnu7IS+21nPImCDmNlwjfW2/MZzmWRnbziPGRlkzRzUfNZgKrjH/3WZf9blrqs7s8Hg+oybJDR294eM3ptbazUx11VsgSlBXOf3QTF6qFpxKK/gdZ2pQmMobRx1M+6UKCRMkZLl+OM6r4/FdfGoSiN+QpQCunO60ijvMmQcUHKEpEuwYgO3AUWwF16bjnUXWfWbJv1mWuEF5QEDgg4U1PrV01TGQFBWo/XXaqyGv00mSQ1mPNXFbTQm5HCY2Njzi9MeEbHr5QIysjeFDuzyCX5Pt8C02ijkz3qKb3UZpTnN3rEG3TX/zsPOz8tBiZTDBeqQoUv1uvY5amLJkr0jDVNEZ8XqbP8FXCZGTNlTgKPcMM/a06jvzXwCmpKlVdz9TdHSkupOSbcvNoLGLpRjaxxI1QHtmMkpB381KAOevtVLTAaon3jH3uBvAbve6VvoT80yFeouByko8OBjYkh2m3MoInXFFintp1v5KlzrVV/dfkVmgbiEmmnNJTooL2lLi6EnzV64QUWUUtM2imjsBwJlhT/CvLvAPsdLxULpLmMtpE5QPsShN3RuHXO59hoAJDpC79qL5M5Ni6ZbERhg0/X9DZ5rY+jpJxp8/vSVHZzRSDQMoefkfoNIgmhulPFezQiTOL+wEqY6gexalxYAUB0Xm97al9tjmX0Tx6PDDtfsV0FZDOt+CAdo64M+Ck6ggh4NG+XOt6cOkG/g4pd+40kPFcBdadN+UlguF4YhTDxvFl67ssrfxqzmHY1uxHxxC4NdPc1BbmURsD0Xb/rCP8F0bwOI3jhQTpG+4IomozCanzAtEHTLT4zDgU5b47dJmDw/R9w5jhhUzWwYLcF/LxMc2iM0G1HwE39Jtbr5HlCf+pYFRpwy4KurOsKspdhU5fqB23mDC4M0SsJCYTwhFCS3cM14S++HngJzOPjD4NRKrlHHlnISvB8PR8KJC/drsvVxWx/Put5KuztRN2stjdvQuLIjRxD0VASjcGgcaUAoKIeMjKWg8rfqNfQMwdYjIkXNcCYHEY84cUk8PfC86yEDQuEf4a9ErVZ4kFuxihs2vnSihfqpKZWNNmHz/+drigmlLqNddhfO1nRNdnI8k0UQ4NRkilgpcDODq21OhujHleTPsqg+rxDmXZVtXchfONIEp432kyoqphUNzGvw3NJ6HkGC4CyHenmF0e2atwQtrWZ3ywc/E1jooKUA1D4dSvAPHKBukBVZJah1oLRhX2/yZBKyATpcGVzqKpO8GWzLzzolyxfpjAVpB/QTyA2Eq8ngzRyj0e3UEGKWfXWK57d0xtVB+8rNbr4QNfcTCs5UZkMGaootkYozoLObO41dlCFD+AETUs6JK1GGKaa4pkmeqHTjphC9myMZfTSWJJN7Y4zJE11zUij7ejVXaNKGyK96XM4dUrcL2aOQQZUlYXBZsh7S1zDRNQV8q6B10lDNV249XBOcKnVnviwdyiJZhRxmz8+9rnC7cYQHwrUpdLOkjTdk9KcFf5INWYuzYAY04a0zUyPxwTaafYGVKa4GRVSN2T3ZO9OFfKgELSr0aJBAgTNbPp2rDDql2lHlOHC+9ps9sjEgKvZ/bQ7GJBsSmnBEBI9/hs5/P+H0FkKhdtxTUhjyTmZL+NN33YtGGDp/iU5NIUncrfaQLKMpfjIpS/kodtMqNqT4DigJpOPjZXZMguqnW7aIU32Z8MzHrHAPwOo6M4RzqTQ07psoHdqY2+BbCpBDyOB8Mf1qQHUUZYNGb+jJA1VfdcN0gRkBAFWm7LMO4dAz7CXwaclpDmL7iwWnyxmCQRMdClR31AXm43dHv5T7IIhKmRp9rqjC1mWMbY0qagqszBN0BgRvG6q6PN5lu/pKbdRsb/aU6N8RRaKGhPhckOb5rYnoy72e5opxYRIH+jyfi3tVKwn8V4ksbeCqh0EULqmOtFFFVAZ5nNZ8GT0ivygxox/6nnffGJPjKEL9zbWFjt+cRt1UaTZn7mZbE6cdYovsqhPoqYzeb/yZRCxo2hccH1nSVFk+q5bN7eyigTFAMAPYexkRw8VtGhmBs5RSVIr4R1+MKZeRf9uNoLoymONWZxVAdEb41i+MjWnmuv1+GoYz36ajBM3VD+FLr7RLhQz1saWEqWbUWu5pkzD1DH06/pAuB6FRW8sE51znGa1QuKlNnDORo8X5zw9K0Ba4t0+aXoQzkfb38gC6U0AAACASURBVJ8FuWPswfSfA1StXr+ZbLFJyXvnErxZjQUKTdjNh4KEM3/YgwSqehapaP2KHVTa1Kmd6aG8Akl+lXUUAqz2lJOSPRcZ1QvoP3fZPd3q3M770noCVVPOJpWBEpVX+5WMT+WSytRQmW3W7qJ6UoJU1X8d58AdGBX4WvCq/wP0FORJR8aXz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data:image/png;base64,iVBORw0KGgoAAAANSUhEUgAAAVUAAACUCAMAAAAUEUq5AAABhlBMVEX16uRDKRrxUk6no+1V2Iz5c6b3sjGc3/r47edJMSM7HgiWiIH78OpAJRVCJxj88uw+IhH18Oo4GQA0EgDxTUmkoO316+Y2FQDzgHwzEAD76+gtAADxSEQ5GgD5bqQxCwBI14bu49wmAAD3sCXo3dYvBgDh1c6mmI9xXlMqAADxREDt4+VROiy/sqrm3ebPw7r5b6v4rhhfSj64qqLp6eeMfHLD5cesqO3GwOl6aF1kT0SSg3m6rKXXy8RyX1PKvbXSzOj0z8nR5u32vMu24/T4tDz15tb216/2zIz029X3q8P20Jn4irL0qqXAu+r23Lz2zNQYAACI3abS59C0sOv3wm583J/3n7z0wbv4vFvydG/yXlvyl5H4ga1m2pTd1efg6Nef37LzopzyeXX3xXTzta9ux4N0xq/4o1SnnG/5j3uQr3mCvsHVcVp/vX6Iucj3qkb5fpa1kmuepnO10OT4nmDF5PDTwsjQdFz6l23Rpsyt0e3gk77Pt9a8jGaw4rup1Me6zq0M2whAAAAgAElEQVR4nNVd+WPTuJ53oIDs+ErS2pO0ITV1kxQSsiQESEIazkKBYTrAwDBcZY63+97uvH3H7uy97P7nK8mXZEvy1Tn2+9MAsS199NX3+/ke0khSZrGgZP/1rytWrebc/uHtm1Nv3t6u/dqD4QtE9ODBg4P/B7hCQKXDr99+c2pra/3UqVPrF9+CX3tIHLFqB49fX7myc+Wrg98yrBBQqKKff/bm4tY6QtSTre9+g9qKtfT1zs5ZJDtXHvxGYcUqCvf8uqeipFz89kRgBZ6cwJuQKX3wlQ8plitf/OZgRSp6+PW339EqSsJa+hMQzUsfbt26cevWh8uWWg5aCOkX318hMUXyWzICwZ4/xQPUswE/lFNWIH14enojlOs3PlhFgYVq+sXD+1dikEIj8PA3gqq/579BiHIBxbL+tgyqQLp1fWPjNCHwT08/FMDVsmpMSDGsvz6q/p5PUdEI1c9KoAouX6cgDYC9fkvKhSvyT4/vxzf+z2JZratYrBwD9KjoZyy39HOgCm4xMPWAPZ0dVwzpay6kSFdPiAaAq3funQvk3p2r6SP0VDTLnj8xVMENHqgI1+sfssDqsSj2xo9Q/f4kULXunIvLHcF7MaDQLa1n2/MnhaoQVITr00tpuCKX/9VZkZp6qL4+AVSTmGJc2cPyqWheFS2PKvggBhWZAbG6Qpf//dkUNfXkvlQW1qtMTJFcjf3S2/PfZXRLJ43qpRRMMa43+LBaBw/5/imurGUZK1tRGepaO4RUdL0MoKVQBU/TVBXD+sJi42pZj89mhPRseRJwTwDquXM/RaOSvl0vuOdPBtVLWUBFTotpXK0v7mfHFOrq41KoikGFdCAY1eGprROAtDiq2VQVy+UkrNbjPJiWJQE/pYAaaeubk9DTEqhaWTFlwWo9vJIL1LNnS5AAILKplG2tfXdSoBZENZ0AkBIzAvlBPXu2OKp8708KZAK1Hy6eFKhFUU3hqnFYKVC/yA8qiwSAGilcspFmVD25B6Taie3/wqi+yAPqxnUK1a/yGVWMaowEIJZ+9OjVk3dnzkM58+7Vo7tHrRprJln2P7YB4PCEPFUJVPOAiggWoUoHuTGNkQBI0+8+8eAMBP/hyaMjKTGZjKBCZf36V0c1SwhAwUqEAw/yGwCSBNSku09IQAk5f/7do0N6OtmsKpKrX5+cWS2Kai6zimCNgteH+Q1ARAJqh6/YiIbAPjkibWw6qwqV9YdfXVcv50X19OlQ2V4XAPXsDs4E1CQxpiGu4UAzg3ru3C+DagsKj9DkR3XjaaBB94ugegWRAHA3FVMf15Y/qewG4Ny5n90CQDyPj58/v/b8+XGt1ToZXd0IgoEioKLEde3wSRZMMa5n7nqzysoAkPzLz4pqq1W79uz92rYnay8/PgcJYHPbVSgBvSqG6uNaNkUNcH2Ft1l2s3qyqG59Z7Q88TG1rr2EWBKyvf3+kxXDNU/AGirrLVAC1a8e5cAUwfoODTlbCODJP50Qqutb62/+9fcfn0H5+Ol5DUP7aY2C1Ad27TkFK8jLrDwpYVd3PvubXKD6sP7yqK5f/PGvv0Mb3VNIuNc/Pb/2noEp/vePJKzFQPWVtQgHyA8qMq4tkAfVeyfAAbZO/eX9dgzC7fhfkP/2MmKBFqtenUE8y1qAr+78IT+oSFt/YVTX1//C2ukiibQ1Z2qFUFYcCjzIjerOPxcBFbmsXxTVrR9/lxNTBOs1H1arIKinT79Q4eMHuVG9XwxUCOt/5UD1p7Kg/j4/pki8mCBfbpVWVpQStPK6q50/53P/BKr/mQPVO2/Kgfr3xUD1lbWwAfD9lZXTsBbd/1hyoFr7pkx+df2PxUBdW3vmoZort0oLyghaOQ3rzp+Lg3r+PzKDeq9UgaWopkJ5L5VFFZkA6yBfKrCMqp7/9+wGoPZZcVS3/rswqGtrnrcqgypiAVYuxlpGVc/kMAFW7W1xVN8Ux3Rtu7yu3shtWAsTAE9Zb2QE9Sep9m1halVi/we6Cl4U9lYFDOvOv5VC9cy7jKhKUu3zwqiWUdW1l2U5AAyvrJyMdeezorTKV9ZslvUOqlwXRXX9L2VUdQ1TqxJ89bRXxM7DWHfelQI1Iw1APUFWYVS3/lgG1LVtnLoqklwNxIsDchjW+yVBPXP+bgZU0Q6yChcDtkqBCmFFKW71eglUL0v5uNWfyplViOqj9DIL7mG1bhdFdb2UAVjzAoEyhhWjCrlVZmU9AVRBGqxeY7B1+Kuhim1ACRPgo5qdBfxdaVRf1VKKgmG3ddFEQFkL4Ctr9jZLDqrWL6mrNWGp5V7Uv1E0DCjprZCyHpfyVxteI1v2BtY/lQQVeitc7uRVW4n+9cImoCSzQqh+aklALW5ZfVQPsurq2dKoHvlFDBau9BGW2tuC3KpUFIDlmXrpxovCQet1v06emVyVTANAVA8D0MAd2g7cSx4LKthsWTRhTSjrrY0SziroYLGyFrCLlaxIofodQlzvxU8EeTbgVMHzVb8rCerflomsgp6AHJa1JAlAFICQn9h7P4L1m0K2db2kDdguWF/1UY2a2bOGrTvlNPX8EQVbaFxZqopGVfu8kLauvylQCTwpVSW6g7M2spc0Ae9o1ELmygYVSu12MVhPlcgGbv9DKVTJI5hZO9lLMVafV0UfDcwqF1WL7GRfv3hxa2trPdNRwa0f/yjopxCj+o9lUL1OnokIswHMc5c7oVz5Q5lcYBy0eyKziod1O0J1/Rvn9tc/fP72s2/evDm1vpWC8PrWj389EV2NjGwWYrBBn7zy2dXrx6/v71wJBEJ8//79169ff/XV998/hPL48YOTU9XQXXHMagzVrds1dP4ai3N4+zYEGCG8dZGjwusXi8FK29WNS7de+Beu3EonXPGzwpbXyHYfX7F28MXBwYF33VpcancL9wM8STTn+u6Kf36LQHWdupfKCgG2pEOowt96KkxqcHEqQKFqAXD51o2n+AqbSymVF+ogizdOfPACn/rB8EmcG+xqmduB43KYeNfVFLNKJgQv3uaBHyAsOYchwOsQ3aIJAdqwIpzCm6yAUF03XiSHiKutWY7+visE6/kjRh85RvWn5N8nUc12ZCJSYenwf4vTAMKWPqW1D1g3uLhuvGCNCLGrLDdVHBYCNWFUkcSclRO/zyhCdYurqhwBhTFd2/6fCNVLifdeunGahetGFFTRU0Ds6kr6DYugAKxsUD0SEDordb/vxIYUFFrW897217pWgrE+v+wBt7HBugAEWMiBxTHlXcFioXJrljsVIKw5jQAHVM9dhaMBN/f6Bj2kANXcqtp6VkJXJSDdQFeDvWAc/McDBZAZENexbVy/wb/WBrGrTHergVYu23qeaVORIHd1LxqPY+51ab7nn7wscBDtfXFUUVMAsC5dEl0ABIB1+cONG0+fPr1x68Ml0U1sOHeV7fQ/eJUd1vPvDnmYXKWdlTFoDrHPDUfko3rxMO/peaeEAfjUApluAgQg00WXqIS1c5Bp1LWjrFbg/CMBInRkZezbUwMYk4UafMVrCyigqsclUD2+/OL0dbbvKSSQXWW9YhVIj7IdDnwlQuQeFVkZ+0rF6c4qY8Ofko9qbqtaSlffX0K+KM6pSghkV9kvray10g+ykul/lvxEJazAsG7O26auLBxvSh6qhY73FlfVa17JisOUighkV/ez60Wt9ehMCrBeVZUrd+jICow1rQKlPvC8lodqfqsKOcDLwqoaVK2vnxyqB1dy3QJWqx09epe8IYD4G/HzV+mEldo3K1jaU8xccWtgIVUtzFe3j4PGlY0TtKwP895dDYPDu6+820F8OfPu1d0jyYOXSVSh21R910knrIyZj2qlWUUeC6O6xVBV+DTnyrNQCoL6qRUctz5JVKWz+e+rAvjqlaO7SI6ODlvoQptDrK3vkqAC1XBHw8lk1TUgtHRqRe3VfVRtTLEQqnFVBZaqqsuR664k+B/cMRVTVnyQzTMBiQSUx6GKXRluPThb8HpF+Lla+ElwhFAN6//Rj9RlVbYbtm03GnJ1qdIZa9Dd80DVZc8CfLsVU1Uguc5ioTQa9frudDrpOdwptp7lhnV7zT/G9hTFS3QKQDW6k5UrOd3lsgt3Wl6IrPsncSF4DR3LTqRUgbGaN+uaj5zWbvRXdIhqzBTvHxsTbAG+3aJUFWI6Hwzqio5/oyh2c+7yNedl7hOXNf9sILh86wMFAnB6M7kKOZ9c39Xlfm8IYeXvE4ZYX+S7CJAdXuA0bJxVqc7+ZmA4PTE3Z7S2ObKHuTZAcENUCQJgGa4im5pOvkCZd7mza33MA+v22ifi0DU5JWizlotJRVZMHX1cm1XH8mw4rea72DoHqirc0e6wO1wlcH2XDADUUUWpxKU9pn8z6fjuaglQW9DFSFXV5VQ29fjzptZVedNrPeceEMaXWKyRyYKPx+RJdnDpQ5BaUVfTnjywoy+biqYr467Gtz4MsQ4yXoNtGU6112t0Gp3ObLV0DPIp5KzO09dDqKuGlgAV+qUFZQTA2NPmek/FqAaqCqTpppLAFGl1Z+ryRtiyPsUPs/uXgjz7dO35MZHZ+ijRg728ESRM1d5g1tYSX9aU8WqZ3QioktvtOgLvGkwf6o5dr7e95bMbzQkxOeSsYqwKdDssUCqVDpWnAt2Gt7WnGFVfVYHaHdeZTyNjseJrQat1/Onl++3gipX3L599vHZcC+4LaX3yId+mb7LwaADuRAXLpmayPqvLk8U8o7YCqzdoN+uV+QRwNxYWdbhoUvtZbwyitUDOKtZTAebMwUEbUKVW0Jji15ozjKqnqqA7Z0/NW1JZOFKIH7oO6PkxFHQ3EPHj1vMA1bhbxahCZQWuztpgeML1is036tSUlgO8TXWzUel1IbsxDOaIgTtqJmyk1plN/GQ+dFYxVqVOmpzRaQP61ctGiKr1tbf/1V6TrefeC+bpFq7FvF5JknxU38f+FZ8NQqg6F3ig4kGOuwbztdS7pKodqoRut2VZHsxYxgN0K0m/gb5i+3pXS7AqQ+YOz56QnwBuO/pL36iqvbZgbhVlLOBXQml5/mr7WRxzGLZixqryh40nXO+lwQqccYN6Rtd1TekME8+B5ZRj5LS+ZySd87FONTDqcIema9QvXfzLBmksfavAFXuarjJM8d3V9qeEJkMSgJZUHSQdFSmDyihlQZ0Ba+z67iQ2ZODyQEVqg23AUZxVGQsBLja54GCJUbWXxGidPeHUKvVVLkoeie+u4s4qEnW6kEXf1sY98aeNhc1+sjmlqBZwZ4IP2VUDO6t4ANDnextoQ4mhgSEehk2UW8FqMBDCqlWEJgD46RzGb/yawTH3WXU6EH250p4IUfV3HhOpOTEgdTZri1wHCopqTxJp1YHAPpmzWTQ2w/tlm1TfblOwJvjX0/jcrABEiGd3OZxMbq6WrpHgNTWmsyJhmbtC66MshKg6+wLuMoj246Qu3BKVBtK7d4nwTISqNl5FzM/Bk9ArXYJ9gFGKYTXjzFF1h8MuUDGrHihNlM5pNszBdEgHK767Sjgr4kU9iRl8BKIrXcE2Uac9vl029xV/Q6ozAfj+BFXp8G78S0ILUFGq/SCEAEvPDmmD3tKIFHjCsU7B3GS6P8PoQRB3xz3Hne0q4XpC39vUphQZwrkChrMKxZK6wgXVxyJPaVT5pkuX59Oh177V3ZwLqQbazoaUrFVFmVO2zAN/A4Y+D9HqTWUSLA5Y8diuP0LNob+2iSaj2XIi86Arm6R/sVAaFp9b4wkYNVhfDEVe8J9VlzP+kii93tQjEHB2KaDyDI3DZ1ZI6kHuioS/HkZdoLsrfFw3KVSdIBeiszSlQ8KK3ZUAVAncFG8TZcHVVTCcCqiPvVrNfNMvoJ2+aAOH9QVDzPugTnn2SSUsaD2avrMpfJq2AGpPDMQewTEtCOpLIYFIQVUbcN2V0Z8JnlX8/Y9mJ/L/3gQVZgopjcjDaB4DQxrg5jCarngbalQ+0RAacTqYQ8XYj3yzGhl67qfZWoTnMhWNw47CK3UijB2RKMyvgKHYMlbqPjAEw2hHLFQdCy0PjaqQcKD3ElFH62N0PSAb1ZF4xnV+GOAIx2FPIp0xUkYcz+yF4jJtXCiKZ2MsNzKgiE0EMhKvJq0wTkW8och8TuvattBZSepQrKu7DrcJvCt8shHtRNDdS0OVXANCDF4mEIuuuV7Oj3D2pFkd98SBI+WtHDGjhgu/jJA43t4WRvLcDKYnZp/7dIrR2yW0z5mlGUjOlkhxIc2Vn3mPdHKTMAC9hTBm7dBTE5uLmGEVRVZIVcX+eZebMgeukEzGXIE41uBSK+A2RIGu7K0c4WjMPvEeMBMC1SRzMVGllidkorz1UuisUlbInPJ9lViNEK+nfi32O0oiJvefm/DZEYxQvB8R1pdKu6ZYtzr1TbAU8zAvJR6g+lEQWcFXXWBmkn1pT/kJc1W8ttp4SC0IaogUSKxiQjw34dMjzeuyBjejn1ABtjji1ZXYhKaifYEicIIEXDvmgwql1+dbab0iKJyq1RQHGzvx1hXaAJubGzP4Wu67ODVstIJrSb1GbKMG8fhm2mmLUo8EqhLzfxpFgGP0uEqk8BQIP7gQU7LOkoY1ajJjiT3ke8U+b4C+YTSiIIOKBMGwowsTtHFUjeWizzeIyd8LxBjbvDc1+FOFsi+uC8XzbGAiys0LPgWcAQcbz8X5dQAs9k3iNaBraoKlVJJ5I6AKmLVQx+Ki9no8j2ULs4D9pTgg3IvTh6qgSNYUlOcBz3h40TSZBNil2wQc16iY3I82GZ5Y5S9DPV40EqJa7XC+q/RFrwGumKG3+/E1MZZcC6lXRAtoVJk2QN9E2gNGUSMGXSL0ZiePeVsEmYv4uRNB8lEbL7iEKIlOlxOqabK4tAsUYcC6TDZcCOLyhkBXo/QpJWa7h54hwy9GzKK6PPuBUxVgRJt/QWJUr+TpkVJX7EBAkAHwBrAS6WrcWWHh042Y8459iYVqe+x6VpX4NxbrBZMKd5zN6XzzAl2cd/lMs50CCC0GU4XMWZq+i3Jn+oBV8ha4N1sw5OS21JXmzGN9FCelnFX4tCALhLZbkxqpKPPQSSvjU+gwUVWqacZZkOUxZ8zdIkBVt1nK7Q8wnhzXtenIX4QZCXiD+Y7ILGtM9aG2idrj+2Cxo4mjwwzV2COknhP49E2W6gFhzVR2Oa1vbjfumJsrv+gJDKoiVmc+7ydftHZnwNSfC/Sm5M7KTCnjx0Z9AT2jx1KZ0EOmNPoK/GWT2aWpTveUisbTBWXWY44aEl2Z/qVuosoBUFW12yezUsloyXvBEDJlrTHoLaUVQ4F0je6Y4+WbtLmTy67OOo1G3RzQmqTLfWEQgNwVd7NwDLuzcpTxkqsLdoX1weTimfsqhHQ56Q2rVOjO4PX+Gyqb45sq3ArGjGGE6jTX4VlWzppxRe2ORl3J6NJ0Uu/cTCEBLreGqY3ZCwKMqbyI0naJ+SWb3lihbrsnub2Bbddt2t5ykwmq5ABMGFSVUUNv0x6El7GoizteGZPFnTBG7G3mLOXIhbo5YAxSM01ld8Z5EqzCFlazk8h66SzLZSRjB122bUb5lcnmyI8vJ2OGHsZ6YaENYJUu2oIDRaJvGnGIFE0cpIEL05ge6Y1mc9CfTXv8hwI7o82XybyJvplo7TRYuTGmMgUFF64YU3a7bpwxqSs5+U3e9hOLsRwn4kK9w9M5LO6XE7rRV5NXyJSIjt+FVgsFX4y8SbwsqKZkG3LN22GbzIQ9VqVkRagujwr0u/brrC/aIljdYW/cJ8vX9khNO1oYpC80NBWQjLaoEglOWKUVEqNHU1N1wGG3bdjxgAfErWFFmyh7iaSVEfYLArZ5UDlZzKYoGAB0aRJGyuJJSV1oWLGL08bmGG21ZAmkSflIwE2uJiVDqs5gtzAkg/N43KjLoDvYjQXE1nzcw2GzA9yoCEa37XLYb3MoGqtRJWhPPP9Pi2pJgwnwl689GaD86yDJeHWTWHajmnn/464Vb6e4EkcTACccTNqOCFWzYSumadtTyJF2aa4JVu2OPTHU1dQY7gUbxV2SH+f1JersthL/vS45a23OnI3jl5edmSIFu1Cbzycq6O5Okx8kinTBOapMoskqmKDow5jtVTn+mkUBkHTiqmME8Juz0WQ6m03GmwtnoOzTE0QJsd0qkGfGaNdvMFSrX+L8ZAgQJ6bgcWv8ccqqQyfMmgxuZgCOvdjDnZEeq/eyKbMJIzzrhG9JqY1RUpeni4ncnBgALDftMSv8Naa8mqsZ14cwim+uVBWaT+Om3da0SidWyEPlhvq40ZuAtnc0GZ276/QMN0hTSA4vp1znZpTJ4gb+JSOkUodfrgBwemPTT04A3POCIxW2L6qHxaf0TiJftDqc2d5eR9Y3J0Og3tw024tl/NQXGPE7L2O5HRDUvHXdZ2tOB2mv34JEzG6JwB7IYKpowZ5s7K1WX/qttXGEImlzu9jVeA91k6Gs400XdGfVeliw8dplUH0DdFmJHS3sgEzpXw1Et+Wea6juBPUomvYMGCtNq9v9WDIC8PZ/JVE5DycWWlzHs0XNuN6oqzpSkW5VMee+KkDHMbFlH2Nuv7ducnQVjOIV9BgvQt9YNPsAdJWxFnYpYBOAdZWTnwmaJQG/JEOI1jB7EtZL1ZigahGkLUZXQ8EbBYGwTYduKAXLYGKmn/wLGjaIGg6AlgHZBjybDrSEjapvA2xzDLUamyCD37vPK38w0tbNWGykrjZhdK4iNYmaixwb0yAAVDYrD4gnu7IS+21nPImCDmNlwjfW2/MZzmWRnbziPGRlkzRzUfNZgKrjH/3WZf9blrqs7s8Hg+oybJDR294eM3ptbazUx11VsgSlBXOf3QTF6qFpxKK/gdZ2pQmMobRx1M+6UKCRMkZLl+OM6r4/FdfGoSiN+QpQCunO60ijvMmQcUHKEpEuwYgO3AUWwF16bjnUXWfWbJv1mWuEF5QEDgg4U1PrV01TGQFBWo/XXaqyGv00mSQ1mPNXFbTQm5HCY2Njzi9MeEbHr5QIysjeFDuzyCX5Pt8C02ijkz3qKb3UZpTnN3rEG3TX/zsPOz8tBiZTDBeqQoUv1uvY5amLJkr0jDVNEZ8XqbP8FXCZGTNlTgKPcMM/a06jvzXwCmpKlVdz9TdHSkupOSbcvNoLGLpRjaxxI1QHtmMkpB381KAOevtVLTAaon3jH3uBvAbve6VvoT80yFeouByko8OBjYkh2m3MoInXFFintp1v5KlzrVV/dfkVmgbiEmmnNJTooL2lLi6EnzV64QUWUUtM2imjsBwJlhT/CvLvAPsdLxULpLmMtpE5QPsShN3RuHXO59hoAJDpC79qL5M5Ni6ZbERhg0/X9DZ5rY+jpJxp8/vSVHZzRSDQMoefkfoNIgmhulPFezQiTOL+wEqY6gexalxYAUB0Xm97al9tjmX0Tx6PDDtfsV0FZDOt+CAdo64M+Ck6ggh4NG+XOt6cOkG/g4pd+40kPFcBdadN+UlguF4YhTDxvFl67ssrfxqzmHY1uxHxxC4NdPc1BbmURsD0Xb/rCP8F0bwOI3jhQTpG+4IomozCanzAtEHTLT4zDgU5b47dJmDw/R9w5jhhUzWwYLcF/LxMc2iM0G1HwE39Jtbr5HlCf+pYFRpwy4KurOsKspdhU5fqB23mDC4M0SsJCYTwhFCS3cM14S++HngJzOPjD4NRKrlHHlnISvB8PR8KJC/drsvVxWx/Put5KuztRN2stjdvQuLIjRxD0VASjcGgcaUAoKIeMjKWg8rfqNfQMwdYjIkXNcCYHEY84cUk8PfC86yEDQuEf4a9ErVZ4kFuxihs2vnSihfqpKZWNNmHz/+drigmlLqNddhfO1nRNdnI8k0UQ4NRkilgpcDODq21OhujHleTPsqg+rxDmXZVtXchfONIEp432kyoqphUNzGvw3NJ6HkGC4CyHenmF0e2atwQtrWZ3ywc/E1jooKUA1D4dSvAPHKBukBVZJah1oLRhX2/yZBKyATpcGVzqKpO8GWzLzzolyxfpjAVpB/QTyA2Eq8ngzRyj0e3UEGKWfXWK57d0xtVB+8rNbr4QNfcTCs5UZkMGaootkYozoLObO41dlCFD+AETUs6JK1GGKaa4pkmeqHTjphC9myMZfTSWJJN7Y4zJE11zUij7ejVXaNKGyK96XM4dUrcL2aOQQZUlYXBZsh7S1zDRNQV8q6B10lDNV249XBOcKnVnviwdyiJZhRxmz8+9rnC7cYQHwrUpdLOkjTdk9KcFf5INWYuzYAY04a0zUyPxwTaafYGVKa4GRVSN2T3ZO9OFfKgELSr0aJBAgTNbPp2rDDql2lHlOHC+9ps9sjEgKvZ/bQ7GJBsSmnBEBI9/hs5/P+H0FkKhdtxTUhjyTmZL+NN33YtGGDp/iU5NIUncrfaQLKMpfjIpS/kodtMqNqT4DigJpOPjZXZMguqnW7aIU32Z8MzHrHAPwOo6M4RzqTQ07psoHdqY2+BbCpBDyOB8Mf1qQHUUZYNGb+jJA1VfdcN0gRkBAFWm7LMO4dAz7CXwaclpDmL7iwWnyxmCQRMdClR31AXm43dHv5T7IIhKmRp9rqjC1mWMbY0qagqszBN0BgRvG6q6PN5lu/pKbdRsb/aU6N8RRaKGhPhckOb5rYnoy72e5opxYRIH+jyfi3tVKwn8V4ksbeCqh0EULqmOtFFFVAZ5nNZ8GT0ivygxox/6nnffGJPjKEL9zbWFjt+cRt1UaTZn7mZbE6cdYovsqhPoqYzeb/yZRCxo2hccH1nSVFk+q5bN7eyigTFAMAPYexkRw8VtGhmBs5RSVIr4R1+MKZeRf9uNoLoymONWZxVAdEb41i+MjWnmuv1+GoYz36ajBM3VD+FLr7RLhQz1saWEqWbUWu5pkzD1DH06/pAuB6FRW8sE51znGa1QuKlNnDORo8X5zw9K0Ba4t0+aXoQzkfb38gC6U0AAACASURBVJ8FuWPswfSfA1StXr+ZbLFJyXvnErxZjQUKTdjNh4KEM3/YgwSqehapaP2KHVTa1Kmd6aG8Akl+lXUUAqz2lJOSPRcZ1QvoP3fZPd3q3M770noCVVPOJpWBEpVX+5WMT+WSytRQmW3W7qJ6UoJU1X8d58AdGBX4WvCq/wP0FORJR8aXz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data:image/png;base64,iVBORw0KGgoAAAANSUhEUgAAAVUAAACUCAMAAAAUEUq5AAABhlBMVEX16uRDKRrxUk6no+1V2Iz5c6b3sjGc3/r47edJMSM7HgiWiIH78OpAJRVCJxj88uw+IhH18Oo4GQA0EgDxTUmkoO316+Y2FQDzgHwzEAD76+gtAADxSEQ5GgD5bqQxCwBI14bu49wmAAD3sCXo3dYvBgDh1c6mmI9xXlMqAADxREDt4+VROiy/sqrm3ebPw7r5b6v4rhhfSj64qqLp6eeMfHLD5cesqO3GwOl6aF1kT0SSg3m6rKXXy8RyX1PKvbXSzOj0z8nR5u32vMu24/T4tDz15tb216/2zIz029X3q8P20Jn4irL0qqXAu+r23Lz2zNQYAACI3abS59C0sOv3wm583J/3n7z0wbv4vFvydG/yXlvyl5H4ga1m2pTd1efg6Nef37LzopzyeXX3xXTzta9ux4N0xq/4o1SnnG/5j3uQr3mCvsHVcVp/vX6Iucj3qkb5fpa1kmuepnO10OT4nmDF5PDTwsjQdFz6l23Rpsyt0e3gk77Pt9a8jGaw4rup1Me6zq0M2whAAAAgAElEQVR4nNVd+WPTuJ53oIDs+ErS2pO0ITV1kxQSsiQESEIazkKBYTrAwDBcZY63+97uvH3H7uy97P7nK8mXZEvy1Tn2+9MAsS199NX3+/ke0khSZrGgZP/1rytWrebc/uHtm1Nv3t6u/dqD4QtE9ODBg4P/B7hCQKXDr99+c2pra/3UqVPrF9+CX3tIHLFqB49fX7myc+Wrg98yrBBQqKKff/bm4tY6QtSTre9+g9qKtfT1zs5ZJDtXHvxGYcUqCvf8uqeipFz89kRgBZ6cwJuQKX3wlQ8plitf/OZgRSp6+PW339EqSsJa+hMQzUsfbt26cevWh8uWWg5aCOkX318hMUXyWzICwZ4/xQPUswE/lFNWIH14enojlOs3PlhFgYVq+sXD+1dikEIj8PA3gqq/579BiHIBxbL+tgyqQLp1fWPjNCHwT08/FMDVsmpMSDGsvz6q/p5PUdEI1c9KoAouX6cgDYC9fkvKhSvyT4/vxzf+z2JZratYrBwD9KjoZyy39HOgCm4xMPWAPZ0dVwzpay6kSFdPiAaAq3funQvk3p2r6SP0VDTLnj8xVMENHqgI1+sfssDqsSj2xo9Q/f4kULXunIvLHcF7MaDQLa1n2/MnhaoQVITr00tpuCKX/9VZkZp6qL4+AVSTmGJc2cPyqWheFS2PKvggBhWZAbG6Qpf//dkUNfXkvlQW1qtMTJFcjf3S2/PfZXRLJ43qpRRMMa43+LBaBw/5/imurGUZK1tRGepaO4RUdL0MoKVQBU/TVBXD+sJi42pZj89mhPRseRJwTwDquXM/RaOSvl0vuOdPBtVLWUBFTotpXK0v7mfHFOrq41KoikGFdCAY1eGprROAtDiq2VQVy+UkrNbjPJiWJQE/pYAaaeubk9DTEqhaWTFlwWo9vJIL1LNnS5AAILKplG2tfXdSoBZENZ0AkBIzAvlBPXu2OKp8708KZAK1Hy6eFKhFUU3hqnFYKVC/yA8qiwSAGilcspFmVD25B6Taie3/wqi+yAPqxnUK1a/yGVWMaowEIJZ+9OjVk3dnzkM58+7Vo7tHrRprJln2P7YB4PCEPFUJVPOAiggWoUoHuTGNkQBI0+8+8eAMBP/hyaMjKTGZjKBCZf36V0c1SwhAwUqEAw/yGwCSBNSku09IQAk5f/7do0N6OtmsKpKrX5+cWS2Kai6zimCNgteH+Q1ARAJqh6/YiIbAPjkibWw6qwqV9YdfXVcv50X19OlQ2V4XAPXsDs4E1CQxpiGu4UAzg3ru3C+DagsKj9DkR3XjaaBB94ugegWRAHA3FVMf15Y/qewG4Ny5n90CQDyPj58/v/b8+XGt1ToZXd0IgoEioKLEde3wSRZMMa5n7nqzysoAkPzLz4pqq1W79uz92rYnay8/PgcJYHPbVSgBvSqG6uNaNkUNcH2Ft1l2s3qyqG59Z7Q88TG1rr2EWBKyvf3+kxXDNU/AGirrLVAC1a8e5cAUwfoODTlbCODJP50Qqutb62/+9fcfn0H5+Ol5DUP7aY2C1Ad27TkFK8jLrDwpYVd3PvubXKD6sP7yqK5f/PGvv0Mb3VNIuNc/Pb/2noEp/vePJKzFQPWVtQgHyA8qMq4tkAfVeyfAAbZO/eX9dgzC7fhfkP/2MmKBFqtenUE8y1qAr+78IT+oSFt/YVTX1//C2ukiibQ1Z2qFUFYcCjzIjerOPxcBFbmsXxTVrR9/lxNTBOs1H1arIKinT79Q4eMHuVG9XwxUCOt/5UD1p7Kg/j4/pki8mCBfbpVWVpQStPK6q50/53P/BKr/mQPVO2/Kgfr3xUD1lbWwAfD9lZXTsBbd/1hyoFr7pkx+df2PxUBdW3vmoZort0oLyghaOQ3rzp+Lg3r+PzKDeq9UgaWopkJ5L5VFFZkA6yBfKrCMqp7/9+wGoPZZcVS3/rswqGtrnrcqgypiAVYuxlpGVc/kMAFW7W1xVN8Ux3Rtu7yu3shtWAsTAE9Zb2QE9Sep9m1halVi/we6Cl4U9lYFDOvOv5VC9cy7jKhKUu3zwqiWUdW1l2U5AAyvrJyMdeezorTKV9ZslvUOqlwXRXX9L2VUdQ1TqxJ89bRXxM7DWHfelQI1Iw1APUFWYVS3/lgG1LVtnLoqklwNxIsDchjW+yVBPXP+bgZU0Q6yChcDtkqBCmFFKW71eglUL0v5uNWfyplViOqj9DIL7mG1bhdFdb2UAVjzAoEyhhWjCrlVZmU9AVRBGqxeY7B1+Kuhim1ACRPgo5qdBfxdaVRf1VKKgmG3ddFEQFkL4Ctr9jZLDqrWL6mrNWGp5V7Uv1E0DCjprZCyHpfyVxteI1v2BtY/lQQVeitc7uRVW4n+9cImoCSzQqh+aklALW5ZfVQPsurq2dKoHvlFDBau9BGW2tuC3KpUFIDlmXrpxovCQet1v06emVyVTANAVA8D0MAd2g7cSx4LKthsWTRhTSjrrY0SziroYLGyFrCLlaxIofodQlzvxU8EeTbgVMHzVb8rCerflomsgp6AHJa1JAlAFICQn9h7P4L1m0K2db2kDdguWF/1UY2a2bOGrTvlNPX8EQVbaFxZqopGVfu8kLauvylQCTwpVSW6g7M2spc0Ae9o1ELmygYVSu12MVhPlcgGbv9DKVTJI5hZO9lLMVafV0UfDcwqF1WL7GRfv3hxa2trPdNRwa0f/yjopxCj+o9lUL1OnokIswHMc5c7oVz5Q5lcYBy0eyKziod1O0J1/Rvn9tc/fP72s2/evDm1vpWC8PrWj389EV2NjGwWYrBBn7zy2dXrx6/v71wJBEJ8//79169ff/XV998/hPL48YOTU9XQXXHMagzVrds1dP4ai3N4+zYEGCG8dZGjwusXi8FK29WNS7de+Beu3EonXPGzwpbXyHYfX7F28MXBwYF33VpcancL9wM8STTn+u6Kf36LQHWdupfKCgG2pEOowt96KkxqcHEqQKFqAXD51o2n+AqbSymVF+ogizdOfPACn/rB8EmcG+xqmduB43KYeNfVFLNKJgQv3uaBHyAsOYchwOsQ3aIJAdqwIpzCm6yAUF03XiSHiKutWY7+visE6/kjRh85RvWn5N8nUc12ZCJSYenwf4vTAMKWPqW1D1g3uLhuvGCNCLGrLDdVHBYCNWFUkcSclRO/zyhCdYurqhwBhTFd2/6fCNVLifdeunGahetGFFTRU0Ds6kr6DYugAKxsUD0SEDordb/vxIYUFFrW897217pWgrE+v+wBt7HBugAEWMiBxTHlXcFioXJrljsVIKw5jQAHVM9dhaMBN/f6Bj2kANXcqtp6VkJXJSDdQFeDvWAc/McDBZAZENexbVy/wb/WBrGrTHergVYu23qeaVORIHd1LxqPY+51ab7nn7wscBDtfXFUUVMAsC5dEl0ABIB1+cONG0+fPr1x68Ml0U1sOHeV7fQ/eJUd1vPvDnmYXKWdlTFoDrHPDUfko3rxMO/peaeEAfjUApluAgQg00WXqIS1c5Bp1LWjrFbg/CMBInRkZezbUwMYk4UafMVrCyigqsclUD2+/OL0dbbvKSSQXWW9YhVIj7IdDnwlQuQeFVkZ+0rF6c4qY8Ofko9qbqtaSlffX0K+KM6pSghkV9kvray10g+ykul/lvxEJazAsG7O26auLBxvSh6qhY73FlfVa17JisOUighkV/ez60Wt9ehMCrBeVZUrd+jICow1rQKlPvC8lodqfqsKOcDLwqoaVK2vnxyqB1dy3QJWqx09epe8IYD4G/HzV+mEldo3K1jaU8xccWtgIVUtzFe3j4PGlY0TtKwP895dDYPDu6+820F8OfPu1d0jyYOXSVSh21R910knrIyZj2qlWUUeC6O6xVBV+DTnyrNQCoL6qRUctz5JVKWz+e+rAvjqlaO7SI6ODlvoQptDrK3vkqAC1XBHw8lk1TUgtHRqRe3VfVRtTLEQqnFVBZaqqsuR664k+B/cMRVTVnyQzTMBiQSUx6GKXRluPThb8HpF+Lla+ElwhFAN6//Rj9RlVbYbtm03GnJ1qdIZa9Dd80DVZc8CfLsVU1Uguc5ioTQa9frudDrpOdwptp7lhnV7zT/G9hTFS3QKQDW6k5UrOd3lsgt3Wl6IrPsncSF4DR3LTqRUgbGaN+uaj5zWbvRXdIhqzBTvHxsTbAG+3aJUFWI6Hwzqio5/oyh2c+7yNedl7hOXNf9sILh86wMFAnB6M7kKOZ9c39Xlfm8IYeXvE4ZYX+S7CJAdXuA0bJxVqc7+ZmA4PTE3Z7S2ObKHuTZAcENUCQJgGa4im5pOvkCZd7mza33MA+v22ifi0DU5JWizlotJRVZMHX1cm1XH8mw4rea72DoHqirc0e6wO1wlcH2XDADUUUWpxKU9pn8z6fjuaglQW9DFSFXV5VQ29fjzptZVedNrPeceEMaXWKyRyYKPx+RJdnDpQ5BaUVfTnjywoy+biqYr467Gtz4MsQ4yXoNtGU6112t0Gp3ObLV0DPIp5KzO09dDqKuGlgAV+qUFZQTA2NPmek/FqAaqCqTpppLAFGl1Z+ryRtiyPsUPs/uXgjz7dO35MZHZ+ijRg728ESRM1d5g1tYSX9aU8WqZ3QioktvtOgLvGkwf6o5dr7e95bMbzQkxOeSsYqwKdDssUCqVDpWnAt2Gt7WnGFVfVYHaHdeZTyNjseJrQat1/Onl++3gipX3L599vHZcC+4LaX3yId+mb7LwaADuRAXLpmayPqvLk8U8o7YCqzdoN+uV+QRwNxYWdbhoUvtZbwyitUDOKtZTAebMwUEbUKVW0Jji15ozjKqnqqA7Z0/NW1JZOFKIH7oO6PkxFHQ3EPHj1vMA1bhbxahCZQWuztpgeML1is036tSUlgO8TXWzUel1IbsxDOaIgTtqJmyk1plN/GQ+dFYxVqVOmpzRaQP61ctGiKr1tbf/1V6TrefeC+bpFq7FvF5JknxU38f+FZ8NQqg6F3ig4kGOuwbztdS7pKodqoRut2VZHsxYxgN0K0m/gb5i+3pXS7AqQ+YOz56QnwBuO/pL36iqvbZgbhVlLOBXQml5/mr7WRxzGLZixqryh40nXO+lwQqccYN6Rtd1TekME8+B5ZRj5LS+ZySd87FONTDqcIema9QvXfzLBmksfavAFXuarjJM8d3V9qeEJkMSgJZUHSQdFSmDyihlQZ0Ba+z67iQ2ZODyQEVqg23AUZxVGQsBLja54GCJUbWXxGidPeHUKvVVLkoeie+u4s4qEnW6kEXf1sY98aeNhc1+sjmlqBZwZ4IP2VUDO6t4ANDnextoQ4mhgSEehk2UW8FqMBDCqlWEJgD46RzGb/yawTH3WXU6EH250p4IUfV3HhOpOTEgdTZri1wHCopqTxJp1YHAPpmzWTQ2w/tlm1TfblOwJvjX0/jcrABEiGd3OZxMbq6WrpHgNTWmsyJhmbtC66MshKg6+wLuMoj246Qu3BKVBtK7d4nwTISqNl5FzM/Bk9ArXYJ9gFGKYTXjzFF1h8MuUDGrHihNlM5pNszBdEgHK767Sjgr4kU9iRl8BKIrXcE2Uac9vl029xV/Q6ozAfj+BFXp8G78S0ILUFGq/SCEAEvPDmmD3tKIFHjCsU7B3GS6P8PoQRB3xz3Hne0q4XpC39vUphQZwrkChrMKxZK6wgXVxyJPaVT5pkuX59Oh177V3ZwLqQbazoaUrFVFmVO2zAN/A4Y+D9HqTWUSLA5Y8diuP0LNob+2iSaj2XIi86Arm6R/sVAaFp9b4wkYNVhfDEVe8J9VlzP+kii93tQjEHB2KaDyDI3DZ1ZI6kHuioS/HkZdoLsrfFw3KVSdIBeiszSlQ8KK3ZUAVAncFG8TZcHVVTCcCqiPvVrNfNMvoJ2+aAOH9QVDzPugTnn2SSUsaD2avrMpfJq2AGpPDMQewTEtCOpLIYFIQVUbcN2V0Z8JnlX8/Y9mJ/L/3gQVZgopjcjDaB4DQxrg5jCarngbalQ+0RAacTqYQ8XYj3yzGhl67qfZWoTnMhWNw47CK3UijB2RKMyvgKHYMlbqPjAEw2hHLFQdCy0PjaqQcKD3ElFH62N0PSAb1ZF4xnV+GOAIx2FPIp0xUkYcz+yF4jJtXCiKZ2MsNzKgiE0EMhKvJq0wTkW8och8TuvattBZSepQrKu7DrcJvCt8shHtRNDdS0OVXANCDF4mEIuuuV7Oj3D2pFkd98SBI+WtHDGjhgu/jJA43t4WRvLcDKYnZp/7dIrR2yW0z5mlGUjOlkhxIc2Vn3mPdHKTMAC9hTBm7dBTE5uLmGEVRVZIVcX+eZebMgeukEzGXIE41uBSK+A2RIGu7K0c4WjMPvEeMBMC1SRzMVGllidkorz1UuisUlbInPJ9lViNEK+nfi32O0oiJvefm/DZEYxQvB8R1pdKu6ZYtzr1TbAU8zAvJR6g+lEQWcFXXWBmkn1pT/kJc1W8ttp4SC0IaogUSKxiQjw34dMjzeuyBjejn1ABtjji1ZXYhKaifYEicIIEXDvmgwql1+dbab0iKJyq1RQHGzvx1hXaAJubGzP4Wu67ODVstIJrSb1GbKMG8fhm2mmLUo8EqhLzfxpFgGP0uEqk8BQIP7gQU7LOkoY1ajJjiT3ke8U+b4C+YTSiIIOKBMGwowsTtHFUjeWizzeIyd8LxBjbvDc1+FOFsi+uC8XzbGAiys0LPgWcAQcbz8X5dQAs9k3iNaBraoKlVJJ5I6AKmLVQx+Ki9no8j2ULs4D9pTgg3IvTh6qgSNYUlOcBz3h40TSZBNil2wQc16iY3I82GZ5Y5S9DPV40EqJa7XC+q/RFrwGumKG3+/E1MZZcC6lXRAtoVJk2QN9E2gNGUSMGXSL0ZiePeVsEmYv4uRNB8lEbL7iEKIlOlxOqabK4tAsUYcC6TDZcCOLyhkBXo/QpJWa7h54hwy9GzKK6PPuBUxVgRJt/QWJUr+TpkVJX7EBAkAHwBrAS6WrcWWHh042Y8459iYVqe+x6VpX4NxbrBZMKd5zN6XzzAl2cd/lMs50CCC0GU4XMWZq+i3Jn+oBV8ha4N1sw5OS21JXmzGN9FCelnFX4tCALhLZbkxqpKPPQSSvjU+gwUVWqacZZkOUxZ8zdIkBVt1nK7Q8wnhzXtenIX4QZCXiD+Y7ILGtM9aG2idrj+2Cxo4mjwwzV2COknhP49E2W6gFhzVR2Oa1vbjfumJsrv+gJDKoiVmc+7ydftHZnwNSfC/Sm5M7KTCnjx0Z9AT2jx1KZ0EOmNPoK/GWT2aWpTveUisbTBWXWY44aEl2Z/qVuosoBUFW12yezUsloyXvBEDJlrTHoLaUVQ4F0je6Y4+WbtLmTy67OOo1G3RzQmqTLfWEQgNwVd7NwDLuzcpTxkqsLdoX1weTimfsqhHQ56Q2rVOjO4PX+Gyqb45sq3ArGjGGE6jTX4VlWzppxRe2ORl3J6NJ0Uu/cTCEBLreGqY3ZCwKMqbyI0naJ+SWb3lihbrsnub2Bbddt2t5ykwmq5ABMGFSVUUNv0x6El7GoizteGZPFnTBG7G3mLOXIhbo5YAxSM01ld8Z5EqzCFlazk8h66SzLZSRjB122bUb5lcnmyI8vJ2OGHsZ6YaENYJUu2oIDRaJvGnGIFE0cpIEL05ge6Y1mc9CfTXv8hwI7o82XybyJvplo7TRYuTGmMgUFF64YU3a7bpwxqSs5+U3e9hOLsRwn4kK9w9M5LO6XE7rRV5NXyJSIjt+FVgsFX4y8SbwsqKZkG3LN22GbzIQ9VqVkRagujwr0u/brrC/aIljdYW/cJ8vX9khNO1oYpC80NBWQjLaoEglOWKUVEqNHU1N1wGG3bdjxgAfErWFFmyh7iaSVEfYLArZ5UDlZzKYoGAB0aRJGyuJJSV1oWLGL08bmGG21ZAmkSflIwE2uJiVDqs5gtzAkg/N43KjLoDvYjQXE1nzcw2GzA9yoCEa37XLYb3MoGqtRJWhPPP9Pi2pJgwnwl689GaD86yDJeHWTWHajmnn/464Vb6e4EkcTACccTNqOCFWzYSumadtTyJF2aa4JVu2OPTHU1dQY7gUbxV2SH+f1JersthL/vS45a23OnI3jl5edmSIFu1Cbzycq6O5Okx8kinTBOapMoskqmKDow5jtVTn+mkUBkHTiqmME8Juz0WQ6m03GmwtnoOzTE0QJsd0qkGfGaNdvMFSrX+L8ZAgQJ6bgcWv8ccqqQyfMmgxuZgCOvdjDnZEeq/eyKbMJIzzrhG9JqY1RUpeni4ncnBgALDftMSv8Naa8mqsZ14cwim+uVBWaT+Om3da0SidWyEPlhvq40ZuAtnc0GZ276/QMN0hTSA4vp1znZpTJ4gb+JSOkUodfrgBwemPTT04A3POCIxW2L6qHxaf0TiJftDqc2d5eR9Y3J0Og3tw024tl/NQXGPE7L2O5HRDUvHXdZ2tOB2mv34JEzG6JwB7IYKpowZ5s7K1WX/qttXGEImlzu9jVeA91k6Gs400XdGfVeliw8dplUH0DdFmJHS3sgEzpXw1Et+Wea6juBPUomvYMGCtNq9v9WDIC8PZ/JVE5DycWWlzHs0XNuN6oqzpSkW5VMee+KkDHMbFlH2Nuv7ducnQVjOIV9BgvQt9YNPsAdJWxFnYpYBOAdZWTnwmaJQG/JEOI1jB7EtZL1ZigahGkLUZXQ8EbBYGwTYduKAXLYGKmn/wLGjaIGg6AlgHZBjybDrSEjapvA2xzDLUamyCD37vPK38w0tbNWGykrjZhdK4iNYmaixwb0yAAVDYrD4gnu7IS+21nPImCDmNlwjfW2/MZzmWRnbziPGRlkzRzUfNZgKrjH/3WZf9blrqs7s8Hg+oybJDR294eM3ptbazUx11VsgSlBXOf3QTF6qFpxKK/gdZ2pQmMobRx1M+6UKCRMkZLl+OM6r4/FdfGoSiN+QpQCunO60ijvMmQcUHKEpEuwYgO3AUWwF16bjnUXWfWbJv1mWuEF5QEDgg4U1PrV01TGQFBWo/XXaqyGv00mSQ1mPNXFbTQm5HCY2Njzi9MeEbHr5QIysjeFDuzyCX5Pt8C02ijkz3qKb3UZpTnN3rEG3TX/zsPOz8tBiZTDBeqQoUv1uvY5amLJkr0jDVNEZ8XqbP8FXCZGTNlTgKPcMM/a06jvzXwCmpKlVdz9TdHSkupOSbcvNoLGLpRjaxxI1QHtmMkpB381KAOevtVLTAaon3jH3uBvAbve6VvoT80yFeouByko8OBjYkh2m3MoInXFFintp1v5KlzrVV/dfkVmgbiEmmnNJTooL2lLi6EnzV64QUWUUtM2imjsBwJlhT/CvLvAPsdLxULpLmMtpE5QPsShN3RuHXO59hoAJDpC79qL5M5Ni6ZbERhg0/X9DZ5rY+jpJxp8/vSVHZzRSDQMoefkfoNIgmhulPFezQiTOL+wEqY6gexalxYAUB0Xm97al9tjmX0Tx6PDDtfsV0FZDOt+CAdo64M+Ck6ggh4NG+XOt6cOkG/g4pd+40kPFcBdadN+UlguF4YhTDxvFl67ssrfxqzmHY1uxHxxC4NdPc1BbmURsD0Xb/rCP8F0bwOI3jhQTpG+4IomozCanzAtEHTLT4zDgU5b47dJmDw/R9w5jhhUzWwYLcF/LxMc2iM0G1HwE39Jtbr5HlCf+pYFRpwy4KurOsKspdhU5fqB23mDC4M0SsJCYTwhFCS3cM14S++HngJzOPjD4NRKrlHHlnISvB8PR8KJC/drsvVxWx/Put5KuztRN2stjdvQuLIjRxD0VASjcGgcaUAoKIeMjKWg8rfqNfQMwdYjIkXNcCYHEY84cUk8PfC86yEDQuEf4a9ErVZ4kFuxihs2vnSihfqpKZWNNmHz/+drigmlLqNddhfO1nRNdnI8k0UQ4NRkilgpcDODq21OhujHleTPsqg+rxDmXZVtXchfONIEp432kyoqphUNzGvw3NJ6HkGC4CyHenmF0e2atwQtrWZ3ywc/E1jooKUA1D4dSvAPHKBukBVZJah1oLRhX2/yZBKyATpcGVzqKpO8GWzLzzolyxfpjAVpB/QTyA2Eq8ngzRyj0e3UEGKWfXWK57d0xtVB+8rNbr4QNfcTCs5UZkMGaootkYozoLObO41dlCFD+AETUs6JK1GGKaa4pkmeqHTjphC9myMZfTSWJJN7Y4zJE11zUij7ejVXaNKGyK96XM4dUrcL2aOQQZUlYXBZsh7S1zDRNQV8q6B10lDNV249XBOcKnVnviwdyiJZhRxmz8+9rnC7cYQHwrUpdLOkjTdk9KcFf5INWYuzYAY04a0zUyPxwTaafYGVKa4GRVSN2T3ZO9OFfKgELSr0aJBAgTNbPp2rDDql2lHlOHC+9ps9sjEgKvZ/bQ7GJBsSmnBEBI9/hs5/P+H0FkKhdtxTUhjyTmZL+NN33YtGGDp/iU5NIUncrfaQLKMpfjIpS/kodtMqNqT4DigJpOPjZXZMguqnW7aIU32Z8MzHrHAPwOo6M4RzqTQ07psoHdqY2+BbCpBDyOB8Mf1qQHUUZYNGb+jJA1VfdcN0gRkBAFWm7LMO4dAz7CXwaclpDmL7iwWnyxmCQRMdClR31AXm43dHv5T7IIhKmRp9rqjC1mWMbY0qagqszBN0BgRvG6q6PN5lu/pKbdRsb/aU6N8RRaKGhPhckOb5rYnoy72e5opxYRIH+jyfi3tVKwn8V4ksbeCqh0EULqmOtFFFVAZ5nNZ8GT0ivygxox/6nnffGJPjKEL9zbWFjt+cRt1UaTZn7mZbE6cdYovsqhPoqYzeb/yZRCxo2hccH1nSVFk+q5bN7eyigTFAMAPYexkRw8VtGhmBs5RSVIr4R1+MKZeRf9uNoLoymONWZxVAdEb41i+MjWnmuv1+GoYz36ajBM3VD+FLr7RLhQz1saWEqWbUWu5pkzD1DH06/pAuB6FRW8sE51znGa1QuKlNnDORo8X5zw9K0Ba4t0+aXoQzkfb38gC6U0AAACASURBVJ8FuWPswfSfA1StXr+ZbLFJyXvnErxZjQUKTdjNh4KEM3/YgwSqehapaP2KHVTa1Kmd6aG8Akl+lXUUAqz2lJOSPRcZ1QvoP3fZPd3q3M770noCVVPOJpWBEpVX+5WMT+WSytRQmW3W7qJ6UoJU1X8d58AdGBX4WvCq/wP0FORJR8aXz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9" name="AutoShape 17" descr="ÐÐ°ÑÑÐ¸Ð½ÐºÐ¸ Ð¿Ð¾ Ð·Ð°Ð¿ÑÐ¾ÑÑ Ð´Ð¸ÑÐºÑÑÑ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72200" y="4119545"/>
            <a:ext cx="245115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/>
              <a:t>Белова Д. Ю.</a:t>
            </a:r>
            <a:endParaRPr lang="ru-RU" sz="27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71600" y="68234"/>
            <a:ext cx="4819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/>
              <a:t>Аргументация в дискуссии</a:t>
            </a: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280869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Этапы дискуссии: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 - </a:t>
            </a:r>
            <a:r>
              <a:rPr lang="ru-RU" dirty="0" smtClean="0"/>
              <a:t>(за день) Каждый участник выбирает в каждой теме позицию (Тезис или Антитезис);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II - </a:t>
            </a:r>
            <a:r>
              <a:rPr lang="ru-RU" dirty="0" smtClean="0"/>
              <a:t>Жюри формирует команды соперников;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III</a:t>
            </a:r>
            <a:r>
              <a:rPr lang="ru-RU" dirty="0" smtClean="0"/>
              <a:t>- (В день дискуссии):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u="sng" dirty="0" smtClean="0"/>
              <a:t>Аргументация Тезиса/Антитезиса;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u="sng" dirty="0" smtClean="0"/>
              <a:t>Уточняющие вопросы;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Дополнительные аргументы и вопросы;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Опровержение;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Выставление баллов экспертами.</a:t>
            </a:r>
          </a:p>
          <a:p>
            <a:pPr marL="514350" indent="-514350">
              <a:buFont typeface="+mj-lt"/>
              <a:buAutoNum type="arabicPeriod"/>
            </a:pP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2348888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214282" y="428604"/>
          <a:ext cx="864399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" y="49427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Темы: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29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Критерии оценивания: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380" y="1556792"/>
            <a:ext cx="8075240" cy="500066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Качество аргументов (0-8 баллов);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Качество вопросов на понимание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(0-8 баллов);</a:t>
            </a:r>
          </a:p>
          <a:p>
            <a:pPr marL="514350" indent="-514350">
              <a:buNone/>
            </a:pPr>
            <a:r>
              <a:rPr lang="ru-RU" dirty="0" smtClean="0"/>
              <a:t>2.1. Качество дополнительных аргументов и  </a:t>
            </a:r>
          </a:p>
          <a:p>
            <a:pPr marL="514350" indent="-514350">
              <a:buNone/>
            </a:pPr>
            <a:r>
              <a:rPr lang="ru-RU" dirty="0"/>
              <a:t> </a:t>
            </a:r>
            <a:r>
              <a:rPr lang="ru-RU" dirty="0" smtClean="0"/>
              <a:t>       предварительных опровержений </a:t>
            </a:r>
          </a:p>
          <a:p>
            <a:pPr marL="514350" indent="-514350">
              <a:buNone/>
            </a:pPr>
            <a:r>
              <a:rPr lang="ru-RU" dirty="0"/>
              <a:t> </a:t>
            </a:r>
            <a:r>
              <a:rPr lang="ru-RU" dirty="0" smtClean="0"/>
              <a:t>       (0- 5 баллов);</a:t>
            </a:r>
          </a:p>
          <a:p>
            <a:pPr marL="514350" indent="-514350">
              <a:buNone/>
            </a:pPr>
            <a:r>
              <a:rPr lang="ru-RU" dirty="0" smtClean="0"/>
              <a:t>3. Качество проблемных вопросов (0- 8 баллов);</a:t>
            </a:r>
          </a:p>
          <a:p>
            <a:pPr marL="514350" indent="-514350">
              <a:buNone/>
            </a:pPr>
            <a:r>
              <a:rPr lang="ru-RU" dirty="0" smtClean="0"/>
              <a:t>4. Опровержение (0-8 баллов);</a:t>
            </a:r>
          </a:p>
          <a:p>
            <a:pPr marL="514350" indent="-514350">
              <a:buNone/>
            </a:pPr>
            <a:r>
              <a:rPr lang="ru-RU" dirty="0" smtClean="0"/>
              <a:t>5. Дополнительные экспертные баллы </a:t>
            </a:r>
          </a:p>
          <a:p>
            <a:pPr marL="514350" indent="-514350">
              <a:buNone/>
            </a:pPr>
            <a:r>
              <a:rPr lang="ru-RU" dirty="0"/>
              <a:t> </a:t>
            </a:r>
            <a:r>
              <a:rPr lang="ru-RU" dirty="0" smtClean="0"/>
              <a:t>   (0-8 баллов).</a:t>
            </a:r>
          </a:p>
          <a:p>
            <a:pPr marL="514350" indent="-51435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257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21.10\Новая папка (15)\3CLTeKpA-rEд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4335"/>
            <a:ext cx="8534400" cy="3533775"/>
          </a:xfrm>
          <a:prstGeom prst="rect">
            <a:avLst/>
          </a:prstGeom>
          <a:noFill/>
        </p:spPr>
      </p:pic>
      <p:pic>
        <p:nvPicPr>
          <p:cNvPr id="9219" name="Picture 3" descr="E:\21.10\Новая папка (15)\cxM3xLyaN8U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04801" y="300333"/>
            <a:ext cx="1387475" cy="1071456"/>
          </a:xfrm>
          <a:prstGeom prst="rect">
            <a:avLst/>
          </a:prstGeom>
          <a:noFill/>
          <a:ln w="19050" cap="rnd">
            <a:solidFill>
              <a:srgbClr val="990000"/>
            </a:solidFill>
            <a:prstDash val="sysDot"/>
          </a:ln>
        </p:spPr>
      </p:pic>
      <p:pic>
        <p:nvPicPr>
          <p:cNvPr id="9220" name="Picture 4" descr="E:\21.10\Новая папка (15)\H5OoM3Kaokw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315201" y="300333"/>
            <a:ext cx="1534275" cy="1066800"/>
          </a:xfrm>
          <a:prstGeom prst="rect">
            <a:avLst/>
          </a:prstGeom>
          <a:noFill/>
          <a:ln w="19050" cap="rnd">
            <a:solidFill>
              <a:srgbClr val="990000"/>
            </a:solidFill>
            <a:prstDash val="sysDot"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1752600" y="833733"/>
            <a:ext cx="5486400" cy="1588"/>
          </a:xfrm>
          <a:prstGeom prst="straightConnector1">
            <a:avLst/>
          </a:prstGeom>
          <a:ln w="63500" cap="sq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076450" y="814683"/>
            <a:ext cx="571500" cy="1588"/>
          </a:xfrm>
          <a:prstGeom prst="line">
            <a:avLst/>
          </a:prstGeom>
          <a:ln w="38100" cap="sq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1676402" y="1138535"/>
            <a:ext cx="1296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Дом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трудолюбия</a:t>
            </a:r>
            <a:endParaRPr lang="ru-RU" sz="12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2839244" y="813891"/>
            <a:ext cx="571500" cy="1588"/>
          </a:xfrm>
          <a:prstGeom prst="line">
            <a:avLst/>
          </a:prstGeom>
          <a:ln w="38100" cap="sq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28"/>
          <p:cNvSpPr>
            <a:spLocks noChangeArrowheads="1"/>
          </p:cNvSpPr>
          <p:nvPr/>
        </p:nvSpPr>
        <p:spPr bwMode="auto">
          <a:xfrm>
            <a:off x="2667000" y="152400"/>
            <a:ext cx="9268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ФЗС № 16</a:t>
            </a:r>
            <a:endParaRPr lang="ru-RU" sz="1000" dirty="0">
              <a:solidFill>
                <a:srgbClr val="990000"/>
              </a:solidFill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3677445" y="813891"/>
            <a:ext cx="571500" cy="1588"/>
          </a:xfrm>
          <a:prstGeom prst="line">
            <a:avLst/>
          </a:prstGeom>
          <a:ln w="38100" cap="sq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29"/>
          <p:cNvSpPr>
            <a:spLocks noChangeArrowheads="1"/>
          </p:cNvSpPr>
          <p:nvPr/>
        </p:nvSpPr>
        <p:spPr bwMode="auto">
          <a:xfrm>
            <a:off x="3048000" y="1138535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неполная средняя </a:t>
            </a:r>
            <a:endParaRPr lang="ru-RU" sz="1200" b="1" dirty="0" smtClean="0">
              <a:solidFill>
                <a:srgbClr val="99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школа № 3</a:t>
            </a:r>
            <a:endParaRPr lang="ru-RU" sz="1200" b="1" dirty="0">
              <a:solidFill>
                <a:srgbClr val="99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4820443" y="813891"/>
            <a:ext cx="571500" cy="1588"/>
          </a:xfrm>
          <a:prstGeom prst="line">
            <a:avLst/>
          </a:prstGeom>
          <a:ln w="38100" cap="sq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29"/>
          <p:cNvSpPr>
            <a:spLocks noChangeArrowheads="1"/>
          </p:cNvSpPr>
          <p:nvPr/>
        </p:nvSpPr>
        <p:spPr bwMode="auto">
          <a:xfrm>
            <a:off x="3962400" y="71735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средняя </a:t>
            </a:r>
          </a:p>
          <a:p>
            <a:pPr algn="ctr"/>
            <a:r>
              <a:rPr lang="ru-RU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школа № 3 ст. Пермь </a:t>
            </a:r>
            <a:r>
              <a:rPr lang="en-US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II</a:t>
            </a:r>
            <a:endParaRPr lang="ru-RU" sz="1200" b="1" dirty="0">
              <a:solidFill>
                <a:srgbClr val="99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5887245" y="813891"/>
            <a:ext cx="571500" cy="1588"/>
          </a:xfrm>
          <a:prstGeom prst="line">
            <a:avLst/>
          </a:prstGeom>
          <a:ln w="38100" cap="sq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9"/>
          <p:cNvSpPr>
            <a:spLocks noChangeArrowheads="1"/>
          </p:cNvSpPr>
          <p:nvPr/>
        </p:nvSpPr>
        <p:spPr bwMode="auto">
          <a:xfrm>
            <a:off x="5029200" y="1138535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средняя </a:t>
            </a:r>
          </a:p>
          <a:p>
            <a:pPr algn="ctr"/>
            <a:r>
              <a:rPr lang="ru-RU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школа № 3 ст. Пермь </a:t>
            </a:r>
            <a:r>
              <a:rPr lang="en-US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Св. ж. д.</a:t>
            </a:r>
            <a:endParaRPr lang="ru-RU" sz="1200" b="1" dirty="0">
              <a:solidFill>
                <a:srgbClr val="99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81000" y="6167733"/>
            <a:ext cx="3429000" cy="1588"/>
          </a:xfrm>
          <a:prstGeom prst="straightConnector1">
            <a:avLst/>
          </a:prstGeom>
          <a:ln w="6350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447800" y="6091533"/>
            <a:ext cx="1590" cy="212749"/>
          </a:xfrm>
          <a:prstGeom prst="line">
            <a:avLst/>
          </a:prstGeom>
          <a:ln w="38100" cap="sq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29"/>
          <p:cNvSpPr>
            <a:spLocks noChangeArrowheads="1"/>
          </p:cNvSpPr>
          <p:nvPr/>
        </p:nvSpPr>
        <p:spPr bwMode="auto">
          <a:xfrm>
            <a:off x="228600" y="5373469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средняя </a:t>
            </a:r>
          </a:p>
          <a:p>
            <a:pPr algn="ctr"/>
            <a:r>
              <a:rPr lang="ru-RU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школа № 84 ст. Пермь </a:t>
            </a:r>
            <a:r>
              <a:rPr lang="en-US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Св. ж. д.</a:t>
            </a:r>
            <a:endParaRPr lang="ru-RU" sz="1200" b="1" dirty="0">
              <a:solidFill>
                <a:srgbClr val="99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" name="Прямоугольник 29"/>
          <p:cNvSpPr>
            <a:spLocks noChangeArrowheads="1"/>
          </p:cNvSpPr>
          <p:nvPr/>
        </p:nvSpPr>
        <p:spPr bwMode="auto">
          <a:xfrm>
            <a:off x="1295400" y="6320135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МОУ </a:t>
            </a:r>
          </a:p>
          <a:p>
            <a:pPr algn="ctr"/>
            <a:r>
              <a:rPr lang="ru-RU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средняя школа № 84</a:t>
            </a:r>
            <a:endParaRPr lang="ru-RU" sz="1200" b="1" dirty="0">
              <a:solidFill>
                <a:srgbClr val="99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" name="Прямоугольник 29"/>
          <p:cNvSpPr>
            <a:spLocks noChangeArrowheads="1"/>
          </p:cNvSpPr>
          <p:nvPr/>
        </p:nvSpPr>
        <p:spPr bwMode="auto">
          <a:xfrm>
            <a:off x="2590800" y="54819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МОУ </a:t>
            </a:r>
          </a:p>
          <a:p>
            <a:pPr algn="ctr"/>
            <a:r>
              <a:rPr lang="ru-RU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СОШ № 84</a:t>
            </a:r>
            <a:endParaRPr lang="ru-RU" sz="1200" b="1" dirty="0">
              <a:solidFill>
                <a:srgbClr val="99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5410200" y="6167733"/>
            <a:ext cx="3429000" cy="1588"/>
          </a:xfrm>
          <a:prstGeom prst="straightConnector1">
            <a:avLst/>
          </a:prstGeom>
          <a:ln w="63500" cap="sq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29"/>
          <p:cNvSpPr>
            <a:spLocks noChangeArrowheads="1"/>
          </p:cNvSpPr>
          <p:nvPr/>
        </p:nvSpPr>
        <p:spPr bwMode="auto">
          <a:xfrm>
            <a:off x="5486400" y="63201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МАОУ </a:t>
            </a:r>
          </a:p>
          <a:p>
            <a:pPr algn="ctr"/>
            <a:r>
              <a:rPr lang="ru-RU" sz="12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СОШ № 84</a:t>
            </a:r>
            <a:endParaRPr lang="ru-RU" sz="1200" b="1" dirty="0">
              <a:solidFill>
                <a:srgbClr val="99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3" name="Прямоугольник 29"/>
          <p:cNvSpPr>
            <a:spLocks noChangeArrowheads="1"/>
          </p:cNvSpPr>
          <p:nvPr/>
        </p:nvSpPr>
        <p:spPr bwMode="auto">
          <a:xfrm>
            <a:off x="6096000" y="5405735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МАОУ 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12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Предметно-языковая школа </a:t>
            </a: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12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Дуплекс</a:t>
            </a: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12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г. Перми</a:t>
            </a:r>
            <a:endParaRPr lang="ru-RU" sz="1200" b="1" dirty="0">
              <a:solidFill>
                <a:srgbClr val="FF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2362200" y="6069519"/>
            <a:ext cx="1590" cy="212749"/>
          </a:xfrm>
          <a:prstGeom prst="line">
            <a:avLst/>
          </a:prstGeom>
          <a:ln w="38100" cap="sq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3200400" y="6069519"/>
            <a:ext cx="1590" cy="212749"/>
          </a:xfrm>
          <a:prstGeom prst="line">
            <a:avLst/>
          </a:prstGeom>
          <a:ln w="38100" cap="sq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094410" y="6069519"/>
            <a:ext cx="1590" cy="212749"/>
          </a:xfrm>
          <a:prstGeom prst="line">
            <a:avLst/>
          </a:prstGeom>
          <a:ln w="38100" cap="sq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7467600" y="6061358"/>
            <a:ext cx="1590" cy="212749"/>
          </a:xfrm>
          <a:prstGeom prst="line">
            <a:avLst/>
          </a:prstGeom>
          <a:ln w="38100" cap="sq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26"/>
          <p:cNvSpPr txBox="1">
            <a:spLocks noChangeArrowheads="1"/>
          </p:cNvSpPr>
          <p:nvPr/>
        </p:nvSpPr>
        <p:spPr bwMode="auto">
          <a:xfrm>
            <a:off x="7086600" y="6324600"/>
            <a:ext cx="714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2015</a:t>
            </a:r>
            <a:endParaRPr lang="ru-RU" sz="14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" name="TextBox 26"/>
          <p:cNvSpPr txBox="1">
            <a:spLocks noChangeArrowheads="1"/>
          </p:cNvSpPr>
          <p:nvPr/>
        </p:nvSpPr>
        <p:spPr bwMode="auto">
          <a:xfrm>
            <a:off x="1981200" y="225623"/>
            <a:ext cx="7058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1911</a:t>
            </a:r>
            <a:endParaRPr lang="ru-RU" sz="14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443608"/>
            <a:ext cx="1627711" cy="1033392"/>
          </a:xfrm>
          <a:prstGeom prst="rect">
            <a:avLst/>
          </a:prstGeom>
        </p:spPr>
      </p:pic>
      <p:sp>
        <p:nvSpPr>
          <p:cNvPr id="53" name="Прямоугольник 28"/>
          <p:cNvSpPr>
            <a:spLocks noChangeArrowheads="1"/>
          </p:cNvSpPr>
          <p:nvPr/>
        </p:nvSpPr>
        <p:spPr bwMode="auto">
          <a:xfrm>
            <a:off x="3746157" y="6477000"/>
            <a:ext cx="1752600" cy="2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900" b="1" dirty="0" smtClean="0">
                <a:solidFill>
                  <a:srgbClr val="00206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амятник архитектуры</a:t>
            </a:r>
            <a:endParaRPr lang="ru-RU" sz="9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" name="TextBox 26"/>
          <p:cNvSpPr txBox="1">
            <a:spLocks noChangeArrowheads="1"/>
          </p:cNvSpPr>
          <p:nvPr/>
        </p:nvSpPr>
        <p:spPr bwMode="auto">
          <a:xfrm>
            <a:off x="762000" y="2362200"/>
            <a:ext cx="116511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1922 год</a:t>
            </a:r>
            <a:endParaRPr lang="ru-RU" sz="15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14" y="960600"/>
            <a:ext cx="328286" cy="379063"/>
          </a:xfrm>
          <a:prstGeom prst="rect">
            <a:avLst/>
          </a:prstGeom>
        </p:spPr>
      </p:pic>
      <p:pic>
        <p:nvPicPr>
          <p:cNvPr id="55" name="Рисунок 54" descr="H:\МУЗЕЙ ШКОЛЫ № 84\Казанцев Д. А\Звезда Героя Российской Федерации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2917" y="297682"/>
            <a:ext cx="216177" cy="38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Прямоугольник 28"/>
          <p:cNvSpPr>
            <a:spLocks noChangeArrowheads="1"/>
          </p:cNvSpPr>
          <p:nvPr/>
        </p:nvSpPr>
        <p:spPr bwMode="auto">
          <a:xfrm>
            <a:off x="6219565" y="882946"/>
            <a:ext cx="1066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А. И. Игошин</a:t>
            </a:r>
            <a:endParaRPr lang="ru-RU" sz="9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7" name="Picture 9" descr="F:\17.06.2013\мяч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3302" y="5473777"/>
            <a:ext cx="385517" cy="385517"/>
          </a:xfrm>
          <a:prstGeom prst="rect">
            <a:avLst/>
          </a:prstGeom>
          <a:noFill/>
        </p:spPr>
      </p:pic>
      <p:sp>
        <p:nvSpPr>
          <p:cNvPr id="58" name="TextBox 26"/>
          <p:cNvSpPr txBox="1">
            <a:spLocks noChangeArrowheads="1"/>
          </p:cNvSpPr>
          <p:nvPr/>
        </p:nvSpPr>
        <p:spPr bwMode="auto">
          <a:xfrm>
            <a:off x="7339373" y="3733800"/>
            <a:ext cx="127122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традиции</a:t>
            </a:r>
            <a:endParaRPr lang="ru-RU" sz="15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9" name="TextBox 26"/>
          <p:cNvSpPr txBox="1">
            <a:spLocks noChangeArrowheads="1"/>
          </p:cNvSpPr>
          <p:nvPr/>
        </p:nvSpPr>
        <p:spPr bwMode="auto">
          <a:xfrm>
            <a:off x="7318922" y="4019208"/>
            <a:ext cx="134742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молодость</a:t>
            </a:r>
            <a:endParaRPr lang="ru-RU" sz="15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14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6" descr="C:\Documents and Settings\Дмитрий Александрови\Рабочий стол\Новая папка (12)\mAxNtMxgxo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2918"/>
            <a:ext cx="5562600" cy="5562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rnd">
            <a:solidFill>
              <a:srgbClr val="993300"/>
            </a:solidFill>
            <a:prstDash val="sysDot"/>
            <a:round/>
            <a:headEnd/>
            <a:tailEnd/>
          </a:ln>
        </p:spPr>
      </p:pic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7000892" y="1142984"/>
            <a:ext cx="685800" cy="320675"/>
          </a:xfrm>
          <a:prstGeom prst="rect">
            <a:avLst/>
          </a:prstGeom>
          <a:solidFill>
            <a:srgbClr val="FFCC66"/>
          </a:solidFill>
          <a:ln w="19050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500" b="1" dirty="0">
                <a:latin typeface="+mn-lt"/>
              </a:rPr>
              <a:t>CLIL</a:t>
            </a:r>
            <a:endParaRPr lang="ru-RU" sz="1500" dirty="0">
              <a:latin typeface="+mn-lt"/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6429388" y="1714488"/>
            <a:ext cx="1905000" cy="323165"/>
          </a:xfrm>
          <a:prstGeom prst="rect">
            <a:avLst/>
          </a:prstGeom>
          <a:solidFill>
            <a:srgbClr val="FFCC66"/>
          </a:solidFill>
          <a:ln w="19050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500" b="1" dirty="0">
                <a:latin typeface="+mn-lt"/>
              </a:rPr>
              <a:t>We speak English</a:t>
            </a:r>
            <a:endParaRPr lang="ru-RU" sz="1500" dirty="0">
              <a:latin typeface="+mn-lt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6357950" y="2285992"/>
            <a:ext cx="1981200" cy="323165"/>
          </a:xfrm>
          <a:prstGeom prst="rect">
            <a:avLst/>
          </a:prstGeom>
          <a:solidFill>
            <a:srgbClr val="FFCC66"/>
          </a:solidFill>
          <a:ln w="19050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500" b="1" dirty="0">
                <a:latin typeface="+mn-lt"/>
              </a:rPr>
              <a:t>Cambridge English</a:t>
            </a:r>
            <a:endParaRPr lang="ru-RU" sz="1500" dirty="0">
              <a:latin typeface="+mn-lt"/>
            </a:endParaRPr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6572264" y="2857496"/>
            <a:ext cx="1600200" cy="549275"/>
          </a:xfrm>
          <a:prstGeom prst="rect">
            <a:avLst/>
          </a:prstGeom>
          <a:solidFill>
            <a:srgbClr val="FFCC66"/>
          </a:solidFill>
          <a:ln w="19050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500" b="1" dirty="0">
                <a:latin typeface="+mn-lt"/>
              </a:rPr>
              <a:t>Face-to-face communication</a:t>
            </a:r>
            <a:endParaRPr lang="ru-RU" sz="1500" dirty="0">
              <a:latin typeface="+mn-lt"/>
            </a:endParaRP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6643702" y="3643314"/>
            <a:ext cx="1452562" cy="315471"/>
          </a:xfrm>
          <a:prstGeom prst="rect">
            <a:avLst/>
          </a:prstGeom>
          <a:solidFill>
            <a:srgbClr val="FFCC66"/>
          </a:solidFill>
          <a:ln w="19050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50" b="1" dirty="0">
                <a:latin typeface="+mn-lt"/>
              </a:rPr>
              <a:t>ePals projects</a:t>
            </a:r>
            <a:endParaRPr lang="ru-RU" sz="1450" dirty="0">
              <a:latin typeface="+mn-lt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6436503" y="5937272"/>
            <a:ext cx="1538278" cy="55399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+mn-lt"/>
              </a:rPr>
              <a:t>Duplex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14400" y="4572000"/>
            <a:ext cx="1828800" cy="553998"/>
          </a:xfrm>
          <a:prstGeom prst="rect">
            <a:avLst/>
          </a:prstGeom>
          <a:solidFill>
            <a:srgbClr val="FFCC66"/>
          </a:solidFill>
          <a:ln w="19050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>
                <a:latin typeface="+mn-lt"/>
              </a:rPr>
              <a:t>Англоязычная среда</a:t>
            </a:r>
            <a:endParaRPr lang="ru-RU" sz="1500" dirty="0">
              <a:latin typeface="+mn-lt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929322" y="357166"/>
            <a:ext cx="2895600" cy="553998"/>
          </a:xfrm>
          <a:prstGeom prst="rect">
            <a:avLst/>
          </a:prstGeom>
          <a:solidFill>
            <a:srgbClr val="FFCC66"/>
          </a:solidFill>
          <a:ln w="19050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>
                <a:latin typeface="+mn-lt"/>
              </a:rPr>
              <a:t>Практикоориентированные программы</a:t>
            </a:r>
            <a:endParaRPr lang="ru-RU" sz="1500" dirty="0"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14400" y="3200400"/>
            <a:ext cx="1828800" cy="784830"/>
          </a:xfrm>
          <a:prstGeom prst="rect">
            <a:avLst/>
          </a:prstGeom>
          <a:solidFill>
            <a:srgbClr val="FFCC66"/>
          </a:solidFill>
          <a:ln w="19050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>
                <a:latin typeface="+mn-lt"/>
              </a:rPr>
              <a:t>Сертификат международного образца</a:t>
            </a:r>
            <a:endParaRPr lang="ru-RU" sz="1500" dirty="0">
              <a:latin typeface="+mn-lt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914400" y="224136"/>
            <a:ext cx="1828800" cy="1477328"/>
          </a:xfrm>
          <a:prstGeom prst="rect">
            <a:avLst/>
          </a:prstGeom>
          <a:solidFill>
            <a:srgbClr val="FFCC66"/>
          </a:solidFill>
          <a:ln w="19050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>
                <a:latin typeface="+mn-lt"/>
              </a:rPr>
              <a:t>Международный экзамен </a:t>
            </a:r>
            <a:endParaRPr lang="ru-RU" sz="1500" b="1" dirty="0" smtClean="0">
              <a:latin typeface="+mn-lt"/>
            </a:endParaRPr>
          </a:p>
          <a:p>
            <a:pPr algn="ctr"/>
            <a:r>
              <a:rPr lang="en-US" sz="1500" b="1" dirty="0" smtClean="0"/>
              <a:t>YLE</a:t>
            </a:r>
            <a:r>
              <a:rPr lang="ru-RU" sz="1500" b="1" dirty="0"/>
              <a:t>, </a:t>
            </a:r>
            <a:endParaRPr lang="ru-RU" sz="1500" b="1" dirty="0" smtClean="0"/>
          </a:p>
          <a:p>
            <a:pPr algn="ctr"/>
            <a:r>
              <a:rPr lang="en-US" sz="1500" b="1" dirty="0" smtClean="0"/>
              <a:t>KET</a:t>
            </a:r>
            <a:r>
              <a:rPr lang="ru-RU" sz="1500" b="1" dirty="0"/>
              <a:t>, </a:t>
            </a:r>
            <a:endParaRPr lang="ru-RU" sz="1500" b="1" dirty="0" smtClean="0"/>
          </a:p>
          <a:p>
            <a:pPr algn="ctr"/>
            <a:r>
              <a:rPr lang="en-US" sz="1500" b="1" dirty="0" smtClean="0"/>
              <a:t>PET</a:t>
            </a:r>
            <a:r>
              <a:rPr lang="ru-RU" sz="1500" b="1" dirty="0"/>
              <a:t>, </a:t>
            </a:r>
            <a:endParaRPr lang="ru-RU" sz="1500" b="1" dirty="0" smtClean="0"/>
          </a:p>
          <a:p>
            <a:pPr algn="ctr"/>
            <a:r>
              <a:rPr lang="en-US" sz="1500" b="1" dirty="0" smtClean="0"/>
              <a:t>FCE</a:t>
            </a:r>
            <a:endParaRPr lang="ru-RU" sz="1500" b="1" dirty="0">
              <a:latin typeface="+mn-lt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 rot="1507680">
            <a:off x="6396250" y="4687413"/>
            <a:ext cx="1676400" cy="553998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Школа </a:t>
            </a:r>
            <a:r>
              <a:rPr lang="ru-RU" sz="1500" b="1" dirty="0" smtClean="0">
                <a:solidFill>
                  <a:schemeClr val="bg1"/>
                </a:solidFill>
              </a:rPr>
              <a:t> СЕРТИЛИНГВА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17" name="Shape 68"/>
          <p:cNvSpPr>
            <a:spLocks noChangeArrowheads="1"/>
          </p:cNvSpPr>
          <p:nvPr/>
        </p:nvSpPr>
        <p:spPr bwMode="auto">
          <a:xfrm>
            <a:off x="1676400" y="2743200"/>
            <a:ext cx="357188" cy="3698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Wingdings 3" pitchFamily="18" charset="2"/>
              </a:rPr>
              <a:t></a:t>
            </a:r>
            <a:endParaRPr lang="ru-RU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19" name="Shape 68"/>
          <p:cNvSpPr>
            <a:spLocks noChangeArrowheads="1"/>
          </p:cNvSpPr>
          <p:nvPr/>
        </p:nvSpPr>
        <p:spPr bwMode="auto">
          <a:xfrm>
            <a:off x="1676400" y="4114800"/>
            <a:ext cx="357188" cy="3698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Wingdings 3" pitchFamily="18" charset="2"/>
              </a:rPr>
              <a:t></a:t>
            </a:r>
            <a:endParaRPr lang="ru-RU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914400" y="1828800"/>
            <a:ext cx="1828800" cy="784830"/>
          </a:xfrm>
          <a:prstGeom prst="rect">
            <a:avLst/>
          </a:prstGeom>
          <a:solidFill>
            <a:srgbClr val="FFCC66"/>
          </a:solidFill>
          <a:ln w="19050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>
                <a:latin typeface="+mn-lt"/>
              </a:rPr>
              <a:t>Международный экзамен </a:t>
            </a:r>
            <a:endParaRPr lang="ru-RU" sz="1500" b="1" dirty="0" smtClean="0">
              <a:latin typeface="+mn-lt"/>
            </a:endParaRPr>
          </a:p>
          <a:p>
            <a:pPr algn="ctr"/>
            <a:r>
              <a:rPr lang="en-US" sz="1500" b="1" dirty="0" smtClean="0"/>
              <a:t>TKT</a:t>
            </a:r>
            <a:endParaRPr lang="ru-RU" sz="1500" b="1" dirty="0">
              <a:latin typeface="+mn-lt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 rot="3016793">
            <a:off x="450455" y="2271177"/>
            <a:ext cx="1074391" cy="338554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учителя 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 rot="19679703">
            <a:off x="2118064" y="720051"/>
            <a:ext cx="1295400" cy="338554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учащиеся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 rot="20684992">
            <a:off x="951346" y="5804656"/>
            <a:ext cx="1918781" cy="584775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лагерь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Welcome to Perm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72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362">
            <a:off x="524501" y="995966"/>
            <a:ext cx="2002453" cy="1501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653">
            <a:off x="6397538" y="4463489"/>
            <a:ext cx="2187597" cy="1640698"/>
          </a:xfrm>
          <a:prstGeom prst="rect">
            <a:avLst/>
          </a:prstGeom>
        </p:spPr>
      </p:pic>
      <p:pic>
        <p:nvPicPr>
          <p:cNvPr id="7" name="Picture 1" descr="C:\Documents and Settings\Дмитрий Александрови\Рабочий стол\Новая папка (4)\YeQ6JogZ5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45303">
            <a:off x="6431696" y="667053"/>
            <a:ext cx="2149780" cy="1825075"/>
          </a:xfrm>
          <a:prstGeom prst="rect">
            <a:avLst/>
          </a:prstGeom>
          <a:noFill/>
          <a:ln w="38100" cap="rnd">
            <a:noFill/>
            <a:prstDash val="sysDot"/>
          </a:ln>
        </p:spPr>
      </p:pic>
      <p:pic>
        <p:nvPicPr>
          <p:cNvPr id="8" name="Picture 2" descr="C:\Documents and Settings\Дмитрий Александрови\Рабочий стол\Новая папка (4)\hwhmR39dH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73490">
            <a:off x="659867" y="4462088"/>
            <a:ext cx="2008162" cy="1744121"/>
          </a:xfrm>
          <a:prstGeom prst="rect">
            <a:avLst/>
          </a:prstGeom>
          <a:noFill/>
          <a:ln w="38100" cap="rnd">
            <a:noFill/>
            <a:prstDash val="sysDot"/>
          </a:ln>
        </p:spPr>
      </p:pic>
      <p:pic>
        <p:nvPicPr>
          <p:cNvPr id="4" name="Picture 4" descr="H:\Новая папка (2)\фото\IMG_73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8498" y="1333621"/>
            <a:ext cx="4000528" cy="4000528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 rot="20771998">
            <a:off x="1186946" y="6041292"/>
            <a:ext cx="1408670" cy="338554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CHRISTMAS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rot="762686">
            <a:off x="6675919" y="2342004"/>
            <a:ext cx="1241131" cy="338554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CARTOON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 rot="762686">
            <a:off x="6841670" y="5969980"/>
            <a:ext cx="909628" cy="338554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THINK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 rot="20845762">
            <a:off x="1022786" y="2382227"/>
            <a:ext cx="1404389" cy="338554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MY CHOICE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42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Documents and Settings\Дмитрий Александрови\Рабочий стол\Новая папка (4)\военизированная игра Мужское братст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34573">
            <a:off x="6223591" y="1578944"/>
            <a:ext cx="2572814" cy="1443719"/>
          </a:xfrm>
          <a:prstGeom prst="rect">
            <a:avLst/>
          </a:prstGeom>
          <a:noFill/>
          <a:ln w="38100" cap="rnd">
            <a:noFill/>
            <a:prstDash val="sysDot"/>
          </a:ln>
        </p:spPr>
      </p:pic>
      <p:pic>
        <p:nvPicPr>
          <p:cNvPr id="14" name="Picture 2" descr="C:\Documents and Settings\Дмитрий Александрови\Рабочий стол\Новая папка (4)\aJujgut9T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4501">
            <a:off x="6662205" y="3825001"/>
            <a:ext cx="2057400" cy="1543050"/>
          </a:xfrm>
          <a:prstGeom prst="rect">
            <a:avLst/>
          </a:prstGeom>
          <a:noFill/>
          <a:ln w="38100" cap="rnd">
            <a:noFill/>
            <a:prstDash val="sysDot"/>
          </a:ln>
        </p:spPr>
      </p:pic>
      <p:pic>
        <p:nvPicPr>
          <p:cNvPr id="7" name="Picture 7" descr="H:\Новая папка (2)\фото с событий\12472716_1004891269592098_289934837100290774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84435">
            <a:off x="541847" y="4509657"/>
            <a:ext cx="2582552" cy="1928844"/>
          </a:xfrm>
          <a:prstGeom prst="rect">
            <a:avLst/>
          </a:prstGeom>
          <a:noFill/>
        </p:spPr>
      </p:pic>
      <p:pic>
        <p:nvPicPr>
          <p:cNvPr id="6" name="Picture 2" descr="C:\Documents and Settings\Дмитрий Александрови\Рабочий стол\clil-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15645">
            <a:off x="620981" y="448566"/>
            <a:ext cx="1904375" cy="1428281"/>
          </a:xfrm>
          <a:prstGeom prst="rect">
            <a:avLst/>
          </a:prstGeom>
          <a:noFill/>
        </p:spPr>
      </p:pic>
      <p:pic>
        <p:nvPicPr>
          <p:cNvPr id="4" name="Picture 5" descr="H:\Новая папка (2)\фото с событий\13151780_469042119958316_3709860576501831916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1332656"/>
            <a:ext cx="4024314" cy="4024314"/>
          </a:xfrm>
          <a:prstGeom prst="rect">
            <a:avLst/>
          </a:prstGeom>
          <a:noFill/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 rot="1731485">
            <a:off x="3015341" y="1033538"/>
            <a:ext cx="1802027" cy="323165"/>
          </a:xfrm>
          <a:prstGeom prst="rect">
            <a:avLst/>
          </a:prstGeom>
          <a:solidFill>
            <a:srgbClr val="FFCC66"/>
          </a:solidFill>
          <a:ln w="19050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500" b="1" dirty="0" smtClean="0">
                <a:latin typeface="+mn-lt"/>
              </a:rPr>
              <a:t>Spirit of Freedom</a:t>
            </a:r>
            <a:endParaRPr lang="ru-RU" sz="1500" dirty="0"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18019" y="1008404"/>
            <a:ext cx="1735181" cy="338554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БИТВА ХОРОВ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818019" y="3135441"/>
            <a:ext cx="1562627" cy="323165"/>
          </a:xfrm>
          <a:prstGeom prst="rect">
            <a:avLst/>
          </a:prstGeom>
          <a:solidFill>
            <a:srgbClr val="FFCC66"/>
          </a:solidFill>
          <a:ln w="19050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500" b="1" dirty="0" smtClean="0">
                <a:latin typeface="+mn-lt"/>
              </a:rPr>
              <a:t>Dancing Boom</a:t>
            </a:r>
            <a:endParaRPr lang="ru-RU" sz="1500" dirty="0">
              <a:latin typeface="+mn-lt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20208268">
            <a:off x="634329" y="601758"/>
            <a:ext cx="1493461" cy="323165"/>
          </a:xfrm>
          <a:prstGeom prst="rect">
            <a:avLst/>
          </a:prstGeom>
          <a:solidFill>
            <a:srgbClr val="FFCC66"/>
          </a:solidFill>
          <a:ln w="19050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500" b="1" dirty="0" smtClean="0">
                <a:latin typeface="+mn-lt"/>
              </a:rPr>
              <a:t>Time to speak</a:t>
            </a:r>
            <a:endParaRPr lang="ru-RU" sz="1500" dirty="0">
              <a:latin typeface="+mn-lt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 rot="804097">
            <a:off x="2383359" y="5961576"/>
            <a:ext cx="1196633" cy="323165"/>
          </a:xfrm>
          <a:prstGeom prst="rect">
            <a:avLst/>
          </a:prstGeom>
          <a:solidFill>
            <a:srgbClr val="FFCC66"/>
          </a:solidFill>
          <a:ln w="19050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500" b="1" dirty="0" smtClean="0">
                <a:latin typeface="+mn-lt"/>
              </a:rPr>
              <a:t>Green </a:t>
            </a:r>
            <a:r>
              <a:rPr lang="ru-RU" sz="1500" b="1" dirty="0" smtClean="0">
                <a:latin typeface="+mn-lt"/>
              </a:rPr>
              <a:t>Лис</a:t>
            </a:r>
            <a:endParaRPr lang="ru-RU" sz="1500" dirty="0">
              <a:latin typeface="+mn-lt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 rot="876817">
            <a:off x="7727816" y="5542796"/>
            <a:ext cx="685800" cy="338554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БАЛ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 rot="21233750">
            <a:off x="6929428" y="1344652"/>
            <a:ext cx="1407038" cy="323165"/>
          </a:xfrm>
          <a:prstGeom prst="rect">
            <a:avLst/>
          </a:prstGeom>
          <a:solidFill>
            <a:srgbClr val="FFCC66"/>
          </a:solidFill>
          <a:ln w="19050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 smtClean="0">
                <a:latin typeface="+mn-lt"/>
              </a:rPr>
              <a:t>шск СТРЕЛА</a:t>
            </a:r>
            <a:endParaRPr lang="ru-RU" sz="1500" dirty="0">
              <a:latin typeface="+mn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748">
            <a:off x="4219440" y="5188084"/>
            <a:ext cx="1855691" cy="1236354"/>
          </a:xfrm>
          <a:prstGeom prst="rect">
            <a:avLst/>
          </a:prstGeom>
        </p:spPr>
      </p:pic>
      <p:sp>
        <p:nvSpPr>
          <p:cNvPr id="19" name="Rectangle 12"/>
          <p:cNvSpPr>
            <a:spLocks noChangeArrowheads="1"/>
          </p:cNvSpPr>
          <p:nvPr/>
        </p:nvSpPr>
        <p:spPr bwMode="auto">
          <a:xfrm rot="20717831">
            <a:off x="5429378" y="6088199"/>
            <a:ext cx="1565644" cy="323165"/>
          </a:xfrm>
          <a:prstGeom prst="rect">
            <a:avLst/>
          </a:prstGeom>
          <a:solidFill>
            <a:srgbClr val="FFCC66"/>
          </a:solidFill>
          <a:ln w="19050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 smtClean="0">
                <a:latin typeface="+mn-lt"/>
              </a:rPr>
              <a:t>музей </a:t>
            </a:r>
            <a:r>
              <a:rPr lang="en-US" sz="1500" b="1" dirty="0" smtClean="0">
                <a:latin typeface="+mn-lt"/>
              </a:rPr>
              <a:t>PERMM</a:t>
            </a:r>
            <a:endParaRPr lang="ru-RU" sz="1500" dirty="0">
              <a:latin typeface="+mn-lt"/>
            </a:endParaRPr>
          </a:p>
        </p:txBody>
      </p:sp>
      <p:pic>
        <p:nvPicPr>
          <p:cNvPr id="20" name="Picture 4" descr="C:\Documents and Settings\Дмитрий Александрови\Рабочий стол\Новая папка (4)\tZSrJxd9Ab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19" y="2444654"/>
            <a:ext cx="2083652" cy="1562739"/>
          </a:xfrm>
          <a:prstGeom prst="rect">
            <a:avLst/>
          </a:prstGeom>
          <a:noFill/>
          <a:ln w="19050" cap="rnd">
            <a:noFill/>
            <a:prstDash val="sysDot"/>
            <a:miter lim="800000"/>
          </a:ln>
        </p:spPr>
      </p:pic>
      <p:sp>
        <p:nvSpPr>
          <p:cNvPr id="21" name="Rectangle 12"/>
          <p:cNvSpPr>
            <a:spLocks noChangeArrowheads="1"/>
          </p:cNvSpPr>
          <p:nvPr/>
        </p:nvSpPr>
        <p:spPr bwMode="auto">
          <a:xfrm rot="20846759">
            <a:off x="481219" y="3963393"/>
            <a:ext cx="1733848" cy="323165"/>
          </a:xfrm>
          <a:prstGeom prst="rect">
            <a:avLst/>
          </a:prstGeom>
          <a:solidFill>
            <a:srgbClr val="FFCC66"/>
          </a:solidFill>
          <a:ln w="19050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 smtClean="0">
                <a:latin typeface="+mn-lt"/>
              </a:rPr>
              <a:t>С думой о детях</a:t>
            </a:r>
            <a:endParaRPr lang="ru-RU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1263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Дмитрий Александрови\Рабочий стол\картинки\7zW7c-QxS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86503">
            <a:off x="699767" y="1242303"/>
            <a:ext cx="2036000" cy="2566365"/>
          </a:xfrm>
          <a:prstGeom prst="rect">
            <a:avLst/>
          </a:prstGeom>
          <a:noFill/>
        </p:spPr>
      </p:pic>
      <p:pic>
        <p:nvPicPr>
          <p:cNvPr id="1032" name="Picture 8" descr="C:\Documents and Settings\Дмитрий Александрови\Рабочий стол\картинки\DSC_4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6583">
            <a:off x="6075710" y="729479"/>
            <a:ext cx="2504342" cy="1841840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0994817">
            <a:off x="6334957" y="2485010"/>
            <a:ext cx="2379394" cy="338554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ВСЕПЕРМСКИЙ УРОК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 rot="20894187">
            <a:off x="1234461" y="3673063"/>
            <a:ext cx="1528105" cy="338554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ПЕДМАРКЕТ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448">
            <a:off x="4609351" y="3155337"/>
            <a:ext cx="2641600" cy="1981200"/>
          </a:xfrm>
          <a:prstGeom prst="rect">
            <a:avLst/>
          </a:prstGeom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 rot="528449">
            <a:off x="4661839" y="5031548"/>
            <a:ext cx="2154271" cy="584775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ВСЕПЕРМСКИЕ СНЕЖНЫЕ ГОНКИ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C:\Documents and Settings\Дмитрий Александрови\Рабочий стол\Новая папка (4)\2vRDXW3r8K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2637" y="1517270"/>
            <a:ext cx="2608907" cy="1740630"/>
          </a:xfrm>
          <a:prstGeom prst="rect">
            <a:avLst/>
          </a:prstGeom>
          <a:noFill/>
          <a:ln w="38100" cap="rnd">
            <a:noFill/>
            <a:prstDash val="sysDot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46" y="4260470"/>
            <a:ext cx="2613888" cy="1751305"/>
          </a:xfrm>
          <a:prstGeom prst="rect">
            <a:avLst/>
          </a:prstGeom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160737" y="5816025"/>
            <a:ext cx="1528105" cy="584775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АНГАР ИННОВАЦИЙ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86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Дмитрий Александрови\Рабочий стол\Новая папка\BJHc5DWpYJ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24883"/>
            <a:ext cx="4429156" cy="3321867"/>
          </a:xfrm>
          <a:prstGeom prst="rect">
            <a:avLst/>
          </a:prstGeom>
          <a:noFill/>
          <a:ln w="19050" cap="rnd">
            <a:noFill/>
            <a:prstDash val="sysDot"/>
          </a:ln>
        </p:spPr>
      </p:pic>
      <p:pic>
        <p:nvPicPr>
          <p:cNvPr id="11" name="Picture 2" descr="C:\Documents and Settings\Дмитрий Александрови\Рабочий стол\Новая папка\ESZgr9sQyB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2095">
            <a:off x="5387093" y="2610819"/>
            <a:ext cx="3033361" cy="2271861"/>
          </a:xfrm>
          <a:prstGeom prst="rect">
            <a:avLst/>
          </a:prstGeom>
          <a:noFill/>
          <a:ln w="19050" cap="rnd">
            <a:noFill/>
            <a:prstDash val="sysDot"/>
          </a:ln>
        </p:spPr>
      </p:pic>
      <p:pic>
        <p:nvPicPr>
          <p:cNvPr id="12" name="Picture 4" descr="C:\Documents and Settings\Дмитрий Александрови\Рабочий стол\Новая папка\wv8R8GS5Gs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948102"/>
            <a:ext cx="3371864" cy="2528898"/>
          </a:xfrm>
          <a:prstGeom prst="rect">
            <a:avLst/>
          </a:prstGeom>
          <a:noFill/>
          <a:ln w="19050" cap="rnd">
            <a:noFill/>
            <a:prstDash val="sysDot"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 rot="21192685">
            <a:off x="5802337" y="4892913"/>
            <a:ext cx="2531203" cy="338554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ЗАВТРАК СО ЗВЕЗДОЙ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486400" y="1143000"/>
            <a:ext cx="2492980" cy="553998"/>
          </a:xfrm>
          <a:prstGeom prst="rect">
            <a:avLst/>
          </a:prstGeom>
          <a:solidFill>
            <a:srgbClr val="FFCC66"/>
          </a:solidFill>
          <a:ln w="19050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 smtClean="0">
                <a:latin typeface="+mn-lt"/>
              </a:rPr>
              <a:t>Школьная столовая – ресторан</a:t>
            </a:r>
            <a:r>
              <a:rPr lang="en-US" sz="1500" b="1" dirty="0" smtClean="0">
                <a:latin typeface="+mn-lt"/>
              </a:rPr>
              <a:t> ORANGEAREA</a:t>
            </a:r>
            <a:endParaRPr lang="ru-RU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8584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990000"/>
                </a:solidFill>
              </a:rPr>
              <a:t>фрагмент семинара_</a:t>
            </a:r>
            <a:r>
              <a:rPr lang="ru-RU" sz="4000" b="1" dirty="0" smtClean="0">
                <a:solidFill>
                  <a:srgbClr val="FF0000"/>
                </a:solidFill>
              </a:rPr>
              <a:t>01.11.18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57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363</Words>
  <Application>Microsoft Office PowerPoint</Application>
  <PresentationFormat>Экран (4:3)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  <vt:variant>
        <vt:lpstr>Произвольные показы</vt:lpstr>
      </vt:variant>
      <vt:variant>
        <vt:i4>1</vt:i4>
      </vt:variant>
    </vt:vector>
  </HeadingPairs>
  <TitlesOfParts>
    <vt:vector size="15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фрагмент семинара_01.11.18</vt:lpstr>
      <vt:lpstr>«А это аргумент!»</vt:lpstr>
      <vt:lpstr>Этапы дискуссии:</vt:lpstr>
      <vt:lpstr>Темы:</vt:lpstr>
      <vt:lpstr>Критерии оценивания:</vt:lpstr>
      <vt:lpstr>Произвольный показ 1</vt:lpstr>
    </vt:vector>
  </TitlesOfParts>
  <Company>School84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Dremina-IA</cp:lastModifiedBy>
  <cp:revision>99</cp:revision>
  <dcterms:created xsi:type="dcterms:W3CDTF">2014-11-11T13:40:32Z</dcterms:created>
  <dcterms:modified xsi:type="dcterms:W3CDTF">2018-11-13T11:39:22Z</dcterms:modified>
</cp:coreProperties>
</file>