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5" r:id="rId1"/>
  </p:sldMasterIdLst>
  <p:notesMasterIdLst>
    <p:notesMasterId r:id="rId38"/>
  </p:notesMasterIdLst>
  <p:sldIdLst>
    <p:sldId id="295" r:id="rId2"/>
    <p:sldId id="284" r:id="rId3"/>
    <p:sldId id="270" r:id="rId4"/>
    <p:sldId id="280" r:id="rId5"/>
    <p:sldId id="286" r:id="rId6"/>
    <p:sldId id="287" r:id="rId7"/>
    <p:sldId id="288" r:id="rId8"/>
    <p:sldId id="289" r:id="rId9"/>
    <p:sldId id="403" r:id="rId10"/>
    <p:sldId id="274" r:id="rId11"/>
    <p:sldId id="294" r:id="rId12"/>
    <p:sldId id="296" r:id="rId13"/>
    <p:sldId id="297" r:id="rId14"/>
    <p:sldId id="391" r:id="rId15"/>
    <p:sldId id="306" r:id="rId16"/>
    <p:sldId id="303" r:id="rId17"/>
    <p:sldId id="309" r:id="rId18"/>
    <p:sldId id="317" r:id="rId19"/>
    <p:sldId id="318" r:id="rId20"/>
    <p:sldId id="322" r:id="rId21"/>
    <p:sldId id="321" r:id="rId22"/>
    <p:sldId id="373" r:id="rId23"/>
    <p:sldId id="396" r:id="rId24"/>
    <p:sldId id="375" r:id="rId25"/>
    <p:sldId id="385" r:id="rId26"/>
    <p:sldId id="401" r:id="rId27"/>
    <p:sldId id="400" r:id="rId28"/>
    <p:sldId id="368" r:id="rId29"/>
    <p:sldId id="336" r:id="rId30"/>
    <p:sldId id="384" r:id="rId31"/>
    <p:sldId id="357" r:id="rId32"/>
    <p:sldId id="337" r:id="rId33"/>
    <p:sldId id="338" r:id="rId34"/>
    <p:sldId id="381" r:id="rId35"/>
    <p:sldId id="364" r:id="rId36"/>
    <p:sldId id="386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2354796-7DA0-4A3F-B71F-BF6835978D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2399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54796-7DA0-4A3F-B71F-BF6835978D38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024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54796-7DA0-4A3F-B71F-BF6835978D38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555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54796-7DA0-4A3F-B71F-BF6835978D38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576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54796-7DA0-4A3F-B71F-BF6835978D38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588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54796-7DA0-4A3F-B71F-BF6835978D38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403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522543-369B-4C59-8787-D756BEA149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108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C571FB-274D-4CFD-A2BB-D5047D31CD4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251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8DB358-C34F-4E3D-839A-AEC62C70B5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82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9A8AC1-A5A8-4832-9294-F7C8E8841C5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266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0CC63-0C67-445A-9B52-F95E5278B3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007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79EE2-DE7A-4B00-B5AF-4EDDA64802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37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02290C-86A2-4988-ACAB-7ED4F13075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812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4573D8-A0EA-4382-BF3F-1FA0930BEF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363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BE8522-4FC3-4515-BE57-FD52DD2E1EC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728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E2F550-EDA8-4C87-A39B-DE9D948D64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435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044749-8625-4D3D-90FC-5A63DCDBB6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832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5CAA107-27C3-4154-88CD-9E03DEB9EAC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10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9140" y="2244262"/>
            <a:ext cx="864096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400" b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sz="2400" b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sz="2400" b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sz="2400" b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sz="2400" b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sz="2400" b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sz="2800" b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ВОСПИТАТЕЛЬНАЯ СИСТЕМА </a:t>
            </a:r>
          </a:p>
          <a:p>
            <a:pPr algn="ctr" eaLnBrk="1" hangingPunct="1">
              <a:defRPr/>
            </a:pPr>
            <a:r>
              <a:rPr lang="ru-RU" sz="2800" b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ГИМНАЗИИ № 4 </a:t>
            </a:r>
          </a:p>
          <a:p>
            <a:pPr algn="ctr" eaLnBrk="1" hangingPunct="1">
              <a:defRPr/>
            </a:pPr>
            <a:r>
              <a:rPr lang="ru-RU" sz="2800" b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ИМЕНИ БРАТЬЕВ КАМЕНСКИХ </a:t>
            </a:r>
          </a:p>
          <a:p>
            <a:pPr algn="ctr" eaLnBrk="1" hangingPunct="1">
              <a:defRPr/>
            </a:pPr>
            <a:r>
              <a:rPr lang="ru-RU" sz="2800" b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ГОРОДА ПЕРМИ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84079" y="4653136"/>
            <a:ext cx="43560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Т.М.ДЬЯКОВА, </a:t>
            </a:r>
          </a:p>
          <a:p>
            <a:pPr algn="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ДИРЕКТОР ГИМНАЗИИ, ЗАСЛУЖЕННЫЙ УЧИТЕЛЬ РФ</a:t>
            </a:r>
            <a:endParaRPr lang="ru-RU" sz="20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59380" y="612686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2 ноября 2018 г.</a:t>
            </a:r>
            <a:endParaRPr lang="ru-RU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27584" y="3717032"/>
            <a:ext cx="6912768" cy="0"/>
          </a:xfrm>
          <a:prstGeom prst="line">
            <a:avLst/>
          </a:prstGeom>
          <a:ln w="88900" cmpd="tri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20072" y="5949280"/>
            <a:ext cx="3744416" cy="0"/>
          </a:xfrm>
          <a:prstGeom prst="line">
            <a:avLst/>
          </a:prstGeom>
          <a:ln w="57150" cmpd="thickThin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91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7" name="Freeform 3"/>
          <p:cNvSpPr>
            <a:spLocks noEditPoints="1"/>
          </p:cNvSpPr>
          <p:nvPr/>
        </p:nvSpPr>
        <p:spPr bwMode="gray">
          <a:xfrm rot="-1358056">
            <a:off x="1204448" y="2723451"/>
            <a:ext cx="6887520" cy="3293264"/>
          </a:xfrm>
          <a:custGeom>
            <a:avLst/>
            <a:gdLst/>
            <a:ahLst/>
            <a:cxnLst>
              <a:cxn ang="0">
                <a:pos x="1692" y="12"/>
              </a:cxn>
              <a:cxn ang="0">
                <a:pos x="1234" y="74"/>
              </a:cxn>
              <a:cxn ang="0">
                <a:pos x="828" y="182"/>
              </a:cxn>
              <a:cxn ang="0">
                <a:pos x="486" y="330"/>
              </a:cxn>
              <a:cxn ang="0">
                <a:pos x="226" y="510"/>
              </a:cxn>
              <a:cxn ang="0">
                <a:pos x="58" y="718"/>
              </a:cxn>
              <a:cxn ang="0">
                <a:pos x="0" y="944"/>
              </a:cxn>
              <a:cxn ang="0">
                <a:pos x="58" y="1170"/>
              </a:cxn>
              <a:cxn ang="0">
                <a:pos x="226" y="1378"/>
              </a:cxn>
              <a:cxn ang="0">
                <a:pos x="486" y="1558"/>
              </a:cxn>
              <a:cxn ang="0">
                <a:pos x="828" y="1706"/>
              </a:cxn>
              <a:cxn ang="0">
                <a:pos x="1234" y="1814"/>
              </a:cxn>
              <a:cxn ang="0">
                <a:pos x="1692" y="1876"/>
              </a:cxn>
              <a:cxn ang="0">
                <a:pos x="2186" y="1884"/>
              </a:cxn>
              <a:cxn ang="0">
                <a:pos x="2658" y="1840"/>
              </a:cxn>
              <a:cxn ang="0">
                <a:pos x="3084" y="1746"/>
              </a:cxn>
              <a:cxn ang="0">
                <a:pos x="3448" y="1612"/>
              </a:cxn>
              <a:cxn ang="0">
                <a:pos x="3738" y="1442"/>
              </a:cxn>
              <a:cxn ang="0">
                <a:pos x="3938" y="1242"/>
              </a:cxn>
              <a:cxn ang="0">
                <a:pos x="4034" y="1022"/>
              </a:cxn>
              <a:cxn ang="0">
                <a:pos x="4014" y="790"/>
              </a:cxn>
              <a:cxn ang="0">
                <a:pos x="3882" y="576"/>
              </a:cxn>
              <a:cxn ang="0">
                <a:pos x="3650" y="386"/>
              </a:cxn>
              <a:cxn ang="0">
                <a:pos x="3334" y="228"/>
              </a:cxn>
              <a:cxn ang="0">
                <a:pos x="2948" y="106"/>
              </a:cxn>
              <a:cxn ang="0">
                <a:pos x="2506" y="28"/>
              </a:cxn>
              <a:cxn ang="0">
                <a:pos x="2020" y="0"/>
              </a:cxn>
              <a:cxn ang="0">
                <a:pos x="1606" y="1736"/>
              </a:cxn>
              <a:cxn ang="0">
                <a:pos x="1164" y="1678"/>
              </a:cxn>
              <a:cxn ang="0">
                <a:pos x="776" y="1576"/>
              </a:cxn>
              <a:cxn ang="0">
                <a:pos x="458" y="1436"/>
              </a:cxn>
              <a:cxn ang="0">
                <a:pos x="224" y="1266"/>
              </a:cxn>
              <a:cxn ang="0">
                <a:pos x="88" y="1074"/>
              </a:cxn>
              <a:cxn ang="0">
                <a:pos x="68" y="864"/>
              </a:cxn>
              <a:cxn ang="0">
                <a:pos x="166" y="664"/>
              </a:cxn>
              <a:cxn ang="0">
                <a:pos x="370" y="486"/>
              </a:cxn>
              <a:cxn ang="0">
                <a:pos x="662" y="336"/>
              </a:cxn>
              <a:cxn ang="0">
                <a:pos x="1028" y="222"/>
              </a:cxn>
              <a:cxn ang="0">
                <a:pos x="1454" y="148"/>
              </a:cxn>
              <a:cxn ang="0">
                <a:pos x="1922" y="120"/>
              </a:cxn>
              <a:cxn ang="0">
                <a:pos x="2392" y="148"/>
              </a:cxn>
              <a:cxn ang="0">
                <a:pos x="2818" y="222"/>
              </a:cxn>
              <a:cxn ang="0">
                <a:pos x="3184" y="336"/>
              </a:cxn>
              <a:cxn ang="0">
                <a:pos x="3476" y="486"/>
              </a:cxn>
              <a:cxn ang="0">
                <a:pos x="3680" y="664"/>
              </a:cxn>
              <a:cxn ang="0">
                <a:pos x="3778" y="864"/>
              </a:cxn>
              <a:cxn ang="0">
                <a:pos x="3758" y="1074"/>
              </a:cxn>
              <a:cxn ang="0">
                <a:pos x="3622" y="1266"/>
              </a:cxn>
              <a:cxn ang="0">
                <a:pos x="3388" y="1436"/>
              </a:cxn>
              <a:cxn ang="0">
                <a:pos x="3070" y="1576"/>
              </a:cxn>
              <a:cxn ang="0">
                <a:pos x="2682" y="1678"/>
              </a:cxn>
              <a:cxn ang="0">
                <a:pos x="2240" y="1736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chemeClr val="accent6">
                  <a:lumMod val="75000"/>
                </a:schemeClr>
              </a:gs>
              <a:gs pos="100000">
                <a:srgbClr val="DDDDDD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54309" name="Oval 5"/>
          <p:cNvSpPr>
            <a:spLocks noChangeArrowheads="1"/>
          </p:cNvSpPr>
          <p:nvPr/>
        </p:nvSpPr>
        <p:spPr bwMode="gray">
          <a:xfrm>
            <a:off x="1084133" y="2562003"/>
            <a:ext cx="2017388" cy="2076402"/>
          </a:xfrm>
          <a:prstGeom prst="ellipse">
            <a:avLst/>
          </a:prstGeom>
          <a:gradFill rotWithShape="1">
            <a:gsLst>
              <a:gs pos="0">
                <a:srgbClr val="99CC00">
                  <a:gamma/>
                  <a:tint val="33333"/>
                  <a:invGamma/>
                </a:srgbClr>
              </a:gs>
              <a:gs pos="100000">
                <a:srgbClr val="99CC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354336" name="Picture 32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3025" y="3247465"/>
            <a:ext cx="1003300" cy="1079500"/>
          </a:xfrm>
          <a:prstGeom prst="rect">
            <a:avLst/>
          </a:prstGeom>
          <a:noFill/>
        </p:spPr>
      </p:pic>
      <p:sp>
        <p:nvSpPr>
          <p:cNvPr id="354311" name="Text Box 7"/>
          <p:cNvSpPr txBox="1">
            <a:spLocks noChangeArrowheads="1"/>
          </p:cNvSpPr>
          <p:nvPr/>
        </p:nvSpPr>
        <p:spPr bwMode="gray">
          <a:xfrm>
            <a:off x="1046614" y="2891551"/>
            <a:ext cx="21602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ДВОРЕЦ ДЕТСКОГО И ЮНОШЕСКОГО ТВОРЧЕСТВА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54320" name="Oval 16"/>
          <p:cNvSpPr>
            <a:spLocks noChangeArrowheads="1"/>
          </p:cNvSpPr>
          <p:nvPr/>
        </p:nvSpPr>
        <p:spPr bwMode="gray">
          <a:xfrm>
            <a:off x="3059831" y="1524952"/>
            <a:ext cx="2088233" cy="2040392"/>
          </a:xfrm>
          <a:prstGeom prst="ellipse">
            <a:avLst/>
          </a:prstGeom>
          <a:gradFill rotWithShape="1">
            <a:gsLst>
              <a:gs pos="0">
                <a:srgbClr val="0099CC">
                  <a:gamma/>
                  <a:tint val="3137"/>
                  <a:invGamma/>
                </a:srgb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12700" dir="10800000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354331" name="Picture 27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939365"/>
            <a:ext cx="1003300" cy="1079500"/>
          </a:xfrm>
          <a:prstGeom prst="rect">
            <a:avLst/>
          </a:prstGeom>
          <a:noFill/>
        </p:spPr>
      </p:pic>
      <p:sp>
        <p:nvSpPr>
          <p:cNvPr id="354322" name="Text Box 18"/>
          <p:cNvSpPr txBox="1">
            <a:spLocks noChangeArrowheads="1"/>
          </p:cNvSpPr>
          <p:nvPr/>
        </p:nvSpPr>
        <p:spPr bwMode="gray">
          <a:xfrm>
            <a:off x="3119910" y="1878950"/>
            <a:ext cx="19442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ЦЕНТР ДЕТСКОГО ТВОРЧЕСТВА «ЮНОСТЬ»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54324" name="Oval 20"/>
          <p:cNvSpPr>
            <a:spLocks noChangeArrowheads="1"/>
          </p:cNvSpPr>
          <p:nvPr/>
        </p:nvSpPr>
        <p:spPr bwMode="gray">
          <a:xfrm>
            <a:off x="6680341" y="2572823"/>
            <a:ext cx="2205879" cy="2054762"/>
          </a:xfrm>
          <a:prstGeom prst="ellipse">
            <a:avLst/>
          </a:prstGeom>
          <a:gradFill rotWithShape="1">
            <a:gsLst>
              <a:gs pos="0">
                <a:srgbClr val="9933FF">
                  <a:gamma/>
                  <a:tint val="33333"/>
                  <a:invGamma/>
                </a:srgb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63500" dir="10800000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54326" name="Text Box 22"/>
          <p:cNvSpPr txBox="1">
            <a:spLocks noChangeArrowheads="1"/>
          </p:cNvSpPr>
          <p:nvPr/>
        </p:nvSpPr>
        <p:spPr bwMode="gray">
          <a:xfrm>
            <a:off x="6792357" y="3138539"/>
            <a:ext cx="20482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СПОРТИВНЫЙ КОМПЛЕКС «ОЛИМПИЯ»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54313" name="Oval 9"/>
          <p:cNvSpPr>
            <a:spLocks noChangeArrowheads="1"/>
          </p:cNvSpPr>
          <p:nvPr/>
        </p:nvSpPr>
        <p:spPr bwMode="gray">
          <a:xfrm>
            <a:off x="5215613" y="1196752"/>
            <a:ext cx="1999432" cy="1972482"/>
          </a:xfrm>
          <a:prstGeom prst="ellipse">
            <a:avLst/>
          </a:prstGeom>
          <a:gradFill rotWithShape="1">
            <a:gsLst>
              <a:gs pos="0">
                <a:srgbClr val="FF9900">
                  <a:gamma/>
                  <a:tint val="27451"/>
                  <a:invGamma/>
                </a:srgbClr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54328" name="Oval 24"/>
          <p:cNvSpPr>
            <a:spLocks noChangeArrowheads="1"/>
          </p:cNvSpPr>
          <p:nvPr/>
        </p:nvSpPr>
        <p:spPr bwMode="gray">
          <a:xfrm>
            <a:off x="1085974" y="4725145"/>
            <a:ext cx="1973858" cy="1872208"/>
          </a:xfrm>
          <a:prstGeom prst="ellipse">
            <a:avLst/>
          </a:prstGeom>
          <a:gradFill rotWithShape="1">
            <a:gsLst>
              <a:gs pos="0">
                <a:srgbClr val="00CCFF">
                  <a:gamma/>
                  <a:tint val="48627"/>
                  <a:invGamma/>
                </a:srgbClr>
              </a:gs>
              <a:gs pos="100000">
                <a:srgbClr val="00CC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354337" name="Picture 33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9900" y="5114365"/>
            <a:ext cx="1003300" cy="1079500"/>
          </a:xfrm>
          <a:prstGeom prst="rect">
            <a:avLst/>
          </a:prstGeom>
          <a:noFill/>
        </p:spPr>
      </p:pic>
      <p:sp>
        <p:nvSpPr>
          <p:cNvPr id="354330" name="Text Box 26"/>
          <p:cNvSpPr txBox="1">
            <a:spLocks noChangeArrowheads="1"/>
          </p:cNvSpPr>
          <p:nvPr/>
        </p:nvSpPr>
        <p:spPr bwMode="gray">
          <a:xfrm>
            <a:off x="1151948" y="5244678"/>
            <a:ext cx="194957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БИБЛИОТЕКИ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 ГОРОДА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ПЕРМИ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3" name="AutoShape 27"/>
          <p:cNvSpPr>
            <a:spLocks noChangeArrowheads="1"/>
          </p:cNvSpPr>
          <p:nvPr/>
        </p:nvSpPr>
        <p:spPr bwMode="gray">
          <a:xfrm>
            <a:off x="1691680" y="142852"/>
            <a:ext cx="6624736" cy="574675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ПАРТНЕРЫ ГИМНАЗИИ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gray">
          <a:xfrm>
            <a:off x="5215613" y="1721328"/>
            <a:ext cx="26180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ПЕРМСКИЙ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 КРАЕВЕДЧЕСКИЙ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МУЗЕЙ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1" name="Oval 9"/>
          <p:cNvSpPr>
            <a:spLocks noChangeArrowheads="1"/>
          </p:cNvSpPr>
          <p:nvPr/>
        </p:nvSpPr>
        <p:spPr bwMode="gray">
          <a:xfrm>
            <a:off x="3228113" y="5082615"/>
            <a:ext cx="2074137" cy="1735686"/>
          </a:xfrm>
          <a:prstGeom prst="ellipse">
            <a:avLst/>
          </a:prstGeom>
          <a:gradFill rotWithShape="1">
            <a:gsLst>
              <a:gs pos="0">
                <a:srgbClr val="F5594D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gray">
          <a:xfrm>
            <a:off x="3399826" y="5304673"/>
            <a:ext cx="190418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ГОРОДСКОЙ ШАХМАТНО-ШАШЕЧНЫЙ КЛУБ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gray">
          <a:xfrm>
            <a:off x="5302250" y="4346973"/>
            <a:ext cx="2205879" cy="2054762"/>
          </a:xfrm>
          <a:prstGeom prst="ellipse">
            <a:avLst/>
          </a:prstGeom>
          <a:solidFill>
            <a:srgbClr val="F5594D"/>
          </a:solidFill>
          <a:ln w="9525">
            <a:noFill/>
            <a:round/>
            <a:headEnd/>
            <a:tailEnd/>
          </a:ln>
          <a:effectLst>
            <a:prstShdw prst="shdw12" dist="63500" dir="10800000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gray">
          <a:xfrm>
            <a:off x="5381087" y="4906621"/>
            <a:ext cx="20482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ЯЗЫКОВОЙ ЦЕНТР «</a:t>
            </a:r>
            <a:r>
              <a:rPr lang="en-US" b="1" dirty="0" err="1" smtClean="0">
                <a:solidFill>
                  <a:srgbClr val="000066"/>
                </a:solidFill>
                <a:latin typeface="Bookman Old Style" pitchFamily="18" charset="0"/>
              </a:rPr>
              <a:t>Littera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»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354338" name="Picture 34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3539" y="4288786"/>
            <a:ext cx="1003300" cy="1079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семинар-совещание_модель урочной и внеурочной деятельности\фон гимназии_без лого и без клетки.jpg"/>
          <p:cNvPicPr>
            <a:picLocks noChangeAspect="1" noChangeArrowheads="1"/>
          </p:cNvPicPr>
          <p:nvPr/>
        </p:nvPicPr>
        <p:blipFill>
          <a:blip r:embed="rId2" cstate="print">
            <a:lum bright="15000"/>
          </a:blip>
          <a:srcRect/>
          <a:stretch>
            <a:fillRect/>
          </a:stretch>
        </p:blipFill>
        <p:spPr bwMode="auto">
          <a:xfrm>
            <a:off x="-153521" y="33191"/>
            <a:ext cx="9193490" cy="6857999"/>
          </a:xfrm>
          <a:prstGeom prst="rect">
            <a:avLst/>
          </a:prstGeom>
          <a:noFill/>
        </p:spPr>
      </p:pic>
      <p:pic>
        <p:nvPicPr>
          <p:cNvPr id="3" name="Picture 2" descr="E:\фоны\флаг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39" y="853739"/>
            <a:ext cx="3588621" cy="2608451"/>
          </a:xfrm>
          <a:prstGeom prst="rect">
            <a:avLst/>
          </a:prstGeom>
          <a:noFill/>
          <a:ln w="63500">
            <a:solidFill>
              <a:schemeClr val="accent5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52465"/>
            <a:ext cx="3171825" cy="503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AutoShape 27"/>
          <p:cNvSpPr>
            <a:spLocks noChangeArrowheads="1"/>
          </p:cNvSpPr>
          <p:nvPr/>
        </p:nvSpPr>
        <p:spPr bwMode="gray">
          <a:xfrm>
            <a:off x="539751" y="188640"/>
            <a:ext cx="8175653" cy="50405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СИМВОЛИКА ГИМНАЗИИ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5" t="54107" r="57420" b="26191"/>
          <a:stretch/>
        </p:blipFill>
        <p:spPr bwMode="auto">
          <a:xfrm rot="21057645">
            <a:off x="210299" y="2182038"/>
            <a:ext cx="2587526" cy="28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F:\DSC_47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47"/>
          <a:stretch/>
        </p:blipFill>
        <p:spPr bwMode="auto">
          <a:xfrm>
            <a:off x="1996933" y="3568910"/>
            <a:ext cx="3727196" cy="2845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4" t="54517" r="35577" b="28415"/>
          <a:stretch/>
        </p:blipFill>
        <p:spPr bwMode="auto">
          <a:xfrm>
            <a:off x="552396" y="876756"/>
            <a:ext cx="1139283" cy="103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29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семинар-совещание_модель урочной и внеурочной деятельности\фон гимназии_без лого и без клетки.jpg"/>
          <p:cNvPicPr>
            <a:picLocks noChangeAspect="1" noChangeArrowheads="1"/>
          </p:cNvPicPr>
          <p:nvPr/>
        </p:nvPicPr>
        <p:blipFill>
          <a:blip r:embed="rId2" cstate="print">
            <a:lum bright="15000"/>
          </a:blip>
          <a:srcRect/>
          <a:stretch>
            <a:fillRect/>
          </a:stretch>
        </p:blipFill>
        <p:spPr bwMode="auto">
          <a:xfrm>
            <a:off x="-43348" y="0"/>
            <a:ext cx="9159836" cy="6857999"/>
          </a:xfrm>
          <a:prstGeom prst="rect">
            <a:avLst/>
          </a:prstGeom>
          <a:noFill/>
        </p:spPr>
      </p:pic>
      <p:sp>
        <p:nvSpPr>
          <p:cNvPr id="354307" name="Freeform 3"/>
          <p:cNvSpPr>
            <a:spLocks noEditPoints="1"/>
          </p:cNvSpPr>
          <p:nvPr/>
        </p:nvSpPr>
        <p:spPr bwMode="gray">
          <a:xfrm rot="-1358056">
            <a:off x="1092810" y="2165624"/>
            <a:ext cx="6887520" cy="3873434"/>
          </a:xfrm>
          <a:custGeom>
            <a:avLst/>
            <a:gdLst/>
            <a:ahLst/>
            <a:cxnLst>
              <a:cxn ang="0">
                <a:pos x="1692" y="12"/>
              </a:cxn>
              <a:cxn ang="0">
                <a:pos x="1234" y="74"/>
              </a:cxn>
              <a:cxn ang="0">
                <a:pos x="828" y="182"/>
              </a:cxn>
              <a:cxn ang="0">
                <a:pos x="486" y="330"/>
              </a:cxn>
              <a:cxn ang="0">
                <a:pos x="226" y="510"/>
              </a:cxn>
              <a:cxn ang="0">
                <a:pos x="58" y="718"/>
              </a:cxn>
              <a:cxn ang="0">
                <a:pos x="0" y="944"/>
              </a:cxn>
              <a:cxn ang="0">
                <a:pos x="58" y="1170"/>
              </a:cxn>
              <a:cxn ang="0">
                <a:pos x="226" y="1378"/>
              </a:cxn>
              <a:cxn ang="0">
                <a:pos x="486" y="1558"/>
              </a:cxn>
              <a:cxn ang="0">
                <a:pos x="828" y="1706"/>
              </a:cxn>
              <a:cxn ang="0">
                <a:pos x="1234" y="1814"/>
              </a:cxn>
              <a:cxn ang="0">
                <a:pos x="1692" y="1876"/>
              </a:cxn>
              <a:cxn ang="0">
                <a:pos x="2186" y="1884"/>
              </a:cxn>
              <a:cxn ang="0">
                <a:pos x="2658" y="1840"/>
              </a:cxn>
              <a:cxn ang="0">
                <a:pos x="3084" y="1746"/>
              </a:cxn>
              <a:cxn ang="0">
                <a:pos x="3448" y="1612"/>
              </a:cxn>
              <a:cxn ang="0">
                <a:pos x="3738" y="1442"/>
              </a:cxn>
              <a:cxn ang="0">
                <a:pos x="3938" y="1242"/>
              </a:cxn>
              <a:cxn ang="0">
                <a:pos x="4034" y="1022"/>
              </a:cxn>
              <a:cxn ang="0">
                <a:pos x="4014" y="790"/>
              </a:cxn>
              <a:cxn ang="0">
                <a:pos x="3882" y="576"/>
              </a:cxn>
              <a:cxn ang="0">
                <a:pos x="3650" y="386"/>
              </a:cxn>
              <a:cxn ang="0">
                <a:pos x="3334" y="228"/>
              </a:cxn>
              <a:cxn ang="0">
                <a:pos x="2948" y="106"/>
              </a:cxn>
              <a:cxn ang="0">
                <a:pos x="2506" y="28"/>
              </a:cxn>
              <a:cxn ang="0">
                <a:pos x="2020" y="0"/>
              </a:cxn>
              <a:cxn ang="0">
                <a:pos x="1606" y="1736"/>
              </a:cxn>
              <a:cxn ang="0">
                <a:pos x="1164" y="1678"/>
              </a:cxn>
              <a:cxn ang="0">
                <a:pos x="776" y="1576"/>
              </a:cxn>
              <a:cxn ang="0">
                <a:pos x="458" y="1436"/>
              </a:cxn>
              <a:cxn ang="0">
                <a:pos x="224" y="1266"/>
              </a:cxn>
              <a:cxn ang="0">
                <a:pos x="88" y="1074"/>
              </a:cxn>
              <a:cxn ang="0">
                <a:pos x="68" y="864"/>
              </a:cxn>
              <a:cxn ang="0">
                <a:pos x="166" y="664"/>
              </a:cxn>
              <a:cxn ang="0">
                <a:pos x="370" y="486"/>
              </a:cxn>
              <a:cxn ang="0">
                <a:pos x="662" y="336"/>
              </a:cxn>
              <a:cxn ang="0">
                <a:pos x="1028" y="222"/>
              </a:cxn>
              <a:cxn ang="0">
                <a:pos x="1454" y="148"/>
              </a:cxn>
              <a:cxn ang="0">
                <a:pos x="1922" y="120"/>
              </a:cxn>
              <a:cxn ang="0">
                <a:pos x="2392" y="148"/>
              </a:cxn>
              <a:cxn ang="0">
                <a:pos x="2818" y="222"/>
              </a:cxn>
              <a:cxn ang="0">
                <a:pos x="3184" y="336"/>
              </a:cxn>
              <a:cxn ang="0">
                <a:pos x="3476" y="486"/>
              </a:cxn>
              <a:cxn ang="0">
                <a:pos x="3680" y="664"/>
              </a:cxn>
              <a:cxn ang="0">
                <a:pos x="3778" y="864"/>
              </a:cxn>
              <a:cxn ang="0">
                <a:pos x="3758" y="1074"/>
              </a:cxn>
              <a:cxn ang="0">
                <a:pos x="3622" y="1266"/>
              </a:cxn>
              <a:cxn ang="0">
                <a:pos x="3388" y="1436"/>
              </a:cxn>
              <a:cxn ang="0">
                <a:pos x="3070" y="1576"/>
              </a:cxn>
              <a:cxn ang="0">
                <a:pos x="2682" y="1678"/>
              </a:cxn>
              <a:cxn ang="0">
                <a:pos x="2240" y="1736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chemeClr val="accent6">
                  <a:lumMod val="75000"/>
                </a:schemeClr>
              </a:gs>
              <a:gs pos="100000">
                <a:srgbClr val="DDDDDD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54309" name="Oval 5"/>
          <p:cNvSpPr>
            <a:spLocks noChangeArrowheads="1"/>
          </p:cNvSpPr>
          <p:nvPr/>
        </p:nvSpPr>
        <p:spPr bwMode="gray">
          <a:xfrm>
            <a:off x="1146801" y="2261457"/>
            <a:ext cx="2376264" cy="2144886"/>
          </a:xfrm>
          <a:prstGeom prst="ellipse">
            <a:avLst/>
          </a:prstGeom>
          <a:gradFill rotWithShape="1">
            <a:gsLst>
              <a:gs pos="0">
                <a:srgbClr val="99CC00">
                  <a:gamma/>
                  <a:tint val="33333"/>
                  <a:invGamma/>
                </a:srgbClr>
              </a:gs>
              <a:gs pos="100000">
                <a:srgbClr val="99CC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354336" name="Picture 32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9900" y="2875430"/>
            <a:ext cx="1003300" cy="1079500"/>
          </a:xfrm>
          <a:prstGeom prst="rect">
            <a:avLst/>
          </a:prstGeom>
          <a:noFill/>
        </p:spPr>
      </p:pic>
      <p:sp>
        <p:nvSpPr>
          <p:cNvPr id="354311" name="Text Box 7"/>
          <p:cNvSpPr txBox="1">
            <a:spLocks noChangeArrowheads="1"/>
          </p:cNvSpPr>
          <p:nvPr/>
        </p:nvSpPr>
        <p:spPr bwMode="gray">
          <a:xfrm>
            <a:off x="1146801" y="3076694"/>
            <a:ext cx="2376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Bookman Old Style" pitchFamily="18" charset="0"/>
              </a:rPr>
              <a:t>СПАРТАКИАДА</a:t>
            </a:r>
            <a:endParaRPr lang="en-US" sz="20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54320" name="Oval 16"/>
          <p:cNvSpPr>
            <a:spLocks noChangeArrowheads="1"/>
          </p:cNvSpPr>
          <p:nvPr/>
        </p:nvSpPr>
        <p:spPr bwMode="gray">
          <a:xfrm>
            <a:off x="3462368" y="1066760"/>
            <a:ext cx="2346176" cy="2211288"/>
          </a:xfrm>
          <a:prstGeom prst="ellipse">
            <a:avLst/>
          </a:prstGeom>
          <a:gradFill rotWithShape="1">
            <a:gsLst>
              <a:gs pos="0">
                <a:srgbClr val="0099CC">
                  <a:gamma/>
                  <a:tint val="3137"/>
                  <a:invGamma/>
                </a:srgb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12700" dir="10800000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354331" name="Picture 27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6570" y="5017008"/>
            <a:ext cx="1003300" cy="1079500"/>
          </a:xfrm>
          <a:prstGeom prst="rect">
            <a:avLst/>
          </a:prstGeom>
          <a:noFill/>
        </p:spPr>
      </p:pic>
      <p:sp>
        <p:nvSpPr>
          <p:cNvPr id="354322" name="Text Box 18"/>
          <p:cNvSpPr txBox="1">
            <a:spLocks noChangeArrowheads="1"/>
          </p:cNvSpPr>
          <p:nvPr/>
        </p:nvSpPr>
        <p:spPr bwMode="gray">
          <a:xfrm>
            <a:off x="3635896" y="1648118"/>
            <a:ext cx="19442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Bookman Old Style" pitchFamily="18" charset="0"/>
              </a:rPr>
              <a:t>ДЕНЬ </a:t>
            </a:r>
          </a:p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Bookman Old Style" pitchFamily="18" charset="0"/>
              </a:rPr>
              <a:t>ЗНАНИЙ</a:t>
            </a:r>
            <a:endParaRPr lang="en-US" sz="20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54324" name="Oval 20"/>
          <p:cNvSpPr>
            <a:spLocks noChangeArrowheads="1"/>
          </p:cNvSpPr>
          <p:nvPr/>
        </p:nvSpPr>
        <p:spPr bwMode="gray">
          <a:xfrm>
            <a:off x="6300192" y="3491717"/>
            <a:ext cx="2232248" cy="2162398"/>
          </a:xfrm>
          <a:prstGeom prst="ellipse">
            <a:avLst/>
          </a:prstGeom>
          <a:gradFill rotWithShape="1">
            <a:gsLst>
              <a:gs pos="0">
                <a:srgbClr val="9933FF">
                  <a:gamma/>
                  <a:tint val="33333"/>
                  <a:invGamma/>
                </a:srgb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63500" dir="10800000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354339" name="Picture 35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25" y="2244165"/>
            <a:ext cx="1003300" cy="1079500"/>
          </a:xfrm>
          <a:prstGeom prst="rect">
            <a:avLst/>
          </a:prstGeom>
          <a:noFill/>
        </p:spPr>
      </p:pic>
      <p:sp>
        <p:nvSpPr>
          <p:cNvPr id="354326" name="Text Box 22"/>
          <p:cNvSpPr txBox="1">
            <a:spLocks noChangeArrowheads="1"/>
          </p:cNvSpPr>
          <p:nvPr/>
        </p:nvSpPr>
        <p:spPr bwMode="gray">
          <a:xfrm>
            <a:off x="6228184" y="4326965"/>
            <a:ext cx="25202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Bookman Old Style" pitchFamily="18" charset="0"/>
              </a:rPr>
              <a:t>ЛИТЕРАТУРНЫЕ БАЛЫ</a:t>
            </a:r>
            <a:endParaRPr lang="en-US" sz="20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54313" name="Oval 9"/>
          <p:cNvSpPr>
            <a:spLocks noChangeArrowheads="1"/>
          </p:cNvSpPr>
          <p:nvPr/>
        </p:nvSpPr>
        <p:spPr bwMode="gray">
          <a:xfrm>
            <a:off x="6244952" y="1289421"/>
            <a:ext cx="2359496" cy="2137792"/>
          </a:xfrm>
          <a:prstGeom prst="ellipse">
            <a:avLst/>
          </a:prstGeom>
          <a:gradFill rotWithShape="1">
            <a:gsLst>
              <a:gs pos="0">
                <a:srgbClr val="FF9900">
                  <a:gamma/>
                  <a:tint val="27451"/>
                  <a:invGamma/>
                </a:srgbClr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354338" name="Picture 34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542865"/>
            <a:ext cx="1003300" cy="1079500"/>
          </a:xfrm>
          <a:prstGeom prst="rect">
            <a:avLst/>
          </a:prstGeom>
          <a:noFill/>
        </p:spPr>
      </p:pic>
      <p:sp>
        <p:nvSpPr>
          <p:cNvPr id="354328" name="Oval 24"/>
          <p:cNvSpPr>
            <a:spLocks noChangeArrowheads="1"/>
          </p:cNvSpPr>
          <p:nvPr/>
        </p:nvSpPr>
        <p:spPr bwMode="gray">
          <a:xfrm>
            <a:off x="1085974" y="4497758"/>
            <a:ext cx="2311152" cy="2232248"/>
          </a:xfrm>
          <a:prstGeom prst="ellipse">
            <a:avLst/>
          </a:prstGeom>
          <a:gradFill rotWithShape="1">
            <a:gsLst>
              <a:gs pos="0">
                <a:srgbClr val="00CCFF">
                  <a:gamma/>
                  <a:tint val="48627"/>
                  <a:invGamma/>
                </a:srgbClr>
              </a:gs>
              <a:gs pos="100000">
                <a:srgbClr val="00CC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354337" name="Picture 33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9900" y="5114365"/>
            <a:ext cx="1003300" cy="1079500"/>
          </a:xfrm>
          <a:prstGeom prst="rect">
            <a:avLst/>
          </a:prstGeom>
          <a:noFill/>
        </p:spPr>
      </p:pic>
      <p:sp>
        <p:nvSpPr>
          <p:cNvPr id="354330" name="Text Box 26"/>
          <p:cNvSpPr txBox="1">
            <a:spLocks noChangeArrowheads="1"/>
          </p:cNvSpPr>
          <p:nvPr/>
        </p:nvSpPr>
        <p:spPr bwMode="gray">
          <a:xfrm>
            <a:off x="1146801" y="5114365"/>
            <a:ext cx="22503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Bookman Old Style" pitchFamily="18" charset="0"/>
              </a:rPr>
              <a:t>ВАХТА </a:t>
            </a:r>
          </a:p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Bookman Old Style" pitchFamily="18" charset="0"/>
              </a:rPr>
              <a:t>ПАМЯТИ</a:t>
            </a:r>
            <a:endParaRPr lang="en-US" sz="20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3" name="AutoShape 27"/>
          <p:cNvSpPr>
            <a:spLocks noChangeArrowheads="1"/>
          </p:cNvSpPr>
          <p:nvPr/>
        </p:nvSpPr>
        <p:spPr bwMode="gray">
          <a:xfrm>
            <a:off x="755576" y="188640"/>
            <a:ext cx="8136903" cy="761932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КАЛЕНДАРЬ ЗНАМЕНАТЕЛЬНЫХ ДАТ,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ТРАДИЦИЙ, ПРАЗДНИКОВ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gray">
          <a:xfrm>
            <a:off x="6542805" y="1828666"/>
            <a:ext cx="17972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Bookman Old Style" pitchFamily="18" charset="0"/>
              </a:rPr>
              <a:t>ДНИ</a:t>
            </a:r>
          </a:p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Bookman Old Style" pitchFamily="18" charset="0"/>
              </a:rPr>
              <a:t>ГИМНАЗИИ</a:t>
            </a:r>
            <a:endParaRPr lang="en-US" sz="20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1" name="Oval 9"/>
          <p:cNvSpPr>
            <a:spLocks noChangeArrowheads="1"/>
          </p:cNvSpPr>
          <p:nvPr/>
        </p:nvSpPr>
        <p:spPr bwMode="gray">
          <a:xfrm>
            <a:off x="3868688" y="4437112"/>
            <a:ext cx="2359496" cy="2137792"/>
          </a:xfrm>
          <a:prstGeom prst="ellipse">
            <a:avLst/>
          </a:prstGeom>
          <a:gradFill rotWithShape="1">
            <a:gsLst>
              <a:gs pos="100000">
                <a:srgbClr val="00B050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gray">
          <a:xfrm>
            <a:off x="3995936" y="5034159"/>
            <a:ext cx="20575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Bookman Old Style" pitchFamily="18" charset="0"/>
              </a:rPr>
              <a:t>ПРАЗДНИК </a:t>
            </a:r>
          </a:p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Bookman Old Style" pitchFamily="18" charset="0"/>
              </a:rPr>
              <a:t>ШИРОКОЙ МАСЛЕНИЦЫ</a:t>
            </a:r>
            <a:endParaRPr lang="en-US" sz="20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2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7"/>
          <p:cNvSpPr>
            <a:spLocks noChangeArrowheads="1"/>
          </p:cNvSpPr>
          <p:nvPr/>
        </p:nvSpPr>
        <p:spPr bwMode="gray">
          <a:xfrm>
            <a:off x="1632641" y="116632"/>
            <a:ext cx="6624736" cy="50405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ДЕНЬ ЗНАНИЙ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Picture 4" descr="http://cs409131.vk.me/v409131779/6532/3Hgl3fDaS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68040"/>
            <a:ext cx="5753100" cy="3838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 descr="http://cs409131.vk.me/v409131779/624b/Z3SL9R-Lm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3696891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1918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E:\ГИМНАЗИЯ\ФОТОГРАФИИ\ФОТО 2016-2017\фото на сайт\традиции\DSC_8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792"/>
            <a:ext cx="8496944" cy="605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08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7"/>
          <p:cNvSpPr>
            <a:spLocks noChangeArrowheads="1"/>
          </p:cNvSpPr>
          <p:nvPr/>
        </p:nvSpPr>
        <p:spPr bwMode="gray">
          <a:xfrm>
            <a:off x="1415953" y="188640"/>
            <a:ext cx="6624736" cy="50405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ДНИ ГИМНАЗИИ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7" t="21874" r="19253" b="14376"/>
          <a:stretch/>
        </p:blipFill>
        <p:spPr bwMode="auto">
          <a:xfrm>
            <a:off x="773577" y="1196753"/>
            <a:ext cx="7884877" cy="5205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5712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http://cs11410.vk.me/u30765779/147976850/x_4975f06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01008"/>
            <a:ext cx="4853508" cy="3214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9" name="Picture 5" descr="http://cs11410.vk.me/u30765779/147976850/x_69e1fa7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556084"/>
            <a:ext cx="4392488" cy="2908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3" name="Picture 9" descr="http://cs11410.vk.me/u30765779/147976850/x_a4ffce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64" y="289242"/>
            <a:ext cx="4109173" cy="2721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969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7"/>
          <p:cNvSpPr>
            <a:spLocks noChangeArrowheads="1"/>
          </p:cNvSpPr>
          <p:nvPr/>
        </p:nvSpPr>
        <p:spPr bwMode="gray">
          <a:xfrm>
            <a:off x="1403648" y="188640"/>
            <a:ext cx="6624736" cy="50405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ЛИТЕРАТУРНЫЕ БАЛЫ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338" name="Picture 2" descr="E:\ГИМНАЗИЯ\ФОТОГРАФИИ\ФОТО 2016-2017\фото на сайт\традиции\DSC_0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05" y="1268760"/>
            <a:ext cx="7724821" cy="511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42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7"/>
          <p:cNvSpPr>
            <a:spLocks noChangeArrowheads="1"/>
          </p:cNvSpPr>
          <p:nvPr/>
        </p:nvSpPr>
        <p:spPr bwMode="gray">
          <a:xfrm>
            <a:off x="1187624" y="188640"/>
            <a:ext cx="7416824" cy="648072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ПРАЗДНИК ШИРОКОЙ МАСЛЕНИЦЫ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483" name="Picture 3" descr="C:\Users\Admin\Desktop\в презентацию\DSC_00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92" y="1340768"/>
            <a:ext cx="3166720" cy="4781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4" name="Picture 4" descr="C:\Users\Admin\Desktop\в презентацию\DSC_00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060848"/>
            <a:ext cx="489231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5528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Desktop\в презентацию\DSC_00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03499"/>
            <a:ext cx="5550768" cy="3676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8" name="Picture 4" descr="C:\Users\Admin\Desktop\в презентацию\DSC_00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6012"/>
            <a:ext cx="4038600" cy="2674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10" name="Picture 6" descr="http://cs622731.vk.me/v622731779/1f59a/G9vVUSdrJE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0648"/>
            <a:ext cx="3600400" cy="2384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12" name="Picture 8" descr="http://cs622731.vk.me/v622731779/1f60f/LGUm5DmZTE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88568"/>
            <a:ext cx="2232248" cy="3370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133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 стрелкой 13"/>
          <p:cNvCxnSpPr/>
          <p:nvPr/>
        </p:nvCxnSpPr>
        <p:spPr>
          <a:xfrm>
            <a:off x="4357686" y="4500570"/>
            <a:ext cx="500066" cy="1588"/>
          </a:xfrm>
          <a:prstGeom prst="straightConnector1">
            <a:avLst/>
          </a:prstGeom>
          <a:ln w="41275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0491"/>
          <a:stretch>
            <a:fillRect/>
          </a:stretch>
        </p:blipFill>
        <p:spPr bwMode="auto">
          <a:xfrm>
            <a:off x="4283515" y="609221"/>
            <a:ext cx="4629408" cy="3107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215979" y="1268278"/>
            <a:ext cx="43560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ГЛАВНЫЙ УЧЕБНЫЙ КОРПУС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(</a:t>
            </a:r>
            <a:r>
              <a:rPr lang="ru-RU" sz="2000" dirty="0" err="1" smtClean="0">
                <a:solidFill>
                  <a:srgbClr val="002060"/>
                </a:solidFill>
                <a:latin typeface="Bookman Old Style" pitchFamily="18" charset="0"/>
              </a:rPr>
              <a:t>ул.Екатерининская</a:t>
            </a: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, 218)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4 - 11 классы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470 человек</a:t>
            </a:r>
            <a:endParaRPr lang="ru-RU" sz="20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E:\от Кати\прогимназия_уменьше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32" y="3573016"/>
            <a:ext cx="4542401" cy="2976146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09273" y="4399369"/>
            <a:ext cx="4334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ВТОРОЙ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УЧЕБНЫЙ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КОРПУС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(</a:t>
            </a:r>
            <a:r>
              <a:rPr lang="ru-RU" sz="2000" dirty="0" err="1" smtClean="0">
                <a:solidFill>
                  <a:srgbClr val="002060"/>
                </a:solidFill>
                <a:latin typeface="Bookman Old Style" pitchFamily="18" charset="0"/>
              </a:rPr>
              <a:t>ул.Ленина</a:t>
            </a: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, 73А)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1 - 3 классы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210 человек</a:t>
            </a:r>
            <a:endParaRPr lang="ru-RU" sz="20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84666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МАОУ «ГИМНАЗИЯ № 4 ИМЕНИ БРАТЬЕВ КАМЕНСКИХ»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г.ПЕРМИ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7"/>
          <p:cNvSpPr>
            <a:spLocks noChangeArrowheads="1"/>
          </p:cNvSpPr>
          <p:nvPr/>
        </p:nvSpPr>
        <p:spPr bwMode="gray">
          <a:xfrm>
            <a:off x="1187624" y="188640"/>
            <a:ext cx="6840760" cy="648072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ВАХТА ПАМЯТИ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E:\ГИМНАЗИЯ\ФОТОГРАФИИ\ФОТО 2014-2015\на стенд по вахте памяти\DSCN39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784976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2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\Desktop\в презентацию\DSC_00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84" y="2688163"/>
            <a:ext cx="2636896" cy="3981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4579" name="Picture 3" descr="C:\Users\Admin\Desktop\в презентацию\DSC_00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1571612"/>
            <a:ext cx="2674181" cy="3949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42852"/>
            <a:ext cx="2870435" cy="4524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8205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8" t="28124" r="15519" b="13672"/>
          <a:stretch/>
        </p:blipFill>
        <p:spPr bwMode="auto">
          <a:xfrm>
            <a:off x="539552" y="692696"/>
            <a:ext cx="8336497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4905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ГИМНАЗИЯ\ФОТОГРАФИИ\ФОТО 2016-2017\фото на сайт\традиции\DSC_06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792"/>
            <a:ext cx="8712968" cy="605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21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cs621230.vk.me/v621230779/1e2fe/dgs0UpoclR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82110"/>
            <a:ext cx="2736304" cy="413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748" name="Picture 4" descr="http://cs621230.vk.me/v621230779/1e310/LQSCMeM8u6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2420889"/>
            <a:ext cx="2860630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750" name="Picture 6" descr="http://cs621230.vk.me/v621230779/1e358/BWDH4Xnxia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48" y="126114"/>
            <a:ext cx="2754469" cy="4160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6832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E:\ГИМНАЗИЯ\ФОТОГРАФИИ\ФОТО 2016-2017\фото на сайт\традиции\DSC_05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1"/>
            <a:ext cx="8568952" cy="611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08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User\Desktop\Фотографии 2018-2019\Чемпионат по черлидингу и баскетболу\АА баскет\DSC_75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792"/>
            <a:ext cx="8208912" cy="605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20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User\Desktop\Фотографии 2018-2019\Чемпионат по черлидингу и баскетболу\IMG_24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547260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59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10.0.50.202\m_users\А.А.Плотникова\Новая папка (2)\PKryMt0WXx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5494297" cy="3638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C:\Documents and Settings\Екатерина\Рабочий стол\фото\слайд-шоу\DSC_12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266499"/>
            <a:ext cx="4896544" cy="3252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семинар-совещание_модель урочной и внеурочной деятельности\фон гимназии_без лого и без клетки.jpg"/>
          <p:cNvPicPr>
            <a:picLocks noChangeAspect="1" noChangeArrowheads="1"/>
          </p:cNvPicPr>
          <p:nvPr/>
        </p:nvPicPr>
        <p:blipFill>
          <a:blip r:embed="rId2" cstate="print">
            <a:lum bright="15000"/>
          </a:blip>
          <a:srcRect/>
          <a:stretch>
            <a:fillRect/>
          </a:stretch>
        </p:blipFill>
        <p:spPr bwMode="auto">
          <a:xfrm>
            <a:off x="0" y="0"/>
            <a:ext cx="9159836" cy="6857999"/>
          </a:xfrm>
          <a:prstGeom prst="rect">
            <a:avLst/>
          </a:prstGeom>
          <a:noFill/>
        </p:spPr>
      </p:pic>
      <p:sp>
        <p:nvSpPr>
          <p:cNvPr id="354307" name="Freeform 3"/>
          <p:cNvSpPr>
            <a:spLocks noEditPoints="1"/>
          </p:cNvSpPr>
          <p:nvPr/>
        </p:nvSpPr>
        <p:spPr bwMode="gray">
          <a:xfrm rot="-1358056">
            <a:off x="1092810" y="2165624"/>
            <a:ext cx="6887520" cy="3873434"/>
          </a:xfrm>
          <a:custGeom>
            <a:avLst/>
            <a:gdLst/>
            <a:ahLst/>
            <a:cxnLst>
              <a:cxn ang="0">
                <a:pos x="1692" y="12"/>
              </a:cxn>
              <a:cxn ang="0">
                <a:pos x="1234" y="74"/>
              </a:cxn>
              <a:cxn ang="0">
                <a:pos x="828" y="182"/>
              </a:cxn>
              <a:cxn ang="0">
                <a:pos x="486" y="330"/>
              </a:cxn>
              <a:cxn ang="0">
                <a:pos x="226" y="510"/>
              </a:cxn>
              <a:cxn ang="0">
                <a:pos x="58" y="718"/>
              </a:cxn>
              <a:cxn ang="0">
                <a:pos x="0" y="944"/>
              </a:cxn>
              <a:cxn ang="0">
                <a:pos x="58" y="1170"/>
              </a:cxn>
              <a:cxn ang="0">
                <a:pos x="226" y="1378"/>
              </a:cxn>
              <a:cxn ang="0">
                <a:pos x="486" y="1558"/>
              </a:cxn>
              <a:cxn ang="0">
                <a:pos x="828" y="1706"/>
              </a:cxn>
              <a:cxn ang="0">
                <a:pos x="1234" y="1814"/>
              </a:cxn>
              <a:cxn ang="0">
                <a:pos x="1692" y="1876"/>
              </a:cxn>
              <a:cxn ang="0">
                <a:pos x="2186" y="1884"/>
              </a:cxn>
              <a:cxn ang="0">
                <a:pos x="2658" y="1840"/>
              </a:cxn>
              <a:cxn ang="0">
                <a:pos x="3084" y="1746"/>
              </a:cxn>
              <a:cxn ang="0">
                <a:pos x="3448" y="1612"/>
              </a:cxn>
              <a:cxn ang="0">
                <a:pos x="3738" y="1442"/>
              </a:cxn>
              <a:cxn ang="0">
                <a:pos x="3938" y="1242"/>
              </a:cxn>
              <a:cxn ang="0">
                <a:pos x="4034" y="1022"/>
              </a:cxn>
              <a:cxn ang="0">
                <a:pos x="4014" y="790"/>
              </a:cxn>
              <a:cxn ang="0">
                <a:pos x="3882" y="576"/>
              </a:cxn>
              <a:cxn ang="0">
                <a:pos x="3650" y="386"/>
              </a:cxn>
              <a:cxn ang="0">
                <a:pos x="3334" y="228"/>
              </a:cxn>
              <a:cxn ang="0">
                <a:pos x="2948" y="106"/>
              </a:cxn>
              <a:cxn ang="0">
                <a:pos x="2506" y="28"/>
              </a:cxn>
              <a:cxn ang="0">
                <a:pos x="2020" y="0"/>
              </a:cxn>
              <a:cxn ang="0">
                <a:pos x="1606" y="1736"/>
              </a:cxn>
              <a:cxn ang="0">
                <a:pos x="1164" y="1678"/>
              </a:cxn>
              <a:cxn ang="0">
                <a:pos x="776" y="1576"/>
              </a:cxn>
              <a:cxn ang="0">
                <a:pos x="458" y="1436"/>
              </a:cxn>
              <a:cxn ang="0">
                <a:pos x="224" y="1266"/>
              </a:cxn>
              <a:cxn ang="0">
                <a:pos x="88" y="1074"/>
              </a:cxn>
              <a:cxn ang="0">
                <a:pos x="68" y="864"/>
              </a:cxn>
              <a:cxn ang="0">
                <a:pos x="166" y="664"/>
              </a:cxn>
              <a:cxn ang="0">
                <a:pos x="370" y="486"/>
              </a:cxn>
              <a:cxn ang="0">
                <a:pos x="662" y="336"/>
              </a:cxn>
              <a:cxn ang="0">
                <a:pos x="1028" y="222"/>
              </a:cxn>
              <a:cxn ang="0">
                <a:pos x="1454" y="148"/>
              </a:cxn>
              <a:cxn ang="0">
                <a:pos x="1922" y="120"/>
              </a:cxn>
              <a:cxn ang="0">
                <a:pos x="2392" y="148"/>
              </a:cxn>
              <a:cxn ang="0">
                <a:pos x="2818" y="222"/>
              </a:cxn>
              <a:cxn ang="0">
                <a:pos x="3184" y="336"/>
              </a:cxn>
              <a:cxn ang="0">
                <a:pos x="3476" y="486"/>
              </a:cxn>
              <a:cxn ang="0">
                <a:pos x="3680" y="664"/>
              </a:cxn>
              <a:cxn ang="0">
                <a:pos x="3778" y="864"/>
              </a:cxn>
              <a:cxn ang="0">
                <a:pos x="3758" y="1074"/>
              </a:cxn>
              <a:cxn ang="0">
                <a:pos x="3622" y="1266"/>
              </a:cxn>
              <a:cxn ang="0">
                <a:pos x="3388" y="1436"/>
              </a:cxn>
              <a:cxn ang="0">
                <a:pos x="3070" y="1576"/>
              </a:cxn>
              <a:cxn ang="0">
                <a:pos x="2682" y="1678"/>
              </a:cxn>
              <a:cxn ang="0">
                <a:pos x="2240" y="1736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chemeClr val="accent6">
                  <a:lumMod val="75000"/>
                </a:schemeClr>
              </a:gs>
              <a:gs pos="100000">
                <a:srgbClr val="DDDDDD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54309" name="Oval 5"/>
          <p:cNvSpPr>
            <a:spLocks noChangeArrowheads="1"/>
          </p:cNvSpPr>
          <p:nvPr/>
        </p:nvSpPr>
        <p:spPr bwMode="gray">
          <a:xfrm>
            <a:off x="1146801" y="2103215"/>
            <a:ext cx="1940839" cy="1837775"/>
          </a:xfrm>
          <a:prstGeom prst="ellipse">
            <a:avLst/>
          </a:prstGeom>
          <a:gradFill rotWithShape="1">
            <a:gsLst>
              <a:gs pos="0">
                <a:srgbClr val="99CC00">
                  <a:gamma/>
                  <a:tint val="33333"/>
                  <a:invGamma/>
                </a:srgbClr>
              </a:gs>
              <a:gs pos="100000">
                <a:srgbClr val="99CC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54311" name="Text Box 7"/>
          <p:cNvSpPr txBox="1">
            <a:spLocks noChangeArrowheads="1"/>
          </p:cNvSpPr>
          <p:nvPr/>
        </p:nvSpPr>
        <p:spPr bwMode="gray">
          <a:xfrm>
            <a:off x="1031193" y="2821715"/>
            <a:ext cx="24207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Bookman Old Style" pitchFamily="18" charset="0"/>
              </a:rPr>
              <a:t>Краеведческие экспедиции</a:t>
            </a:r>
            <a:endParaRPr lang="en-US" sz="20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54320" name="Oval 16"/>
          <p:cNvSpPr>
            <a:spLocks noChangeArrowheads="1"/>
          </p:cNvSpPr>
          <p:nvPr/>
        </p:nvSpPr>
        <p:spPr bwMode="gray">
          <a:xfrm>
            <a:off x="3106166" y="1101519"/>
            <a:ext cx="1986044" cy="1892388"/>
          </a:xfrm>
          <a:prstGeom prst="ellipse">
            <a:avLst/>
          </a:prstGeom>
          <a:gradFill rotWithShape="1">
            <a:gsLst>
              <a:gs pos="0">
                <a:srgbClr val="0099CC">
                  <a:gamma/>
                  <a:tint val="3137"/>
                  <a:invGamma/>
                </a:srgb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12700" dir="10800000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54322" name="Text Box 18"/>
          <p:cNvSpPr txBox="1">
            <a:spLocks noChangeArrowheads="1"/>
          </p:cNvSpPr>
          <p:nvPr/>
        </p:nvSpPr>
        <p:spPr bwMode="gray">
          <a:xfrm>
            <a:off x="2769605" y="1551015"/>
            <a:ext cx="25342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Bookman Old Style" pitchFamily="18" charset="0"/>
              </a:rPr>
              <a:t>Филологическая </a:t>
            </a:r>
          </a:p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Bookman Old Style" pitchFamily="18" charset="0"/>
              </a:rPr>
              <a:t>школа</a:t>
            </a:r>
            <a:endParaRPr lang="en-US" sz="20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54324" name="Oval 20"/>
          <p:cNvSpPr>
            <a:spLocks noChangeArrowheads="1"/>
          </p:cNvSpPr>
          <p:nvPr/>
        </p:nvSpPr>
        <p:spPr bwMode="gray">
          <a:xfrm>
            <a:off x="7014256" y="2051520"/>
            <a:ext cx="1975875" cy="1830663"/>
          </a:xfrm>
          <a:prstGeom prst="ellipse">
            <a:avLst/>
          </a:prstGeom>
          <a:gradFill rotWithShape="1">
            <a:gsLst>
              <a:gs pos="0">
                <a:srgbClr val="9933FF">
                  <a:gamma/>
                  <a:tint val="33333"/>
                  <a:invGamma/>
                </a:srgb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63500" dir="10800000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54326" name="Text Box 22"/>
          <p:cNvSpPr txBox="1">
            <a:spLocks noChangeArrowheads="1"/>
          </p:cNvSpPr>
          <p:nvPr/>
        </p:nvSpPr>
        <p:spPr bwMode="gray">
          <a:xfrm>
            <a:off x="6834634" y="2738462"/>
            <a:ext cx="22967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Bookman Old Style" pitchFamily="18" charset="0"/>
              </a:rPr>
              <a:t>Английский</a:t>
            </a:r>
          </a:p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Bookman Old Style" pitchFamily="18" charset="0"/>
              </a:rPr>
              <a:t> театр</a:t>
            </a:r>
            <a:endParaRPr lang="en-US" sz="20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54313" name="Oval 9"/>
          <p:cNvSpPr>
            <a:spLocks noChangeArrowheads="1"/>
          </p:cNvSpPr>
          <p:nvPr/>
        </p:nvSpPr>
        <p:spPr bwMode="gray">
          <a:xfrm>
            <a:off x="5302250" y="988202"/>
            <a:ext cx="1947813" cy="1833513"/>
          </a:xfrm>
          <a:prstGeom prst="ellipse">
            <a:avLst/>
          </a:prstGeom>
          <a:gradFill rotWithShape="1">
            <a:gsLst>
              <a:gs pos="0">
                <a:srgbClr val="FF9900">
                  <a:gamma/>
                  <a:tint val="27451"/>
                  <a:invGamma/>
                </a:srgbClr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54328" name="Oval 24"/>
          <p:cNvSpPr>
            <a:spLocks noChangeArrowheads="1"/>
          </p:cNvSpPr>
          <p:nvPr/>
        </p:nvSpPr>
        <p:spPr bwMode="gray">
          <a:xfrm>
            <a:off x="612707" y="4040377"/>
            <a:ext cx="1995931" cy="1810317"/>
          </a:xfrm>
          <a:prstGeom prst="ellipse">
            <a:avLst/>
          </a:prstGeom>
          <a:gradFill rotWithShape="1">
            <a:gsLst>
              <a:gs pos="0">
                <a:srgbClr val="00CCFF">
                  <a:gamma/>
                  <a:tint val="48627"/>
                  <a:invGamma/>
                </a:srgbClr>
              </a:gs>
              <a:gs pos="100000">
                <a:srgbClr val="00CC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54330" name="Text Box 26"/>
          <p:cNvSpPr txBox="1">
            <a:spLocks noChangeArrowheads="1"/>
          </p:cNvSpPr>
          <p:nvPr/>
        </p:nvSpPr>
        <p:spPr bwMode="gray">
          <a:xfrm>
            <a:off x="364790" y="4479720"/>
            <a:ext cx="26954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Bookman Old Style" pitchFamily="18" charset="0"/>
              </a:rPr>
              <a:t>Археологические экспедиции</a:t>
            </a:r>
            <a:endParaRPr lang="en-US" sz="20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3" name="AutoShape 27"/>
          <p:cNvSpPr>
            <a:spLocks noChangeArrowheads="1"/>
          </p:cNvSpPr>
          <p:nvPr/>
        </p:nvSpPr>
        <p:spPr bwMode="gray">
          <a:xfrm>
            <a:off x="827584" y="260648"/>
            <a:ext cx="7632849" cy="576064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ПРОФЕССИОНАЛЬНЫЕ ПРОБЫ И ПРАКТИКИ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gray">
          <a:xfrm>
            <a:off x="5258969" y="1339827"/>
            <a:ext cx="224612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Bookman Old Style" pitchFamily="18" charset="0"/>
              </a:rPr>
              <a:t>Историческая,</a:t>
            </a:r>
          </a:p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Bookman Old Style" pitchFamily="18" charset="0"/>
              </a:rPr>
              <a:t>юридическая</a:t>
            </a:r>
          </a:p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Bookman Old Style" pitchFamily="18" charset="0"/>
              </a:rPr>
              <a:t> практики</a:t>
            </a:r>
            <a:endParaRPr lang="en-US" sz="20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1" name="Oval 9"/>
          <p:cNvSpPr>
            <a:spLocks noChangeArrowheads="1"/>
          </p:cNvSpPr>
          <p:nvPr/>
        </p:nvSpPr>
        <p:spPr bwMode="gray">
          <a:xfrm>
            <a:off x="2457862" y="4985318"/>
            <a:ext cx="1988087" cy="1730751"/>
          </a:xfrm>
          <a:prstGeom prst="ellipse">
            <a:avLst/>
          </a:prstGeom>
          <a:gradFill rotWithShape="1">
            <a:gsLst>
              <a:gs pos="100000">
                <a:srgbClr val="00B050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gray">
          <a:xfrm>
            <a:off x="2456557" y="5566261"/>
            <a:ext cx="22781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Bookman Old Style" pitchFamily="18" charset="0"/>
              </a:rPr>
              <a:t>Олимпийские сборные</a:t>
            </a:r>
            <a:endParaRPr lang="en-US" sz="20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5" name="Oval 5"/>
          <p:cNvSpPr>
            <a:spLocks noChangeArrowheads="1"/>
          </p:cNvSpPr>
          <p:nvPr/>
        </p:nvSpPr>
        <p:spPr bwMode="gray">
          <a:xfrm>
            <a:off x="4593543" y="4985318"/>
            <a:ext cx="1940839" cy="1837775"/>
          </a:xfrm>
          <a:prstGeom prst="ellipse">
            <a:avLst/>
          </a:prstGeom>
          <a:solidFill>
            <a:srgbClr val="E98E75">
              <a:alpha val="80000"/>
            </a:srgbClr>
          </a:solidFill>
          <a:ln w="9525">
            <a:noFill/>
            <a:round/>
            <a:headEnd/>
            <a:tailEnd/>
          </a:ln>
          <a:effectLst>
            <a:prstShdw prst="shdw12" dist="76200" dir="10800000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gray">
          <a:xfrm>
            <a:off x="4593543" y="5445139"/>
            <a:ext cx="24207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Bookman Old Style" pitchFamily="18" charset="0"/>
              </a:rPr>
              <a:t>Языковые лагеря</a:t>
            </a:r>
            <a:endParaRPr lang="en-US" sz="20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354336" name="Picture 32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193" y="5029412"/>
            <a:ext cx="1003300" cy="1079500"/>
          </a:xfrm>
          <a:prstGeom prst="rect">
            <a:avLst/>
          </a:prstGeom>
          <a:noFill/>
        </p:spPr>
      </p:pic>
      <p:pic>
        <p:nvPicPr>
          <p:cNvPr id="354337" name="Picture 33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9605" y="4726639"/>
            <a:ext cx="1189696" cy="1280053"/>
          </a:xfrm>
          <a:prstGeom prst="rect">
            <a:avLst/>
          </a:prstGeom>
          <a:noFill/>
        </p:spPr>
      </p:pic>
      <p:pic>
        <p:nvPicPr>
          <p:cNvPr id="354339" name="Picture 35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0204" y="4773623"/>
            <a:ext cx="1003300" cy="1079500"/>
          </a:xfrm>
          <a:prstGeom prst="rect">
            <a:avLst/>
          </a:prstGeom>
          <a:noFill/>
        </p:spPr>
      </p:pic>
      <p:sp>
        <p:nvSpPr>
          <p:cNvPr id="27" name="Oval 24"/>
          <p:cNvSpPr>
            <a:spLocks noChangeArrowheads="1"/>
          </p:cNvSpPr>
          <p:nvPr/>
        </p:nvSpPr>
        <p:spPr bwMode="gray">
          <a:xfrm>
            <a:off x="6361992" y="3882183"/>
            <a:ext cx="1995931" cy="1810317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  <a:effectLst>
            <a:prstShdw prst="shdw12">
              <a:srgbClr val="46505E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gray">
          <a:xfrm>
            <a:off x="6114075" y="4321526"/>
            <a:ext cx="26954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Bookman Old Style" pitchFamily="18" charset="0"/>
              </a:rPr>
              <a:t>Сплавы</a:t>
            </a:r>
            <a:endParaRPr lang="en-US" sz="20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9" name="Picture 32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509" y="4707979"/>
            <a:ext cx="1003300" cy="1079500"/>
          </a:xfrm>
          <a:prstGeom prst="rect">
            <a:avLst/>
          </a:prstGeom>
          <a:noFill/>
        </p:spPr>
      </p:pic>
      <p:pic>
        <p:nvPicPr>
          <p:cNvPr id="354331" name="Picture 27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8413" y="4521581"/>
            <a:ext cx="1003300" cy="1079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341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539751" y="1123951"/>
            <a:ext cx="8567738" cy="5005389"/>
            <a:chOff x="234" y="701"/>
            <a:chExt cx="5397" cy="3153"/>
          </a:xfrm>
        </p:grpSpPr>
        <p:sp>
          <p:nvSpPr>
            <p:cNvPr id="6" name="Freeform 4"/>
            <p:cNvSpPr>
              <a:spLocks/>
            </p:cNvSpPr>
            <p:nvPr/>
          </p:nvSpPr>
          <p:spPr bwMode="gray">
            <a:xfrm>
              <a:off x="2411" y="2969"/>
              <a:ext cx="1554" cy="486"/>
            </a:xfrm>
            <a:custGeom>
              <a:avLst/>
              <a:gdLst>
                <a:gd name="T0" fmla="*/ 943 w 1717"/>
                <a:gd name="T1" fmla="*/ 102 h 484"/>
                <a:gd name="T2" fmla="*/ 1034 w 1717"/>
                <a:gd name="T3" fmla="*/ 403 h 484"/>
                <a:gd name="T4" fmla="*/ 988 w 1717"/>
                <a:gd name="T5" fmla="*/ 377 h 484"/>
                <a:gd name="T6" fmla="*/ 921 w 1717"/>
                <a:gd name="T7" fmla="*/ 411 h 484"/>
                <a:gd name="T8" fmla="*/ 855 w 1717"/>
                <a:gd name="T9" fmla="*/ 441 h 484"/>
                <a:gd name="T10" fmla="*/ 778 w 1717"/>
                <a:gd name="T11" fmla="*/ 466 h 484"/>
                <a:gd name="T12" fmla="*/ 712 w 1717"/>
                <a:gd name="T13" fmla="*/ 480 h 484"/>
                <a:gd name="T14" fmla="*/ 650 w 1717"/>
                <a:gd name="T15" fmla="*/ 487 h 484"/>
                <a:gd name="T16" fmla="*/ 585 w 1717"/>
                <a:gd name="T17" fmla="*/ 487 h 484"/>
                <a:gd name="T18" fmla="*/ 513 w 1717"/>
                <a:gd name="T19" fmla="*/ 476 h 484"/>
                <a:gd name="T20" fmla="*/ 426 w 1717"/>
                <a:gd name="T21" fmla="*/ 447 h 484"/>
                <a:gd name="T22" fmla="*/ 351 w 1717"/>
                <a:gd name="T23" fmla="*/ 415 h 484"/>
                <a:gd name="T24" fmla="*/ 292 w 1717"/>
                <a:gd name="T25" fmla="*/ 381 h 484"/>
                <a:gd name="T26" fmla="*/ 230 w 1717"/>
                <a:gd name="T27" fmla="*/ 330 h 484"/>
                <a:gd name="T28" fmla="*/ 162 w 1717"/>
                <a:gd name="T29" fmla="*/ 260 h 484"/>
                <a:gd name="T30" fmla="*/ 106 w 1717"/>
                <a:gd name="T31" fmla="*/ 190 h 484"/>
                <a:gd name="T32" fmla="*/ 68 w 1717"/>
                <a:gd name="T33" fmla="*/ 136 h 484"/>
                <a:gd name="T34" fmla="*/ 0 w 1717"/>
                <a:gd name="T35" fmla="*/ 0 h 484"/>
                <a:gd name="T36" fmla="*/ 91 w 1717"/>
                <a:gd name="T37" fmla="*/ 128 h 484"/>
                <a:gd name="T38" fmla="*/ 147 w 1717"/>
                <a:gd name="T39" fmla="*/ 190 h 484"/>
                <a:gd name="T40" fmla="*/ 206 w 1717"/>
                <a:gd name="T41" fmla="*/ 235 h 484"/>
                <a:gd name="T42" fmla="*/ 265 w 1717"/>
                <a:gd name="T43" fmla="*/ 271 h 484"/>
                <a:gd name="T44" fmla="*/ 327 w 1717"/>
                <a:gd name="T45" fmla="*/ 297 h 484"/>
                <a:gd name="T46" fmla="*/ 384 w 1717"/>
                <a:gd name="T47" fmla="*/ 313 h 484"/>
                <a:gd name="T48" fmla="*/ 452 w 1717"/>
                <a:gd name="T49" fmla="*/ 322 h 484"/>
                <a:gd name="T50" fmla="*/ 513 w 1717"/>
                <a:gd name="T51" fmla="*/ 322 h 484"/>
                <a:gd name="T52" fmla="*/ 597 w 1717"/>
                <a:gd name="T53" fmla="*/ 315 h 484"/>
                <a:gd name="T54" fmla="*/ 671 w 1717"/>
                <a:gd name="T55" fmla="*/ 300 h 484"/>
                <a:gd name="T56" fmla="*/ 742 w 1717"/>
                <a:gd name="T57" fmla="*/ 278 h 484"/>
                <a:gd name="T58" fmla="*/ 814 w 1717"/>
                <a:gd name="T59" fmla="*/ 249 h 484"/>
                <a:gd name="T60" fmla="*/ 884 w 1717"/>
                <a:gd name="T61" fmla="*/ 213 h 484"/>
                <a:gd name="T62" fmla="*/ 958 w 1717"/>
                <a:gd name="T63" fmla="*/ 157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CC66FF"/>
            </a:solidFill>
            <a:ln w="12700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/>
              <a:endParaRPr lang="ru-RU">
                <a:latin typeface="Bookman Old Style" pitchFamily="1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gray">
            <a:xfrm rot="3937994">
              <a:off x="1507" y="2613"/>
              <a:ext cx="1553" cy="485"/>
            </a:xfrm>
            <a:custGeom>
              <a:avLst/>
              <a:gdLst>
                <a:gd name="T0" fmla="*/ 941 w 1717"/>
                <a:gd name="T1" fmla="*/ 102 h 484"/>
                <a:gd name="T2" fmla="*/ 1031 w 1717"/>
                <a:gd name="T3" fmla="*/ 399 h 484"/>
                <a:gd name="T4" fmla="*/ 985 w 1717"/>
                <a:gd name="T5" fmla="*/ 373 h 484"/>
                <a:gd name="T6" fmla="*/ 919 w 1717"/>
                <a:gd name="T7" fmla="*/ 407 h 484"/>
                <a:gd name="T8" fmla="*/ 852 w 1717"/>
                <a:gd name="T9" fmla="*/ 437 h 484"/>
                <a:gd name="T10" fmla="*/ 776 w 1717"/>
                <a:gd name="T11" fmla="*/ 462 h 484"/>
                <a:gd name="T12" fmla="*/ 711 w 1717"/>
                <a:gd name="T13" fmla="*/ 476 h 484"/>
                <a:gd name="T14" fmla="*/ 648 w 1717"/>
                <a:gd name="T15" fmla="*/ 483 h 484"/>
                <a:gd name="T16" fmla="*/ 584 w 1717"/>
                <a:gd name="T17" fmla="*/ 483 h 484"/>
                <a:gd name="T18" fmla="*/ 513 w 1717"/>
                <a:gd name="T19" fmla="*/ 472 h 484"/>
                <a:gd name="T20" fmla="*/ 424 w 1717"/>
                <a:gd name="T21" fmla="*/ 443 h 484"/>
                <a:gd name="T22" fmla="*/ 351 w 1717"/>
                <a:gd name="T23" fmla="*/ 411 h 484"/>
                <a:gd name="T24" fmla="*/ 290 w 1717"/>
                <a:gd name="T25" fmla="*/ 377 h 484"/>
                <a:gd name="T26" fmla="*/ 230 w 1717"/>
                <a:gd name="T27" fmla="*/ 330 h 484"/>
                <a:gd name="T28" fmla="*/ 162 w 1717"/>
                <a:gd name="T29" fmla="*/ 260 h 484"/>
                <a:gd name="T30" fmla="*/ 105 w 1717"/>
                <a:gd name="T31" fmla="*/ 186 h 484"/>
                <a:gd name="T32" fmla="*/ 68 w 1717"/>
                <a:gd name="T33" fmla="*/ 132 h 484"/>
                <a:gd name="T34" fmla="*/ 0 w 1717"/>
                <a:gd name="T35" fmla="*/ 0 h 484"/>
                <a:gd name="T36" fmla="*/ 90 w 1717"/>
                <a:gd name="T37" fmla="*/ 124 h 484"/>
                <a:gd name="T38" fmla="*/ 147 w 1717"/>
                <a:gd name="T39" fmla="*/ 186 h 484"/>
                <a:gd name="T40" fmla="*/ 205 w 1717"/>
                <a:gd name="T41" fmla="*/ 231 h 484"/>
                <a:gd name="T42" fmla="*/ 264 w 1717"/>
                <a:gd name="T43" fmla="*/ 271 h 484"/>
                <a:gd name="T44" fmla="*/ 326 w 1717"/>
                <a:gd name="T45" fmla="*/ 297 h 484"/>
                <a:gd name="T46" fmla="*/ 382 w 1717"/>
                <a:gd name="T47" fmla="*/ 313 h 484"/>
                <a:gd name="T48" fmla="*/ 450 w 1717"/>
                <a:gd name="T49" fmla="*/ 322 h 484"/>
                <a:gd name="T50" fmla="*/ 513 w 1717"/>
                <a:gd name="T51" fmla="*/ 322 h 484"/>
                <a:gd name="T52" fmla="*/ 595 w 1717"/>
                <a:gd name="T53" fmla="*/ 315 h 484"/>
                <a:gd name="T54" fmla="*/ 669 w 1717"/>
                <a:gd name="T55" fmla="*/ 300 h 484"/>
                <a:gd name="T56" fmla="*/ 740 w 1717"/>
                <a:gd name="T57" fmla="*/ 278 h 484"/>
                <a:gd name="T58" fmla="*/ 810 w 1717"/>
                <a:gd name="T59" fmla="*/ 249 h 484"/>
                <a:gd name="T60" fmla="*/ 882 w 1717"/>
                <a:gd name="T61" fmla="*/ 209 h 484"/>
                <a:gd name="T62" fmla="*/ 955 w 1717"/>
                <a:gd name="T63" fmla="*/ 153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FF9966"/>
            </a:solidFill>
            <a:ln w="12700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/>
              <a:endParaRPr lang="ru-RU">
                <a:latin typeface="Bookman Old Style" pitchFamily="1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gray">
            <a:xfrm rot="7500445">
              <a:off x="1280" y="1842"/>
              <a:ext cx="1553" cy="485"/>
            </a:xfrm>
            <a:custGeom>
              <a:avLst/>
              <a:gdLst>
                <a:gd name="T0" fmla="*/ 941 w 1717"/>
                <a:gd name="T1" fmla="*/ 102 h 484"/>
                <a:gd name="T2" fmla="*/ 1031 w 1717"/>
                <a:gd name="T3" fmla="*/ 399 h 484"/>
                <a:gd name="T4" fmla="*/ 985 w 1717"/>
                <a:gd name="T5" fmla="*/ 373 h 484"/>
                <a:gd name="T6" fmla="*/ 919 w 1717"/>
                <a:gd name="T7" fmla="*/ 407 h 484"/>
                <a:gd name="T8" fmla="*/ 852 w 1717"/>
                <a:gd name="T9" fmla="*/ 437 h 484"/>
                <a:gd name="T10" fmla="*/ 776 w 1717"/>
                <a:gd name="T11" fmla="*/ 462 h 484"/>
                <a:gd name="T12" fmla="*/ 711 w 1717"/>
                <a:gd name="T13" fmla="*/ 476 h 484"/>
                <a:gd name="T14" fmla="*/ 648 w 1717"/>
                <a:gd name="T15" fmla="*/ 483 h 484"/>
                <a:gd name="T16" fmla="*/ 584 w 1717"/>
                <a:gd name="T17" fmla="*/ 483 h 484"/>
                <a:gd name="T18" fmla="*/ 513 w 1717"/>
                <a:gd name="T19" fmla="*/ 472 h 484"/>
                <a:gd name="T20" fmla="*/ 424 w 1717"/>
                <a:gd name="T21" fmla="*/ 443 h 484"/>
                <a:gd name="T22" fmla="*/ 351 w 1717"/>
                <a:gd name="T23" fmla="*/ 411 h 484"/>
                <a:gd name="T24" fmla="*/ 290 w 1717"/>
                <a:gd name="T25" fmla="*/ 377 h 484"/>
                <a:gd name="T26" fmla="*/ 230 w 1717"/>
                <a:gd name="T27" fmla="*/ 330 h 484"/>
                <a:gd name="T28" fmla="*/ 162 w 1717"/>
                <a:gd name="T29" fmla="*/ 260 h 484"/>
                <a:gd name="T30" fmla="*/ 105 w 1717"/>
                <a:gd name="T31" fmla="*/ 186 h 484"/>
                <a:gd name="T32" fmla="*/ 68 w 1717"/>
                <a:gd name="T33" fmla="*/ 132 h 484"/>
                <a:gd name="T34" fmla="*/ 0 w 1717"/>
                <a:gd name="T35" fmla="*/ 0 h 484"/>
                <a:gd name="T36" fmla="*/ 90 w 1717"/>
                <a:gd name="T37" fmla="*/ 124 h 484"/>
                <a:gd name="T38" fmla="*/ 147 w 1717"/>
                <a:gd name="T39" fmla="*/ 186 h 484"/>
                <a:gd name="T40" fmla="*/ 205 w 1717"/>
                <a:gd name="T41" fmla="*/ 231 h 484"/>
                <a:gd name="T42" fmla="*/ 264 w 1717"/>
                <a:gd name="T43" fmla="*/ 271 h 484"/>
                <a:gd name="T44" fmla="*/ 326 w 1717"/>
                <a:gd name="T45" fmla="*/ 297 h 484"/>
                <a:gd name="T46" fmla="*/ 382 w 1717"/>
                <a:gd name="T47" fmla="*/ 313 h 484"/>
                <a:gd name="T48" fmla="*/ 450 w 1717"/>
                <a:gd name="T49" fmla="*/ 322 h 484"/>
                <a:gd name="T50" fmla="*/ 513 w 1717"/>
                <a:gd name="T51" fmla="*/ 322 h 484"/>
                <a:gd name="T52" fmla="*/ 595 w 1717"/>
                <a:gd name="T53" fmla="*/ 315 h 484"/>
                <a:gd name="T54" fmla="*/ 669 w 1717"/>
                <a:gd name="T55" fmla="*/ 300 h 484"/>
                <a:gd name="T56" fmla="*/ 740 w 1717"/>
                <a:gd name="T57" fmla="*/ 278 h 484"/>
                <a:gd name="T58" fmla="*/ 810 w 1717"/>
                <a:gd name="T59" fmla="*/ 249 h 484"/>
                <a:gd name="T60" fmla="*/ 882 w 1717"/>
                <a:gd name="T61" fmla="*/ 209 h 484"/>
                <a:gd name="T62" fmla="*/ 955 w 1717"/>
                <a:gd name="T63" fmla="*/ 153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99CC00"/>
            </a:solidFill>
            <a:ln w="12700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/>
              <a:endParaRPr lang="ru-RU">
                <a:latin typeface="Bookman Old Style" pitchFamily="18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gray">
            <a:xfrm rot="10800000">
              <a:off x="1731" y="1246"/>
              <a:ext cx="1554" cy="485"/>
            </a:xfrm>
            <a:custGeom>
              <a:avLst/>
              <a:gdLst>
                <a:gd name="T0" fmla="*/ 943 w 1717"/>
                <a:gd name="T1" fmla="*/ 102 h 484"/>
                <a:gd name="T2" fmla="*/ 1034 w 1717"/>
                <a:gd name="T3" fmla="*/ 399 h 484"/>
                <a:gd name="T4" fmla="*/ 988 w 1717"/>
                <a:gd name="T5" fmla="*/ 373 h 484"/>
                <a:gd name="T6" fmla="*/ 921 w 1717"/>
                <a:gd name="T7" fmla="*/ 407 h 484"/>
                <a:gd name="T8" fmla="*/ 855 w 1717"/>
                <a:gd name="T9" fmla="*/ 437 h 484"/>
                <a:gd name="T10" fmla="*/ 778 w 1717"/>
                <a:gd name="T11" fmla="*/ 462 h 484"/>
                <a:gd name="T12" fmla="*/ 712 w 1717"/>
                <a:gd name="T13" fmla="*/ 476 h 484"/>
                <a:gd name="T14" fmla="*/ 650 w 1717"/>
                <a:gd name="T15" fmla="*/ 483 h 484"/>
                <a:gd name="T16" fmla="*/ 585 w 1717"/>
                <a:gd name="T17" fmla="*/ 483 h 484"/>
                <a:gd name="T18" fmla="*/ 513 w 1717"/>
                <a:gd name="T19" fmla="*/ 472 h 484"/>
                <a:gd name="T20" fmla="*/ 426 w 1717"/>
                <a:gd name="T21" fmla="*/ 443 h 484"/>
                <a:gd name="T22" fmla="*/ 351 w 1717"/>
                <a:gd name="T23" fmla="*/ 411 h 484"/>
                <a:gd name="T24" fmla="*/ 292 w 1717"/>
                <a:gd name="T25" fmla="*/ 377 h 484"/>
                <a:gd name="T26" fmla="*/ 230 w 1717"/>
                <a:gd name="T27" fmla="*/ 330 h 484"/>
                <a:gd name="T28" fmla="*/ 162 w 1717"/>
                <a:gd name="T29" fmla="*/ 260 h 484"/>
                <a:gd name="T30" fmla="*/ 106 w 1717"/>
                <a:gd name="T31" fmla="*/ 186 h 484"/>
                <a:gd name="T32" fmla="*/ 68 w 1717"/>
                <a:gd name="T33" fmla="*/ 132 h 484"/>
                <a:gd name="T34" fmla="*/ 0 w 1717"/>
                <a:gd name="T35" fmla="*/ 0 h 484"/>
                <a:gd name="T36" fmla="*/ 91 w 1717"/>
                <a:gd name="T37" fmla="*/ 124 h 484"/>
                <a:gd name="T38" fmla="*/ 147 w 1717"/>
                <a:gd name="T39" fmla="*/ 186 h 484"/>
                <a:gd name="T40" fmla="*/ 206 w 1717"/>
                <a:gd name="T41" fmla="*/ 231 h 484"/>
                <a:gd name="T42" fmla="*/ 265 w 1717"/>
                <a:gd name="T43" fmla="*/ 271 h 484"/>
                <a:gd name="T44" fmla="*/ 327 w 1717"/>
                <a:gd name="T45" fmla="*/ 297 h 484"/>
                <a:gd name="T46" fmla="*/ 384 w 1717"/>
                <a:gd name="T47" fmla="*/ 313 h 484"/>
                <a:gd name="T48" fmla="*/ 452 w 1717"/>
                <a:gd name="T49" fmla="*/ 322 h 484"/>
                <a:gd name="T50" fmla="*/ 513 w 1717"/>
                <a:gd name="T51" fmla="*/ 322 h 484"/>
                <a:gd name="T52" fmla="*/ 597 w 1717"/>
                <a:gd name="T53" fmla="*/ 315 h 484"/>
                <a:gd name="T54" fmla="*/ 671 w 1717"/>
                <a:gd name="T55" fmla="*/ 300 h 484"/>
                <a:gd name="T56" fmla="*/ 742 w 1717"/>
                <a:gd name="T57" fmla="*/ 278 h 484"/>
                <a:gd name="T58" fmla="*/ 814 w 1717"/>
                <a:gd name="T59" fmla="*/ 249 h 484"/>
                <a:gd name="T60" fmla="*/ 884 w 1717"/>
                <a:gd name="T61" fmla="*/ 209 h 484"/>
                <a:gd name="T62" fmla="*/ 958 w 1717"/>
                <a:gd name="T63" fmla="*/ 153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33CCCC"/>
            </a:solidFill>
            <a:ln w="12700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/>
              <a:endParaRPr lang="ru-RU">
                <a:latin typeface="Bookman Old Style" pitchFamily="18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gray">
            <a:xfrm rot="14400000">
              <a:off x="2641" y="1434"/>
              <a:ext cx="1553" cy="485"/>
            </a:xfrm>
            <a:custGeom>
              <a:avLst/>
              <a:gdLst>
                <a:gd name="T0" fmla="*/ 941 w 1717"/>
                <a:gd name="T1" fmla="*/ 102 h 484"/>
                <a:gd name="T2" fmla="*/ 1031 w 1717"/>
                <a:gd name="T3" fmla="*/ 399 h 484"/>
                <a:gd name="T4" fmla="*/ 985 w 1717"/>
                <a:gd name="T5" fmla="*/ 373 h 484"/>
                <a:gd name="T6" fmla="*/ 919 w 1717"/>
                <a:gd name="T7" fmla="*/ 407 h 484"/>
                <a:gd name="T8" fmla="*/ 852 w 1717"/>
                <a:gd name="T9" fmla="*/ 437 h 484"/>
                <a:gd name="T10" fmla="*/ 776 w 1717"/>
                <a:gd name="T11" fmla="*/ 462 h 484"/>
                <a:gd name="T12" fmla="*/ 711 w 1717"/>
                <a:gd name="T13" fmla="*/ 476 h 484"/>
                <a:gd name="T14" fmla="*/ 648 w 1717"/>
                <a:gd name="T15" fmla="*/ 483 h 484"/>
                <a:gd name="T16" fmla="*/ 584 w 1717"/>
                <a:gd name="T17" fmla="*/ 483 h 484"/>
                <a:gd name="T18" fmla="*/ 513 w 1717"/>
                <a:gd name="T19" fmla="*/ 472 h 484"/>
                <a:gd name="T20" fmla="*/ 424 w 1717"/>
                <a:gd name="T21" fmla="*/ 443 h 484"/>
                <a:gd name="T22" fmla="*/ 351 w 1717"/>
                <a:gd name="T23" fmla="*/ 411 h 484"/>
                <a:gd name="T24" fmla="*/ 290 w 1717"/>
                <a:gd name="T25" fmla="*/ 377 h 484"/>
                <a:gd name="T26" fmla="*/ 230 w 1717"/>
                <a:gd name="T27" fmla="*/ 330 h 484"/>
                <a:gd name="T28" fmla="*/ 162 w 1717"/>
                <a:gd name="T29" fmla="*/ 260 h 484"/>
                <a:gd name="T30" fmla="*/ 105 w 1717"/>
                <a:gd name="T31" fmla="*/ 186 h 484"/>
                <a:gd name="T32" fmla="*/ 68 w 1717"/>
                <a:gd name="T33" fmla="*/ 132 h 484"/>
                <a:gd name="T34" fmla="*/ 0 w 1717"/>
                <a:gd name="T35" fmla="*/ 0 h 484"/>
                <a:gd name="T36" fmla="*/ 90 w 1717"/>
                <a:gd name="T37" fmla="*/ 124 h 484"/>
                <a:gd name="T38" fmla="*/ 147 w 1717"/>
                <a:gd name="T39" fmla="*/ 186 h 484"/>
                <a:gd name="T40" fmla="*/ 205 w 1717"/>
                <a:gd name="T41" fmla="*/ 231 h 484"/>
                <a:gd name="T42" fmla="*/ 264 w 1717"/>
                <a:gd name="T43" fmla="*/ 271 h 484"/>
                <a:gd name="T44" fmla="*/ 326 w 1717"/>
                <a:gd name="T45" fmla="*/ 297 h 484"/>
                <a:gd name="T46" fmla="*/ 382 w 1717"/>
                <a:gd name="T47" fmla="*/ 313 h 484"/>
                <a:gd name="T48" fmla="*/ 450 w 1717"/>
                <a:gd name="T49" fmla="*/ 322 h 484"/>
                <a:gd name="T50" fmla="*/ 513 w 1717"/>
                <a:gd name="T51" fmla="*/ 322 h 484"/>
                <a:gd name="T52" fmla="*/ 595 w 1717"/>
                <a:gd name="T53" fmla="*/ 315 h 484"/>
                <a:gd name="T54" fmla="*/ 669 w 1717"/>
                <a:gd name="T55" fmla="*/ 300 h 484"/>
                <a:gd name="T56" fmla="*/ 740 w 1717"/>
                <a:gd name="T57" fmla="*/ 278 h 484"/>
                <a:gd name="T58" fmla="*/ 810 w 1717"/>
                <a:gd name="T59" fmla="*/ 249 h 484"/>
                <a:gd name="T60" fmla="*/ 882 w 1717"/>
                <a:gd name="T61" fmla="*/ 209 h 484"/>
                <a:gd name="T62" fmla="*/ 955 w 1717"/>
                <a:gd name="T63" fmla="*/ 153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6699FF"/>
            </a:solidFill>
            <a:ln w="12700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/>
              <a:endParaRPr lang="ru-RU">
                <a:latin typeface="Bookman Old Style" pitchFamily="18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gray">
            <a:xfrm rot="18169484">
              <a:off x="2823" y="2387"/>
              <a:ext cx="1554" cy="486"/>
            </a:xfrm>
            <a:custGeom>
              <a:avLst/>
              <a:gdLst>
                <a:gd name="T0" fmla="*/ 943 w 1717"/>
                <a:gd name="T1" fmla="*/ 102 h 484"/>
                <a:gd name="T2" fmla="*/ 1034 w 1717"/>
                <a:gd name="T3" fmla="*/ 403 h 484"/>
                <a:gd name="T4" fmla="*/ 988 w 1717"/>
                <a:gd name="T5" fmla="*/ 377 h 484"/>
                <a:gd name="T6" fmla="*/ 921 w 1717"/>
                <a:gd name="T7" fmla="*/ 411 h 484"/>
                <a:gd name="T8" fmla="*/ 855 w 1717"/>
                <a:gd name="T9" fmla="*/ 441 h 484"/>
                <a:gd name="T10" fmla="*/ 778 w 1717"/>
                <a:gd name="T11" fmla="*/ 466 h 484"/>
                <a:gd name="T12" fmla="*/ 712 w 1717"/>
                <a:gd name="T13" fmla="*/ 480 h 484"/>
                <a:gd name="T14" fmla="*/ 650 w 1717"/>
                <a:gd name="T15" fmla="*/ 487 h 484"/>
                <a:gd name="T16" fmla="*/ 585 w 1717"/>
                <a:gd name="T17" fmla="*/ 487 h 484"/>
                <a:gd name="T18" fmla="*/ 513 w 1717"/>
                <a:gd name="T19" fmla="*/ 476 h 484"/>
                <a:gd name="T20" fmla="*/ 426 w 1717"/>
                <a:gd name="T21" fmla="*/ 447 h 484"/>
                <a:gd name="T22" fmla="*/ 351 w 1717"/>
                <a:gd name="T23" fmla="*/ 415 h 484"/>
                <a:gd name="T24" fmla="*/ 292 w 1717"/>
                <a:gd name="T25" fmla="*/ 381 h 484"/>
                <a:gd name="T26" fmla="*/ 230 w 1717"/>
                <a:gd name="T27" fmla="*/ 330 h 484"/>
                <a:gd name="T28" fmla="*/ 162 w 1717"/>
                <a:gd name="T29" fmla="*/ 260 h 484"/>
                <a:gd name="T30" fmla="*/ 106 w 1717"/>
                <a:gd name="T31" fmla="*/ 190 h 484"/>
                <a:gd name="T32" fmla="*/ 68 w 1717"/>
                <a:gd name="T33" fmla="*/ 136 h 484"/>
                <a:gd name="T34" fmla="*/ 0 w 1717"/>
                <a:gd name="T35" fmla="*/ 0 h 484"/>
                <a:gd name="T36" fmla="*/ 91 w 1717"/>
                <a:gd name="T37" fmla="*/ 128 h 484"/>
                <a:gd name="T38" fmla="*/ 147 w 1717"/>
                <a:gd name="T39" fmla="*/ 190 h 484"/>
                <a:gd name="T40" fmla="*/ 206 w 1717"/>
                <a:gd name="T41" fmla="*/ 235 h 484"/>
                <a:gd name="T42" fmla="*/ 265 w 1717"/>
                <a:gd name="T43" fmla="*/ 271 h 484"/>
                <a:gd name="T44" fmla="*/ 327 w 1717"/>
                <a:gd name="T45" fmla="*/ 297 h 484"/>
                <a:gd name="T46" fmla="*/ 384 w 1717"/>
                <a:gd name="T47" fmla="*/ 313 h 484"/>
                <a:gd name="T48" fmla="*/ 452 w 1717"/>
                <a:gd name="T49" fmla="*/ 322 h 484"/>
                <a:gd name="T50" fmla="*/ 513 w 1717"/>
                <a:gd name="T51" fmla="*/ 322 h 484"/>
                <a:gd name="T52" fmla="*/ 597 w 1717"/>
                <a:gd name="T53" fmla="*/ 315 h 484"/>
                <a:gd name="T54" fmla="*/ 671 w 1717"/>
                <a:gd name="T55" fmla="*/ 300 h 484"/>
                <a:gd name="T56" fmla="*/ 742 w 1717"/>
                <a:gd name="T57" fmla="*/ 278 h 484"/>
                <a:gd name="T58" fmla="*/ 814 w 1717"/>
                <a:gd name="T59" fmla="*/ 249 h 484"/>
                <a:gd name="T60" fmla="*/ 884 w 1717"/>
                <a:gd name="T61" fmla="*/ 213 h 484"/>
                <a:gd name="T62" fmla="*/ 958 w 1717"/>
                <a:gd name="T63" fmla="*/ 157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9966FF"/>
            </a:solidFill>
            <a:ln w="12700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/>
              <a:endParaRPr lang="ru-RU">
                <a:latin typeface="Bookman Old Style" pitchFamily="18" charset="0"/>
              </a:endParaRPr>
            </a:p>
          </p:txBody>
        </p: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139" y="1665"/>
              <a:ext cx="1406" cy="1441"/>
              <a:chOff x="1890" y="1920"/>
              <a:chExt cx="1823" cy="1868"/>
            </a:xfrm>
          </p:grpSpPr>
          <p:sp>
            <p:nvSpPr>
              <p:cNvPr id="20" name="Oval 11"/>
              <p:cNvSpPr>
                <a:spLocks noChangeArrowheads="1"/>
              </p:cNvSpPr>
              <p:nvPr/>
            </p:nvSpPr>
            <p:spPr bwMode="gray">
              <a:xfrm>
                <a:off x="1890" y="1920"/>
                <a:ext cx="1823" cy="1868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3E0C00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ru-RU" altLang="ru-RU">
                  <a:latin typeface="Bookman Old Style" pitchFamily="18" charset="0"/>
                </a:endParaRPr>
              </a:p>
            </p:txBody>
          </p:sp>
          <p:sp>
            <p:nvSpPr>
              <p:cNvPr id="21" name="Freeform 1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05 w 1321"/>
                  <a:gd name="T1" fmla="*/ 252 h 712"/>
                  <a:gd name="T2" fmla="*/ 1220 w 1321"/>
                  <a:gd name="T3" fmla="*/ 279 h 712"/>
                  <a:gd name="T4" fmla="*/ 1223 w 1321"/>
                  <a:gd name="T5" fmla="*/ 302 h 712"/>
                  <a:gd name="T6" fmla="*/ 1218 w 1321"/>
                  <a:gd name="T7" fmla="*/ 324 h 712"/>
                  <a:gd name="T8" fmla="*/ 1202 w 1321"/>
                  <a:gd name="T9" fmla="*/ 345 h 712"/>
                  <a:gd name="T10" fmla="*/ 1178 w 1321"/>
                  <a:gd name="T11" fmla="*/ 364 h 712"/>
                  <a:gd name="T12" fmla="*/ 1148 w 1321"/>
                  <a:gd name="T13" fmla="*/ 380 h 712"/>
                  <a:gd name="T14" fmla="*/ 1108 w 1321"/>
                  <a:gd name="T15" fmla="*/ 394 h 712"/>
                  <a:gd name="T16" fmla="*/ 1063 w 1321"/>
                  <a:gd name="T17" fmla="*/ 409 h 712"/>
                  <a:gd name="T18" fmla="*/ 1011 w 1321"/>
                  <a:gd name="T19" fmla="*/ 419 h 712"/>
                  <a:gd name="T20" fmla="*/ 955 w 1321"/>
                  <a:gd name="T21" fmla="*/ 429 h 712"/>
                  <a:gd name="T22" fmla="*/ 896 w 1321"/>
                  <a:gd name="T23" fmla="*/ 436 h 712"/>
                  <a:gd name="T24" fmla="*/ 830 w 1321"/>
                  <a:gd name="T25" fmla="*/ 443 h 712"/>
                  <a:gd name="T26" fmla="*/ 763 w 1321"/>
                  <a:gd name="T27" fmla="*/ 446 h 712"/>
                  <a:gd name="T28" fmla="*/ 737 w 1321"/>
                  <a:gd name="T29" fmla="*/ 448 h 712"/>
                  <a:gd name="T30" fmla="*/ 441 w 1321"/>
                  <a:gd name="T31" fmla="*/ 448 h 712"/>
                  <a:gd name="T32" fmla="*/ 437 w 1321"/>
                  <a:gd name="T33" fmla="*/ 448 h 712"/>
                  <a:gd name="T34" fmla="*/ 379 w 1321"/>
                  <a:gd name="T35" fmla="*/ 445 h 712"/>
                  <a:gd name="T36" fmla="*/ 323 w 1321"/>
                  <a:gd name="T37" fmla="*/ 443 h 712"/>
                  <a:gd name="T38" fmla="*/ 270 w 1321"/>
                  <a:gd name="T39" fmla="*/ 438 h 712"/>
                  <a:gd name="T40" fmla="*/ 219 w 1321"/>
                  <a:gd name="T41" fmla="*/ 434 h 712"/>
                  <a:gd name="T42" fmla="*/ 173 w 1321"/>
                  <a:gd name="T43" fmla="*/ 426 h 712"/>
                  <a:gd name="T44" fmla="*/ 130 w 1321"/>
                  <a:gd name="T45" fmla="*/ 416 h 712"/>
                  <a:gd name="T46" fmla="*/ 94 w 1321"/>
                  <a:gd name="T47" fmla="*/ 408 h 712"/>
                  <a:gd name="T48" fmla="*/ 63 w 1321"/>
                  <a:gd name="T49" fmla="*/ 396 h 712"/>
                  <a:gd name="T50" fmla="*/ 35 w 1321"/>
                  <a:gd name="T51" fmla="*/ 382 h 712"/>
                  <a:gd name="T52" fmla="*/ 18 w 1321"/>
                  <a:gd name="T53" fmla="*/ 366 h 712"/>
                  <a:gd name="T54" fmla="*/ 6 w 1321"/>
                  <a:gd name="T55" fmla="*/ 348 h 712"/>
                  <a:gd name="T56" fmla="*/ 0 w 1321"/>
                  <a:gd name="T57" fmla="*/ 329 h 712"/>
                  <a:gd name="T58" fmla="*/ 0 w 1321"/>
                  <a:gd name="T59" fmla="*/ 327 h 712"/>
                  <a:gd name="T60" fmla="*/ 4 w 1321"/>
                  <a:gd name="T61" fmla="*/ 306 h 712"/>
                  <a:gd name="T62" fmla="*/ 16 w 1321"/>
                  <a:gd name="T63" fmla="*/ 280 h 712"/>
                  <a:gd name="T64" fmla="*/ 47 w 1321"/>
                  <a:gd name="T65" fmla="*/ 232 h 712"/>
                  <a:gd name="T66" fmla="*/ 86 w 1321"/>
                  <a:gd name="T67" fmla="*/ 188 h 712"/>
                  <a:gd name="T68" fmla="*/ 135 w 1321"/>
                  <a:gd name="T69" fmla="*/ 148 h 712"/>
                  <a:gd name="T70" fmla="*/ 188 w 1321"/>
                  <a:gd name="T71" fmla="*/ 111 h 712"/>
                  <a:gd name="T72" fmla="*/ 250 w 1321"/>
                  <a:gd name="T73" fmla="*/ 78 h 712"/>
                  <a:gd name="T74" fmla="*/ 317 w 1321"/>
                  <a:gd name="T75" fmla="*/ 52 h 712"/>
                  <a:gd name="T76" fmla="*/ 384 w 1321"/>
                  <a:gd name="T77" fmla="*/ 29 h 712"/>
                  <a:gd name="T78" fmla="*/ 461 w 1321"/>
                  <a:gd name="T79" fmla="*/ 13 h 712"/>
                  <a:gd name="T80" fmla="*/ 538 w 1321"/>
                  <a:gd name="T81" fmla="*/ 4 h 712"/>
                  <a:gd name="T82" fmla="*/ 618 w 1321"/>
                  <a:gd name="T83" fmla="*/ 0 h 712"/>
                  <a:gd name="T84" fmla="*/ 618 w 1321"/>
                  <a:gd name="T85" fmla="*/ 0 h 712"/>
                  <a:gd name="T86" fmla="*/ 703 w 1321"/>
                  <a:gd name="T87" fmla="*/ 4 h 712"/>
                  <a:gd name="T88" fmla="*/ 785 w 1321"/>
                  <a:gd name="T89" fmla="*/ 14 h 712"/>
                  <a:gd name="T90" fmla="*/ 863 w 1321"/>
                  <a:gd name="T91" fmla="*/ 33 h 712"/>
                  <a:gd name="T92" fmla="*/ 936 w 1321"/>
                  <a:gd name="T93" fmla="*/ 56 h 712"/>
                  <a:gd name="T94" fmla="*/ 1003 w 1321"/>
                  <a:gd name="T95" fmla="*/ 86 h 712"/>
                  <a:gd name="T96" fmla="*/ 1064 w 1321"/>
                  <a:gd name="T97" fmla="*/ 122 h 712"/>
                  <a:gd name="T98" fmla="*/ 1119 w 1321"/>
                  <a:gd name="T99" fmla="*/ 161 h 712"/>
                  <a:gd name="T100" fmla="*/ 1166 w 1321"/>
                  <a:gd name="T101" fmla="*/ 204 h 712"/>
                  <a:gd name="T102" fmla="*/ 1205 w 1321"/>
                  <a:gd name="T103" fmla="*/ 252 h 712"/>
                  <a:gd name="T104" fmla="*/ 1205 w 1321"/>
                  <a:gd name="T105" fmla="*/ 252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3300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ru-RU">
                  <a:latin typeface="Bookman Old Style" pitchFamily="18" charset="0"/>
                </a:endParaRPr>
              </a:p>
            </p:txBody>
          </p:sp>
        </p:grp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234" y="1695"/>
              <a:ext cx="1730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altLang="ru-RU" b="1" dirty="0">
                  <a:solidFill>
                    <a:srgbClr val="002060"/>
                  </a:solidFill>
                  <a:latin typeface="Bookman Old Style" pitchFamily="18" charset="0"/>
                </a:rPr>
                <a:t>ОБЩЕКУЛЬТУРНОЕ</a:t>
              </a:r>
              <a:endParaRPr lang="en-US" altLang="ru-RU" b="1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876" y="2648"/>
              <a:ext cx="1755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altLang="ru-RU" b="1" dirty="0">
                  <a:solidFill>
                    <a:srgbClr val="002060"/>
                  </a:solidFill>
                  <a:latin typeface="Bookman Old Style" pitchFamily="18" charset="0"/>
                </a:rPr>
                <a:t>СПОРТИВНО-</a:t>
              </a:r>
            </a:p>
            <a:p>
              <a:pPr algn="ctr"/>
              <a:r>
                <a:rPr lang="ru-RU" altLang="ru-RU" b="1" dirty="0">
                  <a:solidFill>
                    <a:srgbClr val="002060"/>
                  </a:solidFill>
                  <a:latin typeface="Bookman Old Style" pitchFamily="18" charset="0"/>
                </a:rPr>
                <a:t>ОЗДОРОВИТЕЛЬНОЕ</a:t>
              </a:r>
              <a:endParaRPr lang="en-US" altLang="ru-RU" b="1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960" y="3621"/>
              <a:ext cx="4037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ookman Old Style" pitchFamily="18" charset="0"/>
                </a:rPr>
                <a:t>НА ОСНОВЕ ПРОЕКТНОЙ ДЕЯТЕЛЬНОСТИ</a:t>
              </a:r>
              <a:endParaRPr lang="en-US" alt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endParaRP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3899" y="1388"/>
              <a:ext cx="1538" cy="5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altLang="ru-RU" b="1" dirty="0">
                  <a:solidFill>
                    <a:srgbClr val="002060"/>
                  </a:solidFill>
                  <a:latin typeface="Bookman Old Style" pitchFamily="18" charset="0"/>
                </a:rPr>
                <a:t>СОЦИАЛЬНОЕ</a:t>
              </a:r>
            </a:p>
            <a:p>
              <a:pPr algn="ctr"/>
              <a:r>
                <a:rPr lang="ru-RU" altLang="ru-RU" b="1" dirty="0">
                  <a:solidFill>
                    <a:srgbClr val="002060"/>
                  </a:solidFill>
                  <a:latin typeface="Bookman Old Style" pitchFamily="18" charset="0"/>
                </a:rPr>
                <a:t> (</a:t>
              </a:r>
              <a:r>
                <a:rPr lang="ru-RU" altLang="ru-RU" b="1" dirty="0" smtClean="0">
                  <a:solidFill>
                    <a:srgbClr val="002060"/>
                  </a:solidFill>
                  <a:latin typeface="Bookman Old Style" pitchFamily="18" charset="0"/>
                </a:rPr>
                <a:t>ОБЩЕСТВЕННО-</a:t>
              </a:r>
            </a:p>
            <a:p>
              <a:pPr algn="ctr"/>
              <a:r>
                <a:rPr lang="ru-RU" altLang="ru-RU" b="1" dirty="0" smtClean="0">
                  <a:solidFill>
                    <a:srgbClr val="002060"/>
                  </a:solidFill>
                  <a:latin typeface="Bookman Old Style" pitchFamily="18" charset="0"/>
                </a:rPr>
                <a:t>ПОЛЕЗНОЕ</a:t>
              </a:r>
              <a:r>
                <a:rPr lang="ru-RU" altLang="ru-RU" b="1" dirty="0">
                  <a:solidFill>
                    <a:srgbClr val="002060"/>
                  </a:solidFill>
                  <a:latin typeface="Bookman Old Style" pitchFamily="18" charset="0"/>
                </a:rPr>
                <a:t>)</a:t>
              </a:r>
              <a:endParaRPr lang="en-US" altLang="ru-RU" b="1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54" y="2781"/>
              <a:ext cx="1955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b="1" dirty="0" smtClean="0">
                  <a:solidFill>
                    <a:srgbClr val="002060"/>
                  </a:solidFill>
                  <a:latin typeface="Bookman Old Style" pitchFamily="18" charset="0"/>
                </a:rPr>
                <a:t>ОБЩЕ-</a:t>
              </a:r>
              <a:endParaRPr lang="ru-RU" altLang="ru-RU" b="1" dirty="0">
                <a:solidFill>
                  <a:srgbClr val="002060"/>
                </a:solidFill>
                <a:latin typeface="Bookman Old Style" pitchFamily="18" charset="0"/>
              </a:endParaRPr>
            </a:p>
            <a:p>
              <a:pPr algn="ctr"/>
              <a:r>
                <a:rPr lang="ru-RU" altLang="ru-RU" b="1" dirty="0">
                  <a:solidFill>
                    <a:srgbClr val="002060"/>
                  </a:solidFill>
                  <a:latin typeface="Bookman Old Style" pitchFamily="18" charset="0"/>
                </a:rPr>
                <a:t>ИНТЕЛЛЕКТУАЛЬНОЕ</a:t>
              </a:r>
              <a:endParaRPr lang="en-US" altLang="ru-RU" b="1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1731" y="701"/>
              <a:ext cx="2340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altLang="ru-RU" b="1" dirty="0" smtClean="0">
                  <a:solidFill>
                    <a:srgbClr val="002060"/>
                  </a:solidFill>
                  <a:latin typeface="Bookman Old Style" pitchFamily="18" charset="0"/>
                </a:rPr>
                <a:t>ДУХОВНО-НРАВСТВЕННОЕ</a:t>
              </a:r>
              <a:endParaRPr lang="en-US" altLang="ru-RU" b="1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gray">
            <a:xfrm>
              <a:off x="2003" y="2017"/>
              <a:ext cx="1678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ru-RU" altLang="ru-RU" b="1" dirty="0" smtClean="0">
                  <a:solidFill>
                    <a:schemeClr val="bg1"/>
                  </a:solidFill>
                  <a:latin typeface="Bookman Old Style" pitchFamily="18" charset="0"/>
                </a:rPr>
                <a:t>НАПРАВЛЕНИЯ РАЗВИТИЯ ЛИЧНОСТИ</a:t>
              </a:r>
              <a:endParaRPr lang="en-US" altLang="ru-RU" b="1" dirty="0">
                <a:solidFill>
                  <a:schemeClr val="bg1"/>
                </a:solidFill>
                <a:latin typeface="Bookman Old Style" pitchFamily="18" charset="0"/>
              </a:endParaRPr>
            </a:p>
          </p:txBody>
        </p:sp>
      </p:grpSp>
      <p:sp>
        <p:nvSpPr>
          <p:cNvPr id="22" name="AutoShape 27"/>
          <p:cNvSpPr>
            <a:spLocks noChangeArrowheads="1"/>
          </p:cNvSpPr>
          <p:nvPr/>
        </p:nvSpPr>
        <p:spPr bwMode="gray">
          <a:xfrm>
            <a:off x="539751" y="188640"/>
            <a:ext cx="8175653" cy="668592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ВОСПИТАТЕЛЬНАЯ СИСТЕМА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ГИМНАЗИЯ\ФОТОГРАФИИ\ФОТО 2016-2017\фото на сайт\лето\21062011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9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6"/>
          <p:cNvSpPr txBox="1">
            <a:spLocks noChangeArrowheads="1"/>
          </p:cNvSpPr>
          <p:nvPr/>
        </p:nvSpPr>
        <p:spPr bwMode="auto">
          <a:xfrm>
            <a:off x="1000125" y="1928813"/>
            <a:ext cx="64751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Picture 2" descr="\\10.0.50.202\m_users\Лето-2015\Итоги летней профильной практики\истор-краеведческий лагерь июнь 2015\DSCN0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905366" y="3736155"/>
            <a:ext cx="3855746" cy="2891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\\10.0.50.202\m_users\Лето-2015\Итоги летней профильной практики\истор-краеведческий лагерь июнь 2015\экскурсия .З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187" y="3648717"/>
            <a:ext cx="3979813" cy="2984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 descr="\\10.0.50.202\m_users\Лето-2015\Итоги летней профильной практики\истор-краеведческий лагерь июнь 2015\IMG_20150611_104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292516"/>
            <a:ext cx="2323226" cy="3097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\\10.0.50.202\m_users\Лето-2015\Итоги летней профильной практики\истор-краеведческий лагерь июнь 2015\IMG_20150611_1103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7463" y="345984"/>
            <a:ext cx="4030691" cy="3022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cs322419.vk.me/v322419779/2a02/1BTVJKG-8l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69" y="714356"/>
            <a:ext cx="8323011" cy="5511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0415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7"/>
          <p:cNvSpPr>
            <a:spLocks noChangeArrowheads="1"/>
          </p:cNvSpPr>
          <p:nvPr/>
        </p:nvSpPr>
        <p:spPr bwMode="gray">
          <a:xfrm>
            <a:off x="1632641" y="116632"/>
            <a:ext cx="6624736" cy="576064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КРАЕВЕДЧЕСКИЕ ЧТЕНИЯ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6866" name="Picture 2" descr="http://cs409423.vk.me/v409423779/6249/qCHuVu6TT5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593" y="1268760"/>
            <a:ext cx="7488832" cy="4959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3639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37795"/>
            <a:ext cx="7020568" cy="491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Admin\Desktop\Яндекс.Почта_files\Гимназия+4_вымпелы_18.05.22_01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0"/>
            <a:ext cx="2880320" cy="40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\Desktop\Яндекс.Почта_files\Гимназия+4_вымпелы_18.05.22_02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0" t="13104" r="13610" b="13104"/>
          <a:stretch/>
        </p:blipFill>
        <p:spPr bwMode="auto">
          <a:xfrm>
            <a:off x="6300192" y="3448575"/>
            <a:ext cx="1908000" cy="273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Admin\Desktop\Яндекс.Почта_files\Гимназия+4_вымпелы_18.05.22_03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5" t="13103" r="13934" b="13793"/>
          <a:stretch/>
        </p:blipFill>
        <p:spPr bwMode="auto">
          <a:xfrm>
            <a:off x="431752" y="188640"/>
            <a:ext cx="1908000" cy="27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Admin\Desktop\Яндекс.Почта_files\Гимназия+4_вымпелы_18.05.22_04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5" t="12874" r="13610" b="11264"/>
          <a:stretch/>
        </p:blipFill>
        <p:spPr bwMode="auto">
          <a:xfrm>
            <a:off x="971600" y="3388533"/>
            <a:ext cx="1908000" cy="282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Admin\Desktop\Яндекс.Почта_files\Гимназия+4_вымпелы_18.05.22_05(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2644" r="13610" b="13104"/>
          <a:stretch/>
        </p:blipFill>
        <p:spPr bwMode="auto">
          <a:xfrm>
            <a:off x="6876256" y="188640"/>
            <a:ext cx="1908000" cy="278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Admin\Desktop\Яндекс.Почта_files\Гимназия+4_вымпелы_18.05.22_06(1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9" t="12184" r="13934" b="13104"/>
          <a:stretch/>
        </p:blipFill>
        <p:spPr bwMode="auto">
          <a:xfrm>
            <a:off x="3618000" y="4057083"/>
            <a:ext cx="1908000" cy="278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08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7"/>
          <p:cNvSpPr>
            <a:spLocks noChangeArrowheads="1"/>
          </p:cNvSpPr>
          <p:nvPr/>
        </p:nvSpPr>
        <p:spPr bwMode="gray">
          <a:xfrm>
            <a:off x="1115616" y="116632"/>
            <a:ext cx="7344815" cy="576064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ПРАЗДНИКИ,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ПОСВЯЩЕННЫЕ ОКОНЧАНИЮ УЧЕБНОГО ГОДА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Picture 2" descr="\\10.0.50.202\m_users\А.А.Плотникова\Новая папка (2)\DSC_12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7536886" cy="4991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ГИМНАЗИЯ\ФОТОГРАФИИ\ФОТО 2016-2017\фото на сайт\традиции\DSC_1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792"/>
            <a:ext cx="8424936" cy="605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87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7" name="Rectangle 17"/>
          <p:cNvSpPr>
            <a:spLocks noChangeArrowheads="1"/>
          </p:cNvSpPr>
          <p:nvPr/>
        </p:nvSpPr>
        <p:spPr bwMode="gray">
          <a:xfrm>
            <a:off x="571472" y="3948446"/>
            <a:ext cx="6160768" cy="720725"/>
          </a:xfrm>
          <a:prstGeom prst="rect">
            <a:avLst/>
          </a:prstGeom>
          <a:gradFill rotWithShape="1">
            <a:gsLst>
              <a:gs pos="0">
                <a:srgbClr val="99CC00">
                  <a:gamma/>
                  <a:tint val="0"/>
                  <a:invGamma/>
                  <a:alpha val="80000"/>
                </a:srgbClr>
              </a:gs>
              <a:gs pos="100000">
                <a:srgbClr val="99CC00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78904" name="Rectangle 24"/>
          <p:cNvSpPr>
            <a:spLocks noChangeArrowheads="1"/>
          </p:cNvSpPr>
          <p:nvPr/>
        </p:nvSpPr>
        <p:spPr bwMode="gray">
          <a:xfrm>
            <a:off x="539551" y="1716198"/>
            <a:ext cx="4474143" cy="719137"/>
          </a:xfrm>
          <a:prstGeom prst="rect">
            <a:avLst/>
          </a:prstGeom>
          <a:gradFill rotWithShape="1">
            <a:gsLst>
              <a:gs pos="0">
                <a:srgbClr val="FF6699">
                  <a:gamma/>
                  <a:tint val="0"/>
                  <a:invGamma/>
                  <a:alpha val="80000"/>
                </a:srgbClr>
              </a:gs>
              <a:gs pos="100000">
                <a:srgbClr val="FF6699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4545602" y="1569624"/>
            <a:ext cx="895973" cy="865711"/>
            <a:chOff x="2016" y="1920"/>
            <a:chExt cx="1680" cy="1680"/>
          </a:xfrm>
        </p:grpSpPr>
        <p:sp>
          <p:nvSpPr>
            <p:cNvPr id="378907" name="Oval 27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9999"/>
                </a:gs>
                <a:gs pos="100000">
                  <a:srgbClr val="FF9999">
                    <a:gamma/>
                    <a:shade val="39216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  <p:sp>
          <p:nvSpPr>
            <p:cNvPr id="378908" name="Freeform 28"/>
            <p:cNvSpPr>
              <a:spLocks/>
            </p:cNvSpPr>
            <p:nvPr/>
          </p:nvSpPr>
          <p:spPr bwMode="gray">
            <a:xfrm>
              <a:off x="2267" y="2042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99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</p:grpSp>
      <p:sp>
        <p:nvSpPr>
          <p:cNvPr id="378910" name="Text Box 30"/>
          <p:cNvSpPr txBox="1">
            <a:spLocks noChangeArrowheads="1"/>
          </p:cNvSpPr>
          <p:nvPr/>
        </p:nvSpPr>
        <p:spPr bwMode="auto">
          <a:xfrm>
            <a:off x="642910" y="1930106"/>
            <a:ext cx="446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КУРС «МАЛЕНЬКИЙ ПЕРМЯК»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78890" name="Rectangle 10"/>
          <p:cNvSpPr>
            <a:spLocks noChangeArrowheads="1"/>
          </p:cNvSpPr>
          <p:nvPr/>
        </p:nvSpPr>
        <p:spPr bwMode="gray">
          <a:xfrm>
            <a:off x="539552" y="2796318"/>
            <a:ext cx="5112568" cy="719137"/>
          </a:xfrm>
          <a:prstGeom prst="rect">
            <a:avLst/>
          </a:prstGeom>
          <a:gradFill rotWithShape="1">
            <a:gsLst>
              <a:gs pos="0">
                <a:srgbClr val="93B1FD">
                  <a:gamma/>
                  <a:tint val="0"/>
                  <a:invGamma/>
                  <a:alpha val="80000"/>
                </a:srgbClr>
              </a:gs>
              <a:gs pos="100000">
                <a:srgbClr val="93B1FD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78911" name="Text Box 31"/>
          <p:cNvSpPr txBox="1">
            <a:spLocks noChangeArrowheads="1"/>
          </p:cNvSpPr>
          <p:nvPr/>
        </p:nvSpPr>
        <p:spPr bwMode="auto">
          <a:xfrm>
            <a:off x="611560" y="2940334"/>
            <a:ext cx="4752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ПРОЕКТЫ ПО КРАЕВЕДЕНИЮ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78912" name="Text Box 32"/>
          <p:cNvSpPr txBox="1">
            <a:spLocks noChangeArrowheads="1"/>
          </p:cNvSpPr>
          <p:nvPr/>
        </p:nvSpPr>
        <p:spPr bwMode="auto">
          <a:xfrm>
            <a:off x="642910" y="4092462"/>
            <a:ext cx="57684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КОНКУРСЫ ЧТЕЦОВ, ПАТРИОТИЧЕСКОЙ ПЕСНИ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gray">
          <a:xfrm>
            <a:off x="539552" y="5104237"/>
            <a:ext cx="7200800" cy="571458"/>
          </a:xfrm>
          <a:prstGeom prst="rect">
            <a:avLst/>
          </a:prstGeom>
          <a:gradFill rotWithShape="1">
            <a:gsLst>
              <a:gs pos="0">
                <a:srgbClr val="FF9900">
                  <a:gamma/>
                  <a:tint val="0"/>
                  <a:invGamma/>
                  <a:alpha val="80000"/>
                </a:srgbClr>
              </a:gs>
              <a:gs pos="100000">
                <a:srgbClr val="FF9900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7380312" y="4877820"/>
            <a:ext cx="865537" cy="809881"/>
            <a:chOff x="2016" y="1920"/>
            <a:chExt cx="1680" cy="1680"/>
          </a:xfrm>
        </p:grpSpPr>
        <p:sp>
          <p:nvSpPr>
            <p:cNvPr id="378886" name="Oval 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  <p:sp>
          <p:nvSpPr>
            <p:cNvPr id="378887" name="Freeform 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</p:grp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428736"/>
            <a:ext cx="2833058" cy="2663726"/>
          </a:xfrm>
          <a:prstGeom prst="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  <a:effectLst/>
        </p:spPr>
      </p:pic>
      <p:sp>
        <p:nvSpPr>
          <p:cNvPr id="378913" name="Text Box 33"/>
          <p:cNvSpPr txBox="1">
            <a:spLocks noChangeArrowheads="1"/>
          </p:cNvSpPr>
          <p:nvPr/>
        </p:nvSpPr>
        <p:spPr bwMode="auto">
          <a:xfrm>
            <a:off x="642909" y="5100574"/>
            <a:ext cx="68363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ЭКСКУРСИИ, БЕСЕДЫ, ВИКТОРИНЫ, ПРАЗДНИКИ (В РАМКАХ ДНЯ КЛАССА)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6" name="AutoShape 27"/>
          <p:cNvSpPr>
            <a:spLocks noChangeArrowheads="1"/>
          </p:cNvSpPr>
          <p:nvPr/>
        </p:nvSpPr>
        <p:spPr bwMode="gray">
          <a:xfrm>
            <a:off x="928662" y="214290"/>
            <a:ext cx="7818662" cy="52514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Духовно-нравственное направление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5220072" y="2688876"/>
            <a:ext cx="853083" cy="825885"/>
            <a:chOff x="2016" y="1920"/>
            <a:chExt cx="1680" cy="1680"/>
          </a:xfrm>
        </p:grpSpPr>
        <p:sp>
          <p:nvSpPr>
            <p:cNvPr id="378893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  <p:sp>
          <p:nvSpPr>
            <p:cNvPr id="378894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6300192" y="3868404"/>
            <a:ext cx="973002" cy="804835"/>
            <a:chOff x="2016" y="1920"/>
            <a:chExt cx="1680" cy="1680"/>
          </a:xfrm>
        </p:grpSpPr>
        <p:sp>
          <p:nvSpPr>
            <p:cNvPr id="378900" name="Oval 20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  <p:sp>
          <p:nvSpPr>
            <p:cNvPr id="378901" name="Freeform 21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9CC00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4" name="Rectangle 24"/>
          <p:cNvSpPr>
            <a:spLocks noChangeArrowheads="1"/>
          </p:cNvSpPr>
          <p:nvPr/>
        </p:nvSpPr>
        <p:spPr bwMode="gray">
          <a:xfrm>
            <a:off x="584477" y="1892411"/>
            <a:ext cx="3636404" cy="719137"/>
          </a:xfrm>
          <a:prstGeom prst="rect">
            <a:avLst/>
          </a:prstGeom>
          <a:gradFill rotWithShape="1">
            <a:gsLst>
              <a:gs pos="0">
                <a:srgbClr val="FF6699">
                  <a:gamma/>
                  <a:tint val="0"/>
                  <a:invGamma/>
                  <a:alpha val="80000"/>
                </a:srgbClr>
              </a:gs>
              <a:gs pos="100000">
                <a:srgbClr val="FF6699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78890" name="Rectangle 10"/>
          <p:cNvSpPr>
            <a:spLocks noChangeArrowheads="1"/>
          </p:cNvSpPr>
          <p:nvPr/>
        </p:nvSpPr>
        <p:spPr bwMode="gray">
          <a:xfrm>
            <a:off x="571472" y="2906718"/>
            <a:ext cx="4021133" cy="719137"/>
          </a:xfrm>
          <a:prstGeom prst="rect">
            <a:avLst/>
          </a:prstGeom>
          <a:gradFill rotWithShape="1">
            <a:gsLst>
              <a:gs pos="0">
                <a:srgbClr val="93B1FD">
                  <a:gamma/>
                  <a:tint val="0"/>
                  <a:invGamma/>
                  <a:alpha val="80000"/>
                </a:srgbClr>
              </a:gs>
              <a:gs pos="100000">
                <a:srgbClr val="93B1FD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gray">
          <a:xfrm>
            <a:off x="539552" y="5028549"/>
            <a:ext cx="7272808" cy="719137"/>
          </a:xfrm>
          <a:prstGeom prst="rect">
            <a:avLst/>
          </a:prstGeom>
          <a:gradFill rotWithShape="1">
            <a:gsLst>
              <a:gs pos="0">
                <a:srgbClr val="FF9900">
                  <a:gamma/>
                  <a:tint val="0"/>
                  <a:invGamma/>
                  <a:alpha val="80000"/>
                </a:srgbClr>
              </a:gs>
              <a:gs pos="100000">
                <a:srgbClr val="FF9900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7309975" y="4762200"/>
            <a:ext cx="977219" cy="985486"/>
            <a:chOff x="2016" y="1920"/>
            <a:chExt cx="1680" cy="1680"/>
          </a:xfrm>
        </p:grpSpPr>
        <p:sp>
          <p:nvSpPr>
            <p:cNvPr id="378886" name="Oval 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  <p:sp>
          <p:nvSpPr>
            <p:cNvPr id="378887" name="Freeform 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</p:grpSp>
      <p:sp>
        <p:nvSpPr>
          <p:cNvPr id="36" name="AutoShape 27"/>
          <p:cNvSpPr>
            <a:spLocks noChangeArrowheads="1"/>
          </p:cNvSpPr>
          <p:nvPr/>
        </p:nvSpPr>
        <p:spPr bwMode="gray">
          <a:xfrm>
            <a:off x="928662" y="214290"/>
            <a:ext cx="8001056" cy="571504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Социальное направление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642910" y="2817790"/>
            <a:ext cx="44644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СОЦИАЛЬНЫЕ И ЭКОЛОГИЧЕСКИЕ АКЦИИ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680593" y="5101355"/>
            <a:ext cx="66009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КОНЦЕРТЫ ДЛЯ РОДИТЕЛЕЙ, БАБУШЕК, ДЕДУШЕК, ВЕТЕРАНОВ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5" name="Text Box 30"/>
          <p:cNvSpPr txBox="1">
            <a:spLocks noChangeArrowheads="1"/>
          </p:cNvSpPr>
          <p:nvPr/>
        </p:nvSpPr>
        <p:spPr bwMode="auto">
          <a:xfrm>
            <a:off x="642910" y="2004328"/>
            <a:ext cx="37191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КУРС «Я СРЕДИ ЛЮДЕЙ»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78897" name="Rectangle 17"/>
          <p:cNvSpPr>
            <a:spLocks noChangeArrowheads="1"/>
          </p:cNvSpPr>
          <p:nvPr/>
        </p:nvSpPr>
        <p:spPr bwMode="gray">
          <a:xfrm>
            <a:off x="571472" y="3877008"/>
            <a:ext cx="5728720" cy="720725"/>
          </a:xfrm>
          <a:prstGeom prst="rect">
            <a:avLst/>
          </a:prstGeom>
          <a:gradFill rotWithShape="1">
            <a:gsLst>
              <a:gs pos="0">
                <a:srgbClr val="99CC00">
                  <a:gamma/>
                  <a:tint val="0"/>
                  <a:invGamma/>
                  <a:alpha val="80000"/>
                </a:srgbClr>
              </a:gs>
              <a:gs pos="100000">
                <a:srgbClr val="99CC00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755575" y="4095388"/>
            <a:ext cx="54276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КОЛЛЕКТИВНО-ТВОРЧЕСКИЕ ДЕЛА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4099" name="Picture 3" descr="E:\ансамбль мальчик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05" y="1135452"/>
            <a:ext cx="4419402" cy="281355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68459" y="3698543"/>
            <a:ext cx="957464" cy="903256"/>
            <a:chOff x="2016" y="1920"/>
            <a:chExt cx="1680" cy="1680"/>
          </a:xfrm>
        </p:grpSpPr>
        <p:sp>
          <p:nvSpPr>
            <p:cNvPr id="378900" name="Oval 20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  <p:sp>
          <p:nvSpPr>
            <p:cNvPr id="378901" name="Freeform 21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9CC00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4265119" y="2817790"/>
            <a:ext cx="963159" cy="858998"/>
            <a:chOff x="2016" y="1920"/>
            <a:chExt cx="1680" cy="1680"/>
          </a:xfrm>
        </p:grpSpPr>
        <p:sp>
          <p:nvSpPr>
            <p:cNvPr id="378893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  <p:sp>
          <p:nvSpPr>
            <p:cNvPr id="378894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3789980" y="1691973"/>
            <a:ext cx="861802" cy="919575"/>
            <a:chOff x="2016" y="1920"/>
            <a:chExt cx="1680" cy="1680"/>
          </a:xfrm>
        </p:grpSpPr>
        <p:sp>
          <p:nvSpPr>
            <p:cNvPr id="378907" name="Oval 27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9999"/>
                </a:gs>
                <a:gs pos="100000">
                  <a:srgbClr val="FF9999">
                    <a:gamma/>
                    <a:shade val="39216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  <p:sp>
          <p:nvSpPr>
            <p:cNvPr id="378908" name="Freeform 28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99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4" name="Rectangle 24"/>
          <p:cNvSpPr>
            <a:spLocks noChangeArrowheads="1"/>
          </p:cNvSpPr>
          <p:nvPr/>
        </p:nvSpPr>
        <p:spPr bwMode="gray">
          <a:xfrm>
            <a:off x="539551" y="1644760"/>
            <a:ext cx="4298441" cy="704119"/>
          </a:xfrm>
          <a:prstGeom prst="rect">
            <a:avLst/>
          </a:prstGeom>
          <a:gradFill rotWithShape="1">
            <a:gsLst>
              <a:gs pos="0">
                <a:srgbClr val="FF6699">
                  <a:gamma/>
                  <a:tint val="0"/>
                  <a:invGamma/>
                  <a:alpha val="80000"/>
                </a:srgbClr>
              </a:gs>
              <a:gs pos="100000">
                <a:srgbClr val="FF6699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4435731" y="1468945"/>
            <a:ext cx="949815" cy="879934"/>
            <a:chOff x="2016" y="1920"/>
            <a:chExt cx="1680" cy="1680"/>
          </a:xfrm>
        </p:grpSpPr>
        <p:sp>
          <p:nvSpPr>
            <p:cNvPr id="378907" name="Oval 27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9999"/>
                </a:gs>
                <a:gs pos="100000">
                  <a:srgbClr val="FF9999">
                    <a:gamma/>
                    <a:shade val="39216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  <p:sp>
          <p:nvSpPr>
            <p:cNvPr id="378908" name="Freeform 28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99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</p:grpSp>
      <p:sp>
        <p:nvSpPr>
          <p:cNvPr id="378890" name="Rectangle 10"/>
          <p:cNvSpPr>
            <a:spLocks noChangeArrowheads="1"/>
          </p:cNvSpPr>
          <p:nvPr/>
        </p:nvSpPr>
        <p:spPr bwMode="gray">
          <a:xfrm>
            <a:off x="539552" y="2613782"/>
            <a:ext cx="5112568" cy="655333"/>
          </a:xfrm>
          <a:prstGeom prst="rect">
            <a:avLst/>
          </a:prstGeom>
          <a:gradFill rotWithShape="1">
            <a:gsLst>
              <a:gs pos="0">
                <a:srgbClr val="93B1FD">
                  <a:gamma/>
                  <a:tint val="0"/>
                  <a:invGamma/>
                  <a:alpha val="80000"/>
                </a:srgbClr>
              </a:gs>
              <a:gs pos="100000">
                <a:srgbClr val="93B1FD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gray">
          <a:xfrm>
            <a:off x="3870875" y="4890438"/>
            <a:ext cx="4406121" cy="652520"/>
          </a:xfrm>
          <a:prstGeom prst="rect">
            <a:avLst/>
          </a:prstGeom>
          <a:gradFill rotWithShape="1">
            <a:gsLst>
              <a:gs pos="0">
                <a:srgbClr val="FF9900">
                  <a:gamma/>
                  <a:tint val="0"/>
                  <a:invGamma/>
                  <a:alpha val="80000"/>
                </a:srgbClr>
              </a:gs>
              <a:gs pos="100000">
                <a:srgbClr val="FF9900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7586957" y="4740793"/>
            <a:ext cx="940654" cy="823585"/>
            <a:chOff x="2016" y="1920"/>
            <a:chExt cx="1680" cy="1680"/>
          </a:xfrm>
        </p:grpSpPr>
        <p:sp>
          <p:nvSpPr>
            <p:cNvPr id="378886" name="Oval 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  <p:sp>
          <p:nvSpPr>
            <p:cNvPr id="378887" name="Freeform 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</p:grpSp>
      <p:sp>
        <p:nvSpPr>
          <p:cNvPr id="36" name="AutoShape 27"/>
          <p:cNvSpPr>
            <a:spLocks noChangeArrowheads="1"/>
          </p:cNvSpPr>
          <p:nvPr/>
        </p:nvSpPr>
        <p:spPr bwMode="gray">
          <a:xfrm>
            <a:off x="928662" y="214290"/>
            <a:ext cx="7818662" cy="52514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Общекультурное направление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6" name="Picture 2" descr="E:\поют гимназист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233" y="1024972"/>
            <a:ext cx="3096343" cy="2407538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5220072" y="2444427"/>
            <a:ext cx="864096" cy="824687"/>
            <a:chOff x="2016" y="1920"/>
            <a:chExt cx="1680" cy="1680"/>
          </a:xfrm>
        </p:grpSpPr>
        <p:sp>
          <p:nvSpPr>
            <p:cNvPr id="378893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  <p:sp>
          <p:nvSpPr>
            <p:cNvPr id="378894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</p:grp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765723" y="2834146"/>
            <a:ext cx="446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ХОР «МЕЧТА»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gray">
          <a:xfrm>
            <a:off x="585693" y="1747495"/>
            <a:ext cx="386836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КУРС «ПУТЕШЕСТВИЕ В МИР</a:t>
            </a:r>
          </a:p>
          <a:p>
            <a:r>
              <a:rPr lang="ru-RU" alt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ЭТИКЕТА»</a:t>
            </a:r>
            <a:r>
              <a:rPr lang="ru-RU" altLang="ru-RU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endParaRPr lang="en-US" alt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9" name="Picture 5" descr="E:\глина_уменьш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84" y="4358740"/>
            <a:ext cx="3215033" cy="24112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897" name="Rectangle 17"/>
          <p:cNvSpPr>
            <a:spLocks noChangeArrowheads="1"/>
          </p:cNvSpPr>
          <p:nvPr/>
        </p:nvSpPr>
        <p:spPr bwMode="gray">
          <a:xfrm>
            <a:off x="539551" y="3572127"/>
            <a:ext cx="7880555" cy="678209"/>
          </a:xfrm>
          <a:prstGeom prst="rect">
            <a:avLst/>
          </a:prstGeom>
          <a:gradFill rotWithShape="1">
            <a:gsLst>
              <a:gs pos="0">
                <a:srgbClr val="99CC00">
                  <a:gamma/>
                  <a:tint val="0"/>
                  <a:invGamma/>
                  <a:alpha val="80000"/>
                </a:srgbClr>
              </a:gs>
              <a:gs pos="100000">
                <a:srgbClr val="99CC00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gray">
          <a:xfrm>
            <a:off x="3870875" y="4918047"/>
            <a:ext cx="279114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КРУЖКИ И СТУДИИ</a:t>
            </a:r>
            <a:r>
              <a:rPr lang="ru-RU" altLang="ru-RU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endParaRPr lang="en-US" alt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7960893" y="3456083"/>
            <a:ext cx="918428" cy="829520"/>
            <a:chOff x="2016" y="1920"/>
            <a:chExt cx="1680" cy="1680"/>
          </a:xfrm>
        </p:grpSpPr>
        <p:sp>
          <p:nvSpPr>
            <p:cNvPr id="378900" name="Oval 20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  <p:sp>
          <p:nvSpPr>
            <p:cNvPr id="378901" name="Freeform 21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9CC00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</p:grpSp>
      <p:sp>
        <p:nvSpPr>
          <p:cNvPr id="29" name="Text Box 13"/>
          <p:cNvSpPr txBox="1">
            <a:spLocks noChangeArrowheads="1"/>
          </p:cNvSpPr>
          <p:nvPr/>
        </p:nvSpPr>
        <p:spPr bwMode="gray">
          <a:xfrm>
            <a:off x="734317" y="3655443"/>
            <a:ext cx="7793294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ЭКСКУРСИИ, ВЫСТАВКИ, КУЛЬТПОХОДЫ (В РАМКАХ  ДНЯ КЛАССА)</a:t>
            </a:r>
            <a:endParaRPr lang="en-US" alt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4" name="Rectangle 24"/>
          <p:cNvSpPr>
            <a:spLocks noChangeArrowheads="1"/>
          </p:cNvSpPr>
          <p:nvPr/>
        </p:nvSpPr>
        <p:spPr bwMode="gray">
          <a:xfrm>
            <a:off x="539551" y="1896587"/>
            <a:ext cx="4783741" cy="796005"/>
          </a:xfrm>
          <a:prstGeom prst="rect">
            <a:avLst/>
          </a:prstGeom>
          <a:gradFill rotWithShape="1">
            <a:gsLst>
              <a:gs pos="0">
                <a:srgbClr val="FF6699">
                  <a:gamma/>
                  <a:tint val="0"/>
                  <a:invGamma/>
                  <a:alpha val="80000"/>
                </a:srgbClr>
              </a:gs>
              <a:gs pos="100000">
                <a:srgbClr val="FF6699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4764994" y="1690879"/>
            <a:ext cx="1098550" cy="1001713"/>
            <a:chOff x="2016" y="1920"/>
            <a:chExt cx="1680" cy="1680"/>
          </a:xfrm>
        </p:grpSpPr>
        <p:sp>
          <p:nvSpPr>
            <p:cNvPr id="378907" name="Oval 27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9999"/>
                </a:gs>
                <a:gs pos="100000">
                  <a:srgbClr val="FF9999">
                    <a:gamma/>
                    <a:shade val="39216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  <p:sp>
          <p:nvSpPr>
            <p:cNvPr id="378908" name="Freeform 28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99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</p:grpSp>
      <p:sp>
        <p:nvSpPr>
          <p:cNvPr id="378890" name="Rectangle 10"/>
          <p:cNvSpPr>
            <a:spLocks noChangeArrowheads="1"/>
          </p:cNvSpPr>
          <p:nvPr/>
        </p:nvSpPr>
        <p:spPr bwMode="gray">
          <a:xfrm>
            <a:off x="569139" y="3209797"/>
            <a:ext cx="5328593" cy="791336"/>
          </a:xfrm>
          <a:prstGeom prst="rect">
            <a:avLst/>
          </a:prstGeom>
          <a:gradFill rotWithShape="1">
            <a:gsLst>
              <a:gs pos="0">
                <a:srgbClr val="93B1FD">
                  <a:gamma/>
                  <a:tint val="0"/>
                  <a:invGamma/>
                  <a:alpha val="80000"/>
                </a:srgbClr>
              </a:gs>
              <a:gs pos="100000">
                <a:srgbClr val="93B1FD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78897" name="Rectangle 17"/>
          <p:cNvSpPr>
            <a:spLocks noChangeArrowheads="1"/>
          </p:cNvSpPr>
          <p:nvPr/>
        </p:nvSpPr>
        <p:spPr bwMode="gray">
          <a:xfrm>
            <a:off x="539552" y="4417326"/>
            <a:ext cx="6160768" cy="737066"/>
          </a:xfrm>
          <a:prstGeom prst="rect">
            <a:avLst/>
          </a:prstGeom>
          <a:gradFill rotWithShape="1">
            <a:gsLst>
              <a:gs pos="0">
                <a:srgbClr val="99CC00">
                  <a:gamma/>
                  <a:tint val="0"/>
                  <a:invGamma/>
                  <a:alpha val="80000"/>
                </a:srgbClr>
              </a:gs>
              <a:gs pos="100000">
                <a:srgbClr val="99CC00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gray">
          <a:xfrm>
            <a:off x="516550" y="5529189"/>
            <a:ext cx="7272808" cy="848136"/>
          </a:xfrm>
          <a:prstGeom prst="rect">
            <a:avLst/>
          </a:prstGeom>
          <a:gradFill rotWithShape="1">
            <a:gsLst>
              <a:gs pos="0">
                <a:srgbClr val="FF9900">
                  <a:gamma/>
                  <a:tint val="0"/>
                  <a:invGamma/>
                  <a:alpha val="80000"/>
                </a:srgbClr>
              </a:gs>
              <a:gs pos="100000">
                <a:srgbClr val="FF9900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7375740" y="5386681"/>
            <a:ext cx="977219" cy="1002189"/>
            <a:chOff x="2016" y="1920"/>
            <a:chExt cx="1680" cy="1680"/>
          </a:xfrm>
        </p:grpSpPr>
        <p:sp>
          <p:nvSpPr>
            <p:cNvPr id="378886" name="Oval 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  <p:sp>
          <p:nvSpPr>
            <p:cNvPr id="378887" name="Freeform 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</p:grpSp>
      <p:sp>
        <p:nvSpPr>
          <p:cNvPr id="36" name="AutoShape 27"/>
          <p:cNvSpPr>
            <a:spLocks noChangeArrowheads="1"/>
          </p:cNvSpPr>
          <p:nvPr/>
        </p:nvSpPr>
        <p:spPr bwMode="gray">
          <a:xfrm>
            <a:off x="928662" y="404664"/>
            <a:ext cx="7818662" cy="52514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Общеинтеллектуальное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направление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636681" y="5529189"/>
            <a:ext cx="79447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ОЛИМПИЙСКИЙ МАРАФОН: ОЛИМПИАДЫ, ИНТЕЛЛЕКТУАЛЬНЫЕ И ИССЛЕДОВАТЕЛЬСКИЕ КОНКУРСЫ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5" name="Text Box 30"/>
          <p:cNvSpPr txBox="1">
            <a:spLocks noChangeArrowheads="1"/>
          </p:cNvSpPr>
          <p:nvPr/>
        </p:nvSpPr>
        <p:spPr bwMode="auto">
          <a:xfrm>
            <a:off x="689982" y="2090872"/>
            <a:ext cx="51735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КРУЖОК «О ПЕРНАТЫХ И ПУШИСТЫХ»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627764" y="4628515"/>
            <a:ext cx="5782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КРУЖОК «ПЕРВЫЕ ШАГИ  В АСТРОНОМИЮ»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051" name="Picture 3" descr="E:\геология1_уменьш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180" y="1233024"/>
            <a:ext cx="2554224" cy="332841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5323294" y="3057099"/>
            <a:ext cx="1036564" cy="944034"/>
            <a:chOff x="2016" y="1920"/>
            <a:chExt cx="1680" cy="1680"/>
          </a:xfrm>
        </p:grpSpPr>
        <p:sp>
          <p:nvSpPr>
            <p:cNvPr id="378893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  <p:sp>
          <p:nvSpPr>
            <p:cNvPr id="378894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</p:grp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636681" y="3384699"/>
            <a:ext cx="55761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КРУЖОК «ЛИСТАЕМ КАМЕННУЮ КНИГУ»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6268272" y="4337284"/>
            <a:ext cx="973002" cy="804835"/>
            <a:chOff x="2016" y="1920"/>
            <a:chExt cx="1680" cy="1680"/>
          </a:xfrm>
        </p:grpSpPr>
        <p:sp>
          <p:nvSpPr>
            <p:cNvPr id="378900" name="Oval 20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  <p:sp>
          <p:nvSpPr>
            <p:cNvPr id="378901" name="Freeform 21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9CC00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4" name="Rectangle 24"/>
          <p:cNvSpPr>
            <a:spLocks noChangeArrowheads="1"/>
          </p:cNvSpPr>
          <p:nvPr/>
        </p:nvSpPr>
        <p:spPr bwMode="gray">
          <a:xfrm>
            <a:off x="539552" y="1644760"/>
            <a:ext cx="4222750" cy="719137"/>
          </a:xfrm>
          <a:prstGeom prst="rect">
            <a:avLst/>
          </a:prstGeom>
          <a:gradFill rotWithShape="1">
            <a:gsLst>
              <a:gs pos="0">
                <a:srgbClr val="FF6699">
                  <a:gamma/>
                  <a:tint val="0"/>
                  <a:invGamma/>
                  <a:alpha val="80000"/>
                </a:srgbClr>
              </a:gs>
              <a:gs pos="100000">
                <a:srgbClr val="FF6699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4427984" y="1445431"/>
            <a:ext cx="973002" cy="985018"/>
            <a:chOff x="2016" y="1920"/>
            <a:chExt cx="1680" cy="1680"/>
          </a:xfrm>
        </p:grpSpPr>
        <p:sp>
          <p:nvSpPr>
            <p:cNvPr id="378907" name="Oval 27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9999"/>
                </a:gs>
                <a:gs pos="100000">
                  <a:srgbClr val="FF9999">
                    <a:gamma/>
                    <a:shade val="39216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  <p:sp>
          <p:nvSpPr>
            <p:cNvPr id="378908" name="Freeform 28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99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</p:grpSp>
      <p:sp>
        <p:nvSpPr>
          <p:cNvPr id="378890" name="Rectangle 10"/>
          <p:cNvSpPr>
            <a:spLocks noChangeArrowheads="1"/>
          </p:cNvSpPr>
          <p:nvPr/>
        </p:nvSpPr>
        <p:spPr bwMode="gray">
          <a:xfrm>
            <a:off x="539552" y="2724880"/>
            <a:ext cx="5112568" cy="719137"/>
          </a:xfrm>
          <a:prstGeom prst="rect">
            <a:avLst/>
          </a:prstGeom>
          <a:gradFill rotWithShape="1">
            <a:gsLst>
              <a:gs pos="0">
                <a:srgbClr val="93B1FD">
                  <a:gamma/>
                  <a:tint val="0"/>
                  <a:invGamma/>
                  <a:alpha val="80000"/>
                </a:srgbClr>
              </a:gs>
              <a:gs pos="100000">
                <a:srgbClr val="93B1FD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gray">
          <a:xfrm>
            <a:off x="539552" y="4885120"/>
            <a:ext cx="7272808" cy="719137"/>
          </a:xfrm>
          <a:prstGeom prst="rect">
            <a:avLst/>
          </a:prstGeom>
          <a:gradFill rotWithShape="1">
            <a:gsLst>
              <a:gs pos="0">
                <a:srgbClr val="FF9900">
                  <a:gamma/>
                  <a:tint val="0"/>
                  <a:invGamma/>
                  <a:alpha val="80000"/>
                </a:srgbClr>
              </a:gs>
              <a:gs pos="100000">
                <a:srgbClr val="FF9900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6" name="AutoShape 27"/>
          <p:cNvSpPr>
            <a:spLocks noChangeArrowheads="1"/>
          </p:cNvSpPr>
          <p:nvPr/>
        </p:nvSpPr>
        <p:spPr bwMode="gray">
          <a:xfrm>
            <a:off x="928662" y="214290"/>
            <a:ext cx="7818662" cy="52514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Спортивно-оздоровительное направление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4" name="Picture 2" descr="E:\СКАЛОЛАЗАНИЕ_уменьш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113" y="1341091"/>
            <a:ext cx="2743200" cy="3657600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897" name="Rectangle 17"/>
          <p:cNvSpPr>
            <a:spLocks noChangeArrowheads="1"/>
          </p:cNvSpPr>
          <p:nvPr/>
        </p:nvSpPr>
        <p:spPr bwMode="gray">
          <a:xfrm>
            <a:off x="571472" y="3877008"/>
            <a:ext cx="5854269" cy="720725"/>
          </a:xfrm>
          <a:prstGeom prst="rect">
            <a:avLst/>
          </a:prstGeom>
          <a:gradFill rotWithShape="1">
            <a:gsLst>
              <a:gs pos="0">
                <a:srgbClr val="99CC00">
                  <a:gamma/>
                  <a:tint val="0"/>
                  <a:invGamma/>
                  <a:alpha val="80000"/>
                </a:srgbClr>
              </a:gs>
              <a:gs pos="100000">
                <a:srgbClr val="99CC00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66"/>
              </a:solidFill>
              <a:latin typeface="Bookman Old Style" pitchFamily="18" charset="0"/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940783" y="3590021"/>
            <a:ext cx="973002" cy="1003322"/>
            <a:chOff x="2016" y="1920"/>
            <a:chExt cx="1680" cy="1680"/>
          </a:xfrm>
        </p:grpSpPr>
        <p:sp>
          <p:nvSpPr>
            <p:cNvPr id="378900" name="Oval 20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  <p:sp>
          <p:nvSpPr>
            <p:cNvPr id="378901" name="Freeform 21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9CC00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</p:grp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7268630" y="4674123"/>
            <a:ext cx="977219" cy="974509"/>
            <a:chOff x="2016" y="1920"/>
            <a:chExt cx="1680" cy="1680"/>
          </a:xfrm>
        </p:grpSpPr>
        <p:sp>
          <p:nvSpPr>
            <p:cNvPr id="378886" name="Oval 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  <p:sp>
          <p:nvSpPr>
            <p:cNvPr id="378887" name="Freeform 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</p:grpSp>
      <p:sp>
        <p:nvSpPr>
          <p:cNvPr id="25" name="Text Box 30"/>
          <p:cNvSpPr txBox="1">
            <a:spLocks noChangeArrowheads="1"/>
          </p:cNvSpPr>
          <p:nvPr/>
        </p:nvSpPr>
        <p:spPr bwMode="auto">
          <a:xfrm>
            <a:off x="767835" y="4086930"/>
            <a:ext cx="51735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ПЛАВАНИЕ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767221" y="1819662"/>
            <a:ext cx="3627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ШАХМАТЫ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620785" y="5002301"/>
            <a:ext cx="74104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СПОРТИВНЫЕ ПРАЗДНИКИ, ДНИ ЗДОРОВЬЯ, СОРЕВНОВАНИЯ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5220072" y="2453623"/>
            <a:ext cx="1016041" cy="989700"/>
            <a:chOff x="2016" y="1920"/>
            <a:chExt cx="1680" cy="1680"/>
          </a:xfrm>
        </p:grpSpPr>
        <p:sp>
          <p:nvSpPr>
            <p:cNvPr id="378893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  <p:sp>
          <p:nvSpPr>
            <p:cNvPr id="378894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  <a:latin typeface="Bookman Old Style" pitchFamily="18" charset="0"/>
              </a:endParaRPr>
            </a:p>
          </p:txBody>
        </p:sp>
      </p:grp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620785" y="2846725"/>
            <a:ext cx="56867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СЕКЦИЯ «СКАЛОЛАЗАНИЕ», СПОРТИВНЫЕ ИГРЫ</a:t>
            </a:r>
            <a:endParaRPr lang="en-US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7"/>
          <p:cNvSpPr>
            <a:spLocks noChangeArrowheads="1"/>
          </p:cNvSpPr>
          <p:nvPr/>
        </p:nvSpPr>
        <p:spPr bwMode="gray">
          <a:xfrm>
            <a:off x="971600" y="260648"/>
            <a:ext cx="7776864" cy="57467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ПРОЕКТНЫЕ МАСТЕРСКИЕ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gray">
          <a:xfrm rot="21280823">
            <a:off x="654638" y="1231687"/>
            <a:ext cx="3722634" cy="5190872"/>
          </a:xfrm>
          <a:prstGeom prst="rect">
            <a:avLst/>
          </a:prstGeom>
          <a:solidFill>
            <a:srgbClr val="000000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gray">
          <a:xfrm rot="421916">
            <a:off x="5026610" y="1318822"/>
            <a:ext cx="3732616" cy="5116053"/>
          </a:xfrm>
          <a:prstGeom prst="rect">
            <a:avLst/>
          </a:prstGeom>
          <a:solidFill>
            <a:srgbClr val="000000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3" name="Picture 2" descr="F:\DCIM\Camera\IMG_20140101_0708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" t="4492" b="8292"/>
          <a:stretch/>
        </p:blipFill>
        <p:spPr bwMode="auto">
          <a:xfrm rot="20972437">
            <a:off x="5491792" y="1291153"/>
            <a:ext cx="2955304" cy="3590655"/>
          </a:xfrm>
          <a:prstGeom prst="rect">
            <a:avLst/>
          </a:prstGeom>
          <a:noFill/>
          <a:ln w="158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DCIM\Camera\IMG_20150318_104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3890">
            <a:off x="4879028" y="3613005"/>
            <a:ext cx="3600400" cy="2700300"/>
          </a:xfrm>
          <a:prstGeom prst="rect">
            <a:avLst/>
          </a:prstGeom>
          <a:noFill/>
          <a:ln w="15875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27"/>
          <p:cNvSpPr>
            <a:spLocks noChangeArrowheads="1"/>
          </p:cNvSpPr>
          <p:nvPr/>
        </p:nvSpPr>
        <p:spPr bwMode="gray">
          <a:xfrm rot="401787">
            <a:off x="481253" y="1231472"/>
            <a:ext cx="3857712" cy="5746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ФАНТАСТИЧЕСКИЙ ЗВЕРЬ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AutoShape 27"/>
          <p:cNvSpPr>
            <a:spLocks noChangeArrowheads="1"/>
          </p:cNvSpPr>
          <p:nvPr/>
        </p:nvSpPr>
        <p:spPr bwMode="gray">
          <a:xfrm>
            <a:off x="650748" y="1911049"/>
            <a:ext cx="3563252" cy="5746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УДИВИТЕЛЬНОЕ РЯДОМ.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БИБЛИОТЕКА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24" name="AutoShape 27"/>
          <p:cNvSpPr>
            <a:spLocks noChangeArrowheads="1"/>
          </p:cNvSpPr>
          <p:nvPr/>
        </p:nvSpPr>
        <p:spPr bwMode="gray">
          <a:xfrm rot="21268081">
            <a:off x="538578" y="2529556"/>
            <a:ext cx="3787595" cy="5746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СОЗДАНИЕ НАСТОЛЬНОЙ ИГРЫ 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AutoShape 27"/>
          <p:cNvSpPr>
            <a:spLocks noChangeArrowheads="1"/>
          </p:cNvSpPr>
          <p:nvPr/>
        </p:nvSpPr>
        <p:spPr bwMode="gray">
          <a:xfrm rot="20749872">
            <a:off x="1098296" y="3203848"/>
            <a:ext cx="3177480" cy="46877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TIME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AutoShape 27"/>
          <p:cNvSpPr>
            <a:spLocks noChangeArrowheads="1"/>
          </p:cNvSpPr>
          <p:nvPr/>
        </p:nvSpPr>
        <p:spPr bwMode="gray">
          <a:xfrm>
            <a:off x="441934" y="3850436"/>
            <a:ext cx="3787595" cy="5746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БУКЛЕТ ДЛЯ АВИАКОМПАНИИ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AutoShape 27"/>
          <p:cNvSpPr>
            <a:spLocks noChangeArrowheads="1"/>
          </p:cNvSpPr>
          <p:nvPr/>
        </p:nvSpPr>
        <p:spPr bwMode="gray">
          <a:xfrm rot="21169441">
            <a:off x="901742" y="4474670"/>
            <a:ext cx="3350499" cy="5746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КНИЖНОЕ ИЗДАТЕЛЬСТВО</a:t>
            </a:r>
          </a:p>
        </p:txBody>
      </p:sp>
      <p:sp>
        <p:nvSpPr>
          <p:cNvPr id="22" name="AutoShape 27"/>
          <p:cNvSpPr>
            <a:spLocks noChangeArrowheads="1"/>
          </p:cNvSpPr>
          <p:nvPr/>
        </p:nvSpPr>
        <p:spPr bwMode="gray">
          <a:xfrm rot="20905606">
            <a:off x="586684" y="5122033"/>
            <a:ext cx="3647360" cy="5746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ВОКРУГ СВЕТА ЗА 180 МИНУТ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23" name="AutoShape 27"/>
          <p:cNvSpPr>
            <a:spLocks noChangeArrowheads="1"/>
          </p:cNvSpPr>
          <p:nvPr/>
        </p:nvSpPr>
        <p:spPr bwMode="gray">
          <a:xfrm rot="20577846">
            <a:off x="1265164" y="5671275"/>
            <a:ext cx="3303039" cy="5746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ПТИЧЬЯ ШКОЛА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004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327</Words>
  <Application>Microsoft Office PowerPoint</Application>
  <PresentationFormat>Экран (4:3)</PresentationFormat>
  <Paragraphs>116</Paragraphs>
  <Slides>36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Гость</dc:creator>
  <cp:lastModifiedBy>Dremina-IA</cp:lastModifiedBy>
  <cp:revision>38</cp:revision>
  <dcterms:modified xsi:type="dcterms:W3CDTF">2018-11-16T09:48:54Z</dcterms:modified>
</cp:coreProperties>
</file>