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69" r:id="rId3"/>
    <p:sldId id="302" r:id="rId4"/>
    <p:sldId id="279" r:id="rId5"/>
    <p:sldId id="296" r:id="rId6"/>
    <p:sldId id="271" r:id="rId7"/>
    <p:sldId id="268" r:id="rId8"/>
    <p:sldId id="308" r:id="rId9"/>
    <p:sldId id="306" r:id="rId10"/>
    <p:sldId id="307" r:id="rId11"/>
    <p:sldId id="303" r:id="rId12"/>
    <p:sldId id="304" r:id="rId13"/>
    <p:sldId id="282" r:id="rId14"/>
    <p:sldId id="283" r:id="rId15"/>
    <p:sldId id="309" r:id="rId16"/>
    <p:sldId id="284" r:id="rId17"/>
    <p:sldId id="267" r:id="rId18"/>
    <p:sldId id="299" r:id="rId19"/>
    <p:sldId id="293" r:id="rId20"/>
    <p:sldId id="285" r:id="rId21"/>
    <p:sldId id="300" r:id="rId22"/>
    <p:sldId id="310" r:id="rId23"/>
    <p:sldId id="29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0" autoAdjust="0"/>
    <p:restoredTop sz="69486" autoAdjust="0"/>
  </p:normalViewPr>
  <p:slideViewPr>
    <p:cSldViewPr>
      <p:cViewPr>
        <p:scale>
          <a:sx n="100" d="100"/>
          <a:sy n="100" d="100"/>
        </p:scale>
        <p:origin x="-1908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918648" cy="2520280"/>
          </a:xfrm>
        </p:spPr>
        <p:txBody>
          <a:bodyPr>
            <a:normAutofit fontScale="90000"/>
          </a:bodyPr>
          <a:lstStyle/>
          <a:p>
            <a:r>
              <a:rPr lang="ru-RU" sz="48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sz="48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48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КОНЦЕПЦИЯ </a:t>
            </a:r>
            <a:br>
              <a:rPr lang="ru-RU" sz="48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48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воспитательной системы </a:t>
            </a:r>
            <a:br>
              <a:rPr lang="ru-RU" sz="48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48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МАОУ «СОШ №101» г. Перми</a:t>
            </a:r>
            <a:r>
              <a:rPr lang="ru-RU" sz="4800" b="1" i="1" dirty="0">
                <a:solidFill>
                  <a:schemeClr val="tx2"/>
                </a:solidFill>
                <a:cs typeface="Times New Roman" pitchFamily="18" charset="0"/>
              </a:rPr>
              <a:t/>
            </a:r>
            <a:br>
              <a:rPr lang="ru-RU" sz="4800" b="1" i="1" dirty="0">
                <a:solidFill>
                  <a:schemeClr val="tx2"/>
                </a:solidFill>
                <a:cs typeface="Times New Roman" pitchFamily="18" charset="0"/>
              </a:rPr>
            </a:br>
            <a:endParaRPr lang="ru-RU" sz="4800" b="1" i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443" y="404664"/>
            <a:ext cx="2043113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93556" y="4931876"/>
            <a:ext cx="32130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Заместители директора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 по воспитательной работе 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МАОУ «СОШ №101» г. Перми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 err="1">
                <a:solidFill>
                  <a:srgbClr val="002060"/>
                </a:solidFill>
              </a:rPr>
              <a:t>Владыкина</a:t>
            </a:r>
            <a:r>
              <a:rPr lang="ru-RU" b="1" i="1" dirty="0">
                <a:solidFill>
                  <a:srgbClr val="002060"/>
                </a:solidFill>
              </a:rPr>
              <a:t> О.В.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Шехирева М.С. </a:t>
            </a:r>
          </a:p>
        </p:txBody>
      </p:sp>
    </p:spTree>
    <p:extLst>
      <p:ext uri="{BB962C8B-B14F-4D97-AF65-F5344CB8AC3E}">
        <p14:creationId xmlns:p14="http://schemas.microsoft.com/office/powerpoint/2010/main" val="4077263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097" y="44624"/>
            <a:ext cx="8229600" cy="1150555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Мероприятия в рамках РДШ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808" y="1117441"/>
            <a:ext cx="4050246" cy="27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0522"/>
            <a:ext cx="4081232" cy="272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770" y="3840797"/>
            <a:ext cx="4050246" cy="274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F:\2017\Сборы\от Воти\IMG_2039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97200"/>
            <a:ext cx="4108549" cy="275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25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2700"/>
            <a:ext cx="9139237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Система дополнительного образования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4810">
            <a:off x="802037" y="1484784"/>
            <a:ext cx="374252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057">
            <a:off x="4788024" y="1478310"/>
            <a:ext cx="3791627" cy="284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7598">
            <a:off x="815140" y="3989369"/>
            <a:ext cx="3815629" cy="263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851">
            <a:off x="4788024" y="4139937"/>
            <a:ext cx="378460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071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2700"/>
            <a:ext cx="9139237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2049">
            <a:off x="642616" y="958317"/>
            <a:ext cx="3682303" cy="244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1828">
            <a:off x="4890758" y="762013"/>
            <a:ext cx="3783682" cy="283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3501008"/>
            <a:ext cx="4449763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864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" y="0"/>
            <a:ext cx="9169028" cy="688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291264" cy="5001419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2060"/>
                </a:solidFill>
              </a:rPr>
              <a:t>         Линейки на 1 сентября                                 Легкоатлетическая эстафета</a:t>
            </a:r>
          </a:p>
          <a:p>
            <a:endParaRPr lang="ru-RU" sz="1800" dirty="0">
              <a:solidFill>
                <a:srgbClr val="002060"/>
              </a:solidFill>
            </a:endParaRPr>
          </a:p>
          <a:p>
            <a:endParaRPr lang="ru-RU" sz="1800" dirty="0" smtClean="0">
              <a:solidFill>
                <a:srgbClr val="002060"/>
              </a:solidFill>
            </a:endParaRPr>
          </a:p>
          <a:p>
            <a:endParaRPr lang="ru-RU" sz="1800" dirty="0">
              <a:solidFill>
                <a:srgbClr val="002060"/>
              </a:solidFill>
            </a:endParaRPr>
          </a:p>
          <a:p>
            <a:endParaRPr lang="ru-RU" sz="1800" dirty="0" smtClean="0">
              <a:solidFill>
                <a:srgbClr val="002060"/>
              </a:solidFill>
            </a:endParaRPr>
          </a:p>
          <a:p>
            <a:endParaRPr lang="ru-RU" sz="1800" dirty="0">
              <a:solidFill>
                <a:srgbClr val="002060"/>
              </a:solidFill>
            </a:endParaRPr>
          </a:p>
          <a:p>
            <a:endParaRPr lang="ru-RU" sz="1800" dirty="0" smtClean="0">
              <a:solidFill>
                <a:srgbClr val="002060"/>
              </a:solidFill>
            </a:endParaRPr>
          </a:p>
          <a:p>
            <a:endParaRPr lang="ru-RU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     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</a:rPr>
              <a:t> </a:t>
            </a:r>
            <a:r>
              <a:rPr lang="ru-RU" sz="1800" dirty="0" smtClean="0">
                <a:solidFill>
                  <a:srgbClr val="002060"/>
                </a:solidFill>
              </a:rPr>
              <a:t>                  День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              Мира</a:t>
            </a:r>
          </a:p>
          <a:p>
            <a:pPr marL="0" indent="0">
              <a:buNone/>
            </a:pPr>
            <a:endParaRPr lang="ru-RU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8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                                                          Туристический слёт                            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Организаторы\Desktop\фото 2015\Линейка  1 сентября 2015 г. школы 101\IMG_30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рганизаторы\Desktop\фото 2015\легкоатлетическая эстафета\IMG_55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291" y="1586127"/>
            <a:ext cx="4283968" cy="285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54690"/>
            <a:ext cx="345773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Организаторы\Desktop\ФОТО\День мира 21.09.2017\IMG_76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11625"/>
            <a:ext cx="2987824" cy="223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1198" y="188640"/>
            <a:ext cx="8229600" cy="922114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Система ключевых </a:t>
            </a:r>
            <a:br>
              <a:rPr lang="ru-RU" sz="3600" b="1" i="1" dirty="0" smtClean="0">
                <a:solidFill>
                  <a:srgbClr val="002060"/>
                </a:solidFill>
              </a:rPr>
            </a:br>
            <a:r>
              <a:rPr lang="ru-RU" sz="3600" b="1" i="1" dirty="0" smtClean="0">
                <a:solidFill>
                  <a:srgbClr val="002060"/>
                </a:solidFill>
              </a:rPr>
              <a:t>школьных творческих дел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1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62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Система ключевых 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школьных творческих дел</a:t>
            </a:r>
            <a:endParaRPr lang="ru-RU" dirty="0"/>
          </a:p>
        </p:txBody>
      </p:sp>
      <p:pic>
        <p:nvPicPr>
          <p:cNvPr id="4099" name="Picture 3" descr="C:\Users\Организаторы\Desktop\фото 2015\Благотворительный вечер\вечер (2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94470"/>
            <a:ext cx="3521364" cy="264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ttps://pp.vk.me/c628430/v628430230/3bd7b/ZF3CpXL2hj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6733"/>
            <a:ext cx="410605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Организаторы\Desktop\Юбилей школы 65 лет\фото на календарь\IMG_58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76733"/>
            <a:ext cx="3491879" cy="261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Организаторы\Desktop\Юбилей школы 65 лет\фото на календарь\февраль\Научно-практическая конференция Первые шаги в науку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32897"/>
            <a:ext cx="3339430" cy="294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04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404664"/>
            <a:ext cx="3394720" cy="576064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2"/>
                </a:solidFill>
              </a:rPr>
              <a:t>Мои единомышленники</a:t>
            </a:r>
            <a:endParaRPr lang="ru-RU" sz="2800" b="1" i="1" dirty="0">
              <a:solidFill>
                <a:schemeClr val="tx2"/>
              </a:solidFill>
            </a:endParaRPr>
          </a:p>
        </p:txBody>
      </p:sp>
      <p:pic>
        <p:nvPicPr>
          <p:cNvPr id="5124" name="Picture 4" descr="C:\Users\Организаторы\Desktop\Шехирева\2017-2018\a2Z2JTyqnh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3503058" cy="262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Организаторы\Desktop\Шехирева\2017-2018\gYMSdJ7tz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56763"/>
            <a:ext cx="3481718" cy="415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Организаторы\Desktop\Шехирева\2017-2018\xGMo8XH5Cq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10" y="2958217"/>
            <a:ext cx="3645024" cy="37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Организаторы\Desktop\Шехирева\2017-2018\HaBdfnUHh-M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634" y="1052736"/>
            <a:ext cx="4462031" cy="287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188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" y="0"/>
            <a:ext cx="9140900" cy="6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Z:\Лялина Е.Л\ЛЯЛИНА 2016\AND_35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02659"/>
            <a:ext cx="4258666" cy="284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692696"/>
            <a:ext cx="4042792" cy="114300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Осенние школьные творческие сборы «Детское движение-в жизнь!»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10244" name="Picture 4" descr="https://2.downloader.disk.yandex.ru/preview/fdf0543834fac8fad1688495601a65885d348b97b8c8f07e33350812ee4cda3c/inf/hbBFYs84QSeAY3wPadJ2VzAQfdM8JoC93lDKMrjGfxEx2xkF6RlbhDiuyLeEMr-4ojdN4OyDlEopnpAXgKX_QA%3D%3D?uid=0&amp;filename=DSC_0805.JPG&amp;disposition=inline&amp;hash=&amp;limit=0&amp;content_type=image%2Fjpeg&amp;tknv=v2&amp;size=1280x7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303"/>
            <a:ext cx="2735957" cy="410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3.downloader.disk.yandex.ru/preview/34d150f87b6d5e62ebee7181df21e2f72e997934ed58730bb767c060548cd50e/inf/hbBFYs84QSeAY3wPadJ2Vy_B1U1UpZQNGCegF9ip78VHUPNZcCpoHYm8Kas8ei6l2T3mbQqmM1jCVDa4HgjNYQ%3D%3D?uid=0&amp;filename=DSC_0773.JPG&amp;disposition=inline&amp;hash=&amp;limit=0&amp;content_type=image%2Fjpeg&amp;tknv=v2&amp;size=1280x77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99751"/>
            <a:ext cx="4546698" cy="303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10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938" y="692696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Система ключевых 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школьных творческих дел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3893" y="2060848"/>
            <a:ext cx="3322712" cy="648071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Профильный лагерь актива ДИМСИ   «Вместе»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Организаторы\Desktop\Документы 2014-15 уч. год\Лето 2014\фото простоканикулово\IMG_15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11322"/>
            <a:ext cx="4032448" cy="289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9912" y="2132856"/>
            <a:ext cx="56730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           </a:t>
            </a:r>
            <a:r>
              <a:rPr lang="ru-RU" sz="2000" b="1" i="1" dirty="0" smtClean="0">
                <a:solidFill>
                  <a:srgbClr val="002060"/>
                </a:solidFill>
              </a:rPr>
              <a:t>Летний </a:t>
            </a:r>
            <a:r>
              <a:rPr lang="ru-RU" sz="2000" b="1" i="1" dirty="0">
                <a:solidFill>
                  <a:srgbClr val="002060"/>
                </a:solidFill>
              </a:rPr>
              <a:t>лагерь </a:t>
            </a:r>
            <a:r>
              <a:rPr lang="ru-RU" sz="2000" b="1" i="1" dirty="0" smtClean="0">
                <a:solidFill>
                  <a:srgbClr val="002060"/>
                </a:solidFill>
              </a:rPr>
              <a:t>«Простоканикулово»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" name="Picture 2" descr="C:\Users\Организаторы\Desktop\Юбилей школы 65 лет\фото на календарь\июнь\Летний лагерь ВМЕСТ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3" y="2852936"/>
            <a:ext cx="4139952" cy="279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97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6" y="0"/>
            <a:ext cx="9153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Летний лагерь профессий «</a:t>
            </a:r>
            <a:r>
              <a:rPr lang="en-US" b="1" i="1" dirty="0" smtClean="0">
                <a:solidFill>
                  <a:srgbClr val="002060"/>
                </a:solidFill>
              </a:rPr>
              <a:t>#</a:t>
            </a:r>
            <a:r>
              <a:rPr lang="ru-RU" b="1" i="1" dirty="0" err="1" smtClean="0">
                <a:solidFill>
                  <a:srgbClr val="002060"/>
                </a:solidFill>
              </a:rPr>
              <a:t>ПрофиБуду</a:t>
            </a:r>
            <a:r>
              <a:rPr lang="ru-RU" b="1" i="1" dirty="0" smtClean="0">
                <a:solidFill>
                  <a:srgbClr val="002060"/>
                </a:solidFill>
              </a:rPr>
              <a:t>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3314" name="Picture 2" descr="C:\Users\Организаторы\Desktop\ФОТО\Профибуду\t6X_92ssp7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7" y="1628800"/>
            <a:ext cx="4320480" cy="28803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4234063" cy="3171137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24213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6" y="0"/>
            <a:ext cx="9153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124744"/>
            <a:ext cx="4040188" cy="639762"/>
          </a:xfrm>
        </p:spPr>
        <p:txBody>
          <a:bodyPr/>
          <a:lstStyle/>
          <a:p>
            <a:r>
              <a:rPr lang="ru-RU" i="1" dirty="0" smtClean="0">
                <a:solidFill>
                  <a:srgbClr val="003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Трудовые отряды</a:t>
            </a:r>
            <a:endParaRPr lang="ru-RU" i="1" dirty="0">
              <a:solidFill>
                <a:srgbClr val="003A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3"/>
          </p:nvPr>
        </p:nvSpPr>
        <p:spPr>
          <a:xfrm>
            <a:off x="5256584" y="1380927"/>
            <a:ext cx="3744416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solidFill>
                  <a:srgbClr val="0848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rgbClr val="0848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Сплавы по рекам Пермского края</a:t>
            </a:r>
            <a:endParaRPr lang="ru-RU" i="1" dirty="0">
              <a:solidFill>
                <a:srgbClr val="0848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Организаторы\Desktop\ФОТО\Профибуду\S-g3U6QZ2G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3923928" cy="261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Организаторы\Desktop\ФОТО\Профибуду\mS9sHd6guD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316760"/>
            <a:ext cx="3636912" cy="24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Организаторы\Desktop\ЛДО 2017\Фото\Сплавы\0aBUtstgdQ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584" y="2060848"/>
            <a:ext cx="3813397" cy="253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03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95552" y="6021288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i="1" dirty="0" smtClean="0">
                <a:solidFill>
                  <a:srgbClr val="002060"/>
                </a:solidFill>
                <a:latin typeface="Arial" charset="0"/>
              </a:rPr>
              <a:t>Школа </a:t>
            </a:r>
            <a:r>
              <a:rPr lang="ru-RU" sz="2800" b="1" i="1" dirty="0">
                <a:solidFill>
                  <a:srgbClr val="002060"/>
                </a:solidFill>
                <a:latin typeface="Arial" charset="0"/>
              </a:rPr>
              <a:t>социальной успешности</a:t>
            </a:r>
          </a:p>
        </p:txBody>
      </p:sp>
      <p:pic>
        <p:nvPicPr>
          <p:cNvPr id="1027" name="Picture 3" descr="F:\2017\Сборы\от Воти\IMG_29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901" y="1730849"/>
            <a:ext cx="6474078" cy="43160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Z:\Программы\Шаблоны дипломов и грамот\Эмблема школ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2656"/>
            <a:ext cx="2039452" cy="136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06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658" y="260648"/>
            <a:ext cx="8229600" cy="998984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Система ключевых 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школьных творческих дел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Организаторы\Desktop\фото 2016\8 марта 2016\IMG_0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53282"/>
            <a:ext cx="4139951" cy="275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Организаторы\Desktop\фото 2014\день здоровья\IMG_78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330" y="1345021"/>
            <a:ext cx="4932040" cy="27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Организаторы\Desktop\фото 2015\золотой ключ 2015\IMG_92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4113249"/>
            <a:ext cx="4075343" cy="271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Организаторы\Desktop\фото 2015\Школа актива 2015\Школа актива 20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458" y="4063369"/>
            <a:ext cx="4151784" cy="27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07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6" y="0"/>
            <a:ext cx="9153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Z:\Шехирева\Логипы\Аиф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528" y="554464"/>
            <a:ext cx="1943128" cy="129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Z:\Шехирева\Логипы\Колыбел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81751"/>
            <a:ext cx="2133600" cy="78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Z:\Шехирева\Логипы\Пв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26505"/>
            <a:ext cx="2123306" cy="212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Z:\Шехирева\Логипы\Псс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44823"/>
            <a:ext cx="2160240" cy="235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Z:\Шехирева\Логипы\Пцбк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42" y="2035594"/>
            <a:ext cx="21717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Z:\Шехирева\Логипы\Русгидро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33" y="3087132"/>
            <a:ext cx="2386608" cy="125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Z:\Шехирева\Логипы\Союз изобрет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5692452"/>
            <a:ext cx="252028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Z:\Шехирева\Логипы\Фаворит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32" y="3313405"/>
            <a:ext cx="2070224" cy="205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Z:\Шехирева\Логипы\Эмблема ДИМСИ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124" y="4426821"/>
            <a:ext cx="2162396" cy="195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Z:\Шехирева\Логипы\Эстель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27" y="5187246"/>
            <a:ext cx="2471928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331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Организаторы\Desktop\Росгвардия\!!!Клятва ЮнГвард\IMG_14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05986"/>
            <a:ext cx="4427984" cy="29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Фото Виват, Кадет !2018г\DSC_56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-17123"/>
            <a:ext cx="5870773" cy="391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Организаторы\Desktop\Росгвардия\!!!Клятва ЮнГвард\IMG_13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" y="0"/>
            <a:ext cx="518457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Фото Виват, Кадет !2018г\DSC_62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" y="3612828"/>
            <a:ext cx="4489376" cy="325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рганизаторы\Desktop\Росгвардия\!!!Клятва ЮнГвард\IMG_14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112" y="2192536"/>
            <a:ext cx="3258851" cy="217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916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08" y="0"/>
            <a:ext cx="9153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Результаты деятельности воспитательной системы </a:t>
            </a:r>
            <a:br>
              <a:rPr lang="ru-RU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МАОУ «СОШ № 101» г. Перми </a:t>
            </a:r>
            <a:endParaRPr lang="ru-RU" sz="32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7584" y="2060848"/>
            <a:ext cx="7931224" cy="4896544"/>
          </a:xfrm>
        </p:spPr>
        <p:txBody>
          <a:bodyPr>
            <a:normAutofit fontScale="62500" lnSpcReduction="20000"/>
          </a:bodyPr>
          <a:lstStyle/>
          <a:p>
            <a:pPr marL="274320" lvl="0" indent="-274320" algn="just"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Реально функционирующая воспитательная система школы позволяет ребёнку включиться в разнообразные формы деятельности. </a:t>
            </a:r>
          </a:p>
          <a:p>
            <a:pPr marL="274320" lvl="0" indent="-274320" algn="just"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Каждое школьное общее дело становится для подростка копилкой положительных эмоций и уверенности в собственных силах</a:t>
            </a:r>
          </a:p>
          <a:p>
            <a:pPr marL="274320" lvl="0" indent="-274320" algn="just"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Школьное самоуправление даёт возможность подростку стать участником большого важного общего дела.</a:t>
            </a:r>
          </a:p>
          <a:p>
            <a:pPr marL="274320" lvl="0" indent="-274320" algn="just"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Социально значимая деятельность формирует активную гражданскую позицию.</a:t>
            </a:r>
          </a:p>
          <a:p>
            <a:pPr marL="274320" lvl="0" indent="-274320" algn="just"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Ученики школы №101 видят во взрослых друзей-единомышленников.</a:t>
            </a:r>
          </a:p>
          <a:p>
            <a:pPr marL="274320" lvl="0" indent="-274320" algn="just"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Закон доброго отношения к людям, ставший нормой школьной жизни,  позволяет поддерживать в школе уникальную атмосферу доверия и уважения</a:t>
            </a:r>
          </a:p>
          <a:p>
            <a:pPr marL="274320" lvl="0" indent="-274320" algn="just"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Char char=""/>
            </a:pPr>
            <a:endParaRPr lang="ru-RU" dirty="0" smtClean="0">
              <a:solidFill>
                <a:prstClr val="black"/>
              </a:solidFill>
              <a:latin typeface="Century Schoolbook"/>
            </a:endParaRPr>
          </a:p>
          <a:p>
            <a:pPr marL="0" lvl="0" indent="0" algn="just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r>
              <a:rPr lang="ru-RU" dirty="0" smtClean="0">
                <a:solidFill>
                  <a:prstClr val="black"/>
                </a:solidFill>
                <a:latin typeface="Century Schoolbook"/>
              </a:rPr>
              <a:t> </a:t>
            </a:r>
            <a:r>
              <a:rPr lang="ru-RU" sz="1800" b="1" i="1" dirty="0" smtClean="0">
                <a:solidFill>
                  <a:schemeClr val="tx2"/>
                </a:solidFill>
                <a:latin typeface="+mj-lt"/>
              </a:rPr>
              <a:t>                          </a:t>
            </a:r>
          </a:p>
          <a:p>
            <a:pPr marL="0" indent="0" algn="just">
              <a:spcBef>
                <a:spcPts val="600"/>
              </a:spcBef>
              <a:buClr>
                <a:srgbClr val="FE8637"/>
              </a:buClr>
              <a:buSzPct val="70000"/>
              <a:buNone/>
            </a:pPr>
            <a:r>
              <a:rPr lang="ru-RU" sz="1800" b="1" i="1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800" b="1" i="1" dirty="0" smtClean="0">
                <a:solidFill>
                  <a:schemeClr val="tx2"/>
                </a:solidFill>
                <a:latin typeface="+mj-lt"/>
              </a:rPr>
              <a:t>                          </a:t>
            </a:r>
            <a:endParaRPr lang="ru-RU" sz="1800" b="1" i="1" dirty="0">
              <a:solidFill>
                <a:schemeClr val="tx2"/>
              </a:solidFill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600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Организаторы\Desktop\Шехирева\2017-2018\tatKWH6U6L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5207440" cy="298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Организаторы\Desktop\ФОТО\MQZba1FkGa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738" y="3747271"/>
            <a:ext cx="4681034" cy="271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Z:\Шехирева\2017-2018\IMG_12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242" y="620688"/>
            <a:ext cx="3149758" cy="242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:\Шехирева\2017-2018\IMG_66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9340"/>
            <a:ext cx="2534400" cy="361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Организаторы\Desktop\Шехирева\2017-2018\2MQb3vaeMG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45" y="3212976"/>
            <a:ext cx="1779794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936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" y="0"/>
            <a:ext cx="9131374" cy="688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Цели и задачи </a:t>
            </a:r>
            <a:br>
              <a:rPr lang="ru-RU" sz="3600" b="1" i="1" dirty="0" smtClean="0">
                <a:solidFill>
                  <a:srgbClr val="002060"/>
                </a:solidFill>
              </a:rPr>
            </a:br>
            <a:r>
              <a:rPr lang="ru-RU" sz="3600" b="1" i="1" dirty="0" smtClean="0">
                <a:solidFill>
                  <a:srgbClr val="002060"/>
                </a:solidFill>
              </a:rPr>
              <a:t>воспитательной системы школы: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9592" y="1600200"/>
            <a:ext cx="3596208" cy="4525963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     </a:t>
            </a:r>
            <a:r>
              <a:rPr lang="ru-RU" sz="3600" i="1" dirty="0" smtClean="0">
                <a:solidFill>
                  <a:srgbClr val="002060"/>
                </a:solidFill>
              </a:rPr>
              <a:t>  </a:t>
            </a:r>
            <a:r>
              <a:rPr lang="ru-RU" sz="5100" b="1" i="1" dirty="0" smtClean="0">
                <a:solidFill>
                  <a:srgbClr val="002060"/>
                </a:solidFill>
              </a:rPr>
              <a:t>Цель</a:t>
            </a:r>
            <a:r>
              <a:rPr lang="ru-RU" sz="5100" b="1" i="1" dirty="0" smtClean="0">
                <a:solidFill>
                  <a:srgbClr val="002060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ru-RU" sz="5100" b="1" i="1" dirty="0">
                <a:solidFill>
                  <a:srgbClr val="002060"/>
                </a:solidFill>
              </a:rPr>
              <a:t>Инициирование социальной активности обучающихся через развитую систему школьного самоуправления,  реализацию социально значимых программ ДИМСИ,  </a:t>
            </a:r>
          </a:p>
          <a:p>
            <a:pPr marL="0" indent="0" algn="ctr">
              <a:buNone/>
            </a:pPr>
            <a:r>
              <a:rPr lang="ru-RU" sz="5100" b="1" i="1" dirty="0">
                <a:solidFill>
                  <a:srgbClr val="002060"/>
                </a:solidFill>
              </a:rPr>
              <a:t>систему «ключевых» творческих дел.</a:t>
            </a:r>
          </a:p>
          <a:p>
            <a:pPr marL="0" indent="0" algn="ctr">
              <a:buNone/>
            </a:pPr>
            <a:endParaRPr lang="ru-RU" sz="5100" b="1" i="1" dirty="0" smtClean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4280" cy="5069160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3600" b="1" i="1" dirty="0">
                <a:solidFill>
                  <a:srgbClr val="002060"/>
                </a:solidFill>
              </a:rPr>
              <a:t>Задачи воспитательной системы школы</a:t>
            </a:r>
            <a:r>
              <a:rPr lang="ru-RU" sz="3600" b="1" i="1" dirty="0" smtClean="0">
                <a:solidFill>
                  <a:srgbClr val="002060"/>
                </a:solidFill>
              </a:rPr>
              <a:t>:</a:t>
            </a:r>
          </a:p>
          <a:p>
            <a:pPr marL="0" indent="0" algn="ctr">
              <a:buNone/>
            </a:pPr>
            <a:endParaRPr lang="ru-RU" b="1" i="1" dirty="0" smtClean="0">
              <a:solidFill>
                <a:srgbClr val="002060"/>
              </a:solidFill>
            </a:endParaRPr>
          </a:p>
          <a:p>
            <a:pPr algn="just"/>
            <a:r>
              <a:rPr lang="ru-RU" sz="3300" b="1" i="1" dirty="0" smtClean="0">
                <a:solidFill>
                  <a:srgbClr val="002060"/>
                </a:solidFill>
              </a:rPr>
              <a:t>Развивать ученические </a:t>
            </a:r>
            <a:r>
              <a:rPr lang="ru-RU" sz="3300" b="1" i="1" dirty="0">
                <a:solidFill>
                  <a:srgbClr val="002060"/>
                </a:solidFill>
              </a:rPr>
              <a:t>инициативы, </a:t>
            </a:r>
            <a:r>
              <a:rPr lang="ru-RU" sz="3300" b="1" i="1" dirty="0" smtClean="0">
                <a:solidFill>
                  <a:srgbClr val="002060"/>
                </a:solidFill>
              </a:rPr>
              <a:t>социальную активность обучающихся </a:t>
            </a:r>
            <a:r>
              <a:rPr lang="ru-RU" sz="3300" b="1" i="1" dirty="0">
                <a:solidFill>
                  <a:srgbClr val="002060"/>
                </a:solidFill>
              </a:rPr>
              <a:t>и родителей.</a:t>
            </a:r>
          </a:p>
          <a:p>
            <a:pPr lvl="0" algn="just"/>
            <a:r>
              <a:rPr lang="ru-RU" sz="3300" b="1" i="1" dirty="0" smtClean="0">
                <a:solidFill>
                  <a:srgbClr val="002060"/>
                </a:solidFill>
              </a:rPr>
              <a:t>Развивать</a:t>
            </a:r>
            <a:r>
              <a:rPr lang="ru-RU" sz="3300" b="1" i="1" dirty="0" smtClean="0">
                <a:solidFill>
                  <a:srgbClr val="002060"/>
                </a:solidFill>
              </a:rPr>
              <a:t> гражданственность </a:t>
            </a:r>
            <a:r>
              <a:rPr lang="ru-RU" sz="3300" b="1" i="1" dirty="0">
                <a:solidFill>
                  <a:srgbClr val="002060"/>
                </a:solidFill>
              </a:rPr>
              <a:t>и </a:t>
            </a:r>
            <a:r>
              <a:rPr lang="ru-RU" sz="3300" b="1" i="1" dirty="0" smtClean="0">
                <a:solidFill>
                  <a:srgbClr val="002060"/>
                </a:solidFill>
              </a:rPr>
              <a:t>правовое самосознание.</a:t>
            </a:r>
            <a:endParaRPr lang="ru-RU" sz="3300" b="1" i="1" dirty="0">
              <a:solidFill>
                <a:srgbClr val="002060"/>
              </a:solidFill>
            </a:endParaRPr>
          </a:p>
          <a:p>
            <a:pPr lvl="0" algn="just"/>
            <a:r>
              <a:rPr lang="ru-RU" sz="3300" b="1" i="1" dirty="0" smtClean="0">
                <a:solidFill>
                  <a:srgbClr val="002060"/>
                </a:solidFill>
              </a:rPr>
              <a:t>Формировать навыки </a:t>
            </a:r>
            <a:r>
              <a:rPr lang="ru-RU" sz="3300" b="1" i="1" dirty="0">
                <a:solidFill>
                  <a:srgbClr val="002060"/>
                </a:solidFill>
              </a:rPr>
              <a:t>здорового образа жизни.</a:t>
            </a:r>
          </a:p>
          <a:p>
            <a:pPr lvl="0" algn="just"/>
            <a:r>
              <a:rPr lang="ru-RU" sz="3300" b="1" i="1" dirty="0" smtClean="0">
                <a:solidFill>
                  <a:srgbClr val="002060"/>
                </a:solidFill>
              </a:rPr>
              <a:t>Включать обучающихся</a:t>
            </a:r>
            <a:r>
              <a:rPr lang="ru-RU" sz="3300" b="1" i="1" dirty="0">
                <a:solidFill>
                  <a:srgbClr val="002060"/>
                </a:solidFill>
              </a:rPr>
              <a:t>, родителей и педагогов в общественное управление школой.</a:t>
            </a:r>
          </a:p>
          <a:p>
            <a:pPr lvl="0" algn="just"/>
            <a:r>
              <a:rPr lang="ru-RU" sz="3300" b="1" i="1" dirty="0" smtClean="0">
                <a:solidFill>
                  <a:srgbClr val="002060"/>
                </a:solidFill>
              </a:rPr>
              <a:t>Создавать условия </a:t>
            </a:r>
            <a:r>
              <a:rPr lang="ru-RU" sz="3300" b="1" i="1" dirty="0">
                <a:solidFill>
                  <a:srgbClr val="002060"/>
                </a:solidFill>
              </a:rPr>
              <a:t>для профессионального самоопределения </a:t>
            </a:r>
            <a:r>
              <a:rPr lang="ru-RU" sz="3300" b="1" i="1" dirty="0" smtClean="0">
                <a:solidFill>
                  <a:srgbClr val="002060"/>
                </a:solidFill>
              </a:rPr>
              <a:t>обучающихся</a:t>
            </a:r>
            <a:r>
              <a:rPr lang="ru-RU" sz="3300" b="1" i="1" dirty="0">
                <a:solidFill>
                  <a:srgbClr val="002060"/>
                </a:solidFill>
              </a:rPr>
              <a:t>.</a:t>
            </a:r>
          </a:p>
          <a:p>
            <a:pPr lvl="0" algn="just"/>
            <a:r>
              <a:rPr lang="ru-RU" sz="3300" b="1" i="1" dirty="0" smtClean="0">
                <a:solidFill>
                  <a:srgbClr val="002060"/>
                </a:solidFill>
              </a:rPr>
              <a:t>Осуществлять первичную </a:t>
            </a:r>
            <a:r>
              <a:rPr lang="ru-RU" sz="3300" b="1" i="1" smtClean="0">
                <a:solidFill>
                  <a:srgbClr val="002060"/>
                </a:solidFill>
              </a:rPr>
              <a:t>профилактику правонарушений </a:t>
            </a:r>
            <a:r>
              <a:rPr lang="ru-RU" sz="3300" b="1" i="1" dirty="0">
                <a:solidFill>
                  <a:srgbClr val="002060"/>
                </a:solidFill>
              </a:rPr>
              <a:t>среди не­совершеннолетних.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107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" y="0"/>
            <a:ext cx="9135194" cy="688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603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Механизмы функционирования воспитательной системы </a:t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МАОУ «СОШ №101» г. Перми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55576" y="1772816"/>
            <a:ext cx="8229600" cy="4525963"/>
          </a:xfrm>
        </p:spPr>
        <p:txBody>
          <a:bodyPr>
            <a:noAutofit/>
          </a:bodyPr>
          <a:lstStyle/>
          <a:p>
            <a:r>
              <a:rPr lang="ru-RU" sz="2300" b="1" i="1" dirty="0" smtClean="0">
                <a:solidFill>
                  <a:srgbClr val="002060"/>
                </a:solidFill>
              </a:rPr>
              <a:t>Функционирование школьного самоуправления;</a:t>
            </a:r>
          </a:p>
          <a:p>
            <a:r>
              <a:rPr lang="ru-RU" sz="2300" b="1" i="1" dirty="0" smtClean="0">
                <a:solidFill>
                  <a:srgbClr val="002060"/>
                </a:solidFill>
              </a:rPr>
              <a:t>Деятельность по реализации социально-значимых программ Общероссийской общественной организации «Детские и молодежные социальные инициативы» (ДИМСИ) и РДШ;</a:t>
            </a:r>
          </a:p>
          <a:p>
            <a:r>
              <a:rPr lang="ru-RU" sz="2300" b="1" i="1" dirty="0" smtClean="0">
                <a:solidFill>
                  <a:srgbClr val="002060"/>
                </a:solidFill>
              </a:rPr>
              <a:t>Организация социальных и профессиональных проб и практик;</a:t>
            </a:r>
          </a:p>
          <a:p>
            <a:r>
              <a:rPr lang="ru-RU" sz="2300" b="1" i="1" dirty="0" smtClean="0">
                <a:solidFill>
                  <a:srgbClr val="002060"/>
                </a:solidFill>
              </a:rPr>
              <a:t>Сохранение и развитие системы традиционных творческих дел школы;</a:t>
            </a:r>
          </a:p>
          <a:p>
            <a:r>
              <a:rPr lang="ru-RU" sz="2300" b="1" i="1" dirty="0" smtClean="0">
                <a:solidFill>
                  <a:srgbClr val="002060"/>
                </a:solidFill>
              </a:rPr>
              <a:t>Деятельность системы дополнительного образования;</a:t>
            </a:r>
          </a:p>
          <a:p>
            <a:r>
              <a:rPr lang="ru-RU" sz="2300" b="1" i="1" dirty="0" smtClean="0">
                <a:solidFill>
                  <a:srgbClr val="002060"/>
                </a:solidFill>
              </a:rPr>
              <a:t>Создание условий для изобретательства</a:t>
            </a:r>
            <a:r>
              <a:rPr lang="ru-RU" sz="2300" i="1" dirty="0" smtClean="0">
                <a:solidFill>
                  <a:srgbClr val="002060"/>
                </a:solidFill>
              </a:rPr>
              <a:t>.</a:t>
            </a:r>
            <a:endParaRPr lang="ru-RU" sz="23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15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5" y="0"/>
            <a:ext cx="9154591" cy="689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404664"/>
            <a:ext cx="6552728" cy="1143000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rgbClr val="002060"/>
                </a:solidFill>
              </a:rPr>
              <a:t>Функционирование школьного самоуправления</a:t>
            </a:r>
            <a:r>
              <a:rPr lang="ru-RU" sz="3600" b="1" i="1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844824"/>
            <a:ext cx="7941568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i="1" dirty="0">
                <a:solidFill>
                  <a:srgbClr val="002060"/>
                </a:solidFill>
              </a:rPr>
              <a:t>Выборы и деятельность Президента школы;</a:t>
            </a:r>
          </a:p>
          <a:p>
            <a:pPr>
              <a:lnSpc>
                <a:spcPct val="90000"/>
              </a:lnSpc>
            </a:pPr>
            <a:r>
              <a:rPr lang="ru-RU" sz="2400" i="1" dirty="0">
                <a:solidFill>
                  <a:srgbClr val="002060"/>
                </a:solidFill>
              </a:rPr>
              <a:t>Работа школьных Министров;</a:t>
            </a:r>
          </a:p>
          <a:p>
            <a:pPr>
              <a:lnSpc>
                <a:spcPct val="90000"/>
              </a:lnSpc>
            </a:pPr>
            <a:r>
              <a:rPr lang="ru-RU" sz="2400" i="1" dirty="0">
                <a:solidFill>
                  <a:srgbClr val="002060"/>
                </a:solidFill>
              </a:rPr>
              <a:t>Деятельность Совета старшеклассников «Мыс Доброй надежды»;</a:t>
            </a:r>
          </a:p>
          <a:p>
            <a:pPr>
              <a:lnSpc>
                <a:spcPct val="90000"/>
              </a:lnSpc>
            </a:pPr>
            <a:r>
              <a:rPr lang="ru-RU" sz="2400" i="1" dirty="0">
                <a:solidFill>
                  <a:srgbClr val="002060"/>
                </a:solidFill>
              </a:rPr>
              <a:t>Функционирование органов классного самоуправления;</a:t>
            </a:r>
          </a:p>
          <a:p>
            <a:pPr>
              <a:lnSpc>
                <a:spcPct val="90000"/>
              </a:lnSpc>
            </a:pPr>
            <a:r>
              <a:rPr lang="ru-RU" sz="2400" i="1" dirty="0">
                <a:solidFill>
                  <a:srgbClr val="002060"/>
                </a:solidFill>
              </a:rPr>
              <a:t>Работа Совета командиров;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dirty="0"/>
          </a:p>
        </p:txBody>
      </p:sp>
      <p:pic>
        <p:nvPicPr>
          <p:cNvPr id="1026" name="Picture 2" descr="C:\Users\Организаторы\Desktop\фото 2015\Линейка  1 сентября 2015 г. школы 101\IMG_3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467" y="4232981"/>
            <a:ext cx="3901790" cy="260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Организаторы\Desktop\ФОТО\6v0rwiIMAB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218099"/>
            <a:ext cx="3475942" cy="261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96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332656"/>
            <a:ext cx="7632848" cy="2448272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Реализация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социально  значимых проектов и программ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Общероссийской общественной</a:t>
            </a:r>
            <a:r>
              <a:rPr lang="ru-RU" sz="2800" b="1" i="1" dirty="0">
                <a:solidFill>
                  <a:srgbClr val="002060"/>
                </a:solidFill>
              </a:rPr>
              <a:t/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организации </a:t>
            </a:r>
            <a:r>
              <a:rPr lang="ru-RU" sz="2800" b="1" i="1" dirty="0">
                <a:solidFill>
                  <a:srgbClr val="002060"/>
                </a:solidFill>
              </a:rPr>
              <a:t>«Детские и </a:t>
            </a:r>
            <a:r>
              <a:rPr lang="ru-RU" sz="2800" b="1" i="1" dirty="0" smtClean="0">
                <a:solidFill>
                  <a:srgbClr val="002060"/>
                </a:solidFill>
              </a:rPr>
              <a:t>молодёжные </a:t>
            </a:r>
            <a:r>
              <a:rPr lang="ru-RU" sz="2800" b="1" i="1" dirty="0">
                <a:solidFill>
                  <a:srgbClr val="002060"/>
                </a:solidFill>
              </a:rPr>
              <a:t>социальные инициативы» </a:t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(</a:t>
            </a:r>
            <a:r>
              <a:rPr lang="ru-RU" sz="2800" b="1" i="1" dirty="0" smtClean="0">
                <a:solidFill>
                  <a:srgbClr val="002060"/>
                </a:solidFill>
              </a:rPr>
              <a:t>ДИМСИ)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276917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55316"/>
            <a:ext cx="3203848" cy="30412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2996952"/>
            <a:ext cx="52565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ПРОГРАММЫ  ДИМСИ:</a:t>
            </a:r>
          </a:p>
          <a:p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«Школа гражданского общества»</a:t>
            </a: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</a:p>
          <a:p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«Младший брат от сердца </a:t>
            </a:r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к сердцу»</a:t>
            </a:r>
          </a:p>
          <a:p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«Юное поколение выбирает  </a:t>
            </a:r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книгу»                      </a:t>
            </a:r>
            <a:endParaRPr lang="ru-RU" sz="2400" b="1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Врата </a:t>
            </a:r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учёности</a:t>
            </a:r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»</a:t>
            </a:r>
          </a:p>
          <a:p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                  «</a:t>
            </a:r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Лидер здоровья»</a:t>
            </a:r>
          </a:p>
          <a:p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                          «</a:t>
            </a:r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СМИ третий сектор</a:t>
            </a:r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»</a:t>
            </a:r>
          </a:p>
          <a:p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                              «Волонтер 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XXI </a:t>
            </a:r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века»</a:t>
            </a:r>
            <a:endParaRPr lang="ru-RU" sz="2400" b="1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68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18"/>
            <a:ext cx="9144000" cy="687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411760" y="980728"/>
            <a:ext cx="3600400" cy="1107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</a:rPr>
              <a:t>Социально значимые акции: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55576" y="1600200"/>
            <a:ext cx="8136904" cy="4525963"/>
          </a:xfrm>
        </p:spPr>
        <p:txBody>
          <a:bodyPr>
            <a:normAutofit lnSpcReduction="1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Общешкольная акция «Дарить добро» с детскими садами микрорайона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Гайва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Экологические акции с ПЦБК, </a:t>
            </a:r>
            <a:r>
              <a:rPr lang="ru-RU" sz="2400" b="1" i="1" dirty="0">
                <a:solidFill>
                  <a:srgbClr val="002060"/>
                </a:solidFill>
              </a:rPr>
              <a:t>П</a:t>
            </a:r>
            <a:r>
              <a:rPr lang="ru-RU" sz="2400" b="1" i="1" dirty="0" smtClean="0">
                <a:solidFill>
                  <a:srgbClr val="002060"/>
                </a:solidFill>
              </a:rPr>
              <a:t>АО «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РусГидро</a:t>
            </a:r>
            <a:r>
              <a:rPr lang="ru-RU" sz="2400" b="1" i="1" dirty="0" smtClean="0">
                <a:solidFill>
                  <a:srgbClr val="002060"/>
                </a:solidFill>
              </a:rPr>
              <a:t>» Камской ГЭС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Благотворительная акция «Новогодний подарок другу» с Краевым Домом ребёнка №6</a:t>
            </a:r>
          </a:p>
          <a:p>
            <a:pPr lvl="0"/>
            <a:r>
              <a:rPr lang="ru-RU" sz="2400" b="1" i="1" dirty="0" smtClean="0">
                <a:solidFill>
                  <a:srgbClr val="002060"/>
                </a:solidFill>
              </a:rPr>
              <a:t>Всероссийская «Весенняя неделя добра»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Шефская работа </a:t>
            </a:r>
            <a:r>
              <a:rPr lang="ru-RU" sz="2400" b="1" i="1" dirty="0">
                <a:solidFill>
                  <a:srgbClr val="002060"/>
                </a:solidFill>
              </a:rPr>
              <a:t>в  приюте «Родник</a:t>
            </a:r>
            <a:r>
              <a:rPr lang="ru-RU" sz="2400" b="1" i="1" dirty="0" smtClean="0">
                <a:solidFill>
                  <a:srgbClr val="002060"/>
                </a:solidFill>
              </a:rPr>
              <a:t>», Доме ветеранов и инвалидов</a:t>
            </a:r>
          </a:p>
          <a:p>
            <a:pPr lvl="0"/>
            <a:r>
              <a:rPr lang="ru-RU" sz="2400" b="1" i="1" dirty="0" smtClean="0">
                <a:solidFill>
                  <a:srgbClr val="002060"/>
                </a:solidFill>
              </a:rPr>
              <a:t>Совместная работа с общественными </a:t>
            </a:r>
          </a:p>
          <a:p>
            <a:pPr marL="0" lvl="0" indent="0">
              <a:buNone/>
            </a:pP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</a:rPr>
              <a:t>     организациями</a:t>
            </a:r>
          </a:p>
          <a:p>
            <a:pPr lvl="0"/>
            <a:endParaRPr lang="ru-RU" sz="2400" i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Организаторы\Desktop\для презентации ДИМСИ\весенняя неделя доб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25144"/>
            <a:ext cx="1800168" cy="172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27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Организаторы\Desktop\oTiaZYRTN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3"/>
            <a:ext cx="9144000" cy="685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96944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Школа №101 и РДШ 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(Российское движение школьников)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00200"/>
            <a:ext cx="7931224" cy="3196951"/>
          </a:xfrm>
        </p:spPr>
        <p:txBody>
          <a:bodyPr>
            <a:normAutofit/>
          </a:bodyPr>
          <a:lstStyle/>
          <a:p>
            <a:pPr algn="just"/>
            <a:r>
              <a:rPr lang="ru-RU" sz="2000" b="1" i="1" dirty="0" smtClean="0">
                <a:solidFill>
                  <a:srgbClr val="002060"/>
                </a:solidFill>
              </a:rPr>
              <a:t>Ежегодное участие в краевом проекте «Пермский волонтер»;</a:t>
            </a:r>
          </a:p>
          <a:p>
            <a:pPr algn="just"/>
            <a:r>
              <a:rPr lang="ru-RU" sz="2000" b="1" i="1" dirty="0" smtClean="0">
                <a:solidFill>
                  <a:srgbClr val="002060"/>
                </a:solidFill>
              </a:rPr>
              <a:t>Цикл социально значимых акций, посвященных ключевым проектам РДШ;</a:t>
            </a:r>
          </a:p>
          <a:p>
            <a:pPr algn="just"/>
            <a:r>
              <a:rPr lang="ru-RU" sz="2000" b="1" i="1" dirty="0" smtClean="0">
                <a:solidFill>
                  <a:srgbClr val="002060"/>
                </a:solidFill>
              </a:rPr>
              <a:t>Участие в Днях единых действий (акция «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Селфи</a:t>
            </a:r>
            <a:r>
              <a:rPr lang="ru-RU" sz="2000" b="1" i="1" dirty="0" smtClean="0">
                <a:solidFill>
                  <a:srgbClr val="002060"/>
                </a:solidFill>
              </a:rPr>
              <a:t> с любимым учителем, «Давайте жить дружно»);</a:t>
            </a:r>
          </a:p>
          <a:p>
            <a:pPr algn="just"/>
            <a:r>
              <a:rPr lang="ru-RU" sz="2000" b="1" i="1" dirty="0" smtClean="0">
                <a:solidFill>
                  <a:srgbClr val="002060"/>
                </a:solidFill>
              </a:rPr>
              <a:t>Ежегодный школьный конкурс профессионального мастерства «Волонтер»;</a:t>
            </a:r>
          </a:p>
          <a:p>
            <a:pPr algn="just"/>
            <a:r>
              <a:rPr lang="ru-RU" sz="2000" b="1" i="1" dirty="0" smtClean="0">
                <a:solidFill>
                  <a:srgbClr val="002060"/>
                </a:solidFill>
              </a:rPr>
              <a:t>Ежегодное участие в краевом форуме лидеров РДШ Пермского края.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53136"/>
            <a:ext cx="2900333" cy="193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Z:\Программы\Шаблоны дипломов и грамот\Эмблема школ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653136"/>
            <a:ext cx="2887600" cy="193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7546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2784</TotalTime>
  <Words>493</Words>
  <Application>Microsoft Office PowerPoint</Application>
  <PresentationFormat>Экран (4:3)</PresentationFormat>
  <Paragraphs>91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КОНЦЕПЦИЯ  воспитательной системы  МАОУ «СОШ №101» г. Перми </vt:lpstr>
      <vt:lpstr>Презентация PowerPoint</vt:lpstr>
      <vt:lpstr>Презентация PowerPoint</vt:lpstr>
      <vt:lpstr>Цели и задачи  воспитательной системы школы:</vt:lpstr>
      <vt:lpstr>Механизмы функционирования воспитательной системы  МАОУ «СОШ №101» г. Перми</vt:lpstr>
      <vt:lpstr>Функционирование школьного самоуправления:</vt:lpstr>
      <vt:lpstr>Реализация  социально  значимых проектов и программ  Общероссийской общественной организации «Детские и молодёжные социальные инициативы»  (ДИМСИ)</vt:lpstr>
      <vt:lpstr>Социально значимые акции:</vt:lpstr>
      <vt:lpstr>Школа №101 и РДШ  (Российское движение школьников)</vt:lpstr>
      <vt:lpstr>Мероприятия в рамках РДШ</vt:lpstr>
      <vt:lpstr>Система дополнительного образования</vt:lpstr>
      <vt:lpstr>Презентация PowerPoint</vt:lpstr>
      <vt:lpstr>Система ключевых  школьных творческих дел</vt:lpstr>
      <vt:lpstr>Система ключевых  школьных творческих дел</vt:lpstr>
      <vt:lpstr>Мои единомышленники</vt:lpstr>
      <vt:lpstr>Осенние школьные творческие сборы «Детское движение-в жизнь!»</vt:lpstr>
      <vt:lpstr>Система ключевых  школьных творческих дел</vt:lpstr>
      <vt:lpstr>Летний лагерь профессий «#ПрофиБуду»</vt:lpstr>
      <vt:lpstr>Презентация PowerPoint</vt:lpstr>
      <vt:lpstr>Система ключевых  школьных творческих дел</vt:lpstr>
      <vt:lpstr>Презентация PowerPoint</vt:lpstr>
      <vt:lpstr>Презентация PowerPoint</vt:lpstr>
      <vt:lpstr>Результаты деятельности воспитательной системы  МАОУ «СОШ № 101» г. Перми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ОРГАНИЗАТОРЫ</dc:creator>
  <cp:lastModifiedBy>Dremina-IA</cp:lastModifiedBy>
  <cp:revision>111</cp:revision>
  <dcterms:created xsi:type="dcterms:W3CDTF">2011-05-23T09:39:36Z</dcterms:created>
  <dcterms:modified xsi:type="dcterms:W3CDTF">2018-11-08T08:36:10Z</dcterms:modified>
</cp:coreProperties>
</file>