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2"/>
  </p:notesMasterIdLst>
  <p:sldIdLst>
    <p:sldId id="256" r:id="rId2"/>
    <p:sldId id="260" r:id="rId3"/>
    <p:sldId id="257" r:id="rId4"/>
    <p:sldId id="258" r:id="rId5"/>
    <p:sldId id="275" r:id="rId6"/>
    <p:sldId id="261" r:id="rId7"/>
    <p:sldId id="259" r:id="rId8"/>
    <p:sldId id="262" r:id="rId9"/>
    <p:sldId id="263" r:id="rId10"/>
    <p:sldId id="264" r:id="rId11"/>
    <p:sldId id="265" r:id="rId12"/>
    <p:sldId id="266" r:id="rId13"/>
    <p:sldId id="268" r:id="rId14"/>
    <p:sldId id="267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60199-0EBA-436A-BCE5-586B192F9685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F946FE-AFEF-48D3-8E94-B2B2B8D52F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1135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F946FE-AFEF-48D3-8E94-B2B2B8D52FAE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04499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EBDD6FC9-F159-432B-8567-3C7C9F760391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530A1718-4B2A-48C2-89C4-BB1C4C609B49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D6FC9-F159-432B-8567-3C7C9F760391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A1718-4B2A-48C2-89C4-BB1C4C609B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D6FC9-F159-432B-8567-3C7C9F760391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A1718-4B2A-48C2-89C4-BB1C4C609B4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D6FC9-F159-432B-8567-3C7C9F760391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A1718-4B2A-48C2-89C4-BB1C4C609B4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EBDD6FC9-F159-432B-8567-3C7C9F760391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530A1718-4B2A-48C2-89C4-BB1C4C609B4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D6FC9-F159-432B-8567-3C7C9F760391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A1718-4B2A-48C2-89C4-BB1C4C609B4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D6FC9-F159-432B-8567-3C7C9F760391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A1718-4B2A-48C2-89C4-BB1C4C609B49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D6FC9-F159-432B-8567-3C7C9F760391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A1718-4B2A-48C2-89C4-BB1C4C609B49}" type="slidenum">
              <a:rPr lang="ru-RU" smtClean="0"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D6FC9-F159-432B-8567-3C7C9F760391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A1718-4B2A-48C2-89C4-BB1C4C609B49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D6FC9-F159-432B-8567-3C7C9F760391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A1718-4B2A-48C2-89C4-BB1C4C609B4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D6FC9-F159-432B-8567-3C7C9F760391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A1718-4B2A-48C2-89C4-BB1C4C609B4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BDD6FC9-F159-432B-8567-3C7C9F760391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30A1718-4B2A-48C2-89C4-BB1C4C609B49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rodperm.ru/actions/social/education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rodperm.ru/actions/social/education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spreadsheets/u/0/d/1y40nKLOZYzcocR3J3pM_nKpKNaKgLvhXf59G5y4wTkk/htmlview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pandia.ru/text/category/koll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/>
              <a:t>ГМО ШБ ОО г. Перми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Городской методический семинар 25 января 2024 года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7363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ШМО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Школьное методическое объединение (ШМО) – это объединение педагогов, преподающих один предмет или несколько предметов в рамках одной образовательной области.</a:t>
            </a:r>
          </a:p>
          <a:p>
            <a:endParaRPr lang="ru-RU" dirty="0"/>
          </a:p>
          <a:p>
            <a:r>
              <a:rPr lang="ru-RU" dirty="0"/>
              <a:t>Если в образовательном учреждении меньше трёх учителей по одному предмету, они могут входить в </a:t>
            </a:r>
            <a:r>
              <a:rPr lang="ru-RU" dirty="0" err="1"/>
              <a:t>межпредметное</a:t>
            </a:r>
            <a:r>
              <a:rPr lang="ru-RU" dirty="0"/>
              <a:t> школьное МО или в районное (межшкольное) методическое объединение.</a:t>
            </a:r>
          </a:p>
          <a:p>
            <a:endParaRPr lang="ru-RU" dirty="0"/>
          </a:p>
          <a:p>
            <a:r>
              <a:rPr lang="ru-RU" dirty="0"/>
              <a:t>ШМО возглавляет руководитель (председатель) из числа учителей, которые:</a:t>
            </a:r>
          </a:p>
          <a:p>
            <a:r>
              <a:rPr lang="ru-RU" dirty="0"/>
              <a:t>имеют высокую профессиональную категорию (первая и высшая) и высокие результаты профессиональной деятельности;</a:t>
            </a:r>
          </a:p>
          <a:p>
            <a:r>
              <a:rPr lang="ru-RU" dirty="0"/>
              <a:t>пользуется уважением своих коллег-предметников, учителей и администрации школы;</a:t>
            </a:r>
          </a:p>
          <a:p>
            <a:r>
              <a:rPr lang="ru-RU" dirty="0"/>
              <a:t>обладает высокой коммуникативной культурой;</a:t>
            </a:r>
          </a:p>
          <a:p>
            <a:r>
              <a:rPr lang="ru-RU" dirty="0"/>
              <a:t>способен быть лидером.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23437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Цели и задачи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Целью деятельности ШМО является создание условий для творческой работы, обеспечение единой </a:t>
            </a:r>
            <a:r>
              <a:rPr lang="ru-RU" dirty="0" err="1"/>
              <a:t>воспитательно</a:t>
            </a:r>
            <a:r>
              <a:rPr lang="ru-RU" dirty="0"/>
              <a:t>-образовательной среды формирования и развития личности учащихся, практического решения проблем </a:t>
            </a:r>
            <a:r>
              <a:rPr lang="ru-RU" dirty="0" err="1"/>
              <a:t>межпредметных</a:t>
            </a:r>
            <a:r>
              <a:rPr lang="ru-RU" dirty="0"/>
              <a:t> связей, осуществления преемственности между ступенями обучения.</a:t>
            </a:r>
          </a:p>
          <a:p>
            <a:r>
              <a:rPr lang="ru-RU" dirty="0"/>
              <a:t>В работе методических объединений через различные виды деятельности предполагается решение следующих задач:</a:t>
            </a:r>
          </a:p>
          <a:p>
            <a:r>
              <a:rPr lang="ru-RU" dirty="0"/>
              <a:t>- обеспечение профессионального, культурного, творческого роста педагогов;</a:t>
            </a:r>
          </a:p>
          <a:p>
            <a:r>
              <a:rPr lang="ru-RU" dirty="0"/>
              <a:t>- освоение нового содержания, технологий и методов педагогической деятельности; организация экспериментальной, инновационной деятельности в рамках предмета или предметной области;</a:t>
            </a:r>
          </a:p>
          <a:p>
            <a:r>
              <a:rPr lang="ru-RU" dirty="0"/>
              <a:t>- создание атмосферы ответственности за конечные результаты труда; изучение и анализ состояния преподавания учебного предмета или группы предметов определенной образовательной области;</a:t>
            </a:r>
          </a:p>
          <a:p>
            <a:r>
              <a:rPr lang="ru-RU" dirty="0"/>
              <a:t>- обобщение прогрессивного педагогического опыта, его пропаганда и внедрение в практику работы школы.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8199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/>
              <a:t>ГМО ШБ г. Перми: ПОЛОЖЕНИЕ (проект)</a:t>
            </a:r>
            <a:br>
              <a:rPr lang="ru-RU" sz="2800" dirty="0" smtClean="0"/>
            </a:br>
            <a:r>
              <a:rPr lang="ru-RU" sz="2800" dirty="0" smtClean="0"/>
              <a:t>1. Общие положения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/>
              <a:t>1.1. Методическое объединение школьных библиотекарей г. Перми (далее МОШБ г. Перми) является подразделением  краевой методической службы школьных библиотекарей образовательных  организаций Пермского края, объединяющим специалистов школьных библиотек (ИБЦ) ОО.</a:t>
            </a:r>
          </a:p>
          <a:p>
            <a:endParaRPr lang="ru-RU" dirty="0"/>
          </a:p>
          <a:p>
            <a:r>
              <a:rPr lang="ru-RU" dirty="0"/>
              <a:t>1.2. Основные направления деятельности, содержание, формы и методы работы МОШБ г. Перми определяются его членами в соответствии с целями и задачами, стоящими перед  образовательными учреждениями.</a:t>
            </a:r>
          </a:p>
          <a:p>
            <a:endParaRPr lang="ru-RU" dirty="0"/>
          </a:p>
          <a:p>
            <a:r>
              <a:rPr lang="ru-RU" dirty="0"/>
              <a:t>1.3. В своей деятельности МОШБ г. Перми руководствуется</a:t>
            </a:r>
          </a:p>
          <a:p>
            <a:r>
              <a:rPr lang="ru-RU" dirty="0"/>
              <a:t>законом РФ «Об образовании»;</a:t>
            </a:r>
          </a:p>
          <a:p>
            <a:r>
              <a:rPr lang="ru-RU" dirty="0"/>
              <a:t>Концепцией развития школьных информационно-библиотечных центров;</a:t>
            </a:r>
          </a:p>
          <a:p>
            <a:r>
              <a:rPr lang="ru-RU" dirty="0"/>
              <a:t>Нормативными и методическими рекомендациями ФИМЦ «Библиотека им. К.Д. Ушинского»</a:t>
            </a:r>
          </a:p>
          <a:p>
            <a:r>
              <a:rPr lang="ru-RU" dirty="0"/>
              <a:t>приказами  и распоряжениями Департамента образования администрации г.           Перми;</a:t>
            </a:r>
          </a:p>
          <a:p>
            <a:r>
              <a:rPr lang="ru-RU" dirty="0"/>
              <a:t>решениями РИМЦ «ИРО ПК»</a:t>
            </a:r>
          </a:p>
          <a:p>
            <a:r>
              <a:rPr lang="ru-RU" dirty="0"/>
              <a:t>планом работы школы  РП РШБА на учебный год;</a:t>
            </a:r>
          </a:p>
          <a:p>
            <a:r>
              <a:rPr lang="ru-RU" dirty="0"/>
              <a:t>настоящим Положением.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46833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2. Цели </a:t>
            </a:r>
            <a:r>
              <a:rPr lang="ru-RU" dirty="0"/>
              <a:t>и задачи МОШБ г. Перми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2.1. Целью деятельности МОШБ является создание условий для творческой работы, обеспечение единой </a:t>
            </a:r>
            <a:r>
              <a:rPr lang="ru-RU" dirty="0" err="1"/>
              <a:t>воспитательно</a:t>
            </a:r>
            <a:r>
              <a:rPr lang="ru-RU" dirty="0"/>
              <a:t>-образовательной среды развития и формирования личности, практического решения проблем </a:t>
            </a:r>
            <a:r>
              <a:rPr lang="ru-RU" dirty="0" err="1"/>
              <a:t>межпредметных</a:t>
            </a:r>
            <a:r>
              <a:rPr lang="ru-RU" dirty="0"/>
              <a:t> связей, выработки единых педагогических требований к изучению близких и смежных разделов, тем, используемой терминологии образовательных областей и учебных предметов.</a:t>
            </a:r>
          </a:p>
          <a:p>
            <a:endParaRPr lang="ru-RU" dirty="0"/>
          </a:p>
          <a:p>
            <a:r>
              <a:rPr lang="ru-RU" dirty="0"/>
              <a:t>2.2. Деятельность МОШБ направлена на выполнение следующих задач:</a:t>
            </a:r>
          </a:p>
          <a:p>
            <a:r>
              <a:rPr lang="ru-RU" dirty="0"/>
              <a:t>• обеспечить освоение и использование наиболее эффективных методов обучения и воспитания учащихся с помощью библиотечных форм работы;</a:t>
            </a:r>
          </a:p>
          <a:p>
            <a:r>
              <a:rPr lang="ru-RU" dirty="0"/>
              <a:t>• постоянно повышать уровень </a:t>
            </a:r>
            <a:r>
              <a:rPr lang="ru-RU" dirty="0" err="1"/>
              <a:t>общедидактической</a:t>
            </a:r>
            <a:r>
              <a:rPr lang="ru-RU" dirty="0"/>
              <a:t> и методической подготовки специалистов ШБ (ИБЦ) г. Перми;</a:t>
            </a:r>
          </a:p>
          <a:p>
            <a:r>
              <a:rPr lang="ru-RU" dirty="0"/>
              <a:t>• проводить обмен опытом успешной профессиональной деятельности;</a:t>
            </a:r>
          </a:p>
          <a:p>
            <a:r>
              <a:rPr lang="ru-RU" dirty="0"/>
              <a:t>• выявлять и осуществлять новые подходы к организации обучающей и воспитательной функции;</a:t>
            </a:r>
          </a:p>
          <a:p>
            <a:r>
              <a:rPr lang="ru-RU" dirty="0"/>
              <a:t>• создавать новые условия для самообразования библиотекарей и осуществлять руководство творческой работой профессионального сообщества.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7975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3. Организация работы МОШБ г. </a:t>
            </a:r>
            <a:r>
              <a:rPr lang="ru-RU" dirty="0" smtClean="0"/>
              <a:t>Перми</a:t>
            </a:r>
            <a:r>
              <a:rPr lang="ru-RU" dirty="0"/>
              <a:t/>
            </a:r>
            <a:br>
              <a:rPr lang="ru-RU" dirty="0"/>
            </a:br>
            <a:r>
              <a:rPr lang="ru-RU" sz="900" dirty="0"/>
              <a:t/>
            </a:r>
            <a:br>
              <a:rPr lang="ru-RU" sz="900" dirty="0"/>
            </a:br>
            <a:endParaRPr lang="ru-RU" sz="9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3.1. МОШБ создается при наличии более трёх специалистов, работающих в ОО г. Перми.</a:t>
            </a:r>
            <a:br>
              <a:rPr lang="ru-RU" dirty="0"/>
            </a:br>
            <a:r>
              <a:rPr lang="ru-RU" dirty="0"/>
              <a:t>3.2. Для организации своей работы МОШБ избирает руководителя. </a:t>
            </a:r>
            <a:br>
              <a:rPr lang="ru-RU" dirty="0"/>
            </a:br>
            <a:r>
              <a:rPr lang="ru-RU" dirty="0"/>
              <a:t>3.3. Руководитель МОШБ назначается приказом Департамента образования администрации г. Перми на учебный год.</a:t>
            </a:r>
            <a:br>
              <a:rPr lang="ru-RU" dirty="0"/>
            </a:br>
            <a:r>
              <a:rPr lang="ru-RU" dirty="0"/>
              <a:t>3.4. Заседания школьного методического объединения проводятся не реже одного раза в четверть в соответствии с планом работы.</a:t>
            </a:r>
          </a:p>
        </p:txBody>
      </p:sp>
    </p:spTree>
    <p:extLst>
      <p:ext uri="{BB962C8B-B14F-4D97-AF65-F5344CB8AC3E}">
        <p14:creationId xmlns:p14="http://schemas.microsoft.com/office/powerpoint/2010/main" val="5785286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4. Содержание деятельности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4.1. Диагностика затруднений специалистов ШБ (ИБЦ) ОО, успешности профессиональной деятельности.</a:t>
            </a:r>
          </a:p>
          <a:p>
            <a:r>
              <a:rPr lang="ru-RU" dirty="0"/>
              <a:t>4.2. Планирование и анализ деятельности.</a:t>
            </a:r>
          </a:p>
          <a:p>
            <a:r>
              <a:rPr lang="ru-RU" dirty="0"/>
              <a:t>4.3. Организация профессиональных мероприятий: олимпиад, конкурсов, смотров, конференций, семинаров  и др.</a:t>
            </a:r>
          </a:p>
          <a:p>
            <a:r>
              <a:rPr lang="ru-RU" dirty="0"/>
              <a:t>4.4. Организация открытых библиотечных мероприятий, </a:t>
            </a:r>
            <a:r>
              <a:rPr lang="ru-RU" dirty="0" err="1"/>
              <a:t>взаимопосещений</a:t>
            </a:r>
            <a:r>
              <a:rPr lang="ru-RU" dirty="0"/>
              <a:t>.</a:t>
            </a:r>
          </a:p>
          <a:p>
            <a:r>
              <a:rPr lang="ru-RU" dirty="0"/>
              <a:t>4.5. Анализ достижений учащихся  ОО в рамках медиа-информационной грамотности, мониторинг читательской активности.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05470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5</a:t>
            </a:r>
            <a:r>
              <a:rPr lang="ru-RU" dirty="0"/>
              <a:t>. Основные формы работы в ШМО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5.1. Заседания методических объединений по вопросам методики организации библиотечной деятельности, обучения и воспитания учащихся;</a:t>
            </a:r>
          </a:p>
          <a:p>
            <a:r>
              <a:rPr lang="ru-RU" dirty="0"/>
              <a:t>5.2. Круглые столы, совещания и семинары по учебно-методическим вопросам, творческие отчеты библиотекарей и т. п.;</a:t>
            </a:r>
          </a:p>
          <a:p>
            <a:r>
              <a:rPr lang="ru-RU" dirty="0"/>
              <a:t>5.3. Открытые уроки и внеклассные мероприятия по формированию информационной культуры школьника;</a:t>
            </a:r>
          </a:p>
          <a:p>
            <a:r>
              <a:rPr lang="ru-RU" dirty="0"/>
              <a:t>5.4. Лекции, доклады, сообщения и дискуссии по методикам обучения и воспитания, вопросам общей педагогии и психологии;</a:t>
            </a:r>
          </a:p>
          <a:p>
            <a:r>
              <a:rPr lang="ru-RU" dirty="0"/>
              <a:t>5.5. Методические фестивали;</a:t>
            </a:r>
          </a:p>
          <a:p>
            <a:r>
              <a:rPr lang="ru-RU" dirty="0"/>
              <a:t>5.6. Организационно-</a:t>
            </a:r>
            <a:r>
              <a:rPr lang="ru-RU" dirty="0" err="1"/>
              <a:t>деятельностные</a:t>
            </a:r>
            <a:r>
              <a:rPr lang="ru-RU" dirty="0"/>
              <a:t> игры и другое.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83884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6. Документация ШМО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Для работы МОШБ необходимы следующие документы:</a:t>
            </a:r>
          </a:p>
          <a:p>
            <a:r>
              <a:rPr lang="ru-RU" dirty="0"/>
              <a:t>- приказ Департамента образования администрации г. Перми об открытии МОШБ в городе Перми;</a:t>
            </a:r>
          </a:p>
          <a:p>
            <a:r>
              <a:rPr lang="ru-RU" dirty="0"/>
              <a:t>- приказ Департамента образования администрации г. Перми о назначении руководителя МОШБ;</a:t>
            </a:r>
          </a:p>
          <a:p>
            <a:r>
              <a:rPr lang="ru-RU" dirty="0"/>
              <a:t>- Положение о МОШБ;</a:t>
            </a:r>
          </a:p>
          <a:p>
            <a:r>
              <a:rPr lang="ru-RU" dirty="0"/>
              <a:t>- анализ работы МОШБ за прошедший год;</a:t>
            </a:r>
          </a:p>
          <a:p>
            <a:r>
              <a:rPr lang="ru-RU" dirty="0"/>
              <a:t>- план работы МОШБ на текущий учебный год;</a:t>
            </a:r>
          </a:p>
          <a:p>
            <a:r>
              <a:rPr lang="ru-RU" dirty="0"/>
              <a:t>- протоколы заседаний, сценарии, отчёты, справки мероприятий МОШБ.</a:t>
            </a:r>
          </a:p>
          <a:p>
            <a:pPr marL="0" indent="0">
              <a:buNone/>
            </a:pP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11896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95436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7. Функциональные обязанности руководителя </a:t>
            </a:r>
            <a:r>
              <a:rPr lang="ru-RU" dirty="0" smtClean="0"/>
              <a:t>МОШБ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7.1. Разработка годового плана работы МОШБ.</a:t>
            </a:r>
          </a:p>
          <a:p>
            <a:r>
              <a:rPr lang="ru-RU" dirty="0"/>
              <a:t>7.2. Организация профессионального взаимодействия. Оказание помощи участникам МОШБ в разработке календарно-тематического планирования, отдельных учебных тем, уроков.</a:t>
            </a:r>
          </a:p>
          <a:p>
            <a:r>
              <a:rPr lang="ru-RU" dirty="0"/>
              <a:t>7.3. Консультирование участников МОШБ по вопросам организации библиотечно-педагогической деятельности.</a:t>
            </a:r>
          </a:p>
          <a:p>
            <a:r>
              <a:rPr lang="ru-RU" dirty="0"/>
              <a:t>7.4. Ведение документации МОШБ, обеспечение её качественного оформления.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35518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8. Права МОШБ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МОШБ имеет право:</a:t>
            </a:r>
          </a:p>
          <a:p>
            <a:r>
              <a:rPr lang="ru-RU" dirty="0"/>
              <a:t>- готовить предложения и рекомендовать участников МОШБ для повышения квалификационной категории;</a:t>
            </a:r>
          </a:p>
          <a:p>
            <a:r>
              <a:rPr lang="ru-RU" dirty="0"/>
              <a:t>- выдвигать предложения об улучшении образовательного процесса;</a:t>
            </a:r>
          </a:p>
          <a:p>
            <a:r>
              <a:rPr lang="ru-RU" dirty="0"/>
              <a:t>- ставить вопрос о публикации материалов о передовом педагогическом опыте, накопленном в методическом объединении,</a:t>
            </a:r>
          </a:p>
          <a:p>
            <a:r>
              <a:rPr lang="ru-RU" dirty="0"/>
              <a:t>- вносить предложения по организации и содержанию аттестации библиотекарей;</a:t>
            </a:r>
          </a:p>
          <a:p>
            <a:r>
              <a:rPr lang="ru-RU" dirty="0"/>
              <a:t>- выдвигать от методического объединения библиотекарей для участия в профессиональных конкурсах.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5857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12304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>Городской методический семинар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764704"/>
            <a:ext cx="8229600" cy="5392256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sz="2900" b="1" dirty="0" smtClean="0">
                <a:solidFill>
                  <a:srgbClr val="FF0000"/>
                </a:solidFill>
              </a:rPr>
              <a:t>«Модель </a:t>
            </a:r>
            <a:r>
              <a:rPr lang="ru-RU" sz="2900" b="1" dirty="0">
                <a:solidFill>
                  <a:srgbClr val="FF0000"/>
                </a:solidFill>
              </a:rPr>
              <a:t>сетевого взаимодействия специалистов школьных библиотек ОО г. Перми</a:t>
            </a:r>
            <a:r>
              <a:rPr lang="ru-RU" sz="2900" b="1" dirty="0" smtClean="0">
                <a:solidFill>
                  <a:srgbClr val="FF0000"/>
                </a:solidFill>
              </a:rPr>
              <a:t>»</a:t>
            </a:r>
          </a:p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sz="3600" dirty="0" smtClean="0"/>
              <a:t>Программа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900" b="1" dirty="0" smtClean="0"/>
              <a:t>Приветствие участникам семинара:  </a:t>
            </a:r>
            <a:endParaRPr lang="ru-RU" sz="2900" i="1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i="1" dirty="0" smtClean="0"/>
              <a:t> Никитина Светлана Леонидовна, методист</a:t>
            </a:r>
            <a:r>
              <a:rPr lang="ru-RU" i="1" dirty="0"/>
              <a:t> отдела мультимедийной дидактики</a:t>
            </a:r>
          </a:p>
          <a:p>
            <a:pPr marL="0" indent="0">
              <a:buNone/>
            </a:pPr>
            <a:r>
              <a:rPr lang="ru-RU" i="1" dirty="0" smtClean="0"/>
              <a:t>        Центра </a:t>
            </a:r>
            <a:r>
              <a:rPr lang="ru-RU" i="1" dirty="0" err="1"/>
              <a:t>цифровизации</a:t>
            </a:r>
            <a:r>
              <a:rPr lang="ru-RU" i="1" dirty="0"/>
              <a:t> образовательных систем </a:t>
            </a:r>
            <a:r>
              <a:rPr lang="ru-RU" i="1" dirty="0" smtClean="0"/>
              <a:t>ГАУ </a:t>
            </a:r>
            <a:r>
              <a:rPr lang="ru-RU" i="1" dirty="0"/>
              <a:t>ДПО "Институт развития образования Пермского края</a:t>
            </a:r>
            <a:r>
              <a:rPr lang="ru-RU" i="1" dirty="0" smtClean="0"/>
              <a:t>",</a:t>
            </a:r>
          </a:p>
          <a:p>
            <a:r>
              <a:rPr lang="ru-RU" i="1" dirty="0" smtClean="0"/>
              <a:t> </a:t>
            </a:r>
            <a:r>
              <a:rPr lang="ru-RU" sz="2500" i="1" dirty="0" err="1"/>
              <a:t>Метус</a:t>
            </a:r>
            <a:r>
              <a:rPr lang="ru-RU" sz="2500" i="1" dirty="0"/>
              <a:t> Светлана </a:t>
            </a:r>
            <a:r>
              <a:rPr lang="ru-RU" sz="2500" i="1" dirty="0" err="1"/>
              <a:t>Эйновна</a:t>
            </a:r>
            <a:r>
              <a:rPr lang="ru-RU" sz="2500" i="1" dirty="0"/>
              <a:t>  методист «Центра развития системы образования» г.Перми (МАОУ ДПО «ЦРСО» </a:t>
            </a:r>
            <a:r>
              <a:rPr lang="ru-RU" sz="2500" i="1" dirty="0" smtClean="0"/>
              <a:t>г.Перми</a:t>
            </a:r>
            <a:endParaRPr lang="ru-RU" sz="2500" i="1" dirty="0"/>
          </a:p>
          <a:p>
            <a:pPr lvl="0"/>
            <a:r>
              <a:rPr lang="ru-RU" sz="2900" b="1" dirty="0" smtClean="0"/>
              <a:t>Сообщество </a:t>
            </a:r>
            <a:r>
              <a:rPr lang="ru-RU" sz="2900" b="1" dirty="0"/>
              <a:t>школьных библиотек ОО г. Перми: проблемы и перспективы взаимодействия</a:t>
            </a:r>
            <a:r>
              <a:rPr lang="ru-RU" sz="2900" dirty="0"/>
              <a:t>  </a:t>
            </a:r>
          </a:p>
          <a:p>
            <a:pPr marL="0" indent="0">
              <a:buNone/>
            </a:pPr>
            <a:r>
              <a:rPr lang="ru-RU" i="1" dirty="0" smtClean="0"/>
              <a:t>     </a:t>
            </a:r>
            <a:r>
              <a:rPr lang="ru-RU" i="1" dirty="0" err="1" smtClean="0"/>
              <a:t>Мальщукова</a:t>
            </a:r>
            <a:r>
              <a:rPr lang="ru-RU" i="1" dirty="0" smtClean="0"/>
              <a:t> </a:t>
            </a:r>
            <a:r>
              <a:rPr lang="ru-RU" i="1" dirty="0"/>
              <a:t>И.В., педагог-библиотекарь МАОУ «Лицей №10» г. Перми</a:t>
            </a:r>
            <a:endParaRPr lang="ru-RU" dirty="0"/>
          </a:p>
          <a:p>
            <a:pPr lvl="0"/>
            <a:r>
              <a:rPr lang="ru-RU" sz="2900" b="1" dirty="0"/>
              <a:t>Создание городского методического объединения ШБ ОО г. Перми </a:t>
            </a:r>
            <a:endParaRPr lang="ru-RU" sz="2900" dirty="0"/>
          </a:p>
          <a:p>
            <a:pPr marL="0" indent="0">
              <a:buNone/>
            </a:pPr>
            <a:r>
              <a:rPr lang="ru-RU" i="1" dirty="0" smtClean="0"/>
              <a:t>     Макарова </a:t>
            </a:r>
            <a:r>
              <a:rPr lang="ru-RU" i="1" dirty="0" err="1"/>
              <a:t>Алия</a:t>
            </a:r>
            <a:r>
              <a:rPr lang="ru-RU" i="1" dirty="0"/>
              <a:t> </a:t>
            </a:r>
            <a:r>
              <a:rPr lang="ru-RU" i="1" dirty="0" err="1"/>
              <a:t>Фарисовна</a:t>
            </a:r>
            <a:r>
              <a:rPr lang="ru-RU" i="1" dirty="0"/>
              <a:t>, педагог-библиотекарь МАОУ «СОШ № 22 с </a:t>
            </a:r>
            <a:r>
              <a:rPr lang="ru-RU" i="1" dirty="0" smtClean="0"/>
              <a:t> </a:t>
            </a:r>
          </a:p>
          <a:p>
            <a:pPr marL="0" indent="0">
              <a:buNone/>
            </a:pPr>
            <a:r>
              <a:rPr lang="ru-RU" i="1" dirty="0" smtClean="0"/>
              <a:t>      углубленным</a:t>
            </a:r>
            <a:r>
              <a:rPr lang="ru-RU" dirty="0" smtClean="0"/>
              <a:t> </a:t>
            </a:r>
            <a:r>
              <a:rPr lang="ru-RU" i="1" dirty="0"/>
              <a:t>изучением иностранных языков» г. Перми</a:t>
            </a:r>
            <a:endParaRPr lang="ru-RU" dirty="0"/>
          </a:p>
          <a:p>
            <a:pPr lvl="0"/>
            <a:r>
              <a:rPr lang="ru-RU" sz="2900" b="1" dirty="0"/>
              <a:t>Подготовка к краевой конференции </a:t>
            </a:r>
            <a:r>
              <a:rPr lang="ru-RU" sz="2900" b="1" i="1" dirty="0"/>
              <a:t>«Пермский край: от концептуальных до практико-ориентированных взглядов на организацию деятельности школьных библиотек и информационно-библиотечных центров»</a:t>
            </a:r>
            <a:r>
              <a:rPr lang="ru-RU" sz="2900" dirty="0"/>
              <a:t> </a:t>
            </a:r>
          </a:p>
          <a:p>
            <a:pPr marL="0" indent="0">
              <a:buNone/>
            </a:pPr>
            <a:r>
              <a:rPr lang="ru-RU" i="1" dirty="0" smtClean="0"/>
              <a:t>      </a:t>
            </a:r>
            <a:r>
              <a:rPr lang="ru-RU" i="1" dirty="0" err="1" smtClean="0"/>
              <a:t>Мальщукова</a:t>
            </a:r>
            <a:r>
              <a:rPr lang="ru-RU" i="1" dirty="0" smtClean="0"/>
              <a:t> </a:t>
            </a:r>
            <a:r>
              <a:rPr lang="ru-RU" i="1" dirty="0"/>
              <a:t>И.В., педагог-библиотекарь МАОУ «Лицей №10» г. Перми</a:t>
            </a:r>
            <a:endParaRPr lang="ru-RU" dirty="0"/>
          </a:p>
          <a:p>
            <a:pPr lvl="0"/>
            <a:r>
              <a:rPr lang="ru-RU" sz="2900" b="1" dirty="0"/>
              <a:t>Планирование работы ГМО ШБ ОО г. Перми в 2024 году </a:t>
            </a:r>
            <a:endParaRPr lang="ru-RU" sz="2900" dirty="0"/>
          </a:p>
          <a:p>
            <a:pPr marL="0" indent="0">
              <a:buNone/>
            </a:pPr>
            <a:r>
              <a:rPr lang="ru-RU" i="1" dirty="0" smtClean="0"/>
              <a:t>     Макарова </a:t>
            </a:r>
            <a:r>
              <a:rPr lang="ru-RU" i="1" dirty="0" err="1"/>
              <a:t>Алия</a:t>
            </a:r>
            <a:r>
              <a:rPr lang="ru-RU" i="1" dirty="0"/>
              <a:t> </a:t>
            </a:r>
            <a:r>
              <a:rPr lang="ru-RU" i="1" dirty="0" err="1"/>
              <a:t>Фарисовна</a:t>
            </a:r>
            <a:r>
              <a:rPr lang="ru-RU" i="1" dirty="0"/>
              <a:t>, педагог-библиотекарь МАОУ «СОШ № 22 с </a:t>
            </a:r>
            <a:endParaRPr lang="ru-RU" i="1" dirty="0" smtClean="0"/>
          </a:p>
          <a:p>
            <a:pPr marL="0" indent="0">
              <a:buNone/>
            </a:pPr>
            <a:r>
              <a:rPr lang="ru-RU" i="1" dirty="0"/>
              <a:t> </a:t>
            </a:r>
            <a:r>
              <a:rPr lang="ru-RU" i="1" dirty="0" smtClean="0"/>
              <a:t>    углубленным </a:t>
            </a:r>
            <a:r>
              <a:rPr lang="ru-RU" i="1" dirty="0"/>
              <a:t>изучением иностранных языков» г. </a:t>
            </a:r>
            <a:r>
              <a:rPr lang="ru-RU" i="1" dirty="0" smtClean="0"/>
              <a:t>Перми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2813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9. Обязанности участников МОШБ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Участники МОШБ обязаны:</a:t>
            </a:r>
          </a:p>
          <a:p>
            <a:r>
              <a:rPr lang="ru-RU" dirty="0"/>
              <a:t>- знать нормативные правовые акты Министерства образования и науки РФ, Министерства образования Пермского края </a:t>
            </a:r>
            <a:r>
              <a:rPr lang="ru-RU" dirty="0" err="1"/>
              <a:t>края</a:t>
            </a:r>
            <a:r>
              <a:rPr lang="ru-RU" dirty="0"/>
              <a:t>, департамента образования администрации г. Перми по вопросам образования, воспитания и защиты прав обучаемых, организации учебно-воспитательного процесса, методической работы;</a:t>
            </a:r>
          </a:p>
          <a:p>
            <a:r>
              <a:rPr lang="ru-RU" dirty="0"/>
              <a:t>- руководствоваться в своей работе настоящим положением;</a:t>
            </a:r>
          </a:p>
          <a:p>
            <a:r>
              <a:rPr lang="ru-RU" dirty="0"/>
              <a:t>- осуществлять работу в соответствии с утверждённым планом;</a:t>
            </a:r>
          </a:p>
          <a:p>
            <a:r>
              <a:rPr lang="ru-RU" dirty="0"/>
              <a:t>нести ответственность за результаты и качество своей работы.</a:t>
            </a:r>
          </a:p>
          <a:p>
            <a:r>
              <a:rPr lang="ru-RU" dirty="0"/>
              <a:t> посещать заседания МОШБ в соответствии с планом.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1848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Сайт Департамента образования администрации города Перми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92500" lnSpcReduction="10000"/>
          </a:bodyPr>
          <a:lstStyle/>
          <a:p>
            <a:r>
              <a:rPr lang="ru-RU" sz="2400" dirty="0"/>
              <a:t>Сеть общеобразовательных организаций составляют 108 учреждений:</a:t>
            </a:r>
          </a:p>
          <a:p>
            <a:r>
              <a:rPr lang="ru-RU" sz="2400" dirty="0" smtClean="0"/>
              <a:t>8 </a:t>
            </a:r>
            <a:r>
              <a:rPr lang="ru-RU" sz="2400" dirty="0"/>
              <a:t>лицеев, 13 гимназий, 17 школ с углубленным изучением предметов,</a:t>
            </a:r>
          </a:p>
          <a:p>
            <a:r>
              <a:rPr lang="ru-RU" sz="2400" dirty="0"/>
              <a:t>56 общеобразовательных школ, 1 школа - интернат, 2 вечерние школы, 4 школы для детей с ограниченными возможностями здоровья;</a:t>
            </a:r>
          </a:p>
          <a:p>
            <a:r>
              <a:rPr lang="ru-RU" sz="2400" dirty="0"/>
              <a:t>7 частных образовательных учреждений.</a:t>
            </a:r>
          </a:p>
          <a:p>
            <a:r>
              <a:rPr lang="ru-RU" sz="2400" dirty="0"/>
              <a:t>С полным перечнем общеобразовательных учреждений можно ознакомиться по ссылке, применив фильтр «Общеобразовательные учреждения».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Ист.: </a:t>
            </a:r>
            <a:r>
              <a:rPr lang="en-US" dirty="0" smtClean="0">
                <a:hlinkClick r:id="rId2"/>
              </a:rPr>
              <a:t>https://www.gorodperm.ru/actions/social/education/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8706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>Приоритетные направления отрасли «Образование»:</a:t>
            </a:r>
            <a:br>
              <a:rPr lang="ru-RU" sz="2800" b="1" dirty="0" smtClean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8229600" cy="4968552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ru-RU" sz="9600" b="1" dirty="0" smtClean="0"/>
              <a:t>Школьное образование</a:t>
            </a:r>
          </a:p>
          <a:p>
            <a:pPr marL="0" indent="0">
              <a:buNone/>
            </a:pPr>
            <a:endParaRPr lang="ru-RU" sz="3800" dirty="0"/>
          </a:p>
          <a:p>
            <a:r>
              <a:rPr lang="ru-RU" sz="7000" dirty="0"/>
              <a:t>Создание в общеобразовательных учреждениях цифровой образовательной среды</a:t>
            </a:r>
            <a:r>
              <a:rPr lang="ru-RU" sz="7000" dirty="0" smtClean="0"/>
              <a:t>.</a:t>
            </a:r>
          </a:p>
          <a:p>
            <a:endParaRPr lang="ru-RU" sz="3200" dirty="0"/>
          </a:p>
          <a:p>
            <a:r>
              <a:rPr lang="ru-RU" sz="7000" dirty="0"/>
              <a:t>Развитие сети уникальных школ со специализированными услугами по направлениям: инженерно-техническое, химико-технологическое, IT-направление, художественно-прикладное, спортивное</a:t>
            </a:r>
            <a:r>
              <a:rPr lang="ru-RU" sz="7000" dirty="0" smtClean="0"/>
              <a:t>.</a:t>
            </a:r>
          </a:p>
          <a:p>
            <a:endParaRPr lang="ru-RU" sz="3200" dirty="0"/>
          </a:p>
          <a:p>
            <a:r>
              <a:rPr lang="ru-RU" sz="7000" dirty="0"/>
              <a:t>Совершенствование системы профилактики и психолого-педагогического сопровождения школьников</a:t>
            </a:r>
            <a:r>
              <a:rPr lang="ru-RU" sz="7000" dirty="0" smtClean="0"/>
              <a:t>.</a:t>
            </a:r>
          </a:p>
          <a:p>
            <a:endParaRPr lang="ru-RU" sz="3200" dirty="0"/>
          </a:p>
          <a:p>
            <a:r>
              <a:rPr lang="ru-RU" sz="7000" dirty="0"/>
              <a:t>Создание условий для построения индивидуальной траектории развития школьников через организацию системы профессиональных проб и практик</a:t>
            </a:r>
            <a:r>
              <a:rPr lang="ru-RU" sz="7000" dirty="0" smtClean="0"/>
              <a:t>.</a:t>
            </a:r>
          </a:p>
          <a:p>
            <a:endParaRPr lang="ru-RU" sz="3200" dirty="0"/>
          </a:p>
          <a:p>
            <a:r>
              <a:rPr lang="ru-RU" sz="7000" dirty="0"/>
              <a:t>Обеспечение доступности образования для обучающихся с ограниченными возможностями здоровья в образовательных учреждениях</a:t>
            </a:r>
            <a:r>
              <a:rPr lang="ru-RU" sz="7000" dirty="0" smtClean="0"/>
              <a:t>.</a:t>
            </a:r>
          </a:p>
          <a:p>
            <a:pPr marL="0" indent="0">
              <a:buNone/>
            </a:pPr>
            <a:endParaRPr lang="ru-RU" sz="7000" dirty="0"/>
          </a:p>
          <a:p>
            <a:pPr marL="0" indent="0">
              <a:buNone/>
            </a:pPr>
            <a:endParaRPr lang="ru-RU" sz="8000" dirty="0" smtClean="0"/>
          </a:p>
          <a:p>
            <a:pPr marL="0" indent="0">
              <a:buNone/>
            </a:pPr>
            <a:r>
              <a:rPr lang="ru-RU" sz="8000" dirty="0" smtClean="0"/>
              <a:t>Ист.: </a:t>
            </a:r>
            <a:r>
              <a:rPr lang="en-US" sz="8000" dirty="0" smtClean="0">
                <a:hlinkClick r:id="rId2"/>
              </a:rPr>
              <a:t>https://www.gorodperm.ru/actions/social/education/</a:t>
            </a:r>
            <a:endParaRPr lang="ru-RU" sz="8000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5511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44016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>Перечень </a:t>
            </a:r>
            <a:r>
              <a:rPr lang="ru-RU" sz="2800" b="1" dirty="0"/>
              <a:t>школьных библиотек (ИБЦ) </a:t>
            </a:r>
            <a:r>
              <a:rPr lang="ru-RU" sz="2800" b="1" dirty="0" smtClean="0"/>
              <a:t>                         города Перми ( 49 уч.)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916832"/>
            <a:ext cx="8229600" cy="4240128"/>
          </a:xfrm>
        </p:spPr>
        <p:txBody>
          <a:bodyPr/>
          <a:lstStyle/>
          <a:p>
            <a:r>
              <a:rPr lang="ru-RU" dirty="0" smtClean="0">
                <a:hlinkClick r:id="rId3"/>
              </a:rPr>
              <a:t>https</a:t>
            </a:r>
            <a:r>
              <a:rPr lang="ru-RU" dirty="0">
                <a:hlinkClick r:id="rId3"/>
              </a:rPr>
              <a:t>://</a:t>
            </a:r>
            <a:r>
              <a:rPr lang="ru-RU" dirty="0" smtClean="0">
                <a:hlinkClick r:id="rId3"/>
              </a:rPr>
              <a:t>docs.google.com/spreadsheets/u/0/d/1y40nKLOZYzcocR3J3pM_nKpKNaKgLvhXf59G5y4wTkk/htmlview</a:t>
            </a:r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3" t="25992" b="23214"/>
          <a:stretch/>
        </p:blipFill>
        <p:spPr bwMode="auto">
          <a:xfrm>
            <a:off x="611560" y="2924944"/>
            <a:ext cx="8305352" cy="3240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765748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30628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sz="2200" b="1" dirty="0"/>
              <a:t>План работы городской проблемной группы/ городского методического объединения  </a:t>
            </a:r>
            <a:r>
              <a:rPr lang="ru-RU" sz="2200" b="1" dirty="0" smtClean="0">
                <a:solidFill>
                  <a:srgbClr val="FF0000"/>
                </a:solidFill>
              </a:rPr>
              <a:t>«ШКОЛЬНЫЕ </a:t>
            </a:r>
            <a:r>
              <a:rPr lang="ru-RU" sz="2200" b="1" dirty="0">
                <a:solidFill>
                  <a:srgbClr val="FF0000"/>
                </a:solidFill>
              </a:rPr>
              <a:t>БИБЛИОТЕКАРИ ОО г. </a:t>
            </a:r>
            <a:r>
              <a:rPr lang="ru-RU" sz="2200" b="1" dirty="0" smtClean="0">
                <a:solidFill>
                  <a:srgbClr val="FF0000"/>
                </a:solidFill>
              </a:rPr>
              <a:t>Перми» </a:t>
            </a:r>
            <a:r>
              <a:rPr lang="ru-RU" sz="2200" b="1" dirty="0"/>
              <a:t>(ШБ ОО г. </a:t>
            </a:r>
            <a:r>
              <a:rPr lang="ru-RU" sz="2200" b="1" dirty="0" smtClean="0"/>
              <a:t>Перми) </a:t>
            </a:r>
            <a:r>
              <a:rPr lang="ru-RU" sz="2200" b="1" dirty="0"/>
              <a:t>на 2023-2024 учебный год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r>
              <a:rPr lang="ru-RU" sz="3400" b="1" dirty="0" smtClean="0"/>
              <a:t>Цели </a:t>
            </a:r>
            <a:r>
              <a:rPr lang="ru-RU" sz="3400" b="1" dirty="0"/>
              <a:t>и задачи на 2023-2024 учебный год</a:t>
            </a:r>
            <a:endParaRPr lang="ru-RU" sz="3400" dirty="0"/>
          </a:p>
          <a:p>
            <a:r>
              <a:rPr lang="ru-RU" sz="4000" dirty="0" smtClean="0">
                <a:solidFill>
                  <a:srgbClr val="FF0000"/>
                </a:solidFill>
              </a:rPr>
              <a:t>Методическая </a:t>
            </a:r>
            <a:r>
              <a:rPr lang="ru-RU" sz="4000" dirty="0">
                <a:solidFill>
                  <a:srgbClr val="FF0000"/>
                </a:solidFill>
              </a:rPr>
              <a:t>тема:</a:t>
            </a:r>
          </a:p>
          <a:p>
            <a:r>
              <a:rPr lang="ru-RU" sz="4000" dirty="0"/>
              <a:t>Проектирование деятельности школьных библиотек ОО города Перми в рамках реализации федеральной и региональной Концепции развития школьных информационно-библиотечных центров.</a:t>
            </a:r>
          </a:p>
          <a:p>
            <a:r>
              <a:rPr lang="ru-RU" sz="4000" dirty="0">
                <a:solidFill>
                  <a:srgbClr val="FF0000"/>
                </a:solidFill>
              </a:rPr>
              <a:t>Цель:  </a:t>
            </a:r>
          </a:p>
          <a:p>
            <a:r>
              <a:rPr lang="ru-RU" sz="4000" dirty="0"/>
              <a:t>способствовать повышению профессионального уровня и развитию инновационного потенциала библиотечных специалистов ОО города Перми в раках внедрения обновленных ФГОС.</a:t>
            </a:r>
          </a:p>
          <a:p>
            <a:r>
              <a:rPr lang="ru-RU" sz="4000" dirty="0">
                <a:solidFill>
                  <a:srgbClr val="FF0000"/>
                </a:solidFill>
              </a:rPr>
              <a:t>Задачи:</a:t>
            </a:r>
          </a:p>
          <a:p>
            <a:r>
              <a:rPr lang="ru-RU" sz="4000" dirty="0"/>
              <a:t>- информационно-методическое сопровождение процессов модернизации школьных библиотек ОО города Перми;</a:t>
            </a:r>
          </a:p>
          <a:p>
            <a:r>
              <a:rPr lang="ru-RU" sz="4000" dirty="0"/>
              <a:t>- нормативно-правовое, научно-методическое и практико-ориентированное сопровождение в рамках организации общесистемных мероприятий;</a:t>
            </a:r>
          </a:p>
          <a:p>
            <a:r>
              <a:rPr lang="ru-RU" sz="4000" dirty="0"/>
              <a:t>- методическая помощь в рамках сетевого взаимодействия по созданию единого информационно-образовательного пространства школьных библиотек ОО города Перми;</a:t>
            </a:r>
          </a:p>
          <a:p>
            <a:r>
              <a:rPr lang="ru-RU" sz="4000" dirty="0"/>
              <a:t>- развитие профессиональных компетенций специалистов школьных библиотек, совершенствование кадрового потенциала.</a:t>
            </a:r>
          </a:p>
          <a:p>
            <a:r>
              <a:rPr lang="ru-RU" sz="4000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9193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12304"/>
          </a:xfrm>
        </p:spPr>
        <p:txBody>
          <a:bodyPr>
            <a:normAutofit/>
          </a:bodyPr>
          <a:lstStyle/>
          <a:p>
            <a:r>
              <a:rPr lang="en-US" sz="2500" dirty="0" smtClean="0"/>
              <a:t>III.	</a:t>
            </a:r>
            <a:r>
              <a:rPr lang="ru-RU" sz="2500" dirty="0" smtClean="0"/>
              <a:t>Перечень мероприятий</a:t>
            </a:r>
            <a:endParaRPr lang="ru-RU" sz="25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8229600" cy="5248240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1</a:t>
            </a:r>
            <a:r>
              <a:rPr lang="ru-RU" dirty="0"/>
              <a:t>.	</a:t>
            </a:r>
            <a:r>
              <a:rPr lang="ru-RU" dirty="0">
                <a:solidFill>
                  <a:srgbClr val="FF0000"/>
                </a:solidFill>
              </a:rPr>
              <a:t>Январь 2024</a:t>
            </a:r>
          </a:p>
          <a:p>
            <a:r>
              <a:rPr lang="ru-RU" dirty="0"/>
              <a:t>	Семинар «Модель сетевого взаимодействия специалистов школьных библиотек ОО г. Перми»</a:t>
            </a:r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ru-RU" dirty="0"/>
              <a:t>(25 января МАОУ «Лицей №10» г. Перми,  </a:t>
            </a:r>
            <a:r>
              <a:rPr lang="ru-RU" dirty="0" err="1" smtClean="0"/>
              <a:t>Мальщукова</a:t>
            </a:r>
            <a:r>
              <a:rPr lang="ru-RU" dirty="0" smtClean="0"/>
              <a:t> </a:t>
            </a:r>
            <a:r>
              <a:rPr lang="ru-RU" dirty="0"/>
              <a:t>И.В.)</a:t>
            </a:r>
          </a:p>
          <a:p>
            <a:r>
              <a:rPr lang="ru-RU" dirty="0"/>
              <a:t>	П</a:t>
            </a:r>
            <a:r>
              <a:rPr lang="ru-RU" dirty="0" smtClean="0"/>
              <a:t>родукт: Методические </a:t>
            </a:r>
            <a:r>
              <a:rPr lang="ru-RU" dirty="0"/>
              <a:t>рекомендации для ШБ «Механизмы реализации взаимодействия участников сетевого сообщества в рамках ГМО школьных библиотекарей»</a:t>
            </a:r>
          </a:p>
          <a:p>
            <a:r>
              <a:rPr lang="ru-RU" dirty="0"/>
              <a:t>2.	</a:t>
            </a:r>
            <a:r>
              <a:rPr lang="ru-RU" dirty="0">
                <a:solidFill>
                  <a:srgbClr val="FF0000"/>
                </a:solidFill>
              </a:rPr>
              <a:t>Февраль 2024</a:t>
            </a:r>
          </a:p>
          <a:p>
            <a:r>
              <a:rPr lang="ru-RU" dirty="0"/>
              <a:t>	Круглый стол «Транслирование положительного профессионального опыта педагогических работников школьных библиотек г. Перми»  </a:t>
            </a:r>
          </a:p>
          <a:p>
            <a:pPr marL="0" indent="0">
              <a:buNone/>
            </a:pPr>
            <a:r>
              <a:rPr lang="ru-RU" dirty="0" smtClean="0"/>
              <a:t>        </a:t>
            </a:r>
            <a:r>
              <a:rPr lang="ru-RU" dirty="0"/>
              <a:t>(15 февраля МАОУ «СОШ № 42» г. Перми, </a:t>
            </a:r>
            <a:r>
              <a:rPr lang="ru-RU" dirty="0" err="1"/>
              <a:t>Чиркова</a:t>
            </a:r>
            <a:r>
              <a:rPr lang="ru-RU" dirty="0"/>
              <a:t> В.С.)</a:t>
            </a:r>
          </a:p>
          <a:p>
            <a:r>
              <a:rPr lang="ru-RU" dirty="0"/>
              <a:t>	</a:t>
            </a:r>
            <a:r>
              <a:rPr lang="ru-RU" dirty="0" smtClean="0"/>
              <a:t>Продукт: Информационно </a:t>
            </a:r>
            <a:r>
              <a:rPr lang="ru-RU" dirty="0"/>
              <a:t>– методический сборник «Лучшие библиотечные практики работы школьных библиотек г. Перми за 2023 год»</a:t>
            </a:r>
          </a:p>
          <a:p>
            <a:r>
              <a:rPr lang="ru-RU" dirty="0"/>
              <a:t>3.	</a:t>
            </a:r>
            <a:r>
              <a:rPr lang="ru-RU" dirty="0">
                <a:solidFill>
                  <a:srgbClr val="FF0000"/>
                </a:solidFill>
              </a:rPr>
              <a:t>Март 2024</a:t>
            </a:r>
            <a:r>
              <a:rPr lang="ru-RU" dirty="0"/>
              <a:t>	</a:t>
            </a:r>
            <a:endParaRPr lang="ru-RU" dirty="0" smtClean="0"/>
          </a:p>
          <a:p>
            <a:r>
              <a:rPr lang="ru-RU" dirty="0" smtClean="0"/>
              <a:t>Мастер-класс </a:t>
            </a:r>
            <a:r>
              <a:rPr lang="ru-RU" dirty="0"/>
              <a:t>«Библиотечный урок в рамках обновленных ФГОС»</a:t>
            </a:r>
          </a:p>
          <a:p>
            <a:r>
              <a:rPr lang="ru-RU" dirty="0"/>
              <a:t> (Первушина О.И.)	</a:t>
            </a:r>
            <a:r>
              <a:rPr lang="ru-RU" dirty="0" smtClean="0"/>
              <a:t>Продукт: Фестиваль </a:t>
            </a:r>
            <a:r>
              <a:rPr lang="ru-RU" dirty="0"/>
              <a:t>проектов «Мой библиотечный урок»</a:t>
            </a:r>
          </a:p>
          <a:p>
            <a:r>
              <a:rPr lang="ru-RU" dirty="0"/>
              <a:t>4.	</a:t>
            </a:r>
            <a:r>
              <a:rPr lang="ru-RU" dirty="0">
                <a:solidFill>
                  <a:srgbClr val="FF0000"/>
                </a:solidFill>
              </a:rPr>
              <a:t>Апрель 2024</a:t>
            </a:r>
            <a:r>
              <a:rPr lang="ru-RU" dirty="0"/>
              <a:t>	</a:t>
            </a:r>
            <a:endParaRPr lang="ru-RU" dirty="0" smtClean="0"/>
          </a:p>
          <a:p>
            <a:r>
              <a:rPr lang="ru-RU" dirty="0" smtClean="0"/>
              <a:t>Проектировочный </a:t>
            </a:r>
            <a:r>
              <a:rPr lang="ru-RU" dirty="0"/>
              <a:t>семинар «Повышение профессиональных компетенций специалистов школьных библиотек г. Перми в рамках подготовки программ внеурочной деятельности»</a:t>
            </a:r>
          </a:p>
          <a:p>
            <a:r>
              <a:rPr lang="ru-RU" dirty="0" smtClean="0"/>
              <a:t>Продукт: Методическая </a:t>
            </a:r>
            <a:r>
              <a:rPr lang="ru-RU" dirty="0"/>
              <a:t>консультация по созданию Программ внеурочной деятельности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60590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500" dirty="0"/>
              <a:t>Прогнозируемый результат деятельности</a:t>
            </a:r>
            <a:br>
              <a:rPr lang="ru-RU" sz="2500" dirty="0"/>
            </a:br>
            <a:endParaRPr lang="ru-RU" sz="25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sz="3600" dirty="0" smtClean="0"/>
              <a:t>Консолидация </a:t>
            </a:r>
            <a:r>
              <a:rPr lang="ru-RU" sz="3600" dirty="0"/>
              <a:t>усилий сетевого сообщества специалистов школьных библиотек вокруг  городского методического объединения  ШБ ОО г. Перми  (ГМО ШБ ОО г. Перми) даст положительный эффект и будет способствовать реализации региональной «Концепции развития школьных информационно-библиотечных центров» в г. Перми и выполнению Плана (дорожной карты) на 2023 и 2024 годы. </a:t>
            </a:r>
          </a:p>
          <a:p>
            <a:r>
              <a:rPr lang="ru-RU" sz="3600" dirty="0"/>
              <a:t>Результат – методическая и информационная поддержка педагогов-библиотекарей, заведующих ШБ и библиотекарей по основным стратегическим направлениям развития школьных библиотек на текущий год, формирование профессионального мышления по вопросам трансформации традиционных школьных библиотек в современные информационно-библиотечные центры, позиционирование работы педагогов-библиотекарей в образовательных организациях и трансляция положительного профессионального опыта. </a:t>
            </a:r>
          </a:p>
          <a:p>
            <a:r>
              <a:rPr lang="ru-RU" sz="3600" dirty="0"/>
              <a:t>Продуктом деятельности будут являться созданные и распространенные среди участников сетевого сообщества школьных библиотекарей информационно-методических материалов  по реализации региональной концепции развития ШИБЦ: актуальные информационные и аналитические материалы, нормативно-правовые документы, методические рекомендации, планы и отчеты, итоги конкурсов профессионального мастерства педагогических работников, отчеты об участии в олимпиадах и творческих конкурсах, лучшие библиотечные практики школьных библиотекарей ОО города Перми.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57553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>
                <a:solidFill>
                  <a:srgbClr val="FF0000"/>
                </a:solidFill>
              </a:rPr>
              <a:t>ПОЛОЖЕНИЕ о методическом объединении школьных библиотекарей образовательных организаций г. </a:t>
            </a:r>
            <a:r>
              <a:rPr lang="ru-RU" sz="2400" dirty="0" smtClean="0">
                <a:solidFill>
                  <a:srgbClr val="FF0000"/>
                </a:solidFill>
              </a:rPr>
              <a:t>Перми (Проект)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sz="2800" dirty="0" smtClean="0"/>
              <a:t>Введение</a:t>
            </a:r>
          </a:p>
          <a:p>
            <a:pPr marL="0" indent="0">
              <a:buNone/>
            </a:pPr>
            <a:r>
              <a:rPr lang="ru-RU" sz="2800" dirty="0"/>
              <a:t>Методическое объединение учителей является основным структурным подразделением методической службы образовательного учреждения, осуществляющим руководство учебно-воспитательной работой по одному или нескольким учебным предметам, методической, опытно-экспериментальной и внеклассной работой.</a:t>
            </a:r>
          </a:p>
          <a:p>
            <a:pPr marL="0" indent="0">
              <a:buNone/>
            </a:pPr>
            <a:endParaRPr lang="ru-RU" sz="2800" dirty="0"/>
          </a:p>
          <a:p>
            <a:r>
              <a:rPr lang="ru-RU" sz="2800" b="1" dirty="0"/>
              <a:t>Школьное методическое объединение – </a:t>
            </a:r>
            <a:r>
              <a:rPr lang="ru-RU" sz="2800" u="sng" dirty="0">
                <a:hlinkClick r:id="rId2" tooltip="Колл"/>
              </a:rPr>
              <a:t>коллегиальный</a:t>
            </a:r>
            <a:r>
              <a:rPr lang="ru-RU" sz="2800" dirty="0"/>
              <a:t> орган, способствующий повышению профессиональной мотивации, методической культуры учителей и развитию их творческого потенциала.</a:t>
            </a:r>
          </a:p>
          <a:p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47509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367</TotalTime>
  <Words>1437</Words>
  <Application>Microsoft Office PowerPoint</Application>
  <PresentationFormat>Экран (4:3)</PresentationFormat>
  <Paragraphs>166</Paragraphs>
  <Slides>20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Начальная</vt:lpstr>
      <vt:lpstr>ГМО ШБ ОО г. Перми</vt:lpstr>
      <vt:lpstr> Городской методический семинар </vt:lpstr>
      <vt:lpstr>Сайт Департамента образования администрации города Перми</vt:lpstr>
      <vt:lpstr>            Приоритетные направления отрасли «Образование»: </vt:lpstr>
      <vt:lpstr>          Перечень школьных библиотек (ИБЦ)                          города Перми ( 49 уч.) </vt:lpstr>
      <vt:lpstr>               План работы городской проблемной группы/ городского методического объединения  «ШКОЛЬНЫЕ БИБЛИОТЕКАРИ ОО г. Перми» (ШБ ОО г. Перми) на 2023-2024 учебный год</vt:lpstr>
      <vt:lpstr>III. Перечень мероприятий</vt:lpstr>
      <vt:lpstr>Прогнозируемый результат деятельности </vt:lpstr>
      <vt:lpstr>    ПОЛОЖЕНИЕ о методическом объединении школьных библиотекарей образовательных организаций г. Перми (Проект)</vt:lpstr>
      <vt:lpstr>ШМО</vt:lpstr>
      <vt:lpstr>Цели и задачи</vt:lpstr>
      <vt:lpstr>ГМО ШБ г. Перми: ПОЛОЖЕНИЕ (проект) 1. Общие положения</vt:lpstr>
      <vt:lpstr> 2. Цели и задачи МОШБ г. Перми </vt:lpstr>
      <vt:lpstr>3. Организация работы МОШБ г. Перми  </vt:lpstr>
      <vt:lpstr>4. Содержание деятельности</vt:lpstr>
      <vt:lpstr>     5. Основные формы работы в ШМО </vt:lpstr>
      <vt:lpstr>6. Документация ШМО</vt:lpstr>
      <vt:lpstr>        7. Функциональные обязанности руководителя МОШБ</vt:lpstr>
      <vt:lpstr>     8. Права МОШБ</vt:lpstr>
      <vt:lpstr>9. Обязанности участников МОШБ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ГМО ШБ г. Перми</dc:title>
  <dc:creator>Мальщукова Ирина Вениаминовна</dc:creator>
  <cp:lastModifiedBy>Мальщукова Ирина Вениаминовна</cp:lastModifiedBy>
  <cp:revision>16</cp:revision>
  <dcterms:created xsi:type="dcterms:W3CDTF">2023-12-15T12:11:51Z</dcterms:created>
  <dcterms:modified xsi:type="dcterms:W3CDTF">2024-01-24T12:44:41Z</dcterms:modified>
</cp:coreProperties>
</file>