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284" r:id="rId3"/>
    <p:sldId id="286" r:id="rId4"/>
    <p:sldId id="287" r:id="rId5"/>
    <p:sldId id="266" r:id="rId6"/>
    <p:sldId id="257" r:id="rId7"/>
    <p:sldId id="285" r:id="rId8"/>
    <p:sldId id="264" r:id="rId9"/>
    <p:sldId id="259" r:id="rId10"/>
    <p:sldId id="288" r:id="rId11"/>
    <p:sldId id="298" r:id="rId12"/>
    <p:sldId id="289" r:id="rId13"/>
    <p:sldId id="261" r:id="rId14"/>
    <p:sldId id="262" r:id="rId15"/>
    <p:sldId id="263" r:id="rId16"/>
    <p:sldId id="272" r:id="rId17"/>
    <p:sldId id="274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80" r:id="rId26"/>
    <p:sldId id="302" r:id="rId27"/>
    <p:sldId id="297" r:id="rId28"/>
    <p:sldId id="299" r:id="rId29"/>
    <p:sldId id="300" r:id="rId30"/>
    <p:sldId id="303" r:id="rId31"/>
    <p:sldId id="304" r:id="rId32"/>
    <p:sldId id="305" r:id="rId33"/>
    <p:sldId id="306" r:id="rId34"/>
    <p:sldId id="307" r:id="rId35"/>
    <p:sldId id="308" r:id="rId36"/>
    <p:sldId id="301" r:id="rId37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1496"/>
    <a:srgbClr val="0F9705"/>
    <a:srgbClr val="05010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20" y="-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91F662-3014-4DC4-A5B7-FDB386BD7D68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8447EA1-202C-4AEF-B678-6EADDDCE7590}">
      <dgm:prSet/>
      <dgm:spPr/>
      <dgm:t>
        <a:bodyPr/>
        <a:lstStyle/>
        <a:p>
          <a:pPr rtl="0"/>
          <a:r>
            <a:rPr lang="ru-RU" b="1" dirty="0" smtClean="0"/>
            <a:t>Уровень образовательной культуры </a:t>
          </a:r>
          <a:r>
            <a:rPr lang="ru-RU" dirty="0" smtClean="0"/>
            <a:t>(профессионализм, личностные метапрограммы конструктивного мышления, поведения, способов общения, способность к самоорганизации, саморазвитию…)</a:t>
          </a:r>
          <a:endParaRPr lang="ru-RU" dirty="0"/>
        </a:p>
      </dgm:t>
    </dgm:pt>
    <dgm:pt modelId="{64757C5C-9036-43B1-AFAC-0A47740D4456}" type="parTrans" cxnId="{24CAD30C-F17B-4759-BFAB-F46459F1ABFB}">
      <dgm:prSet/>
      <dgm:spPr/>
      <dgm:t>
        <a:bodyPr/>
        <a:lstStyle/>
        <a:p>
          <a:endParaRPr lang="ru-RU"/>
        </a:p>
      </dgm:t>
    </dgm:pt>
    <dgm:pt modelId="{DC84550D-B084-43D6-849D-A5F00B1686F4}" type="sibTrans" cxnId="{24CAD30C-F17B-4759-BFAB-F46459F1ABFB}">
      <dgm:prSet/>
      <dgm:spPr/>
      <dgm:t>
        <a:bodyPr/>
        <a:lstStyle/>
        <a:p>
          <a:endParaRPr lang="ru-RU"/>
        </a:p>
      </dgm:t>
    </dgm:pt>
    <dgm:pt modelId="{995BE9ED-1453-452D-B220-52BAEC7186D6}">
      <dgm:prSet/>
      <dgm:spPr/>
      <dgm:t>
        <a:bodyPr/>
        <a:lstStyle/>
        <a:p>
          <a:pPr rtl="0"/>
          <a:r>
            <a:rPr lang="ru-RU" b="1" dirty="0" smtClean="0"/>
            <a:t>Социальное доверие </a:t>
          </a:r>
          <a:r>
            <a:rPr lang="ru-RU" dirty="0" smtClean="0"/>
            <a:t>(открытость, порядочность)</a:t>
          </a:r>
          <a:endParaRPr lang="ru-RU" dirty="0"/>
        </a:p>
      </dgm:t>
    </dgm:pt>
    <dgm:pt modelId="{6545970B-6911-4B68-9A01-B6F3D8553DEF}" type="parTrans" cxnId="{B918378E-83A1-4FE3-A796-D49940C11C77}">
      <dgm:prSet/>
      <dgm:spPr/>
      <dgm:t>
        <a:bodyPr/>
        <a:lstStyle/>
        <a:p>
          <a:endParaRPr lang="ru-RU"/>
        </a:p>
      </dgm:t>
    </dgm:pt>
    <dgm:pt modelId="{90A39CA3-CD81-4205-B45D-9E45DB2EEE54}" type="sibTrans" cxnId="{B918378E-83A1-4FE3-A796-D49940C11C77}">
      <dgm:prSet/>
      <dgm:spPr/>
      <dgm:t>
        <a:bodyPr/>
        <a:lstStyle/>
        <a:p>
          <a:endParaRPr lang="ru-RU"/>
        </a:p>
      </dgm:t>
    </dgm:pt>
    <dgm:pt modelId="{F75EDCC4-BE73-4DF7-86C5-4AF9219AFE20}">
      <dgm:prSet/>
      <dgm:spPr/>
      <dgm:t>
        <a:bodyPr/>
        <a:lstStyle/>
        <a:p>
          <a:pPr rtl="0"/>
          <a:r>
            <a:rPr lang="ru-RU" b="1" dirty="0" smtClean="0"/>
            <a:t>Гражданская активность </a:t>
          </a:r>
          <a:r>
            <a:rPr lang="ru-RU" dirty="0" smtClean="0"/>
            <a:t>(действия, направленные на развитие  себя и своего окружения, </a:t>
          </a:r>
          <a:r>
            <a:rPr lang="ru-RU" b="0" i="0" dirty="0" smtClean="0"/>
            <a:t>предпринимаемые по собственной инициативе, независимо от государственной власти</a:t>
          </a:r>
          <a:r>
            <a:rPr lang="ru-RU" dirty="0" smtClean="0"/>
            <a:t>)</a:t>
          </a:r>
          <a:endParaRPr lang="ru-RU" dirty="0"/>
        </a:p>
      </dgm:t>
    </dgm:pt>
    <dgm:pt modelId="{58962F97-E3FB-4386-9633-C76ACE057E79}" type="parTrans" cxnId="{818E7629-7C27-4AB6-BFF9-3624B0DA9B34}">
      <dgm:prSet/>
      <dgm:spPr/>
      <dgm:t>
        <a:bodyPr/>
        <a:lstStyle/>
        <a:p>
          <a:endParaRPr lang="ru-RU"/>
        </a:p>
      </dgm:t>
    </dgm:pt>
    <dgm:pt modelId="{BAE53CF3-AA3C-4914-B9D6-D836EE857849}" type="sibTrans" cxnId="{818E7629-7C27-4AB6-BFF9-3624B0DA9B34}">
      <dgm:prSet/>
      <dgm:spPr/>
      <dgm:t>
        <a:bodyPr/>
        <a:lstStyle/>
        <a:p>
          <a:endParaRPr lang="ru-RU"/>
        </a:p>
      </dgm:t>
    </dgm:pt>
    <dgm:pt modelId="{B2F3B60B-C583-445C-95C3-70A8A7F4CD00}" type="pres">
      <dgm:prSet presAssocID="{CE91F662-3014-4DC4-A5B7-FDB386BD7D6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B3D324-82D2-4576-A823-18675A794C52}" type="pres">
      <dgm:prSet presAssocID="{98447EA1-202C-4AEF-B678-6EADDDCE7590}" presName="circle1" presStyleLbl="node1" presStyleIdx="0" presStyleCnt="3"/>
      <dgm:spPr/>
    </dgm:pt>
    <dgm:pt modelId="{D8405232-A686-4429-86B3-E5B054D5A705}" type="pres">
      <dgm:prSet presAssocID="{98447EA1-202C-4AEF-B678-6EADDDCE7590}" presName="space" presStyleCnt="0"/>
      <dgm:spPr/>
    </dgm:pt>
    <dgm:pt modelId="{1EEB084D-CED7-44F1-B954-225ABF45FF87}" type="pres">
      <dgm:prSet presAssocID="{98447EA1-202C-4AEF-B678-6EADDDCE7590}" presName="rect1" presStyleLbl="alignAcc1" presStyleIdx="0" presStyleCnt="3"/>
      <dgm:spPr/>
      <dgm:t>
        <a:bodyPr/>
        <a:lstStyle/>
        <a:p>
          <a:endParaRPr lang="ru-RU"/>
        </a:p>
      </dgm:t>
    </dgm:pt>
    <dgm:pt modelId="{B81A4277-C4FE-4BE0-B2B9-93CD701C11BB}" type="pres">
      <dgm:prSet presAssocID="{995BE9ED-1453-452D-B220-52BAEC7186D6}" presName="vertSpace2" presStyleLbl="node1" presStyleIdx="0" presStyleCnt="3"/>
      <dgm:spPr/>
    </dgm:pt>
    <dgm:pt modelId="{6C233939-1C4D-489A-BC76-E1DDC39A8B92}" type="pres">
      <dgm:prSet presAssocID="{995BE9ED-1453-452D-B220-52BAEC7186D6}" presName="circle2" presStyleLbl="node1" presStyleIdx="1" presStyleCnt="3"/>
      <dgm:spPr/>
    </dgm:pt>
    <dgm:pt modelId="{7B3B1B81-822E-46FD-B3A5-3666881913BF}" type="pres">
      <dgm:prSet presAssocID="{995BE9ED-1453-452D-B220-52BAEC7186D6}" presName="rect2" presStyleLbl="alignAcc1" presStyleIdx="1" presStyleCnt="3" custLinFactNeighborX="570" custLinFactNeighborY="-1223"/>
      <dgm:spPr/>
      <dgm:t>
        <a:bodyPr/>
        <a:lstStyle/>
        <a:p>
          <a:endParaRPr lang="ru-RU"/>
        </a:p>
      </dgm:t>
    </dgm:pt>
    <dgm:pt modelId="{93CCBD7D-7B35-4710-ADC3-DA24A16C1678}" type="pres">
      <dgm:prSet presAssocID="{F75EDCC4-BE73-4DF7-86C5-4AF9219AFE20}" presName="vertSpace3" presStyleLbl="node1" presStyleIdx="1" presStyleCnt="3"/>
      <dgm:spPr/>
    </dgm:pt>
    <dgm:pt modelId="{1682C080-3680-41A6-93B9-AF7C72AC7486}" type="pres">
      <dgm:prSet presAssocID="{F75EDCC4-BE73-4DF7-86C5-4AF9219AFE20}" presName="circle3" presStyleLbl="node1" presStyleIdx="2" presStyleCnt="3"/>
      <dgm:spPr/>
    </dgm:pt>
    <dgm:pt modelId="{14FBAB50-4A2B-408B-A846-A95551711380}" type="pres">
      <dgm:prSet presAssocID="{F75EDCC4-BE73-4DF7-86C5-4AF9219AFE20}" presName="rect3" presStyleLbl="alignAcc1" presStyleIdx="2" presStyleCnt="3"/>
      <dgm:spPr/>
      <dgm:t>
        <a:bodyPr/>
        <a:lstStyle/>
        <a:p>
          <a:endParaRPr lang="ru-RU"/>
        </a:p>
      </dgm:t>
    </dgm:pt>
    <dgm:pt modelId="{0CD9E7EE-5BEF-4CE4-92D3-F3868FAD968B}" type="pres">
      <dgm:prSet presAssocID="{98447EA1-202C-4AEF-B678-6EADDDCE759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21526C-4BE2-4073-A140-DD6A535FDD80}" type="pres">
      <dgm:prSet presAssocID="{995BE9ED-1453-452D-B220-52BAEC7186D6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0259E-D0D1-4431-A76F-72E0684BFED5}" type="pres">
      <dgm:prSet presAssocID="{F75EDCC4-BE73-4DF7-86C5-4AF9219AFE20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0FA1E7-9BAE-4504-8717-C258335B1BF3}" type="presOf" srcId="{F75EDCC4-BE73-4DF7-86C5-4AF9219AFE20}" destId="{14FBAB50-4A2B-408B-A846-A95551711380}" srcOrd="0" destOrd="0" presId="urn:microsoft.com/office/officeart/2005/8/layout/target3"/>
    <dgm:cxn modelId="{D2AE3B9B-B302-45D4-A503-130D0E6D112D}" type="presOf" srcId="{98447EA1-202C-4AEF-B678-6EADDDCE7590}" destId="{0CD9E7EE-5BEF-4CE4-92D3-F3868FAD968B}" srcOrd="1" destOrd="0" presId="urn:microsoft.com/office/officeart/2005/8/layout/target3"/>
    <dgm:cxn modelId="{C8AA034F-BAB6-4FD6-B6A1-98120F905034}" type="presOf" srcId="{995BE9ED-1453-452D-B220-52BAEC7186D6}" destId="{7B3B1B81-822E-46FD-B3A5-3666881913BF}" srcOrd="0" destOrd="0" presId="urn:microsoft.com/office/officeart/2005/8/layout/target3"/>
    <dgm:cxn modelId="{BF82E23C-00E4-4AC3-A4B2-B35E7909F46E}" type="presOf" srcId="{98447EA1-202C-4AEF-B678-6EADDDCE7590}" destId="{1EEB084D-CED7-44F1-B954-225ABF45FF87}" srcOrd="0" destOrd="0" presId="urn:microsoft.com/office/officeart/2005/8/layout/target3"/>
    <dgm:cxn modelId="{818E7629-7C27-4AB6-BFF9-3624B0DA9B34}" srcId="{CE91F662-3014-4DC4-A5B7-FDB386BD7D68}" destId="{F75EDCC4-BE73-4DF7-86C5-4AF9219AFE20}" srcOrd="2" destOrd="0" parTransId="{58962F97-E3FB-4386-9633-C76ACE057E79}" sibTransId="{BAE53CF3-AA3C-4914-B9D6-D836EE857849}"/>
    <dgm:cxn modelId="{3F7B52F1-58C4-4A98-A314-C214E7E90060}" type="presOf" srcId="{F75EDCC4-BE73-4DF7-86C5-4AF9219AFE20}" destId="{55D0259E-D0D1-4431-A76F-72E0684BFED5}" srcOrd="1" destOrd="0" presId="urn:microsoft.com/office/officeart/2005/8/layout/target3"/>
    <dgm:cxn modelId="{24CAD30C-F17B-4759-BFAB-F46459F1ABFB}" srcId="{CE91F662-3014-4DC4-A5B7-FDB386BD7D68}" destId="{98447EA1-202C-4AEF-B678-6EADDDCE7590}" srcOrd="0" destOrd="0" parTransId="{64757C5C-9036-43B1-AFAC-0A47740D4456}" sibTransId="{DC84550D-B084-43D6-849D-A5F00B1686F4}"/>
    <dgm:cxn modelId="{7C5FBB90-DD23-4EE0-A2B4-3E9800040DA6}" type="presOf" srcId="{995BE9ED-1453-452D-B220-52BAEC7186D6}" destId="{5B21526C-4BE2-4073-A140-DD6A535FDD80}" srcOrd="1" destOrd="0" presId="urn:microsoft.com/office/officeart/2005/8/layout/target3"/>
    <dgm:cxn modelId="{BC7C82AE-C1F9-4774-B7D2-D7AE66C3D6FA}" type="presOf" srcId="{CE91F662-3014-4DC4-A5B7-FDB386BD7D68}" destId="{B2F3B60B-C583-445C-95C3-70A8A7F4CD00}" srcOrd="0" destOrd="0" presId="urn:microsoft.com/office/officeart/2005/8/layout/target3"/>
    <dgm:cxn modelId="{B918378E-83A1-4FE3-A796-D49940C11C77}" srcId="{CE91F662-3014-4DC4-A5B7-FDB386BD7D68}" destId="{995BE9ED-1453-452D-B220-52BAEC7186D6}" srcOrd="1" destOrd="0" parTransId="{6545970B-6911-4B68-9A01-B6F3D8553DEF}" sibTransId="{90A39CA3-CD81-4205-B45D-9E45DB2EEE54}"/>
    <dgm:cxn modelId="{71B3D3D6-C64A-4553-82BD-9B538B4108C2}" type="presParOf" srcId="{B2F3B60B-C583-445C-95C3-70A8A7F4CD00}" destId="{AAB3D324-82D2-4576-A823-18675A794C52}" srcOrd="0" destOrd="0" presId="urn:microsoft.com/office/officeart/2005/8/layout/target3"/>
    <dgm:cxn modelId="{C445797F-EB6E-455E-9A42-1BF99AB73A6A}" type="presParOf" srcId="{B2F3B60B-C583-445C-95C3-70A8A7F4CD00}" destId="{D8405232-A686-4429-86B3-E5B054D5A705}" srcOrd="1" destOrd="0" presId="urn:microsoft.com/office/officeart/2005/8/layout/target3"/>
    <dgm:cxn modelId="{94BCCE17-A3C0-4474-860A-4317CF7B6F2F}" type="presParOf" srcId="{B2F3B60B-C583-445C-95C3-70A8A7F4CD00}" destId="{1EEB084D-CED7-44F1-B954-225ABF45FF87}" srcOrd="2" destOrd="0" presId="urn:microsoft.com/office/officeart/2005/8/layout/target3"/>
    <dgm:cxn modelId="{D3DF921F-1468-441A-ACB8-001DA8670D11}" type="presParOf" srcId="{B2F3B60B-C583-445C-95C3-70A8A7F4CD00}" destId="{B81A4277-C4FE-4BE0-B2B9-93CD701C11BB}" srcOrd="3" destOrd="0" presId="urn:microsoft.com/office/officeart/2005/8/layout/target3"/>
    <dgm:cxn modelId="{02D35671-776A-44A9-97CF-5149976E8235}" type="presParOf" srcId="{B2F3B60B-C583-445C-95C3-70A8A7F4CD00}" destId="{6C233939-1C4D-489A-BC76-E1DDC39A8B92}" srcOrd="4" destOrd="0" presId="urn:microsoft.com/office/officeart/2005/8/layout/target3"/>
    <dgm:cxn modelId="{09C2DE80-F368-42EE-A60F-5C7EC3D96854}" type="presParOf" srcId="{B2F3B60B-C583-445C-95C3-70A8A7F4CD00}" destId="{7B3B1B81-822E-46FD-B3A5-3666881913BF}" srcOrd="5" destOrd="0" presId="urn:microsoft.com/office/officeart/2005/8/layout/target3"/>
    <dgm:cxn modelId="{B792888D-56C3-4A84-9097-043E79C908D8}" type="presParOf" srcId="{B2F3B60B-C583-445C-95C3-70A8A7F4CD00}" destId="{93CCBD7D-7B35-4710-ADC3-DA24A16C1678}" srcOrd="6" destOrd="0" presId="urn:microsoft.com/office/officeart/2005/8/layout/target3"/>
    <dgm:cxn modelId="{AF8C5D25-F0E3-41AC-8490-07C231ABEDAB}" type="presParOf" srcId="{B2F3B60B-C583-445C-95C3-70A8A7F4CD00}" destId="{1682C080-3680-41A6-93B9-AF7C72AC7486}" srcOrd="7" destOrd="0" presId="urn:microsoft.com/office/officeart/2005/8/layout/target3"/>
    <dgm:cxn modelId="{2E8D47A3-A3B7-40B3-AF0E-BC93E2C1F982}" type="presParOf" srcId="{B2F3B60B-C583-445C-95C3-70A8A7F4CD00}" destId="{14FBAB50-4A2B-408B-A846-A95551711380}" srcOrd="8" destOrd="0" presId="urn:microsoft.com/office/officeart/2005/8/layout/target3"/>
    <dgm:cxn modelId="{B1CD88C4-A116-4BEE-A28D-D8ACFA4785C3}" type="presParOf" srcId="{B2F3B60B-C583-445C-95C3-70A8A7F4CD00}" destId="{0CD9E7EE-5BEF-4CE4-92D3-F3868FAD968B}" srcOrd="9" destOrd="0" presId="urn:microsoft.com/office/officeart/2005/8/layout/target3"/>
    <dgm:cxn modelId="{0C53A509-9F26-482F-83CB-2C3E87083EB9}" type="presParOf" srcId="{B2F3B60B-C583-445C-95C3-70A8A7F4CD00}" destId="{5B21526C-4BE2-4073-A140-DD6A535FDD80}" srcOrd="10" destOrd="0" presId="urn:microsoft.com/office/officeart/2005/8/layout/target3"/>
    <dgm:cxn modelId="{424DFF91-0023-4D4F-B5A0-2812331F9DF0}" type="presParOf" srcId="{B2F3B60B-C583-445C-95C3-70A8A7F4CD00}" destId="{55D0259E-D0D1-4431-A76F-72E0684BFED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7BA0B2-BCD1-4DE0-B208-3FFB1BE745E1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5BF3C8A3-8405-450A-8EE6-9CE2F1EA4F6A}">
      <dgm:prSet/>
      <dgm:spPr/>
      <dgm:t>
        <a:bodyPr/>
        <a:lstStyle/>
        <a:p>
          <a:r>
            <a:rPr lang="ru-RU" b="1" i="0" dirty="0" smtClean="0"/>
            <a:t>1.Проект «</a:t>
          </a:r>
          <a:r>
            <a:rPr lang="ru-RU" b="1" i="0" dirty="0" err="1" smtClean="0"/>
            <a:t>Молодые-молодым</a:t>
          </a:r>
          <a:r>
            <a:rPr lang="ru-RU" b="1" i="0" dirty="0" smtClean="0"/>
            <a:t>»  - деятельность Советов молодых педагогов, связь с СМП ПК, участие в краевых событиях, проектах, грантах и др. АКТИВ=НАСТАВНИКИ</a:t>
          </a:r>
          <a:endParaRPr lang="ru-RU" b="1" dirty="0"/>
        </a:p>
      </dgm:t>
    </dgm:pt>
    <dgm:pt modelId="{15D0C3CD-402D-4962-8D1C-D9D27BCCEE24}" type="parTrans" cxnId="{19434F69-177D-4710-9F0C-EC1CBC5E1AEC}">
      <dgm:prSet/>
      <dgm:spPr/>
      <dgm:t>
        <a:bodyPr/>
        <a:lstStyle/>
        <a:p>
          <a:endParaRPr lang="ru-RU"/>
        </a:p>
      </dgm:t>
    </dgm:pt>
    <dgm:pt modelId="{F6037DF2-5E40-4E75-A094-269C29EB0985}" type="sibTrans" cxnId="{19434F69-177D-4710-9F0C-EC1CBC5E1AEC}">
      <dgm:prSet/>
      <dgm:spPr/>
      <dgm:t>
        <a:bodyPr/>
        <a:lstStyle/>
        <a:p>
          <a:endParaRPr lang="ru-RU"/>
        </a:p>
      </dgm:t>
    </dgm:pt>
    <dgm:pt modelId="{436D7D5E-F0A4-448C-939A-6D990103A182}">
      <dgm:prSet/>
      <dgm:spPr/>
      <dgm:t>
        <a:bodyPr/>
        <a:lstStyle/>
        <a:p>
          <a:r>
            <a:rPr lang="ru-RU" b="1" i="0" dirty="0" smtClean="0"/>
            <a:t>2. </a:t>
          </a:r>
          <a:r>
            <a:rPr lang="ru-RU" b="1" i="0" dirty="0" err="1" smtClean="0"/>
            <a:t>Кураторство=наставничество</a:t>
          </a:r>
          <a:r>
            <a:rPr lang="ru-RU" b="1" i="0" dirty="0" smtClean="0"/>
            <a:t> в проекте ШНОР</a:t>
          </a:r>
          <a:endParaRPr lang="ru-RU" b="1" dirty="0"/>
        </a:p>
      </dgm:t>
    </dgm:pt>
    <dgm:pt modelId="{450F243C-4BE0-4A68-8A7A-907832CE600C}" type="parTrans" cxnId="{A3D72AE7-52ED-4B76-8972-D07D80845635}">
      <dgm:prSet/>
      <dgm:spPr/>
      <dgm:t>
        <a:bodyPr/>
        <a:lstStyle/>
        <a:p>
          <a:endParaRPr lang="ru-RU"/>
        </a:p>
      </dgm:t>
    </dgm:pt>
    <dgm:pt modelId="{6CC57B0E-5DBB-40FC-ADA7-6B9E9F2427EA}" type="sibTrans" cxnId="{A3D72AE7-52ED-4B76-8972-D07D80845635}">
      <dgm:prSet/>
      <dgm:spPr/>
      <dgm:t>
        <a:bodyPr/>
        <a:lstStyle/>
        <a:p>
          <a:endParaRPr lang="ru-RU"/>
        </a:p>
      </dgm:t>
    </dgm:pt>
    <dgm:pt modelId="{AF9F05BF-0B2A-4D7E-AC9A-499A8652B64A}">
      <dgm:prSet/>
      <dgm:spPr/>
      <dgm:t>
        <a:bodyPr/>
        <a:lstStyle/>
        <a:p>
          <a:r>
            <a:rPr lang="ru-RU" b="1" i="0" dirty="0" smtClean="0"/>
            <a:t>3. Педагоги - эксперты (победители ПНПО, конкурсов </a:t>
          </a:r>
          <a:r>
            <a:rPr lang="ru-RU" b="1" i="0" dirty="0" err="1" smtClean="0"/>
            <a:t>проф</a:t>
          </a:r>
          <a:r>
            <a:rPr lang="ru-RU" b="1" i="0" dirty="0" smtClean="0"/>
            <a:t> мастерства, эксперты на </a:t>
          </a:r>
          <a:r>
            <a:rPr lang="en-US" b="1" i="0" dirty="0" smtClean="0"/>
            <a:t>I </a:t>
          </a:r>
          <a:r>
            <a:rPr lang="ru-RU" b="1" i="0" dirty="0" smtClean="0"/>
            <a:t>и высшую категорию, ЕГЭ, ОГЭ</a:t>
          </a:r>
          <a:endParaRPr lang="ru-RU" b="1" dirty="0"/>
        </a:p>
      </dgm:t>
    </dgm:pt>
    <dgm:pt modelId="{7B95EA0E-DC44-4259-BBD8-2BEB457683CB}" type="parTrans" cxnId="{B6228FD0-000B-4632-BDD5-087C01A8BA59}">
      <dgm:prSet/>
      <dgm:spPr/>
      <dgm:t>
        <a:bodyPr/>
        <a:lstStyle/>
        <a:p>
          <a:endParaRPr lang="ru-RU"/>
        </a:p>
      </dgm:t>
    </dgm:pt>
    <dgm:pt modelId="{20FBB847-2510-4B4A-BBB6-35D52867E71A}" type="sibTrans" cxnId="{B6228FD0-000B-4632-BDD5-087C01A8BA59}">
      <dgm:prSet/>
      <dgm:spPr/>
      <dgm:t>
        <a:bodyPr/>
        <a:lstStyle/>
        <a:p>
          <a:endParaRPr lang="ru-RU"/>
        </a:p>
      </dgm:t>
    </dgm:pt>
    <dgm:pt modelId="{7E4299ED-DCFD-414D-B6E9-EDB173720C6C}">
      <dgm:prSet/>
      <dgm:spPr/>
      <dgm:t>
        <a:bodyPr/>
        <a:lstStyle/>
        <a:p>
          <a:r>
            <a:rPr lang="ru-RU" b="0" i="0" dirty="0" smtClean="0"/>
            <a:t>4</a:t>
          </a:r>
          <a:r>
            <a:rPr lang="ru-RU" b="1" i="0" dirty="0" smtClean="0"/>
            <a:t>. МО кураторов наставничества от ОО (ПДС заместителей директоров)</a:t>
          </a:r>
          <a:endParaRPr lang="ru-RU" b="1" dirty="0"/>
        </a:p>
      </dgm:t>
    </dgm:pt>
    <dgm:pt modelId="{83B4D440-168A-4B20-9236-FB9374F293B6}" type="parTrans" cxnId="{2A598965-5B92-4FD7-8523-B059BFE77909}">
      <dgm:prSet/>
      <dgm:spPr/>
      <dgm:t>
        <a:bodyPr/>
        <a:lstStyle/>
        <a:p>
          <a:endParaRPr lang="ru-RU"/>
        </a:p>
      </dgm:t>
    </dgm:pt>
    <dgm:pt modelId="{BA688D52-69B5-4658-94B7-10D9F7A97A97}" type="sibTrans" cxnId="{2A598965-5B92-4FD7-8523-B059BFE77909}">
      <dgm:prSet/>
      <dgm:spPr/>
      <dgm:t>
        <a:bodyPr/>
        <a:lstStyle/>
        <a:p>
          <a:endParaRPr lang="ru-RU"/>
        </a:p>
      </dgm:t>
    </dgm:pt>
    <dgm:pt modelId="{02070C25-231A-427A-BBB2-6EEC9B192821}">
      <dgm:prSet/>
      <dgm:spPr/>
      <dgm:t>
        <a:bodyPr/>
        <a:lstStyle/>
        <a:p>
          <a:r>
            <a:rPr lang="ru-RU" b="1" i="0" dirty="0" smtClean="0"/>
            <a:t>5. Базы данных наставников ОО</a:t>
          </a:r>
          <a:endParaRPr lang="ru-RU" b="1" i="0" dirty="0"/>
        </a:p>
      </dgm:t>
    </dgm:pt>
    <dgm:pt modelId="{2F26CD18-71C4-4AB8-AA6C-58CBEA1E0E35}" type="parTrans" cxnId="{59A033C0-3963-4A71-B753-02CAA087817E}">
      <dgm:prSet/>
      <dgm:spPr/>
      <dgm:t>
        <a:bodyPr/>
        <a:lstStyle/>
        <a:p>
          <a:endParaRPr lang="ru-RU"/>
        </a:p>
      </dgm:t>
    </dgm:pt>
    <dgm:pt modelId="{C9164950-A06A-4C6F-B130-C70C845616BD}" type="sibTrans" cxnId="{59A033C0-3963-4A71-B753-02CAA087817E}">
      <dgm:prSet/>
      <dgm:spPr/>
      <dgm:t>
        <a:bodyPr/>
        <a:lstStyle/>
        <a:p>
          <a:endParaRPr lang="ru-RU"/>
        </a:p>
      </dgm:t>
    </dgm:pt>
    <dgm:pt modelId="{3580B9C8-006C-48A7-9C1B-78145D8546B9}" type="pres">
      <dgm:prSet presAssocID="{B27BA0B2-BCD1-4DE0-B208-3FFB1BE745E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0CC88D8-58D4-455E-A29C-9BEC7A7BB69B}" type="pres">
      <dgm:prSet presAssocID="{5BF3C8A3-8405-450A-8EE6-9CE2F1EA4F6A}" presName="circle1" presStyleLbl="node1" presStyleIdx="0" presStyleCnt="5"/>
      <dgm:spPr/>
    </dgm:pt>
    <dgm:pt modelId="{DF4DD6D0-EECC-4C26-8B7B-A3BABBFFFD40}" type="pres">
      <dgm:prSet presAssocID="{5BF3C8A3-8405-450A-8EE6-9CE2F1EA4F6A}" presName="space" presStyleCnt="0"/>
      <dgm:spPr/>
    </dgm:pt>
    <dgm:pt modelId="{72BB800C-57CA-4882-8BC5-0ED2DFCA3587}" type="pres">
      <dgm:prSet presAssocID="{5BF3C8A3-8405-450A-8EE6-9CE2F1EA4F6A}" presName="rect1" presStyleLbl="alignAcc1" presStyleIdx="0" presStyleCnt="5"/>
      <dgm:spPr/>
    </dgm:pt>
    <dgm:pt modelId="{1C1B0E3A-2BA3-4402-8769-A138DEDBED87}" type="pres">
      <dgm:prSet presAssocID="{436D7D5E-F0A4-448C-939A-6D990103A182}" presName="vertSpace2" presStyleLbl="node1" presStyleIdx="0" presStyleCnt="5"/>
      <dgm:spPr/>
    </dgm:pt>
    <dgm:pt modelId="{E6C0C68C-794B-4AD0-9895-3D061D17592A}" type="pres">
      <dgm:prSet presAssocID="{436D7D5E-F0A4-448C-939A-6D990103A182}" presName="circle2" presStyleLbl="node1" presStyleIdx="1" presStyleCnt="5"/>
      <dgm:spPr/>
    </dgm:pt>
    <dgm:pt modelId="{31D67B9A-B745-445E-A0BF-A6806BC62018}" type="pres">
      <dgm:prSet presAssocID="{436D7D5E-F0A4-448C-939A-6D990103A182}" presName="rect2" presStyleLbl="alignAcc1" presStyleIdx="1" presStyleCnt="5"/>
      <dgm:spPr/>
    </dgm:pt>
    <dgm:pt modelId="{7CD9D547-9EBD-4896-B031-E1B9BBFE0460}" type="pres">
      <dgm:prSet presAssocID="{AF9F05BF-0B2A-4D7E-AC9A-499A8652B64A}" presName="vertSpace3" presStyleLbl="node1" presStyleIdx="1" presStyleCnt="5"/>
      <dgm:spPr/>
    </dgm:pt>
    <dgm:pt modelId="{477F2709-8063-4680-90A6-FD1E421F28F8}" type="pres">
      <dgm:prSet presAssocID="{AF9F05BF-0B2A-4D7E-AC9A-499A8652B64A}" presName="circle3" presStyleLbl="node1" presStyleIdx="2" presStyleCnt="5"/>
      <dgm:spPr/>
    </dgm:pt>
    <dgm:pt modelId="{D0A0C50D-7451-42CD-880B-E7510AA384D8}" type="pres">
      <dgm:prSet presAssocID="{AF9F05BF-0B2A-4D7E-AC9A-499A8652B64A}" presName="rect3" presStyleLbl="alignAcc1" presStyleIdx="2" presStyleCnt="5"/>
      <dgm:spPr/>
    </dgm:pt>
    <dgm:pt modelId="{C2C8082A-410F-4915-AA3B-124E64AE79A8}" type="pres">
      <dgm:prSet presAssocID="{7E4299ED-DCFD-414D-B6E9-EDB173720C6C}" presName="vertSpace4" presStyleLbl="node1" presStyleIdx="2" presStyleCnt="5"/>
      <dgm:spPr/>
    </dgm:pt>
    <dgm:pt modelId="{690623BF-8910-4C14-AA01-EE73ED859622}" type="pres">
      <dgm:prSet presAssocID="{7E4299ED-DCFD-414D-B6E9-EDB173720C6C}" presName="circle4" presStyleLbl="node1" presStyleIdx="3" presStyleCnt="5"/>
      <dgm:spPr/>
    </dgm:pt>
    <dgm:pt modelId="{D0FBE750-47B7-4844-B71D-14C96D9E9C9A}" type="pres">
      <dgm:prSet presAssocID="{7E4299ED-DCFD-414D-B6E9-EDB173720C6C}" presName="rect4" presStyleLbl="alignAcc1" presStyleIdx="3" presStyleCnt="5"/>
      <dgm:spPr/>
    </dgm:pt>
    <dgm:pt modelId="{E9252488-6BAA-408C-BA98-49C71CB5F9B5}" type="pres">
      <dgm:prSet presAssocID="{02070C25-231A-427A-BBB2-6EEC9B192821}" presName="vertSpace5" presStyleLbl="node1" presStyleIdx="3" presStyleCnt="5"/>
      <dgm:spPr/>
    </dgm:pt>
    <dgm:pt modelId="{575CBFF3-72A6-48FA-B529-D3A22F8E5234}" type="pres">
      <dgm:prSet presAssocID="{02070C25-231A-427A-BBB2-6EEC9B192821}" presName="circle5" presStyleLbl="node1" presStyleIdx="4" presStyleCnt="5"/>
      <dgm:spPr/>
    </dgm:pt>
    <dgm:pt modelId="{ECEC19F0-6556-4CB4-B67B-265A2524F9B6}" type="pres">
      <dgm:prSet presAssocID="{02070C25-231A-427A-BBB2-6EEC9B192821}" presName="rect5" presStyleLbl="alignAcc1" presStyleIdx="4" presStyleCnt="5"/>
      <dgm:spPr/>
    </dgm:pt>
    <dgm:pt modelId="{6C64C6FC-6059-4BCA-9399-F055B97E59A9}" type="pres">
      <dgm:prSet presAssocID="{5BF3C8A3-8405-450A-8EE6-9CE2F1EA4F6A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E42C8509-0324-487F-828D-5F5604CC83E5}" type="pres">
      <dgm:prSet presAssocID="{436D7D5E-F0A4-448C-939A-6D990103A182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42794EDE-FAD0-4EC7-B931-B8D1AB5076A5}" type="pres">
      <dgm:prSet presAssocID="{AF9F05BF-0B2A-4D7E-AC9A-499A8652B64A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D2A361EA-423C-488F-B1F9-45D31D83E129}" type="pres">
      <dgm:prSet presAssocID="{7E4299ED-DCFD-414D-B6E9-EDB173720C6C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97B4E73B-22E7-42B3-8176-787F7ABEB907}" type="pres">
      <dgm:prSet presAssocID="{02070C25-231A-427A-BBB2-6EEC9B192821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19434F69-177D-4710-9F0C-EC1CBC5E1AEC}" srcId="{B27BA0B2-BCD1-4DE0-B208-3FFB1BE745E1}" destId="{5BF3C8A3-8405-450A-8EE6-9CE2F1EA4F6A}" srcOrd="0" destOrd="0" parTransId="{15D0C3CD-402D-4962-8D1C-D9D27BCCEE24}" sibTransId="{F6037DF2-5E40-4E75-A094-269C29EB0985}"/>
    <dgm:cxn modelId="{59A033C0-3963-4A71-B753-02CAA087817E}" srcId="{B27BA0B2-BCD1-4DE0-B208-3FFB1BE745E1}" destId="{02070C25-231A-427A-BBB2-6EEC9B192821}" srcOrd="4" destOrd="0" parTransId="{2F26CD18-71C4-4AB8-AA6C-58CBEA1E0E35}" sibTransId="{C9164950-A06A-4C6F-B130-C70C845616BD}"/>
    <dgm:cxn modelId="{AC431633-5FD5-49B6-A115-5EB920EA50E3}" type="presOf" srcId="{5BF3C8A3-8405-450A-8EE6-9CE2F1EA4F6A}" destId="{6C64C6FC-6059-4BCA-9399-F055B97E59A9}" srcOrd="1" destOrd="0" presId="urn:microsoft.com/office/officeart/2005/8/layout/target3"/>
    <dgm:cxn modelId="{8A1ADFB9-0B26-4423-89D8-BDE7E79B7593}" type="presOf" srcId="{7E4299ED-DCFD-414D-B6E9-EDB173720C6C}" destId="{D2A361EA-423C-488F-B1F9-45D31D83E129}" srcOrd="1" destOrd="0" presId="urn:microsoft.com/office/officeart/2005/8/layout/target3"/>
    <dgm:cxn modelId="{C4715FCA-2CC9-49C1-9DD4-F9F7F228C625}" type="presOf" srcId="{436D7D5E-F0A4-448C-939A-6D990103A182}" destId="{E42C8509-0324-487F-828D-5F5604CC83E5}" srcOrd="1" destOrd="0" presId="urn:microsoft.com/office/officeart/2005/8/layout/target3"/>
    <dgm:cxn modelId="{4C012226-D834-444A-BD1A-D30EA4DC4E92}" type="presOf" srcId="{B27BA0B2-BCD1-4DE0-B208-3FFB1BE745E1}" destId="{3580B9C8-006C-48A7-9C1B-78145D8546B9}" srcOrd="0" destOrd="0" presId="urn:microsoft.com/office/officeart/2005/8/layout/target3"/>
    <dgm:cxn modelId="{2A598965-5B92-4FD7-8523-B059BFE77909}" srcId="{B27BA0B2-BCD1-4DE0-B208-3FFB1BE745E1}" destId="{7E4299ED-DCFD-414D-B6E9-EDB173720C6C}" srcOrd="3" destOrd="0" parTransId="{83B4D440-168A-4B20-9236-FB9374F293B6}" sibTransId="{BA688D52-69B5-4658-94B7-10D9F7A97A97}"/>
    <dgm:cxn modelId="{00A6E0C8-3146-4EA2-9C1A-6C48C80F5E71}" type="presOf" srcId="{5BF3C8A3-8405-450A-8EE6-9CE2F1EA4F6A}" destId="{72BB800C-57CA-4882-8BC5-0ED2DFCA3587}" srcOrd="0" destOrd="0" presId="urn:microsoft.com/office/officeart/2005/8/layout/target3"/>
    <dgm:cxn modelId="{916B03AF-1865-4536-9E7C-1BD2A06F38FF}" type="presOf" srcId="{AF9F05BF-0B2A-4D7E-AC9A-499A8652B64A}" destId="{42794EDE-FAD0-4EC7-B931-B8D1AB5076A5}" srcOrd="1" destOrd="0" presId="urn:microsoft.com/office/officeart/2005/8/layout/target3"/>
    <dgm:cxn modelId="{B4AC385A-024B-4B43-82C4-D9FC31C48202}" type="presOf" srcId="{7E4299ED-DCFD-414D-B6E9-EDB173720C6C}" destId="{D0FBE750-47B7-4844-B71D-14C96D9E9C9A}" srcOrd="0" destOrd="0" presId="urn:microsoft.com/office/officeart/2005/8/layout/target3"/>
    <dgm:cxn modelId="{2ECE5289-2357-4CC5-AABE-5C79ADB06D0B}" type="presOf" srcId="{AF9F05BF-0B2A-4D7E-AC9A-499A8652B64A}" destId="{D0A0C50D-7451-42CD-880B-E7510AA384D8}" srcOrd="0" destOrd="0" presId="urn:microsoft.com/office/officeart/2005/8/layout/target3"/>
    <dgm:cxn modelId="{177F7A33-0EBC-455C-9008-8E45FA984A6D}" type="presOf" srcId="{436D7D5E-F0A4-448C-939A-6D990103A182}" destId="{31D67B9A-B745-445E-A0BF-A6806BC62018}" srcOrd="0" destOrd="0" presId="urn:microsoft.com/office/officeart/2005/8/layout/target3"/>
    <dgm:cxn modelId="{EE515289-FF42-42C5-B983-C6122D759EEC}" type="presOf" srcId="{02070C25-231A-427A-BBB2-6EEC9B192821}" destId="{97B4E73B-22E7-42B3-8176-787F7ABEB907}" srcOrd="1" destOrd="0" presId="urn:microsoft.com/office/officeart/2005/8/layout/target3"/>
    <dgm:cxn modelId="{A3D72AE7-52ED-4B76-8972-D07D80845635}" srcId="{B27BA0B2-BCD1-4DE0-B208-3FFB1BE745E1}" destId="{436D7D5E-F0A4-448C-939A-6D990103A182}" srcOrd="1" destOrd="0" parTransId="{450F243C-4BE0-4A68-8A7A-907832CE600C}" sibTransId="{6CC57B0E-5DBB-40FC-ADA7-6B9E9F2427EA}"/>
    <dgm:cxn modelId="{FB51F023-5736-4432-B2E7-05D521163782}" type="presOf" srcId="{02070C25-231A-427A-BBB2-6EEC9B192821}" destId="{ECEC19F0-6556-4CB4-B67B-265A2524F9B6}" srcOrd="0" destOrd="0" presId="urn:microsoft.com/office/officeart/2005/8/layout/target3"/>
    <dgm:cxn modelId="{B6228FD0-000B-4632-BDD5-087C01A8BA59}" srcId="{B27BA0B2-BCD1-4DE0-B208-3FFB1BE745E1}" destId="{AF9F05BF-0B2A-4D7E-AC9A-499A8652B64A}" srcOrd="2" destOrd="0" parTransId="{7B95EA0E-DC44-4259-BBD8-2BEB457683CB}" sibTransId="{20FBB847-2510-4B4A-BBB6-35D52867E71A}"/>
    <dgm:cxn modelId="{D03B7EDA-0518-48EC-BA76-15A48D93CD17}" type="presParOf" srcId="{3580B9C8-006C-48A7-9C1B-78145D8546B9}" destId="{90CC88D8-58D4-455E-A29C-9BEC7A7BB69B}" srcOrd="0" destOrd="0" presId="urn:microsoft.com/office/officeart/2005/8/layout/target3"/>
    <dgm:cxn modelId="{DA40EA8A-B06D-4FF2-8364-133634D311E2}" type="presParOf" srcId="{3580B9C8-006C-48A7-9C1B-78145D8546B9}" destId="{DF4DD6D0-EECC-4C26-8B7B-A3BABBFFFD40}" srcOrd="1" destOrd="0" presId="urn:microsoft.com/office/officeart/2005/8/layout/target3"/>
    <dgm:cxn modelId="{31B28B49-00AA-4819-A64A-31D38A871AE9}" type="presParOf" srcId="{3580B9C8-006C-48A7-9C1B-78145D8546B9}" destId="{72BB800C-57CA-4882-8BC5-0ED2DFCA3587}" srcOrd="2" destOrd="0" presId="urn:microsoft.com/office/officeart/2005/8/layout/target3"/>
    <dgm:cxn modelId="{EEE1C0FE-8EC7-4633-9AC3-851A3AB6594D}" type="presParOf" srcId="{3580B9C8-006C-48A7-9C1B-78145D8546B9}" destId="{1C1B0E3A-2BA3-4402-8769-A138DEDBED87}" srcOrd="3" destOrd="0" presId="urn:microsoft.com/office/officeart/2005/8/layout/target3"/>
    <dgm:cxn modelId="{30905531-0C31-468C-BFB0-889491EAD75A}" type="presParOf" srcId="{3580B9C8-006C-48A7-9C1B-78145D8546B9}" destId="{E6C0C68C-794B-4AD0-9895-3D061D17592A}" srcOrd="4" destOrd="0" presId="urn:microsoft.com/office/officeart/2005/8/layout/target3"/>
    <dgm:cxn modelId="{D887EE72-1010-4E1B-902F-8B5CCD33BD4E}" type="presParOf" srcId="{3580B9C8-006C-48A7-9C1B-78145D8546B9}" destId="{31D67B9A-B745-445E-A0BF-A6806BC62018}" srcOrd="5" destOrd="0" presId="urn:microsoft.com/office/officeart/2005/8/layout/target3"/>
    <dgm:cxn modelId="{8814AC1D-D560-4D02-95D4-E44797A951A5}" type="presParOf" srcId="{3580B9C8-006C-48A7-9C1B-78145D8546B9}" destId="{7CD9D547-9EBD-4896-B031-E1B9BBFE0460}" srcOrd="6" destOrd="0" presId="urn:microsoft.com/office/officeart/2005/8/layout/target3"/>
    <dgm:cxn modelId="{F49A5442-6CE2-4182-94AF-5266410F4212}" type="presParOf" srcId="{3580B9C8-006C-48A7-9C1B-78145D8546B9}" destId="{477F2709-8063-4680-90A6-FD1E421F28F8}" srcOrd="7" destOrd="0" presId="urn:microsoft.com/office/officeart/2005/8/layout/target3"/>
    <dgm:cxn modelId="{F5FACEEC-A7F9-4647-8D68-9A6CD4557DBB}" type="presParOf" srcId="{3580B9C8-006C-48A7-9C1B-78145D8546B9}" destId="{D0A0C50D-7451-42CD-880B-E7510AA384D8}" srcOrd="8" destOrd="0" presId="urn:microsoft.com/office/officeart/2005/8/layout/target3"/>
    <dgm:cxn modelId="{9BB47FCE-D888-435F-ADDC-709B4A6A569F}" type="presParOf" srcId="{3580B9C8-006C-48A7-9C1B-78145D8546B9}" destId="{C2C8082A-410F-4915-AA3B-124E64AE79A8}" srcOrd="9" destOrd="0" presId="urn:microsoft.com/office/officeart/2005/8/layout/target3"/>
    <dgm:cxn modelId="{96862A91-DAF7-477F-A51A-0F1779A49151}" type="presParOf" srcId="{3580B9C8-006C-48A7-9C1B-78145D8546B9}" destId="{690623BF-8910-4C14-AA01-EE73ED859622}" srcOrd="10" destOrd="0" presId="urn:microsoft.com/office/officeart/2005/8/layout/target3"/>
    <dgm:cxn modelId="{E138040B-3F71-4329-A5ED-218E56216960}" type="presParOf" srcId="{3580B9C8-006C-48A7-9C1B-78145D8546B9}" destId="{D0FBE750-47B7-4844-B71D-14C96D9E9C9A}" srcOrd="11" destOrd="0" presId="urn:microsoft.com/office/officeart/2005/8/layout/target3"/>
    <dgm:cxn modelId="{94922E8F-BAD6-434E-89C3-110A64F6E74B}" type="presParOf" srcId="{3580B9C8-006C-48A7-9C1B-78145D8546B9}" destId="{E9252488-6BAA-408C-BA98-49C71CB5F9B5}" srcOrd="12" destOrd="0" presId="urn:microsoft.com/office/officeart/2005/8/layout/target3"/>
    <dgm:cxn modelId="{1ACB8B4D-37D5-418F-944A-902C27E244E9}" type="presParOf" srcId="{3580B9C8-006C-48A7-9C1B-78145D8546B9}" destId="{575CBFF3-72A6-48FA-B529-D3A22F8E5234}" srcOrd="13" destOrd="0" presId="urn:microsoft.com/office/officeart/2005/8/layout/target3"/>
    <dgm:cxn modelId="{43CB382D-C2E2-4209-880F-3AB3964624D3}" type="presParOf" srcId="{3580B9C8-006C-48A7-9C1B-78145D8546B9}" destId="{ECEC19F0-6556-4CB4-B67B-265A2524F9B6}" srcOrd="14" destOrd="0" presId="urn:microsoft.com/office/officeart/2005/8/layout/target3"/>
    <dgm:cxn modelId="{956AB05A-8978-4574-B380-5AD37D036148}" type="presParOf" srcId="{3580B9C8-006C-48A7-9C1B-78145D8546B9}" destId="{6C64C6FC-6059-4BCA-9399-F055B97E59A9}" srcOrd="15" destOrd="0" presId="urn:microsoft.com/office/officeart/2005/8/layout/target3"/>
    <dgm:cxn modelId="{2A73A8F0-8F66-48E3-A26E-283C51906FCD}" type="presParOf" srcId="{3580B9C8-006C-48A7-9C1B-78145D8546B9}" destId="{E42C8509-0324-487F-828D-5F5604CC83E5}" srcOrd="16" destOrd="0" presId="urn:microsoft.com/office/officeart/2005/8/layout/target3"/>
    <dgm:cxn modelId="{B87E38A4-2DBA-45FF-B198-DDD94437D042}" type="presParOf" srcId="{3580B9C8-006C-48A7-9C1B-78145D8546B9}" destId="{42794EDE-FAD0-4EC7-B931-B8D1AB5076A5}" srcOrd="17" destOrd="0" presId="urn:microsoft.com/office/officeart/2005/8/layout/target3"/>
    <dgm:cxn modelId="{6F5FC025-C4E4-43C3-BB1A-C13B72733B0C}" type="presParOf" srcId="{3580B9C8-006C-48A7-9C1B-78145D8546B9}" destId="{D2A361EA-423C-488F-B1F9-45D31D83E129}" srcOrd="18" destOrd="0" presId="urn:microsoft.com/office/officeart/2005/8/layout/target3"/>
    <dgm:cxn modelId="{C2EEC2B3-C8C2-4ABD-BD60-82F5C04A4A0E}" type="presParOf" srcId="{3580B9C8-006C-48A7-9C1B-78145D8546B9}" destId="{97B4E73B-22E7-42B3-8176-787F7ABEB907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B3D324-82D2-4576-A823-18675A794C52}">
      <dsp:nvSpPr>
        <dsp:cNvPr id="0" name=""/>
        <dsp:cNvSpPr/>
      </dsp:nvSpPr>
      <dsp:spPr>
        <a:xfrm>
          <a:off x="0" y="0"/>
          <a:ext cx="4873728" cy="487372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B084D-CED7-44F1-B954-225ABF45FF87}">
      <dsp:nvSpPr>
        <dsp:cNvPr id="0" name=""/>
        <dsp:cNvSpPr/>
      </dsp:nvSpPr>
      <dsp:spPr>
        <a:xfrm>
          <a:off x="2436864" y="0"/>
          <a:ext cx="8276775" cy="48737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Уровень образовательной культуры </a:t>
          </a:r>
          <a:r>
            <a:rPr lang="ru-RU" sz="2300" kern="1200" dirty="0" smtClean="0"/>
            <a:t>(профессионализм, личностные метапрограммы конструктивного мышления, поведения, способов общения, способность к самоорганизации, саморазвитию…)</a:t>
          </a:r>
          <a:endParaRPr lang="ru-RU" sz="2300" kern="1200" dirty="0"/>
        </a:p>
      </dsp:txBody>
      <dsp:txXfrm>
        <a:off x="2436864" y="0"/>
        <a:ext cx="8276775" cy="1462121"/>
      </dsp:txXfrm>
    </dsp:sp>
    <dsp:sp modelId="{6C233939-1C4D-489A-BC76-E1DDC39A8B92}">
      <dsp:nvSpPr>
        <dsp:cNvPr id="0" name=""/>
        <dsp:cNvSpPr/>
      </dsp:nvSpPr>
      <dsp:spPr>
        <a:xfrm>
          <a:off x="852903" y="1462121"/>
          <a:ext cx="3167920" cy="316792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B1B81-822E-46FD-B3A5-3666881913BF}">
      <dsp:nvSpPr>
        <dsp:cNvPr id="0" name=""/>
        <dsp:cNvSpPr/>
      </dsp:nvSpPr>
      <dsp:spPr>
        <a:xfrm>
          <a:off x="2436864" y="1423377"/>
          <a:ext cx="8276775" cy="31679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Социальное доверие </a:t>
          </a:r>
          <a:r>
            <a:rPr lang="ru-RU" sz="2300" kern="1200" dirty="0" smtClean="0"/>
            <a:t>(открытость, порядочность)</a:t>
          </a:r>
          <a:endParaRPr lang="ru-RU" sz="2300" kern="1200" dirty="0"/>
        </a:p>
      </dsp:txBody>
      <dsp:txXfrm>
        <a:off x="2436864" y="1423377"/>
        <a:ext cx="8276775" cy="1462116"/>
      </dsp:txXfrm>
    </dsp:sp>
    <dsp:sp modelId="{1682C080-3680-41A6-93B9-AF7C72AC7486}">
      <dsp:nvSpPr>
        <dsp:cNvPr id="0" name=""/>
        <dsp:cNvSpPr/>
      </dsp:nvSpPr>
      <dsp:spPr>
        <a:xfrm>
          <a:off x="1705805" y="2924238"/>
          <a:ext cx="1462116" cy="146211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BAB50-4A2B-408B-A846-A95551711380}">
      <dsp:nvSpPr>
        <dsp:cNvPr id="0" name=""/>
        <dsp:cNvSpPr/>
      </dsp:nvSpPr>
      <dsp:spPr>
        <a:xfrm>
          <a:off x="2436864" y="2924238"/>
          <a:ext cx="8276775" cy="14621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Гражданская активность </a:t>
          </a:r>
          <a:r>
            <a:rPr lang="ru-RU" sz="2300" kern="1200" dirty="0" smtClean="0"/>
            <a:t>(действия, направленные на развитие  себя и своего окружения, </a:t>
          </a:r>
          <a:r>
            <a:rPr lang="ru-RU" sz="2300" b="0" i="0" kern="1200" dirty="0" smtClean="0"/>
            <a:t>предпринимаемые по собственной инициативе, независимо от государственной власти</a:t>
          </a:r>
          <a:r>
            <a:rPr lang="ru-RU" sz="2300" kern="1200" dirty="0" smtClean="0"/>
            <a:t>)</a:t>
          </a:r>
          <a:endParaRPr lang="ru-RU" sz="2300" kern="1200" dirty="0"/>
        </a:p>
      </dsp:txBody>
      <dsp:txXfrm>
        <a:off x="2436864" y="2924238"/>
        <a:ext cx="8276775" cy="146211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CC88D8-58D4-455E-A29C-9BEC7A7BB69B}">
      <dsp:nvSpPr>
        <dsp:cNvPr id="0" name=""/>
        <dsp:cNvSpPr/>
      </dsp:nvSpPr>
      <dsp:spPr>
        <a:xfrm>
          <a:off x="0" y="0"/>
          <a:ext cx="5714999" cy="5714999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BB800C-57CA-4882-8BC5-0ED2DFCA3587}">
      <dsp:nvSpPr>
        <dsp:cNvPr id="0" name=""/>
        <dsp:cNvSpPr/>
      </dsp:nvSpPr>
      <dsp:spPr>
        <a:xfrm>
          <a:off x="2857499" y="0"/>
          <a:ext cx="8084694" cy="57149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1.Проект «</a:t>
          </a:r>
          <a:r>
            <a:rPr lang="ru-RU" sz="1800" b="1" i="0" kern="1200" dirty="0" err="1" smtClean="0"/>
            <a:t>Молодые-молодым</a:t>
          </a:r>
          <a:r>
            <a:rPr lang="ru-RU" sz="1800" b="1" i="0" kern="1200" dirty="0" smtClean="0"/>
            <a:t>»  - деятельность Советов молодых педагогов, связь с СМП ПК, участие в краевых событиях, проектах, грантах и др. АКТИВ=НАСТАВНИКИ</a:t>
          </a:r>
          <a:endParaRPr lang="ru-RU" sz="1800" b="1" kern="1200" dirty="0"/>
        </a:p>
      </dsp:txBody>
      <dsp:txXfrm>
        <a:off x="2857499" y="0"/>
        <a:ext cx="8084694" cy="914399"/>
      </dsp:txXfrm>
    </dsp:sp>
    <dsp:sp modelId="{E6C0C68C-794B-4AD0-9895-3D061D17592A}">
      <dsp:nvSpPr>
        <dsp:cNvPr id="0" name=""/>
        <dsp:cNvSpPr/>
      </dsp:nvSpPr>
      <dsp:spPr>
        <a:xfrm>
          <a:off x="600074" y="914399"/>
          <a:ext cx="4514849" cy="4514849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67B9A-B745-445E-A0BF-A6806BC62018}">
      <dsp:nvSpPr>
        <dsp:cNvPr id="0" name=""/>
        <dsp:cNvSpPr/>
      </dsp:nvSpPr>
      <dsp:spPr>
        <a:xfrm>
          <a:off x="2857499" y="914399"/>
          <a:ext cx="8084694" cy="45148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2. </a:t>
          </a:r>
          <a:r>
            <a:rPr lang="ru-RU" sz="1800" b="1" i="0" kern="1200" dirty="0" err="1" smtClean="0"/>
            <a:t>Кураторство=наставничество</a:t>
          </a:r>
          <a:r>
            <a:rPr lang="ru-RU" sz="1800" b="1" i="0" kern="1200" dirty="0" smtClean="0"/>
            <a:t> в проекте ШНОР</a:t>
          </a:r>
          <a:endParaRPr lang="ru-RU" sz="1800" b="1" kern="1200" dirty="0"/>
        </a:p>
      </dsp:txBody>
      <dsp:txXfrm>
        <a:off x="2857499" y="914399"/>
        <a:ext cx="8084694" cy="914399"/>
      </dsp:txXfrm>
    </dsp:sp>
    <dsp:sp modelId="{477F2709-8063-4680-90A6-FD1E421F28F8}">
      <dsp:nvSpPr>
        <dsp:cNvPr id="0" name=""/>
        <dsp:cNvSpPr/>
      </dsp:nvSpPr>
      <dsp:spPr>
        <a:xfrm>
          <a:off x="1200149" y="1828799"/>
          <a:ext cx="3314699" cy="3314699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A0C50D-7451-42CD-880B-E7510AA384D8}">
      <dsp:nvSpPr>
        <dsp:cNvPr id="0" name=""/>
        <dsp:cNvSpPr/>
      </dsp:nvSpPr>
      <dsp:spPr>
        <a:xfrm>
          <a:off x="2857499" y="1828799"/>
          <a:ext cx="8084694" cy="3314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3. Педагоги - эксперты (победители ПНПО, конкурсов </a:t>
          </a:r>
          <a:r>
            <a:rPr lang="ru-RU" sz="1800" b="1" i="0" kern="1200" dirty="0" err="1" smtClean="0"/>
            <a:t>проф</a:t>
          </a:r>
          <a:r>
            <a:rPr lang="ru-RU" sz="1800" b="1" i="0" kern="1200" dirty="0" smtClean="0"/>
            <a:t> мастерства, эксперты на </a:t>
          </a:r>
          <a:r>
            <a:rPr lang="en-US" sz="1800" b="1" i="0" kern="1200" dirty="0" smtClean="0"/>
            <a:t>I </a:t>
          </a:r>
          <a:r>
            <a:rPr lang="ru-RU" sz="1800" b="1" i="0" kern="1200" dirty="0" smtClean="0"/>
            <a:t>и высшую категорию, ЕГЭ, ОГЭ</a:t>
          </a:r>
          <a:endParaRPr lang="ru-RU" sz="1800" b="1" kern="1200" dirty="0"/>
        </a:p>
      </dsp:txBody>
      <dsp:txXfrm>
        <a:off x="2857499" y="1828799"/>
        <a:ext cx="8084694" cy="914399"/>
      </dsp:txXfrm>
    </dsp:sp>
    <dsp:sp modelId="{690623BF-8910-4C14-AA01-EE73ED859622}">
      <dsp:nvSpPr>
        <dsp:cNvPr id="0" name=""/>
        <dsp:cNvSpPr/>
      </dsp:nvSpPr>
      <dsp:spPr>
        <a:xfrm>
          <a:off x="1800224" y="2743199"/>
          <a:ext cx="2114549" cy="2114549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BE750-47B7-4844-B71D-14C96D9E9C9A}">
      <dsp:nvSpPr>
        <dsp:cNvPr id="0" name=""/>
        <dsp:cNvSpPr/>
      </dsp:nvSpPr>
      <dsp:spPr>
        <a:xfrm>
          <a:off x="2857499" y="2743199"/>
          <a:ext cx="8084694" cy="2114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4</a:t>
          </a:r>
          <a:r>
            <a:rPr lang="ru-RU" sz="1800" b="1" i="0" kern="1200" dirty="0" smtClean="0"/>
            <a:t>. МО кураторов наставничества от ОО (ПДС заместителей директоров)</a:t>
          </a:r>
          <a:endParaRPr lang="ru-RU" sz="1800" b="1" kern="1200" dirty="0"/>
        </a:p>
      </dsp:txBody>
      <dsp:txXfrm>
        <a:off x="2857499" y="2743199"/>
        <a:ext cx="8084694" cy="914399"/>
      </dsp:txXfrm>
    </dsp:sp>
    <dsp:sp modelId="{575CBFF3-72A6-48FA-B529-D3A22F8E5234}">
      <dsp:nvSpPr>
        <dsp:cNvPr id="0" name=""/>
        <dsp:cNvSpPr/>
      </dsp:nvSpPr>
      <dsp:spPr>
        <a:xfrm>
          <a:off x="2400299" y="3657599"/>
          <a:ext cx="914399" cy="914399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C19F0-6556-4CB4-B67B-265A2524F9B6}">
      <dsp:nvSpPr>
        <dsp:cNvPr id="0" name=""/>
        <dsp:cNvSpPr/>
      </dsp:nvSpPr>
      <dsp:spPr>
        <a:xfrm>
          <a:off x="2857499" y="3657599"/>
          <a:ext cx="8084694" cy="914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5. Базы данных наставников ОО</a:t>
          </a:r>
          <a:endParaRPr lang="ru-RU" sz="1800" b="1" i="0" kern="1200" dirty="0"/>
        </a:p>
      </dsp:txBody>
      <dsp:txXfrm>
        <a:off x="2857499" y="3657599"/>
        <a:ext cx="8084694" cy="914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AD4D5-951B-4E4D-B295-4647CEEA74FA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8C7C7-1092-4595-94CE-901AC25A1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8C7C7-1092-4595-94CE-901AC25A1DA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pPr marL="38100">
                <a:lnSpc>
                  <a:spcPts val="131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71B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1B318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pPr marL="38100">
                <a:lnSpc>
                  <a:spcPts val="131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71B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pPr marL="38100">
                <a:lnSpc>
                  <a:spcPts val="131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71B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pPr marL="38100">
                <a:lnSpc>
                  <a:spcPts val="131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pPr marL="38100">
                <a:lnSpc>
                  <a:spcPts val="131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77940"/>
            <a:ext cx="2804160" cy="276999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45280" y="6377940"/>
            <a:ext cx="390144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912472" y="6612152"/>
            <a:ext cx="154304" cy="33855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4896929"/>
            <a:ext cx="12191998" cy="196056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71366" y="597411"/>
            <a:ext cx="95671" cy="14351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1380216" y="294563"/>
            <a:ext cx="450215" cy="419100"/>
          </a:xfrm>
          <a:custGeom>
            <a:avLst/>
            <a:gdLst/>
            <a:ahLst/>
            <a:cxnLst/>
            <a:rect l="l" t="t" r="r" b="b"/>
            <a:pathLst>
              <a:path w="450215" h="419100">
                <a:moveTo>
                  <a:pt x="449630" y="251548"/>
                </a:moveTo>
                <a:lnTo>
                  <a:pt x="447090" y="202526"/>
                </a:lnTo>
                <a:lnTo>
                  <a:pt x="437794" y="164376"/>
                </a:lnTo>
                <a:lnTo>
                  <a:pt x="415391" y="112115"/>
                </a:lnTo>
                <a:lnTo>
                  <a:pt x="385152" y="71907"/>
                </a:lnTo>
                <a:lnTo>
                  <a:pt x="382409" y="69164"/>
                </a:lnTo>
                <a:lnTo>
                  <a:pt x="387057" y="59563"/>
                </a:lnTo>
                <a:lnTo>
                  <a:pt x="401574" y="23406"/>
                </a:lnTo>
                <a:lnTo>
                  <a:pt x="407250" y="0"/>
                </a:lnTo>
                <a:lnTo>
                  <a:pt x="371894" y="18288"/>
                </a:lnTo>
                <a:lnTo>
                  <a:pt x="365721" y="22339"/>
                </a:lnTo>
                <a:lnTo>
                  <a:pt x="359067" y="26962"/>
                </a:lnTo>
                <a:lnTo>
                  <a:pt x="351942" y="32169"/>
                </a:lnTo>
                <a:lnTo>
                  <a:pt x="344309" y="37934"/>
                </a:lnTo>
                <a:lnTo>
                  <a:pt x="339432" y="34734"/>
                </a:lnTo>
                <a:lnTo>
                  <a:pt x="295871" y="13792"/>
                </a:lnTo>
                <a:lnTo>
                  <a:pt x="249301" y="2387"/>
                </a:lnTo>
                <a:lnTo>
                  <a:pt x="201041" y="330"/>
                </a:lnTo>
                <a:lnTo>
                  <a:pt x="152450" y="7404"/>
                </a:lnTo>
                <a:lnTo>
                  <a:pt x="104851" y="23406"/>
                </a:lnTo>
                <a:lnTo>
                  <a:pt x="59588" y="48120"/>
                </a:lnTo>
                <a:lnTo>
                  <a:pt x="17983" y="81356"/>
                </a:lnTo>
                <a:lnTo>
                  <a:pt x="0" y="100088"/>
                </a:lnTo>
                <a:lnTo>
                  <a:pt x="28092" y="80683"/>
                </a:lnTo>
                <a:lnTo>
                  <a:pt x="67106" y="67487"/>
                </a:lnTo>
                <a:lnTo>
                  <a:pt x="112229" y="60452"/>
                </a:lnTo>
                <a:lnTo>
                  <a:pt x="158661" y="59563"/>
                </a:lnTo>
                <a:lnTo>
                  <a:pt x="198818" y="64427"/>
                </a:lnTo>
                <a:lnTo>
                  <a:pt x="232067" y="74663"/>
                </a:lnTo>
                <a:lnTo>
                  <a:pt x="254495" y="90309"/>
                </a:lnTo>
                <a:lnTo>
                  <a:pt x="262153" y="111366"/>
                </a:lnTo>
                <a:lnTo>
                  <a:pt x="223710" y="191249"/>
                </a:lnTo>
                <a:lnTo>
                  <a:pt x="144487" y="285470"/>
                </a:lnTo>
                <a:lnTo>
                  <a:pt x="66294" y="364007"/>
                </a:lnTo>
                <a:lnTo>
                  <a:pt x="30949" y="396849"/>
                </a:lnTo>
                <a:lnTo>
                  <a:pt x="155155" y="302856"/>
                </a:lnTo>
                <a:lnTo>
                  <a:pt x="186817" y="302856"/>
                </a:lnTo>
                <a:lnTo>
                  <a:pt x="255371" y="217500"/>
                </a:lnTo>
                <a:lnTo>
                  <a:pt x="326326" y="164376"/>
                </a:lnTo>
                <a:lnTo>
                  <a:pt x="368185" y="186715"/>
                </a:lnTo>
                <a:lnTo>
                  <a:pt x="397344" y="255778"/>
                </a:lnTo>
                <a:lnTo>
                  <a:pt x="405485" y="301320"/>
                </a:lnTo>
                <a:lnTo>
                  <a:pt x="407390" y="346976"/>
                </a:lnTo>
                <a:lnTo>
                  <a:pt x="402043" y="387769"/>
                </a:lnTo>
                <a:lnTo>
                  <a:pt x="388505" y="419100"/>
                </a:lnTo>
                <a:lnTo>
                  <a:pt x="396125" y="408571"/>
                </a:lnTo>
                <a:lnTo>
                  <a:pt x="403288" y="397764"/>
                </a:lnTo>
                <a:lnTo>
                  <a:pt x="427799" y="350507"/>
                </a:lnTo>
                <a:lnTo>
                  <a:pt x="443230" y="301320"/>
                </a:lnTo>
                <a:lnTo>
                  <a:pt x="449630" y="251548"/>
                </a:lnTo>
                <a:close/>
              </a:path>
            </a:pathLst>
          </a:custGeom>
          <a:solidFill>
            <a:srgbClr val="1B3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491638" y="722793"/>
            <a:ext cx="69938" cy="10496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663410" y="621482"/>
            <a:ext cx="89711" cy="186317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1424882" y="501446"/>
            <a:ext cx="319405" cy="290195"/>
          </a:xfrm>
          <a:custGeom>
            <a:avLst/>
            <a:gdLst/>
            <a:ahLst/>
            <a:cxnLst/>
            <a:rect l="l" t="t" r="r" b="b"/>
            <a:pathLst>
              <a:path w="319404" h="290195">
                <a:moveTo>
                  <a:pt x="318808" y="120040"/>
                </a:moveTo>
                <a:lnTo>
                  <a:pt x="310349" y="94234"/>
                </a:lnTo>
                <a:lnTo>
                  <a:pt x="282422" y="53619"/>
                </a:lnTo>
                <a:lnTo>
                  <a:pt x="279527" y="50571"/>
                </a:lnTo>
                <a:lnTo>
                  <a:pt x="283032" y="43561"/>
                </a:lnTo>
                <a:lnTo>
                  <a:pt x="297510" y="5029"/>
                </a:lnTo>
                <a:lnTo>
                  <a:pt x="297815" y="0"/>
                </a:lnTo>
                <a:lnTo>
                  <a:pt x="293090" y="1219"/>
                </a:lnTo>
                <a:lnTo>
                  <a:pt x="259549" y="21780"/>
                </a:lnTo>
                <a:lnTo>
                  <a:pt x="251929" y="27724"/>
                </a:lnTo>
                <a:lnTo>
                  <a:pt x="248272" y="25438"/>
                </a:lnTo>
                <a:lnTo>
                  <a:pt x="202996" y="6007"/>
                </a:lnTo>
                <a:lnTo>
                  <a:pt x="154178" y="114"/>
                </a:lnTo>
                <a:lnTo>
                  <a:pt x="104495" y="7340"/>
                </a:lnTo>
                <a:lnTo>
                  <a:pt x="56629" y="27292"/>
                </a:lnTo>
                <a:lnTo>
                  <a:pt x="13258" y="59563"/>
                </a:lnTo>
                <a:lnTo>
                  <a:pt x="2133" y="70840"/>
                </a:lnTo>
                <a:lnTo>
                  <a:pt x="0" y="73266"/>
                </a:lnTo>
                <a:lnTo>
                  <a:pt x="20561" y="59080"/>
                </a:lnTo>
                <a:lnTo>
                  <a:pt x="49072" y="49390"/>
                </a:lnTo>
                <a:lnTo>
                  <a:pt x="82042" y="44221"/>
                </a:lnTo>
                <a:lnTo>
                  <a:pt x="115976" y="43561"/>
                </a:lnTo>
                <a:lnTo>
                  <a:pt x="145364" y="47053"/>
                </a:lnTo>
                <a:lnTo>
                  <a:pt x="169684" y="54521"/>
                </a:lnTo>
                <a:lnTo>
                  <a:pt x="186093" y="65951"/>
                </a:lnTo>
                <a:lnTo>
                  <a:pt x="191731" y="81343"/>
                </a:lnTo>
                <a:lnTo>
                  <a:pt x="163588" y="139725"/>
                </a:lnTo>
                <a:lnTo>
                  <a:pt x="105676" y="208610"/>
                </a:lnTo>
                <a:lnTo>
                  <a:pt x="48539" y="266039"/>
                </a:lnTo>
                <a:lnTo>
                  <a:pt x="22707" y="290055"/>
                </a:lnTo>
                <a:lnTo>
                  <a:pt x="113690" y="221348"/>
                </a:lnTo>
                <a:lnTo>
                  <a:pt x="136690" y="221348"/>
                </a:lnTo>
                <a:lnTo>
                  <a:pt x="186740" y="158953"/>
                </a:lnTo>
                <a:lnTo>
                  <a:pt x="238518" y="120040"/>
                </a:lnTo>
                <a:lnTo>
                  <a:pt x="318808" y="120040"/>
                </a:lnTo>
                <a:close/>
              </a:path>
            </a:pathLst>
          </a:custGeom>
          <a:solidFill>
            <a:srgbClr val="6DB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004" y="267715"/>
            <a:ext cx="10857991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71B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6406" y="1481835"/>
            <a:ext cx="10759186" cy="2585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1B318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912472" y="6612152"/>
            <a:ext cx="154304" cy="181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pPr marL="38100">
                <a:lnSpc>
                  <a:spcPts val="1315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5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" y="1752600"/>
            <a:ext cx="12191998" cy="5105400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4298999" y="664209"/>
            <a:ext cx="36195" cy="82550"/>
          </a:xfrm>
          <a:custGeom>
            <a:avLst/>
            <a:gdLst/>
            <a:ahLst/>
            <a:cxnLst/>
            <a:rect l="l" t="t" r="r" b="b"/>
            <a:pathLst>
              <a:path w="36195" h="82550">
                <a:moveTo>
                  <a:pt x="0" y="82550"/>
                </a:moveTo>
                <a:lnTo>
                  <a:pt x="36106" y="82550"/>
                </a:lnTo>
                <a:lnTo>
                  <a:pt x="36106" y="0"/>
                </a:lnTo>
                <a:lnTo>
                  <a:pt x="0" y="0"/>
                </a:lnTo>
                <a:lnTo>
                  <a:pt x="0" y="82550"/>
                </a:lnTo>
                <a:close/>
              </a:path>
            </a:pathLst>
          </a:custGeom>
          <a:solidFill>
            <a:srgbClr val="007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621282" y="1295400"/>
            <a:ext cx="11265917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dirty="0" smtClean="0">
                <a:solidFill>
                  <a:schemeClr val="tx2"/>
                </a:solidFill>
              </a:rPr>
              <a:t>Межмуниципальная диалог-встреча педагогических команд </a:t>
            </a:r>
            <a:r>
              <a:rPr lang="ru-RU" sz="4000" dirty="0" smtClean="0">
                <a:solidFill>
                  <a:schemeClr val="tx2"/>
                </a:solidFill>
              </a:rPr>
              <a:t/>
            </a:r>
            <a:br>
              <a:rPr lang="ru-RU" sz="4000" dirty="0" smtClean="0">
                <a:solidFill>
                  <a:schemeClr val="tx2"/>
                </a:solidFill>
              </a:rPr>
            </a:br>
            <a:r>
              <a:rPr lang="ru-RU" sz="4000" dirty="0" smtClean="0">
                <a:solidFill>
                  <a:schemeClr val="tx2"/>
                </a:solidFill>
              </a:rPr>
              <a:t>Наставничество – ресурс профессионального развития педагогов</a:t>
            </a:r>
            <a:endParaRPr sz="4000" dirty="0">
              <a:solidFill>
                <a:schemeClr val="tx2"/>
              </a:solidFill>
            </a:endParaRPr>
          </a:p>
        </p:txBody>
      </p:sp>
      <p:pic>
        <p:nvPicPr>
          <p:cNvPr id="41" name="Объект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52400"/>
            <a:ext cx="868709" cy="1208690"/>
          </a:xfrm>
          <a:prstGeom prst="rect">
            <a:avLst/>
          </a:prstGeom>
        </p:spPr>
      </p:pic>
      <p:pic>
        <p:nvPicPr>
          <p:cNvPr id="42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28600"/>
            <a:ext cx="1373461" cy="110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140340"/>
            <a:ext cx="1143000" cy="126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505200"/>
            <a:ext cx="35814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0" y="3505200"/>
            <a:ext cx="3429000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Google Shape;129;p14"/>
          <p:cNvPicPr preferRelativeResize="0"/>
          <p:nvPr/>
        </p:nvPicPr>
        <p:blipFill>
          <a:blip r:embed="rId8" cstate="print">
            <a:alphaModFix/>
          </a:blip>
          <a:stretch>
            <a:fillRect/>
          </a:stretch>
        </p:blipFill>
        <p:spPr>
          <a:xfrm>
            <a:off x="4343400" y="2971800"/>
            <a:ext cx="37338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082924"/>
          </a:xfrm>
        </p:spPr>
        <p:txBody>
          <a:bodyPr>
            <a:normAutofit/>
          </a:bodyPr>
          <a:lstStyle/>
          <a:p>
            <a:pPr>
              <a:tabLst>
                <a:tab pos="1609725" algn="l"/>
              </a:tabLst>
            </a:pPr>
            <a:r>
              <a:rPr lang="ru-RU" b="1" dirty="0" smtClean="0"/>
              <a:t>–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sz="3600" b="1" dirty="0"/>
          </a:p>
        </p:txBody>
      </p:sp>
      <p:sp>
        <p:nvSpPr>
          <p:cNvPr id="1026" name="AutoShape 2" descr="C:\Users\%D0%98%D0%BD%D0%B3%D0%B0\Desktop\i.webp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178592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Нужные люди – полезные связи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219" y="214291"/>
            <a:ext cx="9048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Позитивный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819400"/>
            <a:ext cx="8342312" cy="355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6880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9217024" cy="158417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Наставничество – технология интенсивного развития личности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31371" y="1676400"/>
            <a:ext cx="11425269" cy="51816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900" b="1" dirty="0" smtClean="0">
                <a:solidFill>
                  <a:srgbClr val="061496"/>
                </a:solidFill>
              </a:rPr>
              <a:t>Наставник – наставляемый: субъекты/объекты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900" b="1" dirty="0" smtClean="0">
                <a:solidFill>
                  <a:srgbClr val="061496"/>
                </a:solidFill>
              </a:rPr>
              <a:t>Определение целевых установок и ожидаемых результатов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900" b="1" dirty="0" smtClean="0">
                <a:solidFill>
                  <a:srgbClr val="061496"/>
                </a:solidFill>
              </a:rPr>
              <a:t>Выстраивание отношений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900" b="1" dirty="0" smtClean="0">
                <a:solidFill>
                  <a:srgbClr val="FF0000"/>
                </a:solidFill>
              </a:rPr>
              <a:t>Разнообразие методов, моделей наставничества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900" b="1" dirty="0" smtClean="0">
                <a:solidFill>
                  <a:srgbClr val="FF0000"/>
                </a:solidFill>
              </a:rPr>
              <a:t>Комплекс практик взаимодействия (программа наставничества)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900" b="1" dirty="0" smtClean="0">
                <a:solidFill>
                  <a:srgbClr val="FF0000"/>
                </a:solidFill>
              </a:rPr>
              <a:t>Способность самостоятельно осуществлять деятельность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D:\4\leftbar.png"/>
          <p:cNvPicPr>
            <a:picLocks noChangeAspect="1" noChangeArrowheads="1"/>
          </p:cNvPicPr>
          <p:nvPr/>
        </p:nvPicPr>
        <p:blipFill>
          <a:blip r:embed="rId2" cstate="print"/>
          <a:srcRect l="2525" t="6000" b="34987"/>
          <a:stretch>
            <a:fillRect/>
          </a:stretch>
        </p:blipFill>
        <p:spPr bwMode="auto">
          <a:xfrm>
            <a:off x="9744405" y="-533400"/>
            <a:ext cx="2447595" cy="265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371" y="332656"/>
            <a:ext cx="9985109" cy="144016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Условия,</a:t>
            </a:r>
            <a:r>
              <a:rPr lang="ru-RU" sz="2800" b="1" i="1" dirty="0" smtClean="0"/>
              <a:t> обеспечивающие реализацию модели наставничества в образовательной организации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12192000" cy="497433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Программа наставничества - комплекс практик взаимодействия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D:\4\leftbar.png"/>
          <p:cNvPicPr>
            <a:picLocks noChangeAspect="1" noChangeArrowheads="1"/>
          </p:cNvPicPr>
          <p:nvPr/>
        </p:nvPicPr>
        <p:blipFill>
          <a:blip r:embed="rId2" cstate="print"/>
          <a:srcRect l="2525" t="6000" b="34987"/>
          <a:stretch>
            <a:fillRect/>
          </a:stretch>
        </p:blipFill>
        <p:spPr bwMode="auto">
          <a:xfrm>
            <a:off x="10091885" y="-387424"/>
            <a:ext cx="210011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s://dagmintrud.ru/upload/iblock/93a/93a73c434f81865be2d09437fa8fd76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38400"/>
            <a:ext cx="2616629" cy="1728192"/>
          </a:xfrm>
          <a:prstGeom prst="rect">
            <a:avLst/>
          </a:prstGeom>
          <a:noFill/>
        </p:spPr>
      </p:pic>
      <p:pic>
        <p:nvPicPr>
          <p:cNvPr id="6" name="Picture 4" descr="https://school-int27.edusite.ru/images/clip_image5565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286000"/>
            <a:ext cx="4416491" cy="1676400"/>
          </a:xfrm>
          <a:prstGeom prst="rect">
            <a:avLst/>
          </a:prstGeom>
          <a:noFill/>
        </p:spPr>
      </p:pic>
      <p:pic>
        <p:nvPicPr>
          <p:cNvPr id="15364" name="Picture 4" descr="https://ds05.infourok.ru/uploads/ex/0fd2/000259c1-c4a542ef/img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4239090"/>
            <a:ext cx="4655840" cy="2618910"/>
          </a:xfrm>
          <a:prstGeom prst="rect">
            <a:avLst/>
          </a:prstGeom>
          <a:noFill/>
        </p:spPr>
      </p:pic>
      <p:pic>
        <p:nvPicPr>
          <p:cNvPr id="15366" name="Picture 6" descr="https://im0-tub-ru.yandex.net/i?id=f7cb18074a5c5a2b30476469e21b3ae7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4419600"/>
            <a:ext cx="3614869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990600"/>
            <a:ext cx="11658600" cy="518507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719455">
              <a:lnSpc>
                <a:spcPct val="100499"/>
              </a:lnSpc>
              <a:spcBef>
                <a:spcPts val="114"/>
              </a:spcBef>
              <a:buFont typeface="Arial" pitchFamily="34" charset="0"/>
              <a:buChar char="•"/>
            </a:pPr>
            <a:r>
              <a:rPr sz="2400" b="1" spc="55" dirty="0" err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дефицит</a:t>
            </a:r>
            <a:r>
              <a:rPr sz="2400" b="1" spc="55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spc="55" dirty="0" smtClean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компетенций</a:t>
            </a:r>
            <a:r>
              <a:rPr sz="2400" b="1" spc="55" dirty="0" smtClean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60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молодых </a:t>
            </a:r>
            <a:r>
              <a:rPr sz="2400" b="1" spc="-50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педагогов </a:t>
            </a:r>
            <a:r>
              <a:rPr sz="2400" b="1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в области </a:t>
            </a:r>
            <a:r>
              <a:rPr sz="2400" b="1" spc="5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педагогических технологий </a:t>
            </a:r>
            <a:r>
              <a:rPr sz="2400" b="1" spc="-5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sz="2400" b="1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преподавательских </a:t>
            </a:r>
            <a:r>
              <a:rPr sz="2400" b="1" spc="5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5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умений,</a:t>
            </a:r>
            <a:r>
              <a:rPr sz="2400" b="1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отвечающих требованиям</a:t>
            </a:r>
            <a:r>
              <a:rPr sz="2400" b="1" spc="5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5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ФГОС</a:t>
            </a:r>
            <a:r>
              <a:rPr sz="2400" b="1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5" dirty="0" smtClean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400" b="1" spc="-5" dirty="0" smtClean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dirty="0" err="1" smtClean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профессионального</a:t>
            </a:r>
            <a:r>
              <a:rPr sz="2400" b="1" dirty="0" smtClean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dirty="0" err="1" smtClean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стандарта</a:t>
            </a:r>
            <a:r>
              <a:rPr lang="ru-RU" sz="2400" b="1" dirty="0" smtClean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(рассказали, как работать….)</a:t>
            </a:r>
          </a:p>
          <a:p>
            <a:pPr marL="12700" marR="719455">
              <a:lnSpc>
                <a:spcPct val="100499"/>
              </a:lnSpc>
              <a:spcBef>
                <a:spcPts val="114"/>
              </a:spcBef>
            </a:pPr>
            <a:endParaRPr sz="2400" b="1" dirty="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buFont typeface="Arial" pitchFamily="34" charset="0"/>
              <a:buChar char="•"/>
            </a:pPr>
            <a:r>
              <a:rPr sz="2400" b="1" spc="50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кризис</a:t>
            </a:r>
            <a:r>
              <a:rPr sz="2400" b="1" spc="20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55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профессионального</a:t>
            </a:r>
            <a:r>
              <a:rPr sz="2400" b="1" spc="20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50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роста</a:t>
            </a:r>
            <a:r>
              <a:rPr sz="2400" b="1" spc="35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50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sz="2400" b="1" spc="-25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50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педагогов</a:t>
            </a:r>
            <a:r>
              <a:rPr sz="2400" b="1" spc="-20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50" dirty="0" err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со</a:t>
            </a:r>
            <a:r>
              <a:rPr sz="2400" b="1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50" dirty="0" err="1" smtClean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стажем</a:t>
            </a:r>
            <a:r>
              <a:rPr sz="2400" b="1" spc="-50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sz="2400" b="1" spc="-5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dirty="0" err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профессиональное</a:t>
            </a:r>
            <a:r>
              <a:rPr sz="2400" b="1" spc="-5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dirty="0" err="1" smtClean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выгорание</a:t>
            </a:r>
            <a:endParaRPr lang="ru-RU" sz="2400" b="1" dirty="0" smtClean="0">
              <a:solidFill>
                <a:srgbClr val="1B3181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sz="2400" b="1" dirty="0">
              <a:latin typeface="Arial" pitchFamily="34" charset="0"/>
              <a:cs typeface="Arial" pitchFamily="34" charset="0"/>
            </a:endParaRPr>
          </a:p>
          <a:p>
            <a:pPr marL="12700" marR="13970">
              <a:lnSpc>
                <a:spcPct val="98300"/>
              </a:lnSpc>
              <a:spcBef>
                <a:spcPts val="80"/>
              </a:spcBef>
              <a:buFont typeface="Arial" pitchFamily="34" charset="0"/>
              <a:buChar char="•"/>
            </a:pPr>
            <a:r>
              <a:rPr sz="2400" b="1" spc="55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дефициты различного характера </a:t>
            </a:r>
            <a:r>
              <a:rPr sz="2400" b="1" spc="-5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(предметные, </a:t>
            </a:r>
            <a:r>
              <a:rPr sz="2400" b="1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dirty="0" err="1" smtClean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методические</a:t>
            </a:r>
            <a:r>
              <a:rPr sz="2400" b="1" dirty="0" smtClean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400" b="1" dirty="0" smtClean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dirty="0" err="1" smtClean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метапредметные</a:t>
            </a:r>
            <a:r>
              <a:rPr sz="2400" b="1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),</a:t>
            </a:r>
            <a:r>
              <a:rPr sz="2400" b="1" spc="5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5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выявленные</a:t>
            </a:r>
            <a:r>
              <a:rPr sz="2400" b="1" spc="20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50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sz="2400" b="1" spc="-45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50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педагогов</a:t>
            </a:r>
            <a:r>
              <a:rPr sz="2400" b="1" spc="-30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55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различных</a:t>
            </a:r>
            <a:r>
              <a:rPr sz="2400" b="1" spc="-30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50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категорий</a:t>
            </a:r>
            <a:r>
              <a:rPr sz="2400" b="1" spc="-40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в ходе</a:t>
            </a:r>
            <a:r>
              <a:rPr sz="2400" b="1" spc="-5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исследований </a:t>
            </a:r>
            <a:r>
              <a:rPr sz="2400" b="1" spc="5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dirty="0" err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профессиональной</a:t>
            </a:r>
            <a:r>
              <a:rPr sz="2400" b="1" dirty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dirty="0" err="1" smtClean="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компетентности</a:t>
            </a:r>
            <a:endParaRPr lang="ru-RU" sz="2400" b="1" dirty="0" smtClean="0">
              <a:solidFill>
                <a:srgbClr val="1B3181"/>
              </a:solidFill>
              <a:latin typeface="Arial" pitchFamily="34" charset="0"/>
              <a:cs typeface="Arial" pitchFamily="34" charset="0"/>
            </a:endParaRPr>
          </a:p>
          <a:p>
            <a:pPr marL="12700" marR="13970">
              <a:lnSpc>
                <a:spcPct val="98300"/>
              </a:lnSpc>
              <a:spcBef>
                <a:spcPts val="80"/>
              </a:spcBef>
            </a:pPr>
            <a:endParaRPr lang="ru-RU" sz="2400" b="1" dirty="0" smtClean="0">
              <a:solidFill>
                <a:srgbClr val="1B3181"/>
              </a:solidFill>
              <a:latin typeface="Arial" pitchFamily="34" charset="0"/>
              <a:cs typeface="Arial" pitchFamily="34" charset="0"/>
            </a:endParaRPr>
          </a:p>
          <a:p>
            <a:pPr marL="12700" marR="13970">
              <a:lnSpc>
                <a:spcPct val="98300"/>
              </a:lnSpc>
              <a:spcBef>
                <a:spcPts val="80"/>
              </a:spcBef>
              <a:buFont typeface="Arial" pitchFamily="34" charset="0"/>
              <a:buChar char="•"/>
            </a:pPr>
            <a:r>
              <a:rPr lang="ru-RU" sz="2400" b="1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400" b="1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ротиворечия между насыщенной социальной и образовательной средой, с  тенденцией к усилению ее несогласованности и противоречивости и неспособностью педагогов освоить базовые процессы развития личности</a:t>
            </a:r>
            <a:endParaRPr sz="2400" b="1" dirty="0">
              <a:solidFill>
                <a:srgbClr val="0614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67004" y="307339"/>
            <a:ext cx="4060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Проблемное</a:t>
            </a:r>
            <a:r>
              <a:rPr spc="-120" dirty="0"/>
              <a:t> </a:t>
            </a:r>
            <a:r>
              <a:rPr spc="-25" dirty="0"/>
              <a:t>поле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pPr marL="38100">
                <a:lnSpc>
                  <a:spcPts val="1315"/>
                </a:lnSpc>
              </a:pPr>
              <a:t>13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2" y="1641348"/>
            <a:ext cx="5349240" cy="3526790"/>
          </a:xfrm>
          <a:custGeom>
            <a:avLst/>
            <a:gdLst/>
            <a:ahLst/>
            <a:cxnLst/>
            <a:rect l="l" t="t" r="r" b="b"/>
            <a:pathLst>
              <a:path w="5349240" h="3526790">
                <a:moveTo>
                  <a:pt x="5349240" y="0"/>
                </a:moveTo>
                <a:lnTo>
                  <a:pt x="0" y="0"/>
                </a:lnTo>
                <a:lnTo>
                  <a:pt x="0" y="3526534"/>
                </a:lnTo>
                <a:lnTo>
                  <a:pt x="5349240" y="3526534"/>
                </a:lnTo>
                <a:lnTo>
                  <a:pt x="5349240" y="0"/>
                </a:lnTo>
                <a:close/>
              </a:path>
            </a:pathLst>
          </a:custGeom>
          <a:solidFill>
            <a:srgbClr val="FFFF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7004" y="1295401"/>
            <a:ext cx="5772150" cy="560659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70"/>
              </a:spcBef>
            </a:pPr>
            <a:endParaRPr lang="ru-RU" sz="4125" b="1" spc="30" baseline="1010" dirty="0" smtClean="0">
              <a:solidFill>
                <a:srgbClr val="1B3181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0899"/>
              </a:lnSpc>
              <a:spcBef>
                <a:spcPts val="70"/>
              </a:spcBef>
            </a:pPr>
            <a:r>
              <a:rPr sz="4125" b="1" spc="30" baseline="1010" dirty="0" err="1" smtClean="0">
                <a:solidFill>
                  <a:srgbClr val="1B3181"/>
                </a:solidFill>
                <a:latin typeface="Microsoft Sans Serif"/>
                <a:cs typeface="Microsoft Sans Serif"/>
              </a:rPr>
              <a:t>Наставляемый</a:t>
            </a:r>
            <a:r>
              <a:rPr sz="4125" b="1" spc="30" baseline="1010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B3181"/>
                </a:solidFill>
                <a:latin typeface="Microsoft Sans Serif"/>
                <a:cs typeface="Microsoft Sans Serif"/>
              </a:rPr>
              <a:t>— </a:t>
            </a:r>
            <a:r>
              <a:rPr sz="25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участник </a:t>
            </a:r>
            <a:r>
              <a:rPr sz="25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550" spc="15" dirty="0">
                <a:solidFill>
                  <a:srgbClr val="1B3181"/>
                </a:solidFill>
                <a:latin typeface="Microsoft Sans Serif"/>
                <a:cs typeface="Microsoft Sans Serif"/>
              </a:rPr>
              <a:t>персонализированной </a:t>
            </a:r>
            <a:r>
              <a:rPr sz="2550" spc="20" dirty="0">
                <a:solidFill>
                  <a:srgbClr val="1B3181"/>
                </a:solidFill>
                <a:latin typeface="Microsoft Sans Serif"/>
                <a:cs typeface="Microsoft Sans Serif"/>
              </a:rPr>
              <a:t>программы </a:t>
            </a:r>
            <a:r>
              <a:rPr sz="2550" spc="2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3825" spc="15" baseline="1089" dirty="0">
                <a:solidFill>
                  <a:srgbClr val="1B3181"/>
                </a:solidFill>
                <a:latin typeface="Microsoft Sans Serif"/>
                <a:cs typeface="Microsoft Sans Serif"/>
              </a:rPr>
              <a:t>наставничества</a:t>
            </a:r>
            <a:r>
              <a:rPr sz="2500" spc="10" dirty="0">
                <a:solidFill>
                  <a:srgbClr val="1B3181"/>
                </a:solidFill>
                <a:latin typeface="Microsoft Sans Serif"/>
                <a:cs typeface="Microsoft Sans Serif"/>
              </a:rPr>
              <a:t>, </a:t>
            </a:r>
            <a:r>
              <a:rPr sz="2500" spc="-15" dirty="0">
                <a:solidFill>
                  <a:srgbClr val="1B3181"/>
                </a:solidFill>
                <a:latin typeface="Microsoft Sans Serif"/>
                <a:cs typeface="Microsoft Sans Serif"/>
              </a:rPr>
              <a:t>который через </a:t>
            </a:r>
            <a:r>
              <a:rPr sz="25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1B3181"/>
                </a:solidFill>
                <a:latin typeface="Microsoft Sans Serif"/>
                <a:cs typeface="Microsoft Sans Serif"/>
              </a:rPr>
              <a:t>взаимодействие </a:t>
            </a:r>
            <a:r>
              <a:rPr sz="25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с </a:t>
            </a:r>
            <a:r>
              <a:rPr sz="2500" spc="-15" dirty="0">
                <a:solidFill>
                  <a:srgbClr val="1B3181"/>
                </a:solidFill>
                <a:latin typeface="Microsoft Sans Serif"/>
                <a:cs typeface="Microsoft Sans Serif"/>
              </a:rPr>
              <a:t>наставником </a:t>
            </a:r>
            <a:r>
              <a:rPr sz="25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и </a:t>
            </a:r>
            <a:r>
              <a:rPr sz="2500" spc="-15" dirty="0">
                <a:solidFill>
                  <a:srgbClr val="1B3181"/>
                </a:solidFill>
                <a:latin typeface="Microsoft Sans Serif"/>
                <a:cs typeface="Microsoft Sans Serif"/>
              </a:rPr>
              <a:t>при </a:t>
            </a:r>
            <a:r>
              <a:rPr sz="25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1B3181"/>
                </a:solidFill>
                <a:latin typeface="Microsoft Sans Serif"/>
                <a:cs typeface="Microsoft Sans Serif"/>
              </a:rPr>
              <a:t>его помощи </a:t>
            </a:r>
            <a:r>
              <a:rPr sz="25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и </a:t>
            </a:r>
            <a:r>
              <a:rPr sz="2500" spc="-15" dirty="0">
                <a:solidFill>
                  <a:srgbClr val="1B3181"/>
                </a:solidFill>
                <a:latin typeface="Microsoft Sans Serif"/>
                <a:cs typeface="Microsoft Sans Serif"/>
              </a:rPr>
              <a:t>поддержке приобретает </a:t>
            </a:r>
            <a:r>
              <a:rPr sz="25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1B3181"/>
                </a:solidFill>
                <a:latin typeface="Microsoft Sans Serif"/>
                <a:cs typeface="Microsoft Sans Serif"/>
              </a:rPr>
              <a:t>новый опыт, развивает необходимые </a:t>
            </a:r>
            <a:r>
              <a:rPr sz="25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1B3181"/>
                </a:solidFill>
                <a:latin typeface="Microsoft Sans Serif"/>
                <a:cs typeface="Microsoft Sans Serif"/>
              </a:rPr>
              <a:t>навыки </a:t>
            </a:r>
            <a:r>
              <a:rPr sz="25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и </a:t>
            </a:r>
            <a:r>
              <a:rPr sz="2500" spc="-15" dirty="0">
                <a:solidFill>
                  <a:srgbClr val="1B3181"/>
                </a:solidFill>
                <a:latin typeface="Microsoft Sans Serif"/>
                <a:cs typeface="Microsoft Sans Serif"/>
              </a:rPr>
              <a:t>компетенции, добивается </a:t>
            </a:r>
            <a:r>
              <a:rPr sz="25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1B3181"/>
                </a:solidFill>
                <a:latin typeface="Microsoft Sans Serif"/>
                <a:cs typeface="Microsoft Sans Serif"/>
              </a:rPr>
              <a:t>предсказуемых результатов, </a:t>
            </a:r>
            <a:r>
              <a:rPr sz="25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3675" spc="15" baseline="1133" dirty="0">
                <a:solidFill>
                  <a:srgbClr val="1B3181"/>
                </a:solidFill>
                <a:latin typeface="Microsoft Sans Serif"/>
                <a:cs typeface="Microsoft Sans Serif"/>
              </a:rPr>
              <a:t>преодолевая </a:t>
            </a:r>
            <a:r>
              <a:rPr sz="25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тем </a:t>
            </a:r>
            <a:r>
              <a:rPr sz="2500" spc="-15" dirty="0">
                <a:solidFill>
                  <a:srgbClr val="1B3181"/>
                </a:solidFill>
                <a:latin typeface="Microsoft Sans Serif"/>
                <a:cs typeface="Microsoft Sans Serif"/>
              </a:rPr>
              <a:t>самым свои </a:t>
            </a:r>
            <a:r>
              <a:rPr sz="25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3825" spc="22" baseline="1089" dirty="0">
                <a:solidFill>
                  <a:srgbClr val="1B3181"/>
                </a:solidFill>
                <a:latin typeface="Microsoft Sans Serif"/>
                <a:cs typeface="Microsoft Sans Serif"/>
              </a:rPr>
              <a:t>профессиональные </a:t>
            </a:r>
            <a:r>
              <a:rPr sz="3825" spc="15" baseline="1089" dirty="0">
                <a:solidFill>
                  <a:srgbClr val="1B3181"/>
                </a:solidFill>
                <a:latin typeface="Microsoft Sans Serif"/>
                <a:cs typeface="Microsoft Sans Serif"/>
              </a:rPr>
              <a:t>затруднения</a:t>
            </a:r>
            <a:r>
              <a:rPr sz="2500" spc="10" dirty="0">
                <a:solidFill>
                  <a:srgbClr val="1B3181"/>
                </a:solidFill>
                <a:latin typeface="Microsoft Sans Serif"/>
                <a:cs typeface="Microsoft Sans Serif"/>
              </a:rPr>
              <a:t>, </a:t>
            </a:r>
            <a:r>
              <a:rPr sz="2500" spc="1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50" spc="10" dirty="0">
                <a:solidFill>
                  <a:srgbClr val="1B3181"/>
                </a:solidFill>
                <a:latin typeface="Microsoft Sans Serif"/>
                <a:cs typeface="Microsoft Sans Serif"/>
              </a:rPr>
              <a:t>восполняя свои </a:t>
            </a:r>
            <a:r>
              <a:rPr sz="2550" spc="15" dirty="0" err="1">
                <a:solidFill>
                  <a:srgbClr val="1B3181"/>
                </a:solidFill>
                <a:latin typeface="Microsoft Sans Serif"/>
                <a:cs typeface="Microsoft Sans Serif"/>
              </a:rPr>
              <a:t>профессиональные</a:t>
            </a:r>
            <a:r>
              <a:rPr sz="2550" spc="1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550" spc="2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550" spc="15" dirty="0" err="1" smtClean="0">
                <a:solidFill>
                  <a:srgbClr val="1B3181"/>
                </a:solidFill>
                <a:latin typeface="Microsoft Sans Serif"/>
                <a:cs typeface="Microsoft Sans Serif"/>
              </a:rPr>
              <a:t>дефициты</a:t>
            </a:r>
            <a:endParaRPr lang="ru-RU" sz="2550" spc="15" dirty="0" smtClean="0">
              <a:solidFill>
                <a:srgbClr val="1B3181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100899"/>
              </a:lnSpc>
              <a:spcBef>
                <a:spcPts val="70"/>
              </a:spcBef>
            </a:pPr>
            <a:endParaRPr sz="2550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6183" y="1641348"/>
            <a:ext cx="5380101" cy="352653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67004" y="325627"/>
            <a:ext cx="725043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Кто</a:t>
            </a:r>
            <a:r>
              <a:rPr spc="-60" dirty="0"/>
              <a:t> </a:t>
            </a:r>
            <a:r>
              <a:rPr spc="-35" dirty="0"/>
              <a:t>становится</a:t>
            </a:r>
            <a:r>
              <a:rPr spc="-65" dirty="0"/>
              <a:t> </a:t>
            </a:r>
            <a:r>
              <a:rPr spc="-35" dirty="0" err="1"/>
              <a:t>наставляемым</a:t>
            </a:r>
            <a:r>
              <a:rPr spc="-35" dirty="0" smtClean="0"/>
              <a:t>?</a:t>
            </a:r>
            <a:r>
              <a:rPr lang="ru-RU" spc="-35" dirty="0" smtClean="0"/>
              <a:t> А наставником?</a:t>
            </a:r>
            <a:endParaRPr spc="-3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pPr marL="38100">
                <a:lnSpc>
                  <a:spcPts val="1315"/>
                </a:lnSpc>
              </a:pPr>
              <a:t>14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1817477" y="6341364"/>
            <a:ext cx="124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4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5500" y="923035"/>
            <a:ext cx="10262235" cy="55422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молодые/начинающие</a:t>
            </a:r>
            <a:r>
              <a:rPr sz="2400" spc="-2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педагоги;</a:t>
            </a:r>
            <a:endParaRPr sz="24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педагоги,</a:t>
            </a:r>
            <a:r>
              <a:rPr sz="24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приступившие</a:t>
            </a:r>
            <a:r>
              <a:rPr sz="24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к</a:t>
            </a:r>
            <a:r>
              <a:rPr sz="24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работе</a:t>
            </a:r>
            <a:r>
              <a:rPr sz="24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после</a:t>
            </a:r>
            <a:r>
              <a:rPr sz="24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длительного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перерыва;</a:t>
            </a:r>
            <a:endParaRPr sz="2400" dirty="0">
              <a:latin typeface="Microsoft Sans Serif"/>
              <a:cs typeface="Microsoft Sans Serif"/>
            </a:endParaRPr>
          </a:p>
          <a:p>
            <a:pPr marL="355600" marR="913130" indent="-342900">
              <a:lnSpc>
                <a:spcPct val="1008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педагоги,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 находящиеся</a:t>
            </a: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 в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процессе</a:t>
            </a: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адаптации</a:t>
            </a: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 на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новом месте </a:t>
            </a: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 работы;</a:t>
            </a:r>
            <a:endParaRPr sz="24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ts val="2845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педагоги,</a:t>
            </a:r>
            <a:r>
              <a:rPr sz="2400" spc="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желающие</a:t>
            </a:r>
            <a:r>
              <a:rPr sz="2400" spc="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b="1" spc="-10" dirty="0">
                <a:solidFill>
                  <a:srgbClr val="1B3181"/>
                </a:solidFill>
                <a:latin typeface="Arial"/>
                <a:cs typeface="Arial"/>
              </a:rPr>
              <a:t>повысить </a:t>
            </a:r>
            <a:r>
              <a:rPr sz="2400" b="1" spc="-15" dirty="0">
                <a:solidFill>
                  <a:srgbClr val="1B3181"/>
                </a:solidFill>
                <a:latin typeface="Arial"/>
                <a:cs typeface="Arial"/>
              </a:rPr>
              <a:t>свой</a:t>
            </a:r>
            <a:r>
              <a:rPr sz="2400" b="1" spc="-10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1B3181"/>
                </a:solidFill>
                <a:latin typeface="Arial"/>
                <a:cs typeface="Arial"/>
              </a:rPr>
              <a:t>профессиональный</a:t>
            </a:r>
            <a:r>
              <a:rPr sz="2400" b="1" spc="-10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1B3181"/>
                </a:solidFill>
                <a:latin typeface="Arial"/>
                <a:cs typeface="Arial"/>
              </a:rPr>
              <a:t>уровень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ts val="2845"/>
              </a:lnSpc>
            </a:pP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в</a:t>
            </a:r>
            <a:r>
              <a:rPr sz="2400" spc="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определенном</a:t>
            </a:r>
            <a:r>
              <a:rPr sz="2400" spc="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направлении</a:t>
            </a:r>
            <a:r>
              <a:rPr sz="2400" spc="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педагогической</a:t>
            </a:r>
            <a:r>
              <a:rPr sz="2400" spc="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деятельности;</a:t>
            </a:r>
            <a:endParaRPr sz="24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педагоги,</a:t>
            </a:r>
            <a:r>
              <a:rPr sz="2400" spc="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желающие</a:t>
            </a:r>
            <a:r>
              <a:rPr sz="2400" spc="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3525" spc="37" baseline="1182" dirty="0">
                <a:solidFill>
                  <a:srgbClr val="1B3181"/>
                </a:solidFill>
                <a:latin typeface="Microsoft Sans Serif"/>
                <a:cs typeface="Microsoft Sans Serif"/>
              </a:rPr>
              <a:t>овладеть</a:t>
            </a:r>
            <a:r>
              <a:rPr sz="3525" spc="30" baseline="1182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3525" spc="37" baseline="1182" dirty="0">
                <a:solidFill>
                  <a:srgbClr val="1B3181"/>
                </a:solidFill>
                <a:latin typeface="Microsoft Sans Serif"/>
                <a:cs typeface="Microsoft Sans Serif"/>
              </a:rPr>
              <a:t>современными</a:t>
            </a:r>
            <a:r>
              <a:rPr sz="3525" spc="30" baseline="1182" dirty="0">
                <a:solidFill>
                  <a:srgbClr val="1B3181"/>
                </a:solidFill>
                <a:latin typeface="Microsoft Sans Serif"/>
                <a:cs typeface="Microsoft Sans Serif"/>
              </a:rPr>
              <a:t> IT-программами,</a:t>
            </a:r>
            <a:r>
              <a:rPr sz="3525" baseline="1182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endParaRPr sz="3525" baseline="1182" dirty="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  <a:spcBef>
                <a:spcPts val="25"/>
              </a:spcBef>
            </a:pPr>
            <a:r>
              <a:rPr sz="3525" spc="37" baseline="1182" dirty="0">
                <a:solidFill>
                  <a:srgbClr val="1B3181"/>
                </a:solidFill>
                <a:latin typeface="Microsoft Sans Serif"/>
                <a:cs typeface="Microsoft Sans Serif"/>
              </a:rPr>
              <a:t>цифровыми</a:t>
            </a:r>
            <a:r>
              <a:rPr sz="3525" baseline="1182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3525" spc="37" baseline="1182" dirty="0">
                <a:solidFill>
                  <a:srgbClr val="1B3181"/>
                </a:solidFill>
                <a:latin typeface="Microsoft Sans Serif"/>
                <a:cs typeface="Microsoft Sans Serif"/>
              </a:rPr>
              <a:t>навыками,</a:t>
            </a:r>
            <a:r>
              <a:rPr sz="3525" spc="7" baseline="1182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3525" spc="37" baseline="1182" dirty="0">
                <a:solidFill>
                  <a:srgbClr val="1B3181"/>
                </a:solidFill>
                <a:latin typeface="Microsoft Sans Serif"/>
                <a:cs typeface="Microsoft Sans Serif"/>
              </a:rPr>
              <a:t>ИКТ-компетенциями</a:t>
            </a:r>
            <a:r>
              <a:rPr sz="3525" baseline="1182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и</a:t>
            </a:r>
            <a:r>
              <a:rPr sz="24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т.д.;</a:t>
            </a:r>
            <a:endParaRPr sz="24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педагоги,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 находящиеся </a:t>
            </a:r>
            <a:r>
              <a:rPr sz="3525" spc="37" baseline="1182" dirty="0">
                <a:solidFill>
                  <a:srgbClr val="1B3181"/>
                </a:solidFill>
                <a:latin typeface="Microsoft Sans Serif"/>
                <a:cs typeface="Microsoft Sans Serif"/>
              </a:rPr>
              <a:t>в</a:t>
            </a:r>
            <a:r>
              <a:rPr sz="3525" spc="15" baseline="1182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3525" spc="30" baseline="1182" dirty="0" err="1">
                <a:solidFill>
                  <a:srgbClr val="1B3181"/>
                </a:solidFill>
                <a:latin typeface="Microsoft Sans Serif"/>
                <a:cs typeface="Microsoft Sans Serif"/>
              </a:rPr>
              <a:t>состоянии</a:t>
            </a:r>
            <a:r>
              <a:rPr sz="3525" spc="15" baseline="1182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3525" spc="37" baseline="1182" dirty="0" err="1" smtClean="0">
                <a:solidFill>
                  <a:srgbClr val="1B3181"/>
                </a:solidFill>
                <a:latin typeface="Microsoft Sans Serif"/>
                <a:cs typeface="Microsoft Sans Serif"/>
              </a:rPr>
              <a:t>эмоционального</a:t>
            </a:r>
            <a:r>
              <a:rPr sz="3525" spc="-7" baseline="1182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3525" spc="30" baseline="1182" dirty="0">
                <a:solidFill>
                  <a:srgbClr val="1B3181"/>
                </a:solidFill>
                <a:latin typeface="Microsoft Sans Serif"/>
                <a:cs typeface="Microsoft Sans Serif"/>
              </a:rPr>
              <a:t>выгорания</a:t>
            </a:r>
            <a:r>
              <a:rPr sz="2400" spc="20" dirty="0">
                <a:solidFill>
                  <a:srgbClr val="1B3181"/>
                </a:solidFill>
                <a:latin typeface="Microsoft Sans Serif"/>
                <a:cs typeface="Microsoft Sans Serif"/>
              </a:rPr>
              <a:t>;</a:t>
            </a:r>
            <a:endParaRPr sz="2400" dirty="0">
              <a:latin typeface="Microsoft Sans Serif"/>
              <a:cs typeface="Microsoft Sans Serif"/>
            </a:endParaRPr>
          </a:p>
          <a:p>
            <a:pPr marL="355600" marR="5080" indent="-342900">
              <a:lnSpc>
                <a:spcPts val="2900"/>
              </a:lnSpc>
              <a:spcBef>
                <a:spcPts val="4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педагоги,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испытывающие </a:t>
            </a: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другие </a:t>
            </a:r>
            <a:r>
              <a:rPr sz="3525" spc="37" baseline="1182" dirty="0">
                <a:solidFill>
                  <a:srgbClr val="1B3181"/>
                </a:solidFill>
                <a:latin typeface="Microsoft Sans Serif"/>
                <a:cs typeface="Microsoft Sans Serif"/>
              </a:rPr>
              <a:t>профессиональные </a:t>
            </a:r>
            <a:r>
              <a:rPr sz="3525" spc="30" baseline="1182" dirty="0">
                <a:solidFill>
                  <a:srgbClr val="1B3181"/>
                </a:solidFill>
                <a:latin typeface="Microsoft Sans Serif"/>
                <a:cs typeface="Microsoft Sans Serif"/>
              </a:rPr>
              <a:t>затруднения</a:t>
            </a:r>
            <a:r>
              <a:rPr sz="2400" spc="20" dirty="0">
                <a:solidFill>
                  <a:srgbClr val="1B3181"/>
                </a:solidFill>
                <a:latin typeface="Microsoft Sans Serif"/>
                <a:cs typeface="Microsoft Sans Serif"/>
              </a:rPr>
              <a:t>, </a:t>
            </a:r>
            <a:r>
              <a:rPr sz="2400" spc="2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имеющие</a:t>
            </a:r>
            <a:r>
              <a:rPr sz="2400" spc="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3525" spc="37" baseline="1182" dirty="0">
                <a:solidFill>
                  <a:srgbClr val="1B3181"/>
                </a:solidFill>
                <a:latin typeface="Microsoft Sans Serif"/>
                <a:cs typeface="Microsoft Sans Serif"/>
              </a:rPr>
              <a:t>профессиональные</a:t>
            </a:r>
            <a:r>
              <a:rPr sz="3525" spc="22" baseline="1182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3525" spc="37" baseline="1182" dirty="0">
                <a:solidFill>
                  <a:srgbClr val="1B3181"/>
                </a:solidFill>
                <a:latin typeface="Microsoft Sans Serif"/>
                <a:cs typeface="Microsoft Sans Serif"/>
              </a:rPr>
              <a:t>дефициты</a:t>
            </a:r>
            <a:r>
              <a:rPr sz="3525" spc="30" baseline="1182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и</a:t>
            </a:r>
            <a:r>
              <a:rPr sz="2400" spc="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осознающие</a:t>
            </a:r>
            <a:r>
              <a:rPr sz="2400" spc="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потребность </a:t>
            </a: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 в</a:t>
            </a:r>
            <a:r>
              <a:rPr sz="24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наставнике;</a:t>
            </a:r>
            <a:endParaRPr sz="24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ts val="281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стажеры/студенты,</a:t>
            </a:r>
            <a:r>
              <a:rPr sz="2400" spc="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заключившие</a:t>
            </a:r>
            <a:r>
              <a:rPr sz="2400" spc="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договор</a:t>
            </a:r>
            <a:r>
              <a:rPr sz="2400" spc="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с</a:t>
            </a:r>
            <a:r>
              <a:rPr sz="2400" spc="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обязательством</a:t>
            </a: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endParaRPr sz="2400" dirty="0">
              <a:latin typeface="Microsoft Sans Serif"/>
              <a:cs typeface="Microsoft Sans Serif"/>
            </a:endParaRPr>
          </a:p>
          <a:p>
            <a:pPr marL="355600" marR="325755">
              <a:lnSpc>
                <a:spcPts val="2810"/>
              </a:lnSpc>
              <a:spcBef>
                <a:spcPts val="150"/>
              </a:spcBef>
            </a:pP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последующего</a:t>
            </a:r>
            <a:r>
              <a:rPr sz="2400" spc="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принятия</a:t>
            </a:r>
            <a:r>
              <a:rPr sz="2400" spc="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на</a:t>
            </a:r>
            <a:r>
              <a:rPr sz="2400" spc="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работу</a:t>
            </a:r>
            <a:r>
              <a:rPr sz="2400" spc="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и/или</a:t>
            </a:r>
            <a:r>
              <a:rPr sz="2400" spc="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проходящие</a:t>
            </a:r>
            <a:r>
              <a:rPr sz="2400" spc="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стажировку/ </a:t>
            </a: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практику </a:t>
            </a:r>
            <a:r>
              <a:rPr sz="2400" dirty="0">
                <a:solidFill>
                  <a:srgbClr val="1B3181"/>
                </a:solidFill>
                <a:latin typeface="Microsoft Sans Serif"/>
                <a:cs typeface="Microsoft Sans Serif"/>
              </a:rPr>
              <a:t>в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 образовательной организации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7004" y="307339"/>
            <a:ext cx="5730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Категории</a:t>
            </a:r>
            <a:r>
              <a:rPr spc="-105" dirty="0"/>
              <a:t> </a:t>
            </a:r>
            <a:r>
              <a:rPr spc="-35" dirty="0"/>
              <a:t>наставляемых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937872" y="6598919"/>
            <a:ext cx="1035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6FC0"/>
                </a:solidFill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263651"/>
            <a:ext cx="115062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200" spc="-5" dirty="0" smtClean="0"/>
              <a:t>Региона</a:t>
            </a:r>
            <a:r>
              <a:rPr sz="3200" spc="-5" dirty="0" err="1" smtClean="0"/>
              <a:t>льный</a:t>
            </a:r>
            <a:r>
              <a:rPr sz="3200" spc="-70" dirty="0" smtClean="0"/>
              <a:t> </a:t>
            </a:r>
            <a:r>
              <a:rPr sz="3200" spc="-5" dirty="0" err="1" smtClean="0"/>
              <a:t>уровень</a:t>
            </a:r>
            <a:r>
              <a:rPr lang="ru-RU" sz="3200" spc="-5" dirty="0" smtClean="0"/>
              <a:t>:</a:t>
            </a:r>
            <a:br>
              <a:rPr lang="ru-RU" sz="3200" spc="-5" dirty="0" smtClean="0"/>
            </a:br>
            <a:r>
              <a:rPr lang="ru-RU" sz="3200" spc="-5" dirty="0" smtClean="0"/>
              <a:t>субъекты/объекты наставничества</a:t>
            </a:r>
            <a:endParaRPr sz="3200" dirty="0"/>
          </a:p>
        </p:txBody>
      </p:sp>
      <p:grpSp>
        <p:nvGrpSpPr>
          <p:cNvPr id="3" name="object 3"/>
          <p:cNvGrpSpPr/>
          <p:nvPr/>
        </p:nvGrpSpPr>
        <p:grpSpPr>
          <a:xfrm>
            <a:off x="1998220" y="1266680"/>
            <a:ext cx="2550795" cy="1045844"/>
            <a:chOff x="1998220" y="1266680"/>
            <a:chExt cx="2550795" cy="1045844"/>
          </a:xfrm>
        </p:grpSpPr>
        <p:sp>
          <p:nvSpPr>
            <p:cNvPr id="4" name="object 4"/>
            <p:cNvSpPr/>
            <p:nvPr/>
          </p:nvSpPr>
          <p:spPr>
            <a:xfrm>
              <a:off x="2010920" y="1279380"/>
              <a:ext cx="2525395" cy="1020444"/>
            </a:xfrm>
            <a:custGeom>
              <a:avLst/>
              <a:gdLst/>
              <a:ahLst/>
              <a:cxnLst/>
              <a:rect l="l" t="t" r="r" b="b"/>
              <a:pathLst>
                <a:path w="2525395" h="1020444">
                  <a:moveTo>
                    <a:pt x="2354835" y="0"/>
                  </a:moveTo>
                  <a:lnTo>
                    <a:pt x="170041" y="0"/>
                  </a:lnTo>
                  <a:lnTo>
                    <a:pt x="124837" y="6074"/>
                  </a:lnTo>
                  <a:lnTo>
                    <a:pt x="84218" y="23215"/>
                  </a:lnTo>
                  <a:lnTo>
                    <a:pt x="49804" y="49804"/>
                  </a:lnTo>
                  <a:lnTo>
                    <a:pt x="23215" y="84218"/>
                  </a:lnTo>
                  <a:lnTo>
                    <a:pt x="6074" y="124838"/>
                  </a:lnTo>
                  <a:lnTo>
                    <a:pt x="0" y="170042"/>
                  </a:lnTo>
                  <a:lnTo>
                    <a:pt x="0" y="850191"/>
                  </a:lnTo>
                  <a:lnTo>
                    <a:pt x="6074" y="895395"/>
                  </a:lnTo>
                  <a:lnTo>
                    <a:pt x="23215" y="936015"/>
                  </a:lnTo>
                  <a:lnTo>
                    <a:pt x="49804" y="970430"/>
                  </a:lnTo>
                  <a:lnTo>
                    <a:pt x="84218" y="997018"/>
                  </a:lnTo>
                  <a:lnTo>
                    <a:pt x="124837" y="1014160"/>
                  </a:lnTo>
                  <a:lnTo>
                    <a:pt x="170041" y="1020234"/>
                  </a:lnTo>
                  <a:lnTo>
                    <a:pt x="2354835" y="1020234"/>
                  </a:lnTo>
                  <a:lnTo>
                    <a:pt x="2400039" y="1014160"/>
                  </a:lnTo>
                  <a:lnTo>
                    <a:pt x="2440658" y="997018"/>
                  </a:lnTo>
                  <a:lnTo>
                    <a:pt x="2475072" y="970430"/>
                  </a:lnTo>
                  <a:lnTo>
                    <a:pt x="2501661" y="936015"/>
                  </a:lnTo>
                  <a:lnTo>
                    <a:pt x="2518802" y="895395"/>
                  </a:lnTo>
                  <a:lnTo>
                    <a:pt x="2524876" y="850191"/>
                  </a:lnTo>
                  <a:lnTo>
                    <a:pt x="2524876" y="170042"/>
                  </a:lnTo>
                  <a:lnTo>
                    <a:pt x="2518802" y="124838"/>
                  </a:lnTo>
                  <a:lnTo>
                    <a:pt x="2501661" y="84218"/>
                  </a:lnTo>
                  <a:lnTo>
                    <a:pt x="2475072" y="49804"/>
                  </a:lnTo>
                  <a:lnTo>
                    <a:pt x="2440658" y="23215"/>
                  </a:lnTo>
                  <a:lnTo>
                    <a:pt x="2400039" y="6074"/>
                  </a:lnTo>
                  <a:lnTo>
                    <a:pt x="2354835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10920" y="1279380"/>
              <a:ext cx="2525395" cy="1020444"/>
            </a:xfrm>
            <a:custGeom>
              <a:avLst/>
              <a:gdLst/>
              <a:ahLst/>
              <a:cxnLst/>
              <a:rect l="l" t="t" r="r" b="b"/>
              <a:pathLst>
                <a:path w="2525395" h="1020444">
                  <a:moveTo>
                    <a:pt x="0" y="170042"/>
                  </a:moveTo>
                  <a:lnTo>
                    <a:pt x="6074" y="124838"/>
                  </a:lnTo>
                  <a:lnTo>
                    <a:pt x="23215" y="84218"/>
                  </a:lnTo>
                  <a:lnTo>
                    <a:pt x="49804" y="49804"/>
                  </a:lnTo>
                  <a:lnTo>
                    <a:pt x="84218" y="23215"/>
                  </a:lnTo>
                  <a:lnTo>
                    <a:pt x="124838" y="6074"/>
                  </a:lnTo>
                  <a:lnTo>
                    <a:pt x="170042" y="0"/>
                  </a:lnTo>
                  <a:lnTo>
                    <a:pt x="2354835" y="0"/>
                  </a:lnTo>
                  <a:lnTo>
                    <a:pt x="2400039" y="6074"/>
                  </a:lnTo>
                  <a:lnTo>
                    <a:pt x="2440658" y="23215"/>
                  </a:lnTo>
                  <a:lnTo>
                    <a:pt x="2475073" y="49804"/>
                  </a:lnTo>
                  <a:lnTo>
                    <a:pt x="2501662" y="84218"/>
                  </a:lnTo>
                  <a:lnTo>
                    <a:pt x="2518803" y="124838"/>
                  </a:lnTo>
                  <a:lnTo>
                    <a:pt x="2524878" y="170042"/>
                  </a:lnTo>
                  <a:lnTo>
                    <a:pt x="2524878" y="850192"/>
                  </a:lnTo>
                  <a:lnTo>
                    <a:pt x="2518803" y="895396"/>
                  </a:lnTo>
                  <a:lnTo>
                    <a:pt x="2501662" y="936016"/>
                  </a:lnTo>
                  <a:lnTo>
                    <a:pt x="2475073" y="970430"/>
                  </a:lnTo>
                  <a:lnTo>
                    <a:pt x="2440658" y="997019"/>
                  </a:lnTo>
                  <a:lnTo>
                    <a:pt x="2400039" y="1014160"/>
                  </a:lnTo>
                  <a:lnTo>
                    <a:pt x="2354835" y="1020235"/>
                  </a:lnTo>
                  <a:lnTo>
                    <a:pt x="170042" y="1020235"/>
                  </a:lnTo>
                  <a:lnTo>
                    <a:pt x="124838" y="1014160"/>
                  </a:lnTo>
                  <a:lnTo>
                    <a:pt x="84218" y="997019"/>
                  </a:lnTo>
                  <a:lnTo>
                    <a:pt x="49804" y="970430"/>
                  </a:lnTo>
                  <a:lnTo>
                    <a:pt x="23215" y="936016"/>
                  </a:lnTo>
                  <a:lnTo>
                    <a:pt x="6074" y="895396"/>
                  </a:lnTo>
                  <a:lnTo>
                    <a:pt x="0" y="850192"/>
                  </a:lnTo>
                  <a:lnTo>
                    <a:pt x="0" y="17004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412775" y="1556003"/>
            <a:ext cx="1721485" cy="43116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226695" algn="ctr">
              <a:lnSpc>
                <a:spcPts val="1510"/>
              </a:lnSpc>
              <a:spcBef>
                <a:spcPts val="290"/>
              </a:spcBef>
            </a:pPr>
            <a:r>
              <a:rPr sz="1600" b="1" spc="-10" dirty="0" err="1" smtClean="0">
                <a:solidFill>
                  <a:srgbClr val="FFFFFF"/>
                </a:solidFill>
                <a:latin typeface="Calibri"/>
                <a:cs typeface="Calibri"/>
              </a:rPr>
              <a:t>методическая</a:t>
            </a:r>
            <a:r>
              <a:rPr sz="1600" b="1" spc="-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служба</a:t>
            </a:r>
            <a:r>
              <a:rPr lang="ru-RU" sz="1600" b="1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600" b="1" spc="-5" dirty="0" smtClean="0">
                <a:solidFill>
                  <a:srgbClr val="FFFFFF"/>
                </a:solidFill>
                <a:latin typeface="Calibri"/>
                <a:cs typeface="Calibri"/>
              </a:rPr>
              <a:t>ИРО ПК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099722" y="2226328"/>
            <a:ext cx="2226945" cy="1495425"/>
            <a:chOff x="4099722" y="2226328"/>
            <a:chExt cx="2226945" cy="1495425"/>
          </a:xfrm>
        </p:grpSpPr>
        <p:sp>
          <p:nvSpPr>
            <p:cNvPr id="8" name="object 8"/>
            <p:cNvSpPr/>
            <p:nvPr/>
          </p:nvSpPr>
          <p:spPr>
            <a:xfrm>
              <a:off x="4540736" y="2231090"/>
              <a:ext cx="420370" cy="452755"/>
            </a:xfrm>
            <a:custGeom>
              <a:avLst/>
              <a:gdLst/>
              <a:ahLst/>
              <a:cxnLst/>
              <a:rect l="l" t="t" r="r" b="b"/>
              <a:pathLst>
                <a:path w="420370" h="452755">
                  <a:moveTo>
                    <a:pt x="0" y="0"/>
                  </a:moveTo>
                  <a:lnTo>
                    <a:pt x="40103" y="32644"/>
                  </a:lnTo>
                  <a:lnTo>
                    <a:pt x="79334" y="66268"/>
                  </a:lnTo>
                  <a:lnTo>
                    <a:pt x="117677" y="100852"/>
                  </a:lnTo>
                  <a:lnTo>
                    <a:pt x="155115" y="136378"/>
                  </a:lnTo>
                  <a:lnTo>
                    <a:pt x="191630" y="172829"/>
                  </a:lnTo>
                  <a:lnTo>
                    <a:pt x="227206" y="210185"/>
                  </a:lnTo>
                  <a:lnTo>
                    <a:pt x="261826" y="248430"/>
                  </a:lnTo>
                  <a:lnTo>
                    <a:pt x="295472" y="287544"/>
                  </a:lnTo>
                  <a:lnTo>
                    <a:pt x="328129" y="327510"/>
                  </a:lnTo>
                  <a:lnTo>
                    <a:pt x="359779" y="368308"/>
                  </a:lnTo>
                  <a:lnTo>
                    <a:pt x="390405" y="409922"/>
                  </a:lnTo>
                  <a:lnTo>
                    <a:pt x="419991" y="452333"/>
                  </a:lnTo>
                </a:path>
              </a:pathLst>
            </a:custGeom>
            <a:ln w="9525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12422" y="2688638"/>
              <a:ext cx="2201545" cy="1020444"/>
            </a:xfrm>
            <a:custGeom>
              <a:avLst/>
              <a:gdLst/>
              <a:ahLst/>
              <a:cxnLst/>
              <a:rect l="l" t="t" r="r" b="b"/>
              <a:pathLst>
                <a:path w="2201545" h="1020445">
                  <a:moveTo>
                    <a:pt x="2031185" y="0"/>
                  </a:moveTo>
                  <a:lnTo>
                    <a:pt x="170040" y="0"/>
                  </a:lnTo>
                  <a:lnTo>
                    <a:pt x="124837" y="6074"/>
                  </a:lnTo>
                  <a:lnTo>
                    <a:pt x="84217" y="23215"/>
                  </a:lnTo>
                  <a:lnTo>
                    <a:pt x="49803" y="49804"/>
                  </a:lnTo>
                  <a:lnTo>
                    <a:pt x="23215" y="84218"/>
                  </a:lnTo>
                  <a:lnTo>
                    <a:pt x="6074" y="124837"/>
                  </a:lnTo>
                  <a:lnTo>
                    <a:pt x="0" y="170041"/>
                  </a:lnTo>
                  <a:lnTo>
                    <a:pt x="0" y="850192"/>
                  </a:lnTo>
                  <a:lnTo>
                    <a:pt x="6074" y="895396"/>
                  </a:lnTo>
                  <a:lnTo>
                    <a:pt x="23215" y="936015"/>
                  </a:lnTo>
                  <a:lnTo>
                    <a:pt x="49803" y="970430"/>
                  </a:lnTo>
                  <a:lnTo>
                    <a:pt x="84217" y="997018"/>
                  </a:lnTo>
                  <a:lnTo>
                    <a:pt x="124837" y="1014160"/>
                  </a:lnTo>
                  <a:lnTo>
                    <a:pt x="170040" y="1020234"/>
                  </a:lnTo>
                  <a:lnTo>
                    <a:pt x="2031185" y="1020234"/>
                  </a:lnTo>
                  <a:lnTo>
                    <a:pt x="2076389" y="1014160"/>
                  </a:lnTo>
                  <a:lnTo>
                    <a:pt x="2117009" y="997018"/>
                  </a:lnTo>
                  <a:lnTo>
                    <a:pt x="2151423" y="970430"/>
                  </a:lnTo>
                  <a:lnTo>
                    <a:pt x="2178011" y="936015"/>
                  </a:lnTo>
                  <a:lnTo>
                    <a:pt x="2195153" y="895396"/>
                  </a:lnTo>
                  <a:lnTo>
                    <a:pt x="2201227" y="850192"/>
                  </a:lnTo>
                  <a:lnTo>
                    <a:pt x="2201227" y="170041"/>
                  </a:lnTo>
                  <a:lnTo>
                    <a:pt x="2195153" y="124837"/>
                  </a:lnTo>
                  <a:lnTo>
                    <a:pt x="2178011" y="84218"/>
                  </a:lnTo>
                  <a:lnTo>
                    <a:pt x="2151423" y="49804"/>
                  </a:lnTo>
                  <a:lnTo>
                    <a:pt x="2117009" y="23215"/>
                  </a:lnTo>
                  <a:lnTo>
                    <a:pt x="2076389" y="6074"/>
                  </a:lnTo>
                  <a:lnTo>
                    <a:pt x="2031185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12422" y="2688638"/>
              <a:ext cx="2201545" cy="1020444"/>
            </a:xfrm>
            <a:custGeom>
              <a:avLst/>
              <a:gdLst/>
              <a:ahLst/>
              <a:cxnLst/>
              <a:rect l="l" t="t" r="r" b="b"/>
              <a:pathLst>
                <a:path w="2201545" h="1020445">
                  <a:moveTo>
                    <a:pt x="0" y="170041"/>
                  </a:moveTo>
                  <a:lnTo>
                    <a:pt x="6074" y="124837"/>
                  </a:lnTo>
                  <a:lnTo>
                    <a:pt x="23215" y="84218"/>
                  </a:lnTo>
                  <a:lnTo>
                    <a:pt x="49804" y="49804"/>
                  </a:lnTo>
                  <a:lnTo>
                    <a:pt x="84218" y="23215"/>
                  </a:lnTo>
                  <a:lnTo>
                    <a:pt x="124837" y="6074"/>
                  </a:lnTo>
                  <a:lnTo>
                    <a:pt x="170041" y="0"/>
                  </a:lnTo>
                  <a:lnTo>
                    <a:pt x="2031186" y="0"/>
                  </a:lnTo>
                  <a:lnTo>
                    <a:pt x="2076390" y="6074"/>
                  </a:lnTo>
                  <a:lnTo>
                    <a:pt x="2117009" y="23215"/>
                  </a:lnTo>
                  <a:lnTo>
                    <a:pt x="2151424" y="49804"/>
                  </a:lnTo>
                  <a:lnTo>
                    <a:pt x="2178012" y="84218"/>
                  </a:lnTo>
                  <a:lnTo>
                    <a:pt x="2195153" y="124837"/>
                  </a:lnTo>
                  <a:lnTo>
                    <a:pt x="2201228" y="170041"/>
                  </a:lnTo>
                  <a:lnTo>
                    <a:pt x="2201228" y="850193"/>
                  </a:lnTo>
                  <a:lnTo>
                    <a:pt x="2195153" y="895397"/>
                  </a:lnTo>
                  <a:lnTo>
                    <a:pt x="2178012" y="936016"/>
                  </a:lnTo>
                  <a:lnTo>
                    <a:pt x="2151424" y="970430"/>
                  </a:lnTo>
                  <a:lnTo>
                    <a:pt x="2117009" y="997019"/>
                  </a:lnTo>
                  <a:lnTo>
                    <a:pt x="2076390" y="1014160"/>
                  </a:lnTo>
                  <a:lnTo>
                    <a:pt x="2031186" y="1020235"/>
                  </a:lnTo>
                  <a:lnTo>
                    <a:pt x="170041" y="1020235"/>
                  </a:lnTo>
                  <a:lnTo>
                    <a:pt x="124837" y="1014160"/>
                  </a:lnTo>
                  <a:lnTo>
                    <a:pt x="84218" y="997019"/>
                  </a:lnTo>
                  <a:lnTo>
                    <a:pt x="49804" y="970430"/>
                  </a:lnTo>
                  <a:lnTo>
                    <a:pt x="23215" y="936016"/>
                  </a:lnTo>
                  <a:lnTo>
                    <a:pt x="6074" y="895397"/>
                  </a:lnTo>
                  <a:lnTo>
                    <a:pt x="0" y="850193"/>
                  </a:lnTo>
                  <a:lnTo>
                    <a:pt x="0" y="17004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419601" y="2964179"/>
            <a:ext cx="1676400" cy="614271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28600" marR="5080" indent="-216535" algn="ctr">
              <a:lnSpc>
                <a:spcPts val="1510"/>
              </a:lnSpc>
              <a:spcBef>
                <a:spcPts val="290"/>
              </a:spcBef>
            </a:pPr>
            <a:r>
              <a:rPr lang="ru-RU" sz="1400" b="1" dirty="0" smtClean="0">
                <a:solidFill>
                  <a:srgbClr val="FFFFFF"/>
                </a:solidFill>
                <a:latin typeface="Calibri"/>
                <a:cs typeface="Calibri"/>
              </a:rPr>
              <a:t>Региональное объединение НАСТАВНИКИ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298111" y="3717154"/>
            <a:ext cx="2348230" cy="2284730"/>
            <a:chOff x="3298111" y="3717154"/>
            <a:chExt cx="2348230" cy="2284730"/>
          </a:xfrm>
        </p:grpSpPr>
        <p:sp>
          <p:nvSpPr>
            <p:cNvPr id="13" name="object 13"/>
            <p:cNvSpPr/>
            <p:nvPr/>
          </p:nvSpPr>
          <p:spPr>
            <a:xfrm>
              <a:off x="4971850" y="3721916"/>
              <a:ext cx="340995" cy="1236345"/>
            </a:xfrm>
            <a:custGeom>
              <a:avLst/>
              <a:gdLst/>
              <a:ahLst/>
              <a:cxnLst/>
              <a:rect l="l" t="t" r="r" b="b"/>
              <a:pathLst>
                <a:path w="340995" h="1236345">
                  <a:moveTo>
                    <a:pt x="338192" y="0"/>
                  </a:moveTo>
                  <a:lnTo>
                    <a:pt x="340219" y="50477"/>
                  </a:lnTo>
                  <a:lnTo>
                    <a:pt x="340996" y="100895"/>
                  </a:lnTo>
                  <a:lnTo>
                    <a:pt x="340528" y="151232"/>
                  </a:lnTo>
                  <a:lnTo>
                    <a:pt x="338821" y="201465"/>
                  </a:lnTo>
                  <a:lnTo>
                    <a:pt x="335882" y="251573"/>
                  </a:lnTo>
                  <a:lnTo>
                    <a:pt x="331715" y="301534"/>
                  </a:lnTo>
                  <a:lnTo>
                    <a:pt x="326328" y="351326"/>
                  </a:lnTo>
                  <a:lnTo>
                    <a:pt x="319726" y="400927"/>
                  </a:lnTo>
                  <a:lnTo>
                    <a:pt x="311916" y="450315"/>
                  </a:lnTo>
                  <a:lnTo>
                    <a:pt x="302902" y="499468"/>
                  </a:lnTo>
                  <a:lnTo>
                    <a:pt x="292692" y="548364"/>
                  </a:lnTo>
                  <a:lnTo>
                    <a:pt x="281291" y="596982"/>
                  </a:lnTo>
                  <a:lnTo>
                    <a:pt x="268705" y="645299"/>
                  </a:lnTo>
                  <a:lnTo>
                    <a:pt x="254940" y="693294"/>
                  </a:lnTo>
                  <a:lnTo>
                    <a:pt x="240003" y="740944"/>
                  </a:lnTo>
                  <a:lnTo>
                    <a:pt x="223898" y="788228"/>
                  </a:lnTo>
                  <a:lnTo>
                    <a:pt x="206633" y="835123"/>
                  </a:lnTo>
                  <a:lnTo>
                    <a:pt x="188213" y="881609"/>
                  </a:lnTo>
                  <a:lnTo>
                    <a:pt x="168644" y="927662"/>
                  </a:lnTo>
                  <a:lnTo>
                    <a:pt x="147933" y="973261"/>
                  </a:lnTo>
                  <a:lnTo>
                    <a:pt x="126084" y="1018384"/>
                  </a:lnTo>
                  <a:lnTo>
                    <a:pt x="103105" y="1063010"/>
                  </a:lnTo>
                  <a:lnTo>
                    <a:pt x="79001" y="1107115"/>
                  </a:lnTo>
                  <a:lnTo>
                    <a:pt x="53778" y="1150679"/>
                  </a:lnTo>
                  <a:lnTo>
                    <a:pt x="27442" y="1193679"/>
                  </a:lnTo>
                  <a:lnTo>
                    <a:pt x="0" y="1236094"/>
                  </a:lnTo>
                </a:path>
              </a:pathLst>
            </a:custGeom>
            <a:ln w="9525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10811" y="4968866"/>
              <a:ext cx="2322830" cy="1020444"/>
            </a:xfrm>
            <a:custGeom>
              <a:avLst/>
              <a:gdLst/>
              <a:ahLst/>
              <a:cxnLst/>
              <a:rect l="l" t="t" r="r" b="b"/>
              <a:pathLst>
                <a:path w="2322829" h="1020445">
                  <a:moveTo>
                    <a:pt x="2152625" y="0"/>
                  </a:moveTo>
                  <a:lnTo>
                    <a:pt x="170042" y="0"/>
                  </a:lnTo>
                  <a:lnTo>
                    <a:pt x="124838" y="6074"/>
                  </a:lnTo>
                  <a:lnTo>
                    <a:pt x="84219" y="23215"/>
                  </a:lnTo>
                  <a:lnTo>
                    <a:pt x="49804" y="49804"/>
                  </a:lnTo>
                  <a:lnTo>
                    <a:pt x="23215" y="84218"/>
                  </a:lnTo>
                  <a:lnTo>
                    <a:pt x="6074" y="124837"/>
                  </a:lnTo>
                  <a:lnTo>
                    <a:pt x="0" y="170041"/>
                  </a:lnTo>
                  <a:lnTo>
                    <a:pt x="0" y="850192"/>
                  </a:lnTo>
                  <a:lnTo>
                    <a:pt x="6074" y="895396"/>
                  </a:lnTo>
                  <a:lnTo>
                    <a:pt x="23215" y="936015"/>
                  </a:lnTo>
                  <a:lnTo>
                    <a:pt x="49804" y="970430"/>
                  </a:lnTo>
                  <a:lnTo>
                    <a:pt x="84219" y="997018"/>
                  </a:lnTo>
                  <a:lnTo>
                    <a:pt x="124838" y="1014160"/>
                  </a:lnTo>
                  <a:lnTo>
                    <a:pt x="170042" y="1020234"/>
                  </a:lnTo>
                  <a:lnTo>
                    <a:pt x="2152625" y="1020234"/>
                  </a:lnTo>
                  <a:lnTo>
                    <a:pt x="2197829" y="1014160"/>
                  </a:lnTo>
                  <a:lnTo>
                    <a:pt x="2238449" y="997018"/>
                  </a:lnTo>
                  <a:lnTo>
                    <a:pt x="2272863" y="970430"/>
                  </a:lnTo>
                  <a:lnTo>
                    <a:pt x="2299451" y="936015"/>
                  </a:lnTo>
                  <a:lnTo>
                    <a:pt x="2316593" y="895396"/>
                  </a:lnTo>
                  <a:lnTo>
                    <a:pt x="2322667" y="850192"/>
                  </a:lnTo>
                  <a:lnTo>
                    <a:pt x="2322667" y="170041"/>
                  </a:lnTo>
                  <a:lnTo>
                    <a:pt x="2316593" y="124837"/>
                  </a:lnTo>
                  <a:lnTo>
                    <a:pt x="2299451" y="84218"/>
                  </a:lnTo>
                  <a:lnTo>
                    <a:pt x="2272863" y="49804"/>
                  </a:lnTo>
                  <a:lnTo>
                    <a:pt x="2238449" y="23215"/>
                  </a:lnTo>
                  <a:lnTo>
                    <a:pt x="2197829" y="6074"/>
                  </a:lnTo>
                  <a:lnTo>
                    <a:pt x="2152625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10811" y="4968866"/>
              <a:ext cx="2322830" cy="1020444"/>
            </a:xfrm>
            <a:custGeom>
              <a:avLst/>
              <a:gdLst/>
              <a:ahLst/>
              <a:cxnLst/>
              <a:rect l="l" t="t" r="r" b="b"/>
              <a:pathLst>
                <a:path w="2322829" h="1020445">
                  <a:moveTo>
                    <a:pt x="0" y="170042"/>
                  </a:moveTo>
                  <a:lnTo>
                    <a:pt x="6074" y="124838"/>
                  </a:lnTo>
                  <a:lnTo>
                    <a:pt x="23215" y="84218"/>
                  </a:lnTo>
                  <a:lnTo>
                    <a:pt x="49804" y="49804"/>
                  </a:lnTo>
                  <a:lnTo>
                    <a:pt x="84218" y="23215"/>
                  </a:lnTo>
                  <a:lnTo>
                    <a:pt x="124838" y="6074"/>
                  </a:lnTo>
                  <a:lnTo>
                    <a:pt x="170041" y="0"/>
                  </a:lnTo>
                  <a:lnTo>
                    <a:pt x="2152625" y="0"/>
                  </a:lnTo>
                  <a:lnTo>
                    <a:pt x="2197829" y="6074"/>
                  </a:lnTo>
                  <a:lnTo>
                    <a:pt x="2238448" y="23215"/>
                  </a:lnTo>
                  <a:lnTo>
                    <a:pt x="2272863" y="49804"/>
                  </a:lnTo>
                  <a:lnTo>
                    <a:pt x="2299451" y="84218"/>
                  </a:lnTo>
                  <a:lnTo>
                    <a:pt x="2316592" y="124838"/>
                  </a:lnTo>
                  <a:lnTo>
                    <a:pt x="2322667" y="170042"/>
                  </a:lnTo>
                  <a:lnTo>
                    <a:pt x="2322667" y="850192"/>
                  </a:lnTo>
                  <a:lnTo>
                    <a:pt x="2316592" y="895396"/>
                  </a:lnTo>
                  <a:lnTo>
                    <a:pt x="2299451" y="936016"/>
                  </a:lnTo>
                  <a:lnTo>
                    <a:pt x="2272863" y="970430"/>
                  </a:lnTo>
                  <a:lnTo>
                    <a:pt x="2238448" y="997019"/>
                  </a:lnTo>
                  <a:lnTo>
                    <a:pt x="2197829" y="1014160"/>
                  </a:lnTo>
                  <a:lnTo>
                    <a:pt x="2152625" y="1020235"/>
                  </a:lnTo>
                  <a:lnTo>
                    <a:pt x="170041" y="1020235"/>
                  </a:lnTo>
                  <a:lnTo>
                    <a:pt x="124838" y="1014160"/>
                  </a:lnTo>
                  <a:lnTo>
                    <a:pt x="84218" y="997019"/>
                  </a:lnTo>
                  <a:lnTo>
                    <a:pt x="49804" y="970430"/>
                  </a:lnTo>
                  <a:lnTo>
                    <a:pt x="23215" y="936016"/>
                  </a:lnTo>
                  <a:lnTo>
                    <a:pt x="6074" y="895396"/>
                  </a:lnTo>
                  <a:lnTo>
                    <a:pt x="0" y="850192"/>
                  </a:lnTo>
                  <a:lnTo>
                    <a:pt x="0" y="17004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666361" y="5344667"/>
            <a:ext cx="16122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spc="-5" dirty="0" smtClean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ктив</a:t>
            </a:r>
            <a:r>
              <a:rPr lang="ru-RU" sz="1400" b="1" spc="-5" dirty="0" smtClean="0">
                <a:solidFill>
                  <a:srgbClr val="FFFFFF"/>
                </a:solidFill>
                <a:latin typeface="Calibri"/>
                <a:cs typeface="Calibri"/>
              </a:rPr>
              <a:t> СМП ПК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26145" y="4956166"/>
            <a:ext cx="2388870" cy="1045844"/>
            <a:chOff x="926145" y="4956166"/>
            <a:chExt cx="2388870" cy="1045844"/>
          </a:xfrm>
        </p:grpSpPr>
        <p:sp>
          <p:nvSpPr>
            <p:cNvPr id="18" name="object 18"/>
            <p:cNvSpPr/>
            <p:nvPr/>
          </p:nvSpPr>
          <p:spPr>
            <a:xfrm>
              <a:off x="3211301" y="5867548"/>
              <a:ext cx="99060" cy="1270"/>
            </a:xfrm>
            <a:custGeom>
              <a:avLst/>
              <a:gdLst/>
              <a:ahLst/>
              <a:cxnLst/>
              <a:rect l="l" t="t" r="r" b="b"/>
              <a:pathLst>
                <a:path w="99060" h="1270">
                  <a:moveTo>
                    <a:pt x="98504" y="619"/>
                  </a:moveTo>
                  <a:lnTo>
                    <a:pt x="73876" y="910"/>
                  </a:lnTo>
                  <a:lnTo>
                    <a:pt x="49248" y="904"/>
                  </a:lnTo>
                  <a:lnTo>
                    <a:pt x="24621" y="60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8845" y="4968866"/>
              <a:ext cx="2272030" cy="1020444"/>
            </a:xfrm>
            <a:custGeom>
              <a:avLst/>
              <a:gdLst/>
              <a:ahLst/>
              <a:cxnLst/>
              <a:rect l="l" t="t" r="r" b="b"/>
              <a:pathLst>
                <a:path w="2272030" h="1020445">
                  <a:moveTo>
                    <a:pt x="2101408" y="0"/>
                  </a:moveTo>
                  <a:lnTo>
                    <a:pt x="170043" y="0"/>
                  </a:lnTo>
                  <a:lnTo>
                    <a:pt x="124839" y="6074"/>
                  </a:lnTo>
                  <a:lnTo>
                    <a:pt x="84219" y="23215"/>
                  </a:lnTo>
                  <a:lnTo>
                    <a:pt x="49804" y="49804"/>
                  </a:lnTo>
                  <a:lnTo>
                    <a:pt x="23215" y="84218"/>
                  </a:lnTo>
                  <a:lnTo>
                    <a:pt x="6074" y="124838"/>
                  </a:lnTo>
                  <a:lnTo>
                    <a:pt x="0" y="170042"/>
                  </a:lnTo>
                  <a:lnTo>
                    <a:pt x="0" y="850190"/>
                  </a:lnTo>
                  <a:lnTo>
                    <a:pt x="6074" y="895395"/>
                  </a:lnTo>
                  <a:lnTo>
                    <a:pt x="23215" y="936015"/>
                  </a:lnTo>
                  <a:lnTo>
                    <a:pt x="49804" y="970429"/>
                  </a:lnTo>
                  <a:lnTo>
                    <a:pt x="84219" y="997018"/>
                  </a:lnTo>
                  <a:lnTo>
                    <a:pt x="124839" y="1014160"/>
                  </a:lnTo>
                  <a:lnTo>
                    <a:pt x="170043" y="1020234"/>
                  </a:lnTo>
                  <a:lnTo>
                    <a:pt x="2101408" y="1020234"/>
                  </a:lnTo>
                  <a:lnTo>
                    <a:pt x="2146612" y="1014160"/>
                  </a:lnTo>
                  <a:lnTo>
                    <a:pt x="2187231" y="997018"/>
                  </a:lnTo>
                  <a:lnTo>
                    <a:pt x="2221646" y="970429"/>
                  </a:lnTo>
                  <a:lnTo>
                    <a:pt x="2248235" y="936015"/>
                  </a:lnTo>
                  <a:lnTo>
                    <a:pt x="2265376" y="895395"/>
                  </a:lnTo>
                  <a:lnTo>
                    <a:pt x="2271451" y="850190"/>
                  </a:lnTo>
                  <a:lnTo>
                    <a:pt x="2271451" y="170042"/>
                  </a:lnTo>
                  <a:lnTo>
                    <a:pt x="2265376" y="124838"/>
                  </a:lnTo>
                  <a:lnTo>
                    <a:pt x="2248235" y="84218"/>
                  </a:lnTo>
                  <a:lnTo>
                    <a:pt x="2221646" y="49804"/>
                  </a:lnTo>
                  <a:lnTo>
                    <a:pt x="2187231" y="23215"/>
                  </a:lnTo>
                  <a:lnTo>
                    <a:pt x="2146612" y="6074"/>
                  </a:lnTo>
                  <a:lnTo>
                    <a:pt x="2101408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38845" y="4968866"/>
              <a:ext cx="2272030" cy="1020444"/>
            </a:xfrm>
            <a:custGeom>
              <a:avLst/>
              <a:gdLst/>
              <a:ahLst/>
              <a:cxnLst/>
              <a:rect l="l" t="t" r="r" b="b"/>
              <a:pathLst>
                <a:path w="2272030" h="1020445">
                  <a:moveTo>
                    <a:pt x="0" y="170043"/>
                  </a:moveTo>
                  <a:lnTo>
                    <a:pt x="6074" y="124839"/>
                  </a:lnTo>
                  <a:lnTo>
                    <a:pt x="23215" y="84219"/>
                  </a:lnTo>
                  <a:lnTo>
                    <a:pt x="49804" y="49804"/>
                  </a:lnTo>
                  <a:lnTo>
                    <a:pt x="84219" y="23215"/>
                  </a:lnTo>
                  <a:lnTo>
                    <a:pt x="124839" y="6074"/>
                  </a:lnTo>
                  <a:lnTo>
                    <a:pt x="170043" y="0"/>
                  </a:lnTo>
                  <a:lnTo>
                    <a:pt x="2101408" y="0"/>
                  </a:lnTo>
                  <a:lnTo>
                    <a:pt x="2146612" y="6074"/>
                  </a:lnTo>
                  <a:lnTo>
                    <a:pt x="2187231" y="23215"/>
                  </a:lnTo>
                  <a:lnTo>
                    <a:pt x="2221646" y="49804"/>
                  </a:lnTo>
                  <a:lnTo>
                    <a:pt x="2248235" y="84219"/>
                  </a:lnTo>
                  <a:lnTo>
                    <a:pt x="2265376" y="124839"/>
                  </a:lnTo>
                  <a:lnTo>
                    <a:pt x="2271451" y="170043"/>
                  </a:lnTo>
                  <a:lnTo>
                    <a:pt x="2271451" y="850191"/>
                  </a:lnTo>
                  <a:lnTo>
                    <a:pt x="2265376" y="895395"/>
                  </a:lnTo>
                  <a:lnTo>
                    <a:pt x="2248235" y="936015"/>
                  </a:lnTo>
                  <a:lnTo>
                    <a:pt x="2221646" y="970430"/>
                  </a:lnTo>
                  <a:lnTo>
                    <a:pt x="2187231" y="997019"/>
                  </a:lnTo>
                  <a:lnTo>
                    <a:pt x="2146612" y="1014160"/>
                  </a:lnTo>
                  <a:lnTo>
                    <a:pt x="2101408" y="1020235"/>
                  </a:lnTo>
                  <a:lnTo>
                    <a:pt x="170043" y="1020235"/>
                  </a:lnTo>
                  <a:lnTo>
                    <a:pt x="124839" y="1014160"/>
                  </a:lnTo>
                  <a:lnTo>
                    <a:pt x="84219" y="997019"/>
                  </a:lnTo>
                  <a:lnTo>
                    <a:pt x="49804" y="970430"/>
                  </a:lnTo>
                  <a:lnTo>
                    <a:pt x="23215" y="936015"/>
                  </a:lnTo>
                  <a:lnTo>
                    <a:pt x="6074" y="895395"/>
                  </a:lnTo>
                  <a:lnTo>
                    <a:pt x="0" y="850191"/>
                  </a:lnTo>
                  <a:lnTo>
                    <a:pt x="0" y="17004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509580" y="5247132"/>
            <a:ext cx="1130300" cy="231474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40005" marR="5080" indent="-27305">
              <a:lnSpc>
                <a:spcPts val="1490"/>
              </a:lnSpc>
              <a:spcBef>
                <a:spcPts val="305"/>
              </a:spcBef>
            </a:pPr>
            <a:r>
              <a:rPr lang="ru-RU" sz="1400" b="1" spc="-5" dirty="0" smtClean="0">
                <a:solidFill>
                  <a:srgbClr val="FFFFFF"/>
                </a:solidFill>
                <a:latin typeface="Calibri"/>
                <a:cs typeface="Calibri"/>
              </a:rPr>
              <a:t>Эксперты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90058" y="2675938"/>
            <a:ext cx="2287270" cy="2287270"/>
            <a:chOff x="190058" y="2675938"/>
            <a:chExt cx="2287270" cy="2287270"/>
          </a:xfrm>
        </p:grpSpPr>
        <p:sp>
          <p:nvSpPr>
            <p:cNvPr id="23" name="object 23"/>
            <p:cNvSpPr/>
            <p:nvPr/>
          </p:nvSpPr>
          <p:spPr>
            <a:xfrm>
              <a:off x="1233869" y="3721916"/>
              <a:ext cx="340995" cy="1236345"/>
            </a:xfrm>
            <a:custGeom>
              <a:avLst/>
              <a:gdLst/>
              <a:ahLst/>
              <a:cxnLst/>
              <a:rect l="l" t="t" r="r" b="b"/>
              <a:pathLst>
                <a:path w="340994" h="1236345">
                  <a:moveTo>
                    <a:pt x="340996" y="1236094"/>
                  </a:moveTo>
                  <a:lnTo>
                    <a:pt x="313554" y="1193679"/>
                  </a:lnTo>
                  <a:lnTo>
                    <a:pt x="287218" y="1150679"/>
                  </a:lnTo>
                  <a:lnTo>
                    <a:pt x="261995" y="1107115"/>
                  </a:lnTo>
                  <a:lnTo>
                    <a:pt x="237891" y="1063010"/>
                  </a:lnTo>
                  <a:lnTo>
                    <a:pt x="214911" y="1018385"/>
                  </a:lnTo>
                  <a:lnTo>
                    <a:pt x="193063" y="973261"/>
                  </a:lnTo>
                  <a:lnTo>
                    <a:pt x="172351" y="927662"/>
                  </a:lnTo>
                  <a:lnTo>
                    <a:pt x="152782" y="881609"/>
                  </a:lnTo>
                  <a:lnTo>
                    <a:pt x="134362" y="835124"/>
                  </a:lnTo>
                  <a:lnTo>
                    <a:pt x="117097" y="788228"/>
                  </a:lnTo>
                  <a:lnTo>
                    <a:pt x="100993" y="740944"/>
                  </a:lnTo>
                  <a:lnTo>
                    <a:pt x="86055" y="693294"/>
                  </a:lnTo>
                  <a:lnTo>
                    <a:pt x="72290" y="645300"/>
                  </a:lnTo>
                  <a:lnTo>
                    <a:pt x="59705" y="596982"/>
                  </a:lnTo>
                  <a:lnTo>
                    <a:pt x="48303" y="548365"/>
                  </a:lnTo>
                  <a:lnTo>
                    <a:pt x="38093" y="499468"/>
                  </a:lnTo>
                  <a:lnTo>
                    <a:pt x="29080" y="450315"/>
                  </a:lnTo>
                  <a:lnTo>
                    <a:pt x="21269" y="400927"/>
                  </a:lnTo>
                  <a:lnTo>
                    <a:pt x="14667" y="351326"/>
                  </a:lnTo>
                  <a:lnTo>
                    <a:pt x="9280" y="301534"/>
                  </a:lnTo>
                  <a:lnTo>
                    <a:pt x="5114" y="251573"/>
                  </a:lnTo>
                  <a:lnTo>
                    <a:pt x="2174" y="201465"/>
                  </a:lnTo>
                  <a:lnTo>
                    <a:pt x="467" y="151232"/>
                  </a:lnTo>
                  <a:lnTo>
                    <a:pt x="0" y="100895"/>
                  </a:lnTo>
                  <a:lnTo>
                    <a:pt x="776" y="50477"/>
                  </a:lnTo>
                  <a:lnTo>
                    <a:pt x="2804" y="0"/>
                  </a:lnTo>
                </a:path>
              </a:pathLst>
            </a:custGeom>
            <a:ln w="9525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02758" y="2688638"/>
              <a:ext cx="2261870" cy="1020444"/>
            </a:xfrm>
            <a:custGeom>
              <a:avLst/>
              <a:gdLst/>
              <a:ahLst/>
              <a:cxnLst/>
              <a:rect l="l" t="t" r="r" b="b"/>
              <a:pathLst>
                <a:path w="2261870" h="1020445">
                  <a:moveTo>
                    <a:pt x="2091803" y="0"/>
                  </a:moveTo>
                  <a:lnTo>
                    <a:pt x="170041" y="0"/>
                  </a:lnTo>
                  <a:lnTo>
                    <a:pt x="124837" y="6074"/>
                  </a:lnTo>
                  <a:lnTo>
                    <a:pt x="84218" y="23215"/>
                  </a:lnTo>
                  <a:lnTo>
                    <a:pt x="49804" y="49804"/>
                  </a:lnTo>
                  <a:lnTo>
                    <a:pt x="23215" y="84218"/>
                  </a:lnTo>
                  <a:lnTo>
                    <a:pt x="6074" y="124837"/>
                  </a:lnTo>
                  <a:lnTo>
                    <a:pt x="0" y="170041"/>
                  </a:lnTo>
                  <a:lnTo>
                    <a:pt x="0" y="850192"/>
                  </a:lnTo>
                  <a:lnTo>
                    <a:pt x="6074" y="895396"/>
                  </a:lnTo>
                  <a:lnTo>
                    <a:pt x="23215" y="936015"/>
                  </a:lnTo>
                  <a:lnTo>
                    <a:pt x="49804" y="970430"/>
                  </a:lnTo>
                  <a:lnTo>
                    <a:pt x="84218" y="997018"/>
                  </a:lnTo>
                  <a:lnTo>
                    <a:pt x="124837" y="1014160"/>
                  </a:lnTo>
                  <a:lnTo>
                    <a:pt x="170041" y="1020234"/>
                  </a:lnTo>
                  <a:lnTo>
                    <a:pt x="2091803" y="1020234"/>
                  </a:lnTo>
                  <a:lnTo>
                    <a:pt x="2137006" y="1014160"/>
                  </a:lnTo>
                  <a:lnTo>
                    <a:pt x="2177626" y="997018"/>
                  </a:lnTo>
                  <a:lnTo>
                    <a:pt x="2212040" y="970430"/>
                  </a:lnTo>
                  <a:lnTo>
                    <a:pt x="2238628" y="936015"/>
                  </a:lnTo>
                  <a:lnTo>
                    <a:pt x="2255770" y="895396"/>
                  </a:lnTo>
                  <a:lnTo>
                    <a:pt x="2261844" y="850192"/>
                  </a:lnTo>
                  <a:lnTo>
                    <a:pt x="2261844" y="170041"/>
                  </a:lnTo>
                  <a:lnTo>
                    <a:pt x="2255770" y="124837"/>
                  </a:lnTo>
                  <a:lnTo>
                    <a:pt x="2238628" y="84218"/>
                  </a:lnTo>
                  <a:lnTo>
                    <a:pt x="2212040" y="49804"/>
                  </a:lnTo>
                  <a:lnTo>
                    <a:pt x="2177626" y="23215"/>
                  </a:lnTo>
                  <a:lnTo>
                    <a:pt x="2137006" y="6074"/>
                  </a:lnTo>
                  <a:lnTo>
                    <a:pt x="209180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2758" y="2688638"/>
              <a:ext cx="2261870" cy="1020444"/>
            </a:xfrm>
            <a:custGeom>
              <a:avLst/>
              <a:gdLst/>
              <a:ahLst/>
              <a:cxnLst/>
              <a:rect l="l" t="t" r="r" b="b"/>
              <a:pathLst>
                <a:path w="2261870" h="1020445">
                  <a:moveTo>
                    <a:pt x="0" y="170041"/>
                  </a:moveTo>
                  <a:lnTo>
                    <a:pt x="6074" y="124837"/>
                  </a:lnTo>
                  <a:lnTo>
                    <a:pt x="23215" y="84218"/>
                  </a:lnTo>
                  <a:lnTo>
                    <a:pt x="49804" y="49804"/>
                  </a:lnTo>
                  <a:lnTo>
                    <a:pt x="84218" y="23215"/>
                  </a:lnTo>
                  <a:lnTo>
                    <a:pt x="124837" y="6074"/>
                  </a:lnTo>
                  <a:lnTo>
                    <a:pt x="170041" y="0"/>
                  </a:lnTo>
                  <a:lnTo>
                    <a:pt x="2091803" y="0"/>
                  </a:lnTo>
                  <a:lnTo>
                    <a:pt x="2137007" y="6074"/>
                  </a:lnTo>
                  <a:lnTo>
                    <a:pt x="2177626" y="23215"/>
                  </a:lnTo>
                  <a:lnTo>
                    <a:pt x="2212041" y="49804"/>
                  </a:lnTo>
                  <a:lnTo>
                    <a:pt x="2238629" y="84218"/>
                  </a:lnTo>
                  <a:lnTo>
                    <a:pt x="2255770" y="124837"/>
                  </a:lnTo>
                  <a:lnTo>
                    <a:pt x="2261845" y="170041"/>
                  </a:lnTo>
                  <a:lnTo>
                    <a:pt x="2261845" y="850193"/>
                  </a:lnTo>
                  <a:lnTo>
                    <a:pt x="2255770" y="895397"/>
                  </a:lnTo>
                  <a:lnTo>
                    <a:pt x="2238629" y="936016"/>
                  </a:lnTo>
                  <a:lnTo>
                    <a:pt x="2212041" y="970430"/>
                  </a:lnTo>
                  <a:lnTo>
                    <a:pt x="2177626" y="997019"/>
                  </a:lnTo>
                  <a:lnTo>
                    <a:pt x="2137007" y="1014160"/>
                  </a:lnTo>
                  <a:lnTo>
                    <a:pt x="2091803" y="1020235"/>
                  </a:lnTo>
                  <a:lnTo>
                    <a:pt x="170041" y="1020235"/>
                  </a:lnTo>
                  <a:lnTo>
                    <a:pt x="124837" y="1014160"/>
                  </a:lnTo>
                  <a:lnTo>
                    <a:pt x="84218" y="997019"/>
                  </a:lnTo>
                  <a:lnTo>
                    <a:pt x="49804" y="970430"/>
                  </a:lnTo>
                  <a:lnTo>
                    <a:pt x="23215" y="936016"/>
                  </a:lnTo>
                  <a:lnTo>
                    <a:pt x="6074" y="895397"/>
                  </a:lnTo>
                  <a:lnTo>
                    <a:pt x="0" y="850193"/>
                  </a:lnTo>
                  <a:lnTo>
                    <a:pt x="0" y="17004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23134" y="2743200"/>
            <a:ext cx="162179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spc="-5" dirty="0" smtClean="0">
                <a:solidFill>
                  <a:srgbClr val="FFFFFF"/>
                </a:solidFill>
                <a:latin typeface="Calibri"/>
                <a:cs typeface="Calibri"/>
              </a:rPr>
              <a:t>Внештатные сотрудники  повышения квалификации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585988" y="2231090"/>
            <a:ext cx="420370" cy="452755"/>
          </a:xfrm>
          <a:custGeom>
            <a:avLst/>
            <a:gdLst/>
            <a:ahLst/>
            <a:cxnLst/>
            <a:rect l="l" t="t" r="r" b="b"/>
            <a:pathLst>
              <a:path w="420369" h="452755">
                <a:moveTo>
                  <a:pt x="0" y="452333"/>
                </a:moveTo>
                <a:lnTo>
                  <a:pt x="29585" y="409922"/>
                </a:lnTo>
                <a:lnTo>
                  <a:pt x="60211" y="368308"/>
                </a:lnTo>
                <a:lnTo>
                  <a:pt x="91861" y="327510"/>
                </a:lnTo>
                <a:lnTo>
                  <a:pt x="124517" y="287544"/>
                </a:lnTo>
                <a:lnTo>
                  <a:pt x="158164" y="248430"/>
                </a:lnTo>
                <a:lnTo>
                  <a:pt x="192784" y="210185"/>
                </a:lnTo>
                <a:lnTo>
                  <a:pt x="228359" y="172829"/>
                </a:lnTo>
                <a:lnTo>
                  <a:pt x="264875" y="136378"/>
                </a:lnTo>
                <a:lnTo>
                  <a:pt x="302312" y="100852"/>
                </a:lnTo>
                <a:lnTo>
                  <a:pt x="340655" y="66268"/>
                </a:lnTo>
                <a:lnTo>
                  <a:pt x="379887" y="32644"/>
                </a:lnTo>
                <a:lnTo>
                  <a:pt x="419990" y="0"/>
                </a:lnTo>
              </a:path>
            </a:pathLst>
          </a:custGeom>
          <a:ln w="9525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48128" y="4005064"/>
            <a:ext cx="4208145" cy="2379980"/>
          </a:xfrm>
          <a:custGeom>
            <a:avLst/>
            <a:gdLst/>
            <a:ahLst/>
            <a:cxnLst/>
            <a:rect l="l" t="t" r="r" b="b"/>
            <a:pathLst>
              <a:path w="4208145" h="2379979">
                <a:moveTo>
                  <a:pt x="4208147" y="0"/>
                </a:moveTo>
                <a:lnTo>
                  <a:pt x="0" y="0"/>
                </a:lnTo>
                <a:lnTo>
                  <a:pt x="0" y="2379971"/>
                </a:lnTo>
                <a:lnTo>
                  <a:pt x="4208147" y="2379971"/>
                </a:lnTo>
                <a:lnTo>
                  <a:pt x="42081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934200" y="1295400"/>
            <a:ext cx="4953000" cy="3726019"/>
          </a:xfrm>
          <a:prstGeom prst="rect">
            <a:avLst/>
          </a:prstGeom>
          <a:ln w="25400">
            <a:solidFill>
              <a:srgbClr val="385D8A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434340" indent="-342900">
              <a:lnSpc>
                <a:spcPct val="100000"/>
              </a:lnSpc>
              <a:spcBef>
                <a:spcPts val="254"/>
              </a:spcBef>
              <a:buFont typeface="Wingdings"/>
              <a:buChar char=""/>
              <a:tabLst>
                <a:tab pos="433705" algn="l"/>
                <a:tab pos="434340" algn="l"/>
              </a:tabLst>
            </a:pPr>
            <a:r>
              <a:rPr lang="ru-RU" sz="2400" spc="-5" dirty="0" smtClean="0">
                <a:latin typeface="Calibri"/>
                <a:cs typeface="Calibri"/>
              </a:rPr>
              <a:t>Портал с</a:t>
            </a:r>
            <a:r>
              <a:rPr sz="2400" spc="-5" dirty="0" err="1" smtClean="0">
                <a:latin typeface="Calibri"/>
                <a:cs typeface="Calibri"/>
              </a:rPr>
              <a:t>етево</a:t>
            </a:r>
            <a:r>
              <a:rPr lang="ru-RU" sz="2400" spc="-5" dirty="0" smtClean="0">
                <a:latin typeface="Calibri"/>
                <a:cs typeface="Calibri"/>
              </a:rPr>
              <a:t>го</a:t>
            </a:r>
            <a:r>
              <a:rPr sz="2400" spc="-35" dirty="0" smtClean="0">
                <a:latin typeface="Calibri"/>
                <a:cs typeface="Calibri"/>
              </a:rPr>
              <a:t> </a:t>
            </a:r>
            <a:r>
              <a:rPr lang="ru-RU" sz="2400" spc="-10" dirty="0" smtClean="0">
                <a:latin typeface="Calibri"/>
                <a:cs typeface="Calibri"/>
              </a:rPr>
              <a:t>сообщества педагогов ПК</a:t>
            </a:r>
            <a:endParaRPr sz="2400" dirty="0">
              <a:latin typeface="Calibri"/>
              <a:cs typeface="Calibri"/>
            </a:endParaRPr>
          </a:p>
          <a:p>
            <a:pPr marL="434340" indent="-342900">
              <a:lnSpc>
                <a:spcPct val="100000"/>
              </a:lnSpc>
              <a:buFont typeface="Wingdings"/>
              <a:buChar char=""/>
              <a:tabLst>
                <a:tab pos="433705" algn="l"/>
                <a:tab pos="434340" algn="l"/>
              </a:tabLst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Стажировки</a:t>
            </a:r>
            <a:endParaRPr sz="24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434340" indent="-342900">
              <a:lnSpc>
                <a:spcPct val="100000"/>
              </a:lnSpc>
              <a:buFont typeface="Wingdings"/>
              <a:buChar char=""/>
              <a:tabLst>
                <a:tab pos="433705" algn="l"/>
                <a:tab pos="434340" algn="l"/>
              </a:tabLst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Семинары,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 err="1" smtClean="0">
                <a:solidFill>
                  <a:srgbClr val="FF0000"/>
                </a:solidFill>
                <a:latin typeface="Calibri"/>
                <a:cs typeface="Calibri"/>
              </a:rPr>
              <a:t>практикумы</a:t>
            </a:r>
            <a:r>
              <a:rPr lang="ru-RU" sz="2400" spc="-10" dirty="0" smtClean="0">
                <a:solidFill>
                  <a:srgbClr val="FF0000"/>
                </a:solidFill>
                <a:latin typeface="Calibri"/>
                <a:cs typeface="Calibri"/>
              </a:rPr>
              <a:t> для наставников ПК</a:t>
            </a:r>
            <a:endParaRPr sz="24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434340" marR="998855" indent="-342900">
              <a:lnSpc>
                <a:spcPct val="100000"/>
              </a:lnSpc>
              <a:buFont typeface="Wingdings"/>
              <a:buChar char=""/>
              <a:tabLst>
                <a:tab pos="433705" algn="l"/>
                <a:tab pos="434340" algn="l"/>
              </a:tabLst>
            </a:pPr>
            <a:r>
              <a:rPr lang="ru-RU" sz="2400" spc="-5" dirty="0" smtClean="0">
                <a:latin typeface="Calibri"/>
                <a:cs typeface="Calibri"/>
              </a:rPr>
              <a:t>Э</a:t>
            </a:r>
            <a:r>
              <a:rPr sz="2400" spc="-5" dirty="0" err="1" smtClean="0">
                <a:latin typeface="Calibri"/>
                <a:cs typeface="Calibri"/>
              </a:rPr>
              <a:t>кспертную</a:t>
            </a:r>
            <a:r>
              <a:rPr sz="2400" spc="-55" dirty="0" smtClean="0">
                <a:latin typeface="Calibri"/>
                <a:cs typeface="Calibri"/>
              </a:rPr>
              <a:t> </a:t>
            </a:r>
            <a:r>
              <a:rPr sz="2400" spc="-10" dirty="0" err="1" smtClean="0">
                <a:latin typeface="Calibri"/>
                <a:cs typeface="Calibri"/>
              </a:rPr>
              <a:t>деятельность</a:t>
            </a:r>
            <a:endParaRPr lang="ru-RU" sz="2400" spc="-10" dirty="0" smtClean="0">
              <a:latin typeface="Calibri"/>
              <a:cs typeface="Calibri"/>
            </a:endParaRPr>
          </a:p>
          <a:p>
            <a:pPr marL="434340" marR="998855" indent="-342900">
              <a:lnSpc>
                <a:spcPct val="100000"/>
              </a:lnSpc>
              <a:buFont typeface="Wingdings"/>
              <a:buChar char=""/>
              <a:tabLst>
                <a:tab pos="433705" algn="l"/>
                <a:tab pos="434340" algn="l"/>
              </a:tabLst>
            </a:pPr>
            <a:r>
              <a:rPr lang="ru-RU" sz="2400" dirty="0" err="1" smtClean="0">
                <a:latin typeface="Calibri"/>
                <a:cs typeface="Calibri"/>
              </a:rPr>
              <a:t>Медиапроекты</a:t>
            </a:r>
            <a:r>
              <a:rPr lang="ru-RU" sz="2400" dirty="0" smtClean="0">
                <a:latin typeface="Calibri"/>
                <a:cs typeface="Calibri"/>
              </a:rPr>
              <a:t> Коворкинг-центр от наставников</a:t>
            </a:r>
            <a:endParaRPr lang="ru-RU" sz="2400" dirty="0" smtClean="0">
              <a:latin typeface="Calibri"/>
              <a:cs typeface="Calibri"/>
            </a:endParaRPr>
          </a:p>
          <a:p>
            <a:pPr marL="434340" marR="998855" indent="-342900">
              <a:lnSpc>
                <a:spcPct val="100000"/>
              </a:lnSpc>
              <a:buFont typeface="Wingdings"/>
              <a:buChar char=""/>
              <a:tabLst>
                <a:tab pos="433705" algn="l"/>
                <a:tab pos="434340" algn="l"/>
              </a:tabLst>
            </a:pPr>
            <a:r>
              <a:rPr lang="ru-RU" sz="2400" dirty="0" smtClean="0">
                <a:latin typeface="Calibri"/>
                <a:cs typeface="Calibri"/>
              </a:rPr>
              <a:t>Мобильная школа </a:t>
            </a:r>
            <a:r>
              <a:rPr lang="ru-RU" sz="2400" dirty="0" smtClean="0">
                <a:latin typeface="Calibri"/>
                <a:cs typeface="Calibri"/>
              </a:rPr>
              <a:t>наставничества 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15000"/>
            <a:ext cx="12191998" cy="11424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02005" y="137693"/>
            <a:ext cx="9354820" cy="1078950"/>
          </a:xfrm>
          <a:prstGeom prst="rect">
            <a:avLst/>
          </a:prstGeom>
          <a:solidFill>
            <a:srgbClr val="DCE6F2"/>
          </a:solidFill>
          <a:ln w="25400">
            <a:solidFill>
              <a:srgbClr val="385D8A"/>
            </a:solidFill>
          </a:ln>
        </p:spPr>
        <p:txBody>
          <a:bodyPr vert="horz" wrap="square" lIns="0" tIns="109220" rIns="0" bIns="0" rtlCol="0">
            <a:spAutoFit/>
          </a:bodyPr>
          <a:lstStyle/>
          <a:p>
            <a:pPr marL="91440" marR="406400" algn="just">
              <a:lnSpc>
                <a:spcPct val="101400"/>
              </a:lnSpc>
              <a:spcBef>
                <a:spcPts val="860"/>
              </a:spcBef>
            </a:pPr>
            <a:r>
              <a:rPr sz="2000" spc="-5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Цель</a:t>
            </a:r>
            <a:r>
              <a:rPr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sz="2100" b="0" spc="5" dirty="0">
                <a:solidFill>
                  <a:srgbClr val="000000"/>
                </a:solidFill>
                <a:latin typeface="Calibri"/>
                <a:cs typeface="Calibri"/>
              </a:rPr>
              <a:t>создание условий </a:t>
            </a:r>
            <a:r>
              <a:rPr sz="2100" b="0" spc="10" dirty="0">
                <a:solidFill>
                  <a:srgbClr val="000000"/>
                </a:solidFill>
                <a:latin typeface="Calibri"/>
                <a:cs typeface="Calibri"/>
              </a:rPr>
              <a:t>для адаптации, </a:t>
            </a:r>
            <a:r>
              <a:rPr sz="2100" b="0" spc="5" dirty="0">
                <a:solidFill>
                  <a:srgbClr val="000000"/>
                </a:solidFill>
                <a:latin typeface="Calibri"/>
                <a:cs typeface="Calibri"/>
              </a:rPr>
              <a:t>эффективного </a:t>
            </a:r>
            <a:r>
              <a:rPr sz="2100" b="0" spc="10" dirty="0">
                <a:solidFill>
                  <a:srgbClr val="000000"/>
                </a:solidFill>
                <a:latin typeface="Calibri"/>
                <a:cs typeface="Calibri"/>
              </a:rPr>
              <a:t>включения </a:t>
            </a:r>
            <a:r>
              <a:rPr sz="2100" b="0" dirty="0">
                <a:solidFill>
                  <a:srgbClr val="000000"/>
                </a:solidFill>
                <a:latin typeface="Calibri"/>
                <a:cs typeface="Calibri"/>
              </a:rPr>
              <a:t>в </a:t>
            </a:r>
            <a:r>
              <a:rPr sz="2100" b="0" spc="-4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100" b="0" spc="5" dirty="0">
                <a:solidFill>
                  <a:srgbClr val="000000"/>
                </a:solidFill>
                <a:latin typeface="Calibri"/>
                <a:cs typeface="Calibri"/>
              </a:rPr>
              <a:t>педагогическую деятельность </a:t>
            </a:r>
            <a:r>
              <a:rPr sz="2100" b="0" dirty="0">
                <a:solidFill>
                  <a:srgbClr val="000000"/>
                </a:solidFill>
                <a:latin typeface="Calibri"/>
                <a:cs typeface="Calibri"/>
              </a:rPr>
              <a:t>и </a:t>
            </a:r>
            <a:r>
              <a:rPr sz="2100" b="0" spc="10" dirty="0">
                <a:solidFill>
                  <a:srgbClr val="000000"/>
                </a:solidFill>
                <a:latin typeface="Calibri"/>
                <a:cs typeface="Calibri"/>
              </a:rPr>
              <a:t>повышения профессионального </a:t>
            </a:r>
            <a:r>
              <a:rPr sz="2100" b="0" spc="5" dirty="0">
                <a:solidFill>
                  <a:srgbClr val="000000"/>
                </a:solidFill>
                <a:latin typeface="Calibri"/>
                <a:cs typeface="Calibri"/>
              </a:rPr>
              <a:t>потенциала </a:t>
            </a:r>
            <a:r>
              <a:rPr sz="2100" b="0" spc="-4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100" b="0" spc="5" dirty="0">
                <a:solidFill>
                  <a:srgbClr val="000000"/>
                </a:solidFill>
                <a:latin typeface="Calibri"/>
                <a:cs typeface="Calibri"/>
              </a:rPr>
              <a:t>80%</a:t>
            </a:r>
            <a:r>
              <a:rPr sz="2100" b="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100" b="0" dirty="0">
                <a:solidFill>
                  <a:srgbClr val="000000"/>
                </a:solidFill>
                <a:latin typeface="Calibri"/>
                <a:cs typeface="Calibri"/>
              </a:rPr>
              <a:t>молодых</a:t>
            </a:r>
            <a:r>
              <a:rPr sz="2100" b="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100" b="0" spc="10" dirty="0">
                <a:solidFill>
                  <a:srgbClr val="000000"/>
                </a:solidFill>
                <a:latin typeface="Calibri"/>
                <a:cs typeface="Calibri"/>
              </a:rPr>
              <a:t>специалистов.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23659" y="1633678"/>
            <a:ext cx="4822825" cy="467995"/>
          </a:xfrm>
          <a:prstGeom prst="rect">
            <a:avLst/>
          </a:prstGeom>
          <a:ln w="19050">
            <a:solidFill>
              <a:srgbClr val="376092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49554">
              <a:lnSpc>
                <a:spcPct val="100000"/>
              </a:lnSpc>
              <a:spcBef>
                <a:spcPts val="245"/>
              </a:spcBef>
            </a:pPr>
            <a:r>
              <a:rPr sz="1600" b="1" spc="-10" dirty="0">
                <a:latin typeface="Calibri"/>
                <a:cs typeface="Calibri"/>
              </a:rPr>
              <a:t>Показатели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и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критерии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эффективности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проектов</a:t>
            </a:r>
            <a:endParaRPr sz="1600" dirty="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5791" y="2285900"/>
          <a:ext cx="11768454" cy="4433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5009"/>
                <a:gridCol w="2286000"/>
                <a:gridCol w="3287445"/>
              </a:tblGrid>
              <a:tr h="510350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Наименование</a:t>
                      </a:r>
                      <a:r>
                        <a:rPr sz="15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показателя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Значение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показателя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эффективности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55880" marR="48895">
                        <a:lnSpc>
                          <a:spcPts val="1989"/>
                        </a:lnSpc>
                        <a:tabLst>
                          <a:tab pos="1082675" algn="l"/>
                          <a:tab pos="1903730" algn="l"/>
                          <a:tab pos="3336925" algn="l"/>
                        </a:tabLst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ды	</a:t>
                      </a:r>
                      <a:r>
                        <a:rPr sz="1500" b="1" spc="-5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500" b="1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</a:t>
                      </a:r>
                      <a:r>
                        <a:rPr sz="1500" b="1" spc="5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500" b="1" spc="-5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500" b="1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lang="ru-RU" sz="1500" b="1" baseline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500" b="1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500" b="1" spc="-10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500" b="1" spc="-5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ф</a:t>
                      </a:r>
                      <a:r>
                        <a:rPr sz="1500" b="1" spc="5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500" b="1" spc="-5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500" b="1" spc="5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1500" b="1" spc="-5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500" b="1" spc="-10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ц</a:t>
                      </a:r>
                      <a:r>
                        <a:rPr sz="1500" b="1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ии</a:t>
                      </a:r>
                      <a:r>
                        <a:rPr lang="ru-RU" sz="15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5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инструменты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оценки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912543">
                <a:tc>
                  <a:txBody>
                    <a:bodyPr/>
                    <a:lstStyle/>
                    <a:p>
                      <a:pPr marL="90805" marR="265430">
                        <a:lnSpc>
                          <a:spcPts val="1989"/>
                        </a:lnSpc>
                        <a:spcBef>
                          <a:spcPts val="5"/>
                        </a:spcBef>
                      </a:pPr>
                      <a:r>
                        <a:rPr sz="1500" b="1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Доля </a:t>
                      </a:r>
                      <a:r>
                        <a:rPr sz="1500" b="1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педагогических работников </a:t>
                      </a:r>
                      <a:r>
                        <a:rPr sz="1500" b="1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500" b="1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возрасте до </a:t>
                      </a:r>
                      <a:r>
                        <a:rPr sz="1500" b="1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35 </a:t>
                      </a:r>
                      <a:r>
                        <a:rPr sz="1500" b="1" spc="-36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лет, вовлеченных </a:t>
                      </a:r>
                      <a:r>
                        <a:rPr sz="1500" b="1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lang="ru-RU" sz="15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события </a:t>
                      </a:r>
                      <a:r>
                        <a:rPr sz="1500" b="1" spc="-5" dirty="0" err="1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деятельност</a:t>
                      </a:r>
                      <a:r>
                        <a:rPr lang="ru-RU" sz="1500" b="1" spc="-5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и СМП ПК </a:t>
                      </a:r>
                      <a:endParaRPr sz="15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17170">
                        <a:lnSpc>
                          <a:spcPts val="1989"/>
                        </a:lnSpc>
                        <a:spcBef>
                          <a:spcPts val="5"/>
                        </a:spcBef>
                      </a:pPr>
                      <a:r>
                        <a:rPr lang="ru-RU" sz="150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50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5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числа</a:t>
                      </a:r>
                      <a:r>
                        <a:rPr sz="15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педагогических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работников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500" spc="-3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возрасте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 35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лет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19734">
                        <a:lnSpc>
                          <a:spcPts val="1989"/>
                        </a:lnSpc>
                        <a:spcBef>
                          <a:spcPts val="5"/>
                        </a:spcBef>
                      </a:pP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Мониторинг </a:t>
                      </a:r>
                      <a:r>
                        <a:rPr sz="1500" spc="-5" dirty="0" err="1">
                          <a:latin typeface="Times New Roman"/>
                          <a:cs typeface="Times New Roman"/>
                        </a:rPr>
                        <a:t>деятельности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500" spc="-5" dirty="0" smtClean="0">
                          <a:latin typeface="Times New Roman"/>
                          <a:cs typeface="Times New Roman"/>
                        </a:rPr>
                        <a:t>Совета</a:t>
                      </a:r>
                      <a:r>
                        <a:rPr lang="ru-RU" sz="1500" spc="-5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 err="1" smtClean="0">
                          <a:latin typeface="Times New Roman"/>
                          <a:cs typeface="Times New Roman"/>
                        </a:rPr>
                        <a:t>молодых</a:t>
                      </a:r>
                      <a:r>
                        <a:rPr lang="ru-RU" sz="1500" spc="-5" dirty="0" smtClean="0">
                          <a:latin typeface="Times New Roman"/>
                          <a:cs typeface="Times New Roman"/>
                        </a:rPr>
                        <a:t> педагогов ПК</a:t>
                      </a:r>
                      <a:r>
                        <a:rPr lang="ru-RU" sz="1500" spc="0" baseline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500" spc="-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их</a:t>
                      </a:r>
                      <a:r>
                        <a:rPr sz="15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наставников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912543">
                <a:tc>
                  <a:txBody>
                    <a:bodyPr/>
                    <a:lstStyle/>
                    <a:p>
                      <a:pPr marL="90805" marR="777240">
                        <a:lnSpc>
                          <a:spcPts val="1989"/>
                        </a:lnSpc>
                        <a:spcBef>
                          <a:spcPts val="15"/>
                        </a:spcBef>
                      </a:pPr>
                      <a:r>
                        <a:rPr sz="1500" b="1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Доля </a:t>
                      </a:r>
                      <a:r>
                        <a:rPr sz="1500" b="1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школ, реализующих целевую модель </a:t>
                      </a:r>
                      <a:r>
                        <a:rPr sz="1500" b="1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наставничества</a:t>
                      </a:r>
                      <a:r>
                        <a:rPr sz="1500" b="1" spc="-4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педагогических</a:t>
                      </a:r>
                      <a:r>
                        <a:rPr sz="1500" b="1" spc="-3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работников</a:t>
                      </a:r>
                      <a:endParaRPr sz="15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100%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5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общего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числа</a:t>
                      </a:r>
                      <a:r>
                        <a:rPr sz="15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школ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19734">
                        <a:lnSpc>
                          <a:spcPts val="1989"/>
                        </a:lnSpc>
                        <a:spcBef>
                          <a:spcPts val="15"/>
                        </a:spcBef>
                      </a:pPr>
                      <a:r>
                        <a:rPr sz="1500" spc="-5" dirty="0" err="1">
                          <a:latin typeface="Times New Roman"/>
                          <a:cs typeface="Times New Roman"/>
                        </a:rPr>
                        <a:t>Мониторинг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 err="1" smtClean="0">
                          <a:latin typeface="Times New Roman"/>
                          <a:cs typeface="Times New Roman"/>
                        </a:rPr>
                        <a:t>деятельности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865064">
                <a:tc>
                  <a:txBody>
                    <a:bodyPr/>
                    <a:lstStyle/>
                    <a:p>
                      <a:pPr marL="90805" marR="265430">
                        <a:lnSpc>
                          <a:spcPts val="1989"/>
                        </a:lnSpc>
                        <a:spcBef>
                          <a:spcPts val="10"/>
                        </a:spcBef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Доля молодых педагогов  в возрасте до 35 лет в образовательных организациях, охваченных различными формами методической поддержки и сопровождения в первые три года работы, включая наставничество</a:t>
                      </a:r>
                      <a:endParaRPr sz="16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500" dirty="0" smtClean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50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5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общего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 err="1">
                          <a:latin typeface="Times New Roman"/>
                          <a:cs typeface="Times New Roman"/>
                        </a:rPr>
                        <a:t>числа</a:t>
                      </a:r>
                      <a:r>
                        <a:rPr sz="15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500" spc="-5" dirty="0" smtClean="0">
                          <a:latin typeface="Times New Roman"/>
                          <a:cs typeface="Times New Roman"/>
                        </a:rPr>
                        <a:t>педагогов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248410">
                        <a:lnSpc>
                          <a:spcPts val="1989"/>
                        </a:lnSpc>
                        <a:spcBef>
                          <a:spcPts val="10"/>
                        </a:spcBef>
                      </a:pPr>
                      <a:r>
                        <a:rPr lang="ru-RU" sz="1500" dirty="0" smtClean="0">
                          <a:latin typeface="Times New Roman"/>
                          <a:cs typeface="Times New Roman"/>
                        </a:rPr>
                        <a:t>ИАС</a:t>
                      </a:r>
                      <a:r>
                        <a:rPr lang="ru-RU" sz="1500" baseline="0" dirty="0" smtClean="0">
                          <a:latin typeface="Times New Roman"/>
                          <a:cs typeface="Times New Roman"/>
                        </a:rPr>
                        <a:t> Монитор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86506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Доля молодых педагогов  в возрасте до 35 лет, охваченных различными формами методической поддержки   и сопровождения в первые три года работы, получившие первую квалификационную категорию</a:t>
                      </a:r>
                      <a:endParaRPr sz="16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/>
                          <a:cs typeface="Times New Roman"/>
                        </a:rPr>
                        <a:t>100%</a:t>
                      </a:r>
                      <a:r>
                        <a:rPr lang="ru-RU" sz="1500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500" dirty="0" smtClean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lang="ru-RU" sz="1500" spc="-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500" spc="-5" dirty="0" smtClean="0">
                          <a:latin typeface="Times New Roman"/>
                          <a:cs typeface="Times New Roman"/>
                        </a:rPr>
                        <a:t>общего</a:t>
                      </a:r>
                      <a:r>
                        <a:rPr lang="ru-RU" sz="15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500" spc="-5" dirty="0" smtClean="0">
                          <a:latin typeface="Times New Roman"/>
                          <a:cs typeface="Times New Roman"/>
                        </a:rPr>
                        <a:t>числа</a:t>
                      </a:r>
                      <a:r>
                        <a:rPr lang="ru-RU" sz="1500" spc="-20" baseline="0" dirty="0" smtClean="0">
                          <a:latin typeface="Times New Roman"/>
                          <a:cs typeface="Times New Roman"/>
                        </a:rPr>
                        <a:t> педагогов</a:t>
                      </a:r>
                      <a:endParaRPr lang="ru-RU" sz="1500" dirty="0" smtClean="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248410" indent="0" defTabSz="914400" eaLnBrk="1" fontAlgn="auto" latinLnBrk="0" hangingPunct="1">
                        <a:lnSpc>
                          <a:spcPts val="1989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/>
                          <a:cs typeface="Times New Roman"/>
                        </a:rPr>
                        <a:t>ИАС</a:t>
                      </a:r>
                      <a:r>
                        <a:rPr lang="ru-RU" sz="1500" baseline="0" dirty="0" smtClean="0">
                          <a:latin typeface="Times New Roman"/>
                          <a:cs typeface="Times New Roman"/>
                        </a:rPr>
                        <a:t> Монитор</a:t>
                      </a:r>
                      <a:endParaRPr lang="ru-RU" sz="1500" dirty="0" smtClean="0">
                        <a:latin typeface="Times New Roman"/>
                        <a:cs typeface="Times New Roman"/>
                      </a:endParaRPr>
                    </a:p>
                    <a:p>
                      <a:pPr marL="91440" marR="1248410">
                        <a:lnSpc>
                          <a:spcPts val="1989"/>
                        </a:lnSpc>
                        <a:spcBef>
                          <a:spcPts val="1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3703" y="313366"/>
            <a:ext cx="1626789" cy="1208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16632"/>
            <a:ext cx="11617291" cy="1224136"/>
          </a:xfrm>
        </p:spPr>
        <p:txBody>
          <a:bodyPr>
            <a:normAutofit/>
          </a:bodyPr>
          <a:lstStyle/>
          <a:p>
            <a:r>
              <a:rPr lang="ru-RU" b="1" dirty="0" smtClean="0"/>
              <a:t>НАСТАВНИЧЕСТВО: кому это надо, важно, выгодно?</a:t>
            </a:r>
            <a:r>
              <a:rPr lang="ru-RU" b="1" dirty="0"/>
              <a:t> </a:t>
            </a:r>
            <a:r>
              <a:rPr lang="ru-RU" b="1" dirty="0" smtClean="0"/>
              <a:t>Ваша ассоциация </a:t>
            </a:r>
            <a:endParaRPr lang="ru-RU" b="1" dirty="0"/>
          </a:p>
        </p:txBody>
      </p:sp>
      <p:pic>
        <p:nvPicPr>
          <p:cNvPr id="6" name="Picture 6" descr="https://im0-tub-ru.yandex.net/i?id=6e00acf6c244bdda4536042e8dfa014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2064" y="3657601"/>
            <a:ext cx="5280587" cy="3051766"/>
          </a:xfrm>
          <a:prstGeom prst="rect">
            <a:avLst/>
          </a:prstGeom>
          <a:noFill/>
        </p:spPr>
      </p:pic>
      <p:pic>
        <p:nvPicPr>
          <p:cNvPr id="8" name="Picture 8" descr="https://catherineasquithgallery.com/uploads/posts/2021-03/1614572606_32-p-nitki-na-belom-fone-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002" y="3429000"/>
            <a:ext cx="4657398" cy="3168352"/>
          </a:xfrm>
          <a:prstGeom prst="rect">
            <a:avLst/>
          </a:prstGeom>
          <a:noFill/>
        </p:spPr>
      </p:pic>
      <p:pic>
        <p:nvPicPr>
          <p:cNvPr id="9" name="Picture 2" descr="https://dobrodeya.ru/images/shares/5a322674d3bf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1" y="1295400"/>
            <a:ext cx="5715000" cy="2754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25980"/>
            <a:ext cx="10363200" cy="55399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11a5/000b3534-0c2613ac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"/>
            <a:ext cx="11430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004" y="267714"/>
            <a:ext cx="10857991" cy="553998"/>
          </a:xfrm>
        </p:spPr>
        <p:txBody>
          <a:bodyPr/>
          <a:lstStyle/>
          <a:p>
            <a:r>
              <a:rPr lang="ru-RU" dirty="0" smtClean="0"/>
              <a:t>Результаты семинара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6406" y="1481835"/>
            <a:ext cx="10759186" cy="3877985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ru-RU" b="1" dirty="0" smtClean="0"/>
              <a:t>Определить целевые ориентиры внедрения наставничества в образовательных организация Пермского края </a:t>
            </a:r>
          </a:p>
          <a:p>
            <a:pPr marL="514350" indent="-514350" algn="just">
              <a:buAutoNum type="arabicPeriod"/>
            </a:pPr>
            <a:r>
              <a:rPr lang="ru-RU" b="1" dirty="0" smtClean="0"/>
              <a:t> Разработать </a:t>
            </a:r>
            <a:r>
              <a:rPr lang="ru-RU" b="1" dirty="0" smtClean="0"/>
              <a:t>замыслы</a:t>
            </a:r>
            <a:r>
              <a:rPr lang="ru-RU" b="1" dirty="0" smtClean="0"/>
              <a:t> программ </a:t>
            </a:r>
            <a:r>
              <a:rPr lang="ru-RU" b="1" dirty="0" smtClean="0"/>
              <a:t>наставничества, как систему конкретных мероприятий, решающие различные задачи</a:t>
            </a:r>
            <a:endParaRPr lang="ru-RU" dirty="0" smtClean="0"/>
          </a:p>
          <a:p>
            <a:pPr marL="514350" indent="-514350" algn="just">
              <a:buAutoNum type="arabicPeriod"/>
            </a:pPr>
            <a:r>
              <a:rPr lang="ru-RU" b="1" dirty="0" smtClean="0"/>
              <a:t>Создать активную поддерживающую </a:t>
            </a:r>
            <a:r>
              <a:rPr lang="ru-RU" b="1" dirty="0" smtClean="0"/>
              <a:t>личностно-профессиональное развитие молодых педагогов и наставников в Пермском крае </a:t>
            </a:r>
            <a:r>
              <a:rPr lang="ru-RU" b="1" dirty="0" smtClean="0"/>
              <a:t>экосистему</a:t>
            </a:r>
            <a:endParaRPr lang="ru-RU" b="1" dirty="0" smtClean="0"/>
          </a:p>
          <a:p>
            <a:pPr marL="514350" indent="-51435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1292662"/>
          </a:xfrm>
        </p:spPr>
        <p:txBody>
          <a:bodyPr/>
          <a:lstStyle/>
          <a:p>
            <a:r>
              <a:rPr lang="ru-RU" b="1" dirty="0" smtClean="0"/>
              <a:t>Ценностная основа наставничества</a:t>
            </a:r>
            <a:br>
              <a:rPr lang="ru-RU" b="1" dirty="0" smtClean="0"/>
            </a:br>
            <a:r>
              <a:rPr lang="ru-RU" sz="2400" dirty="0" smtClean="0"/>
              <a:t>«Я тебя научу и ты пойдешь дальше или</a:t>
            </a:r>
            <a:r>
              <a:rPr lang="ru-RU" sz="2400" b="1" dirty="0" smtClean="0"/>
              <a:t> я тебя не научу и ты останешься со мной» – выбор за каждым</a:t>
            </a:r>
            <a:endParaRPr lang="ru-RU" sz="2400" b="1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4294967295"/>
          </p:nvPr>
        </p:nvGraphicFramePr>
        <p:xfrm>
          <a:off x="335360" y="1700808"/>
          <a:ext cx="10713640" cy="4873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2" descr="D:\4\leftbar.png"/>
          <p:cNvPicPr>
            <a:picLocks noChangeAspect="1" noChangeArrowheads="1"/>
          </p:cNvPicPr>
          <p:nvPr/>
        </p:nvPicPr>
        <p:blipFill>
          <a:blip r:embed="rId7" cstate="print"/>
          <a:srcRect l="2525" t="6000" b="34987"/>
          <a:stretch>
            <a:fillRect/>
          </a:stretch>
        </p:blipFill>
        <p:spPr bwMode="auto">
          <a:xfrm>
            <a:off x="10210800" y="-838200"/>
            <a:ext cx="2447595" cy="265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Формы наставничества – способ реализации в паре или группе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09600" y="1904999"/>
            <a:ext cx="10972800" cy="4221165"/>
          </a:xfrm>
          <a:prstGeom prst="rect">
            <a:avLst/>
          </a:prstGeom>
        </p:spPr>
        <p:txBody>
          <a:bodyPr/>
          <a:lstStyle/>
          <a:p>
            <a:endParaRPr lang="ru-RU" b="1" dirty="0"/>
          </a:p>
        </p:txBody>
      </p:sp>
      <p:sp>
        <p:nvSpPr>
          <p:cNvPr id="56322" name="AutoShape 2" descr="https://yandex-images.clstorage.net/w9n9Q3P40/e98d99HkGNE/TH7oVWVkOJjVjbauYrowmu5C7th3aBT_mQgtLPAb3dDHw9OAkiJWZQrKnutOFfUAqLPxLJBWBNxQvUWNxRXnFgg8usektCzJVR3mMjRvNck9wmzYYDsRaEzNa7gly9oCEtUJVYImRXAdXwXrz5Ryy2I7NrGLnEgD2aNbXcXW50EOu_8D6u5o0dZFd77tub4L7UzjXXCvS7pRwTPpNd-EkwAEEclY5w5-0hqGNtoLZE-m8HhyhtqEy5Uqm9tOkSvJzGl4iy8qcJtdib74KHn5wGkJ61D-o0U9m0R3rfvTSxeLhtjKU2NFel3fDHrWQKSHr774801dzEvSqx3bxl7ngQEjscOsL7zWW4sz_qt-uUDoiOCV-qsO-BoGcyV6HkQSR44ZwlLrAbgfncg5EIUmgOUy-PTJFIgHk6jREMPWIwjNargHpiTzmNCAsTxtcbkKroegknLnTbWQjHZjMdZEFMYLnUtar0x-1p-BMlLGKs7gufo7CNaAxdlqldHH2aeCiaH-B-Wj9lgRQvP-ZX94Q6wCL9L-ZMP42IN0oPgeR5oGQR8EV-AANZ7bxD_XgezELXn3sEXSjU1V41waQNGoDQIhcMjvYnrZ1kA_fSx5dYpuQmnUfmyCuhDOu-F9lorTRQVdihgqRjvYFcDy2kAmiWVyM7jBF0mHGOrW2w4cZoLMITkEaKB9U9fCPP5r_XbB5UCpnTXnxDSUhPXjfFBNEMwG2YHda8E9VpYHdR4LKMnmevh4ClYPiRRl0FPJ1GPESmGzzOmgM1dTRHL07bg9gKsL6NL4JEp6Gc76oPLXTlfKzJ5FVGjDvNVfz3VWjuwALjiwsocRDYnVK5vewVWtgInkdgSlrDMWFArx_ypyP0zhyutYcG2KdtYG96bynoifAo4XCJMoDPNUXsu8kcvij2ZyPPQJn8bEEKQVEk3Y5oRGKn5K5iuwVZYC97Wv97lEbMen3DBuRnTbhHtrcQ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s://yandex-images.clstorage.net/w9n9Q3P40/e98d99HkGNE/TH7oVWVkOJjVjbauYrowmu5C7th3aBT_mQgtLPAb3dDHw9OAkiJWZQrKnutOFfUAqLPxLJBWBNxQvUWNxRXnFgg8usektCzJVR3mMjRvNck9wmzYYDsRaEzNa7gly9oCEtUJVYImRXAdXwXrz5Ryy2I7NrGLnEgD2aNbXcXW50EOu_8D6u5o0dZFd77tub4L7UzjXXCvS7pRwTPpNd-EkwAEEclY5w5-0hqGNtoLZE-m8HhyhtqEy5Uqm9tOkSvJzGl4iy8qcJtdib74KHn5wGkJ61D-o0U9m0R3rfvTSxeLhtjKU2NFel3fDHrWQKSHr774801dzEvSqx3bxl7ngQEjscOsL7zWW4sz_qt-uUDoiOCV-qsO-BoGcyV6HkQSR44ZwlLrAbgfncg5EIUmgOUy-PTJFIgHk6jREMPWIwjNargHpiTzmNCAsTxtcbkKroegknLnTbWQjHZjMdZEFMYLnUtar0x-1p-BMlLGKs7gufo7CNaAxdlqldHH2aeCiaH-B-Wj9lgRQvP-ZX94Q6wCL9L-ZMP42IN0oPgeR5oGQR8EV-AANZ7bxD_XgezELXn3sEXSjU1V41waQNGoDQIhcMjvYnrZ1kA_fSx5dYpuQmnUfmyCuhDOu-F9lorTRQVdihgqRjvYFcDy2kAmiWVyM7jBF0mHGOrW2w4cZoLMITkEaKB9U9fCPP5r_XbB5UCpnTXnxDSUhPXjfFBNEMwG2YHda8E9VpYHdR4LKMnmevh4ClYPiRRl0FPJ1GPESmGzzOmgM1dTRHL07bg9gKsL6NL4JEp6Gc76oPLXTlfKzJ5FVGjDvNVfz3VWjuwALjiwsocRDYnVK5vewVWtgInkdgSlrDMWFArx_ypyP0zhyutYcG2KdtYG96bynoifAo4XCJMoDPNUXsu8kcvij2ZyPPQJn8bEEKQVEk3Y5oRGKn5K5iuwVZYC97Wv97lEbMen3DBuRnTbhHtrcQ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s://yandex-images.clstorage.net/w9n9Q3P40/e98d99HkGNE/TH7oVWVkOJjVjbauYrowmu5C7th3aBT_mQgtLPAb3dDHw9OAkiJWZQrKnutOFfUAqLPxLJBWBNxQvUWNxRXnFgg8usektCzJVR3mMjRvNck9wmzYYDsRaEzNa7gly9oCEtUJVYImRXAdXwXrz5Ryy2I7NrGLnEgD2aNbXcXW50EOu_8D6u5o0dZFd77tub4L7UzjXXCvS7pRwTPpNd-EkwAEEclY5w5-0hqGNtoLZE-m8HhyhtqEy5Uqm9tOkSvJzGl4iy8qcJtdib74KHn5wGkJ61D-o0U9m0R3rfvTSxeLhtjKU2NFel3fDHrWQKSHr774801dzEvSqx3bxl7ngQEjscOsL7zWW4sz_qt-uUDoiOCV-qsO-BoGcyV6HkQSR44ZwlLrAbgfncg5EIUmgOUy-PTJFIgHk6jREMPWIwjNargHpiTzmNCAsTxtcbkKroegknLnTbWQjHZjMdZEFMYLnUtar0x-1p-BMlLGKs7gufo7CNaAxdlqldHH2aeCiaH-B-Wj9lgRQvP-ZX94Q6wCL9L-ZMP42IN0oPgeR5oGQR8EV-AANZ7bxD_XgezELXn3sEXSjU1V41waQNGoDQIhcMjvYnrZ1kA_fSx5dYpuQmnUfmyCuhDOu-F9lorTRQVdihgqRjvYFcDy2kAmiWVyM7jBF0mHGOrW2w4cZoLMITkEaKB9U9fCPP5r_XbB5UCpnTXnxDSUhPXjfFBNEMwG2YHda8E9VpYHdR4LKMnmevh4ClYPiRRl0FPJ1GPESmGzzOmgM1dTRHL07bg9gKsL6NL4JEp6Gc76oPLXTlfKzJ5FVGjDvNVfz3VWjuwALjiwsocRDYnVK5vewVWtgInkdgSlrDMWFArx_ypyP0zhyutYcG2KdtYG96bynoifAo4XCJMoDPNUXsu8kcvij2ZyPPQJn8bEEKQVEk3Y5oRGKn5K5iuwVZYC97Wv97lEbMen3DBuRnTbhHtrcQ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6328" name="Picture 8" descr="https://www.carltontrailcollege.com/explore/courses-for-newcomers/courses-for-newcomers-to-canada.jpg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4724400" cy="2706278"/>
          </a:xfrm>
          <a:prstGeom prst="rect">
            <a:avLst/>
          </a:prstGeom>
          <a:noFill/>
        </p:spPr>
      </p:pic>
      <p:pic>
        <p:nvPicPr>
          <p:cNvPr id="56330" name="Picture 10" descr="https://i1.wp.com/sugdnews.com/wp-content/uploads/2018/07/8838514c-6007-4ed4-acc3-9f3142a0cd40_1.jpg?fit=612%2C378&amp;ss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1" y="3657600"/>
            <a:ext cx="5486400" cy="2996951"/>
          </a:xfrm>
          <a:prstGeom prst="rect">
            <a:avLst/>
          </a:prstGeom>
          <a:noFill/>
        </p:spPr>
      </p:pic>
      <p:pic>
        <p:nvPicPr>
          <p:cNvPr id="56332" name="Picture 12" descr="https://avatars.mds.yandex.net/get-zen_doc/3989805/pub_6027c992c219c97e32c25ee9_604de0ce0a7d51654a6738d5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505200"/>
            <a:ext cx="5138436" cy="3156338"/>
          </a:xfrm>
          <a:prstGeom prst="rect">
            <a:avLst/>
          </a:prstGeom>
          <a:noFill/>
        </p:spPr>
      </p:pic>
      <p:pic>
        <p:nvPicPr>
          <p:cNvPr id="56334" name="Picture 14" descr="https://mger.ru/upload/iblock/3a7/3a7f0b8e316024082f2ece5cf37cee9a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914400"/>
            <a:ext cx="4640516" cy="282927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4800" y="228600"/>
            <a:ext cx="1158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Формы наставничества – способ реализации в паре или группе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108012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Роли в наставничестве 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35360" y="1340768"/>
            <a:ext cx="11247040" cy="523376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61496"/>
                </a:solidFill>
              </a:rPr>
              <a:t>Консультант </a:t>
            </a:r>
            <a:r>
              <a:rPr lang="ru-RU" sz="3600" dirty="0" smtClean="0">
                <a:solidFill>
                  <a:srgbClr val="061496"/>
                </a:solidFill>
              </a:rPr>
              <a:t> - помощь в решении проблем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61496"/>
                </a:solidFill>
              </a:rPr>
              <a:t>Предметник (</a:t>
            </a:r>
            <a:r>
              <a:rPr lang="ru-RU" sz="3600" b="1" dirty="0" err="1" smtClean="0">
                <a:solidFill>
                  <a:srgbClr val="061496"/>
                </a:solidFill>
              </a:rPr>
              <a:t>эдвайзер</a:t>
            </a:r>
            <a:r>
              <a:rPr lang="ru-RU" sz="3600" b="1" dirty="0" smtClean="0">
                <a:solidFill>
                  <a:srgbClr val="061496"/>
                </a:solidFill>
              </a:rPr>
              <a:t>) </a:t>
            </a:r>
            <a:r>
              <a:rPr lang="ru-RU" sz="3600" dirty="0" smtClean="0">
                <a:solidFill>
                  <a:srgbClr val="061496"/>
                </a:solidFill>
              </a:rPr>
              <a:t>– предметная / методическая поддержка </a:t>
            </a:r>
          </a:p>
          <a:p>
            <a:pPr>
              <a:buNone/>
            </a:pPr>
            <a:r>
              <a:rPr lang="ru-RU" sz="3600" b="1" dirty="0" err="1" smtClean="0">
                <a:solidFill>
                  <a:srgbClr val="061496"/>
                </a:solidFill>
              </a:rPr>
              <a:t>Тьютор</a:t>
            </a:r>
            <a:r>
              <a:rPr lang="ru-RU" sz="3600" dirty="0" smtClean="0">
                <a:solidFill>
                  <a:srgbClr val="061496"/>
                </a:solidFill>
              </a:rPr>
              <a:t> – помощь в создании индивидуального тренда (маршрута, программы развития)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61496"/>
                </a:solidFill>
              </a:rPr>
              <a:t>Ментор</a:t>
            </a:r>
            <a:r>
              <a:rPr lang="ru-RU" sz="3600" dirty="0" smtClean="0">
                <a:solidFill>
                  <a:srgbClr val="061496"/>
                </a:solidFill>
              </a:rPr>
              <a:t> – помощник в решении сложных задач</a:t>
            </a:r>
          </a:p>
          <a:p>
            <a:pPr>
              <a:buNone/>
            </a:pPr>
            <a:r>
              <a:rPr lang="ru-RU" sz="3600" b="1" dirty="0" err="1" smtClean="0">
                <a:solidFill>
                  <a:srgbClr val="061496"/>
                </a:solidFill>
              </a:rPr>
              <a:t>Фасилитатор</a:t>
            </a:r>
            <a:r>
              <a:rPr lang="ru-RU" sz="3600" dirty="0" smtClean="0">
                <a:solidFill>
                  <a:srgbClr val="061496"/>
                </a:solidFill>
              </a:rPr>
              <a:t> – сопровождение команд, обеспечение коммуникации </a:t>
            </a:r>
          </a:p>
          <a:p>
            <a:pPr>
              <a:buNone/>
            </a:pPr>
            <a:r>
              <a:rPr lang="ru-RU" sz="3600" b="1" dirty="0" err="1" smtClean="0">
                <a:solidFill>
                  <a:srgbClr val="061496"/>
                </a:solidFill>
              </a:rPr>
              <a:t>Коуч</a:t>
            </a:r>
            <a:r>
              <a:rPr lang="ru-RU" sz="3600" dirty="0" smtClean="0">
                <a:solidFill>
                  <a:srgbClr val="061496"/>
                </a:solidFill>
              </a:rPr>
              <a:t> – постановка и достижение жизненных и профессиональных целей</a:t>
            </a:r>
            <a:endParaRPr lang="ru-RU" sz="3600" dirty="0">
              <a:solidFill>
                <a:srgbClr val="061496"/>
              </a:solidFill>
            </a:endParaRPr>
          </a:p>
        </p:txBody>
      </p:sp>
      <p:pic>
        <p:nvPicPr>
          <p:cNvPr id="4" name="Picture 2" descr="D:\4\leftbar.png"/>
          <p:cNvPicPr>
            <a:picLocks noChangeAspect="1" noChangeArrowheads="1"/>
          </p:cNvPicPr>
          <p:nvPr/>
        </p:nvPicPr>
        <p:blipFill>
          <a:blip r:embed="rId2" cstate="print"/>
          <a:srcRect l="2525" t="6000" b="34987"/>
          <a:stretch>
            <a:fillRect/>
          </a:stretch>
        </p:blipFill>
        <p:spPr bwMode="auto">
          <a:xfrm>
            <a:off x="10134600" y="-533400"/>
            <a:ext cx="2447595" cy="265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9614859" cy="936104"/>
          </a:xfrm>
        </p:spPr>
        <p:txBody>
          <a:bodyPr>
            <a:noAutofit/>
          </a:bodyPr>
          <a:lstStyle/>
          <a:p>
            <a:r>
              <a:rPr lang="ru-RU" b="1" dirty="0" smtClean="0"/>
              <a:t>Модели (виды) наставничества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35360" y="1412776"/>
            <a:ext cx="11628040" cy="5256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061496"/>
                </a:solidFill>
              </a:rPr>
              <a:t>Групповая -</a:t>
            </a:r>
            <a:r>
              <a:rPr lang="ru-RU" sz="3200" b="1" dirty="0" err="1" smtClean="0">
                <a:solidFill>
                  <a:srgbClr val="061496"/>
                </a:solidFill>
              </a:rPr>
              <a:t>команда-команде</a:t>
            </a:r>
            <a:endParaRPr lang="ru-RU" sz="3200" b="1" dirty="0" smtClean="0">
              <a:solidFill>
                <a:srgbClr val="061496"/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061496"/>
                </a:solidFill>
              </a:rPr>
              <a:t>Коллективная - сопровождение команд 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061496"/>
                </a:solidFill>
              </a:rPr>
              <a:t>Партнерская  - равный равному 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b="1" dirty="0" err="1" smtClean="0">
                <a:solidFill>
                  <a:srgbClr val="061496"/>
                </a:solidFill>
              </a:rPr>
              <a:t>Флеш-наставничество</a:t>
            </a:r>
            <a:r>
              <a:rPr lang="ru-RU" sz="3200" b="1" dirty="0" smtClean="0">
                <a:solidFill>
                  <a:srgbClr val="061496"/>
                </a:solidFill>
              </a:rPr>
              <a:t> -разово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b="1" dirty="0" err="1" smtClean="0">
                <a:solidFill>
                  <a:srgbClr val="061496"/>
                </a:solidFill>
              </a:rPr>
              <a:t>Онлайн-поддержка</a:t>
            </a:r>
            <a:r>
              <a:rPr lang="ru-RU" sz="3200" b="1" dirty="0" smtClean="0">
                <a:solidFill>
                  <a:srgbClr val="061496"/>
                </a:solidFill>
              </a:rPr>
              <a:t> -чаты/группы в социальных сетях и официальном портале)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061496"/>
                </a:solidFill>
              </a:rPr>
              <a:t>Скоростное -  быстрое обучение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061496"/>
                </a:solidFill>
              </a:rPr>
              <a:t>Виртуальное (</a:t>
            </a:r>
            <a:r>
              <a:rPr lang="ru-RU" sz="3200" b="1" dirty="0" err="1" smtClean="0">
                <a:solidFill>
                  <a:srgbClr val="061496"/>
                </a:solidFill>
              </a:rPr>
              <a:t>дистант</a:t>
            </a:r>
            <a:r>
              <a:rPr lang="ru-RU" sz="3200" b="1" dirty="0" smtClean="0">
                <a:solidFill>
                  <a:srgbClr val="061496"/>
                </a:solidFill>
              </a:rPr>
              <a:t>)  - </a:t>
            </a:r>
            <a:r>
              <a:rPr lang="ru-RU" sz="3200" b="1" dirty="0" err="1" smtClean="0">
                <a:solidFill>
                  <a:srgbClr val="061496"/>
                </a:solidFill>
              </a:rPr>
              <a:t>онлайн-проекты</a:t>
            </a:r>
            <a:endParaRPr lang="ru-RU" sz="3200" b="1" dirty="0" smtClean="0">
              <a:solidFill>
                <a:srgbClr val="061496"/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061496"/>
                </a:solidFill>
              </a:rPr>
              <a:t>Реверсивная - младший – старшему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061496"/>
                </a:solidFill>
              </a:rPr>
              <a:t>Ситуационное – скорая помощь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061496"/>
                </a:solidFill>
              </a:rPr>
              <a:t>Индивидуальная  </a:t>
            </a:r>
            <a:r>
              <a:rPr lang="ru-RU" sz="3200" b="1" smtClean="0">
                <a:solidFill>
                  <a:srgbClr val="061496"/>
                </a:solidFill>
              </a:rPr>
              <a:t>-  профессиональная пара</a:t>
            </a:r>
            <a:endParaRPr lang="ru-RU" sz="3200" b="1" dirty="0">
              <a:solidFill>
                <a:srgbClr val="061496"/>
              </a:solidFill>
            </a:endParaRPr>
          </a:p>
        </p:txBody>
      </p:sp>
      <p:pic>
        <p:nvPicPr>
          <p:cNvPr id="4" name="Picture 2" descr="D:\4\leftbar.png"/>
          <p:cNvPicPr>
            <a:picLocks noChangeAspect="1" noChangeArrowheads="1"/>
          </p:cNvPicPr>
          <p:nvPr/>
        </p:nvPicPr>
        <p:blipFill>
          <a:blip r:embed="rId2" cstate="print"/>
          <a:srcRect l="2525" t="6000" b="34987"/>
          <a:stretch>
            <a:fillRect/>
          </a:stretch>
        </p:blipFill>
        <p:spPr bwMode="auto">
          <a:xfrm>
            <a:off x="9744405" y="-387423"/>
            <a:ext cx="2447595" cy="265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004" y="267715"/>
            <a:ext cx="11143996" cy="430887"/>
          </a:xfrm>
        </p:spPr>
        <p:txBody>
          <a:bodyPr/>
          <a:lstStyle/>
          <a:p>
            <a:r>
              <a:rPr lang="ru-RU" sz="2800" dirty="0" smtClean="0"/>
              <a:t>Необходимые и оптимальные условия наставничества 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6406" y="1143000"/>
            <a:ext cx="10759186" cy="5970865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1.Обучение наставников</a:t>
            </a:r>
          </a:p>
          <a:p>
            <a:pPr>
              <a:buNone/>
            </a:pPr>
            <a:r>
              <a:rPr lang="ru-RU" sz="2000" dirty="0" smtClean="0"/>
              <a:t>2. Приказ, положение, программы и </a:t>
            </a:r>
            <a:r>
              <a:rPr lang="ru-RU" sz="2000" dirty="0" err="1" smtClean="0"/>
              <a:t>др</a:t>
            </a:r>
            <a:r>
              <a:rPr lang="ru-RU" sz="2000" dirty="0" smtClean="0"/>
              <a:t>  локальные акты</a:t>
            </a:r>
          </a:p>
          <a:p>
            <a:pPr>
              <a:buNone/>
            </a:pPr>
            <a:r>
              <a:rPr lang="ru-RU" sz="2000" dirty="0" smtClean="0"/>
              <a:t>3. Постановка конкретных задач на определенный период (аттестация, конкурсное движение, закрепить на месте и </a:t>
            </a:r>
            <a:r>
              <a:rPr lang="ru-RU" sz="2000" dirty="0" err="1" smtClean="0"/>
              <a:t>др</a:t>
            </a:r>
            <a:r>
              <a:rPr lang="ru-RU" sz="2000" dirty="0" smtClean="0"/>
              <a:t>)</a:t>
            </a:r>
          </a:p>
          <a:p>
            <a:pPr marL="514350" indent="-514350">
              <a:buAutoNum type="arabicPeriod" startAt="4"/>
            </a:pPr>
            <a:r>
              <a:rPr lang="ru-RU" sz="2000" dirty="0" smtClean="0"/>
              <a:t>Наличие постоянного места для встреч</a:t>
            </a:r>
          </a:p>
          <a:p>
            <a:pPr marL="514350" indent="-514350">
              <a:buAutoNum type="arabicPeriod" startAt="4"/>
            </a:pPr>
            <a:r>
              <a:rPr lang="ru-RU" sz="2000" dirty="0" smtClean="0"/>
              <a:t>Наличие программы наставничества (конкретные события)</a:t>
            </a:r>
          </a:p>
          <a:p>
            <a:pPr marL="514350" indent="-514350">
              <a:buAutoNum type="arabicPeriod" startAt="4"/>
            </a:pPr>
            <a:r>
              <a:rPr lang="ru-RU" sz="2000" dirty="0" smtClean="0"/>
              <a:t>Оценка качества, мониторинг, отчетность </a:t>
            </a:r>
          </a:p>
          <a:p>
            <a:pPr marL="514350" indent="-514350">
              <a:buAutoNum type="arabicPeriod" startAt="4"/>
            </a:pPr>
            <a:r>
              <a:rPr lang="ru-RU" sz="2000" dirty="0" smtClean="0"/>
              <a:t>Наличие оплаты деятельности</a:t>
            </a:r>
          </a:p>
          <a:p>
            <a:pPr marL="514350" indent="-514350">
              <a:buAutoNum type="arabicPeriod" startAt="4"/>
            </a:pPr>
            <a:r>
              <a:rPr lang="ru-RU" sz="2000" dirty="0" smtClean="0"/>
              <a:t> Стимулирование за результат </a:t>
            </a:r>
          </a:p>
          <a:p>
            <a:pPr marL="514350" indent="-514350">
              <a:buAutoNum type="arabicPeriod" startAt="4"/>
            </a:pPr>
            <a:r>
              <a:rPr lang="ru-RU" sz="2000" dirty="0" smtClean="0"/>
              <a:t>Отличительные знаки </a:t>
            </a:r>
          </a:p>
          <a:p>
            <a:pPr marL="514350" indent="-514350">
              <a:buAutoNum type="arabicPeriod" startAt="4"/>
            </a:pPr>
            <a:r>
              <a:rPr lang="ru-RU" sz="2000" dirty="0" smtClean="0"/>
              <a:t>Реализация совместных проектов и др…</a:t>
            </a:r>
          </a:p>
          <a:p>
            <a:pPr marL="514350" indent="-514350">
              <a:buAutoNum type="arabicPeriod" startAt="4"/>
            </a:pPr>
            <a:r>
              <a:rPr lang="ru-RU" sz="2000" dirty="0" smtClean="0"/>
              <a:t>Наличие ИОМ наставляемых  и или наставников</a:t>
            </a:r>
          </a:p>
          <a:p>
            <a:pPr marL="514350" indent="-514350">
              <a:buAutoNum type="arabicPeriod" startAt="4"/>
            </a:pPr>
            <a:r>
              <a:rPr lang="ru-RU" sz="2000" dirty="0" smtClean="0"/>
              <a:t>Куратор наставничества</a:t>
            </a:r>
          </a:p>
          <a:p>
            <a:pPr marL="514350" indent="-514350">
              <a:buAutoNum type="arabicPeriod" startAt="4"/>
            </a:pPr>
            <a:r>
              <a:rPr lang="ru-RU" sz="2000" dirty="0" smtClean="0"/>
              <a:t>Сопровождение психолога, иных специалистов</a:t>
            </a:r>
          </a:p>
          <a:p>
            <a:pPr marL="514350" indent="-514350">
              <a:buAutoNum type="arabicPeriod" startAt="4"/>
            </a:pPr>
            <a:r>
              <a:rPr lang="ru-RU" sz="2000" dirty="0" smtClean="0"/>
              <a:t>Общий чат, ВК, </a:t>
            </a:r>
            <a:r>
              <a:rPr lang="ru-RU" sz="2000" dirty="0" err="1" smtClean="0"/>
              <a:t>телеграмм-канал</a:t>
            </a:r>
            <a:endParaRPr lang="ru-RU" sz="2000" dirty="0" smtClean="0"/>
          </a:p>
          <a:p>
            <a:pPr marL="514350" indent="-514350">
              <a:buAutoNum type="arabicPeriod" startAt="4"/>
            </a:pPr>
            <a:r>
              <a:rPr lang="ru-RU" sz="2000" dirty="0" smtClean="0"/>
              <a:t>Вовлечение всех педагогов в систему наставничества</a:t>
            </a:r>
          </a:p>
          <a:p>
            <a:pPr marL="514350" indent="-514350">
              <a:buAutoNum type="arabicPeriod" startAt="4"/>
            </a:pPr>
            <a:r>
              <a:rPr lang="ru-RU" sz="2000" dirty="0" smtClean="0"/>
              <a:t>Создание  и утверждение базы наставничества ОО</a:t>
            </a:r>
          </a:p>
          <a:p>
            <a:pPr marL="514350" indent="-514350">
              <a:buAutoNum type="arabicPeriod" startAt="4"/>
            </a:pPr>
            <a:r>
              <a:rPr lang="ru-RU" sz="2000" dirty="0" smtClean="0"/>
              <a:t>Подписка на группу Молодые педагоги. Наставники на </a:t>
            </a:r>
            <a:r>
              <a:rPr lang="en-US" sz="2000" dirty="0" smtClean="0"/>
              <a:t>http://educomm.iro.perm.ru/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4" name="Picture 2" descr="D:\4\leftbar.png"/>
          <p:cNvPicPr>
            <a:picLocks noChangeAspect="1" noChangeArrowheads="1"/>
          </p:cNvPicPr>
          <p:nvPr/>
        </p:nvPicPr>
        <p:blipFill>
          <a:blip r:embed="rId2" cstate="print"/>
          <a:srcRect l="2525" t="6000" b="34987"/>
          <a:stretch>
            <a:fillRect/>
          </a:stretch>
        </p:blipFill>
        <p:spPr bwMode="auto">
          <a:xfrm>
            <a:off x="10210800" y="-762000"/>
            <a:ext cx="2447595" cy="265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524001"/>
            <a:ext cx="11506200" cy="661591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9900" marR="5080" indent="-457200">
              <a:lnSpc>
                <a:spcPct val="100200"/>
              </a:lnSpc>
              <a:spcBef>
                <a:spcPts val="90"/>
              </a:spcBef>
              <a:buFont typeface="+mj-lt"/>
              <a:buAutoNum type="arabicPeriod"/>
            </a:pPr>
            <a:r>
              <a:rPr sz="2400" spc="-15" dirty="0">
                <a:solidFill>
                  <a:srgbClr val="1B3181"/>
                </a:solidFill>
                <a:latin typeface="Microsoft Sans Serif"/>
                <a:cs typeface="Microsoft Sans Serif"/>
              </a:rPr>
              <a:t>Акт</a:t>
            </a:r>
            <a:r>
              <a:rPr sz="24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1B3181"/>
                </a:solidFill>
                <a:latin typeface="Microsoft Sans Serif"/>
                <a:cs typeface="Microsoft Sans Serif"/>
              </a:rPr>
              <a:t>об </a:t>
            </a:r>
            <a:r>
              <a:rPr sz="24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утверждении </a:t>
            </a:r>
            <a:r>
              <a:rPr sz="2400" b="1" spc="-35" dirty="0">
                <a:solidFill>
                  <a:srgbClr val="1B3181"/>
                </a:solidFill>
                <a:latin typeface="Arial"/>
                <a:cs typeface="Arial"/>
              </a:rPr>
              <a:t>Положения </a:t>
            </a:r>
            <a:r>
              <a:rPr sz="2400" b="1" dirty="0">
                <a:solidFill>
                  <a:srgbClr val="1B3181"/>
                </a:solidFill>
                <a:latin typeface="Arial"/>
                <a:cs typeface="Arial"/>
              </a:rPr>
              <a:t>о </a:t>
            </a:r>
            <a:r>
              <a:rPr sz="2400" b="1" spc="-20" dirty="0">
                <a:solidFill>
                  <a:srgbClr val="1B3181"/>
                </a:solidFill>
                <a:latin typeface="Arial"/>
                <a:cs typeface="Arial"/>
              </a:rPr>
              <a:t>системе </a:t>
            </a:r>
            <a:r>
              <a:rPr sz="2400" b="1" spc="-15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1B3181"/>
                </a:solidFill>
                <a:latin typeface="Arial"/>
                <a:cs typeface="Arial"/>
              </a:rPr>
              <a:t>наставничества </a:t>
            </a:r>
            <a:r>
              <a:rPr sz="2400" b="1" spc="-25" dirty="0">
                <a:solidFill>
                  <a:srgbClr val="1B3181"/>
                </a:solidFill>
                <a:latin typeface="Arial"/>
                <a:cs typeface="Arial"/>
              </a:rPr>
              <a:t>педагогических </a:t>
            </a:r>
            <a:r>
              <a:rPr sz="2400" b="1" spc="-30" dirty="0">
                <a:solidFill>
                  <a:srgbClr val="1B3181"/>
                </a:solidFill>
                <a:latin typeface="Arial"/>
                <a:cs typeface="Arial"/>
              </a:rPr>
              <a:t>работников </a:t>
            </a:r>
            <a:r>
              <a:rPr sz="2400" b="1" dirty="0">
                <a:solidFill>
                  <a:srgbClr val="1B3181"/>
                </a:solidFill>
                <a:latin typeface="Arial"/>
                <a:cs typeface="Arial"/>
              </a:rPr>
              <a:t>в </a:t>
            </a:r>
            <a:r>
              <a:rPr sz="2400" b="1" spc="-20" dirty="0">
                <a:solidFill>
                  <a:srgbClr val="1B3181"/>
                </a:solidFill>
                <a:latin typeface="Arial"/>
                <a:cs typeface="Arial"/>
              </a:rPr>
              <a:t>ОО </a:t>
            </a:r>
            <a:endParaRPr lang="ru-RU" sz="2400" b="1" spc="-20" dirty="0" smtClean="0">
              <a:solidFill>
                <a:srgbClr val="1B3181"/>
              </a:solidFill>
              <a:latin typeface="Arial"/>
              <a:cs typeface="Arial"/>
            </a:endParaRPr>
          </a:p>
          <a:p>
            <a:pPr marL="469900" marR="5080" indent="-457200">
              <a:lnSpc>
                <a:spcPct val="100200"/>
              </a:lnSpc>
              <a:spcBef>
                <a:spcPts val="90"/>
              </a:spcBef>
              <a:buFont typeface="+mj-lt"/>
              <a:buAutoNum type="arabicPeriod"/>
            </a:pPr>
            <a:r>
              <a:rPr sz="2400" b="1" spc="-15" dirty="0" smtClean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1B3181"/>
                </a:solidFill>
                <a:latin typeface="Microsoft Sans Serif"/>
                <a:cs typeface="Microsoft Sans Serif"/>
              </a:rPr>
              <a:t>Акт об </a:t>
            </a:r>
            <a:r>
              <a:rPr sz="24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утверждении </a:t>
            </a:r>
            <a:r>
              <a:rPr sz="2400" b="1" spc="-20" dirty="0">
                <a:solidFill>
                  <a:srgbClr val="1B3181"/>
                </a:solidFill>
                <a:latin typeface="Arial"/>
                <a:cs typeface="Arial"/>
              </a:rPr>
              <a:t>дорожной карты (плана </a:t>
            </a:r>
            <a:r>
              <a:rPr sz="2400" b="1" spc="-15" dirty="0">
                <a:solidFill>
                  <a:srgbClr val="1B3181"/>
                </a:solidFill>
                <a:latin typeface="Arial"/>
                <a:cs typeface="Arial"/>
              </a:rPr>
              <a:t> мероприятий)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по </a:t>
            </a:r>
            <a:r>
              <a:rPr sz="24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реализации Положения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о </a:t>
            </a:r>
            <a:r>
              <a:rPr sz="24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системе 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наставничества</a:t>
            </a:r>
            <a:r>
              <a:rPr sz="2400" spc="9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педагогических</a:t>
            </a:r>
            <a:r>
              <a:rPr sz="2400" spc="9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работников</a:t>
            </a:r>
            <a:r>
              <a:rPr sz="2400" spc="9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в</a:t>
            </a:r>
            <a:r>
              <a:rPr sz="2400" spc="9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ОО</a:t>
            </a:r>
            <a:endParaRPr lang="ru-RU" sz="2400" spc="-10" dirty="0" smtClean="0">
              <a:solidFill>
                <a:srgbClr val="1B3181"/>
              </a:solidFill>
              <a:latin typeface="Microsoft Sans Serif"/>
              <a:cs typeface="Microsoft Sans Serif"/>
            </a:endParaRPr>
          </a:p>
          <a:p>
            <a:pPr marL="469900" marR="5080" indent="-457200">
              <a:lnSpc>
                <a:spcPct val="100200"/>
              </a:lnSpc>
              <a:spcBef>
                <a:spcPts val="90"/>
              </a:spcBef>
              <a:buFont typeface="+mj-lt"/>
              <a:buAutoNum type="arabicPeriod"/>
            </a:pPr>
            <a:r>
              <a:rPr sz="2400" spc="-10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 err="1" smtClean="0">
                <a:solidFill>
                  <a:srgbClr val="1B3181"/>
                </a:solidFill>
                <a:latin typeface="Microsoft Sans Serif"/>
                <a:cs typeface="Microsoft Sans Serif"/>
              </a:rPr>
              <a:t>Акт</a:t>
            </a:r>
            <a:r>
              <a:rPr sz="2400" spc="-15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(акты) </a:t>
            </a:r>
            <a:r>
              <a:rPr sz="2400" b="1" dirty="0">
                <a:solidFill>
                  <a:srgbClr val="1B3181"/>
                </a:solidFill>
                <a:latin typeface="Arial"/>
                <a:cs typeface="Arial"/>
              </a:rPr>
              <a:t>о </a:t>
            </a:r>
            <a:r>
              <a:rPr sz="2400" b="1" spc="-25" dirty="0">
                <a:solidFill>
                  <a:srgbClr val="1B3181"/>
                </a:solidFill>
                <a:latin typeface="Arial"/>
                <a:cs typeface="Arial"/>
              </a:rPr>
              <a:t>закреплении </a:t>
            </a:r>
            <a:r>
              <a:rPr sz="2400" b="1" spc="-10" dirty="0">
                <a:solidFill>
                  <a:srgbClr val="1B3181"/>
                </a:solidFill>
                <a:latin typeface="Arial"/>
                <a:cs typeface="Arial"/>
              </a:rPr>
              <a:t>пар </a:t>
            </a:r>
            <a:r>
              <a:rPr sz="2400" b="1" spc="-15" dirty="0">
                <a:solidFill>
                  <a:srgbClr val="1B3181"/>
                </a:solidFill>
                <a:latin typeface="Arial"/>
                <a:cs typeface="Arial"/>
              </a:rPr>
              <a:t>«наставник </a:t>
            </a:r>
            <a:r>
              <a:rPr sz="2400" b="1" dirty="0">
                <a:solidFill>
                  <a:srgbClr val="1B3181"/>
                </a:solidFill>
                <a:latin typeface="Arial"/>
                <a:cs typeface="Arial"/>
              </a:rPr>
              <a:t>– </a:t>
            </a:r>
            <a:r>
              <a:rPr sz="2400" b="1" spc="5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1B3181"/>
                </a:solidFill>
                <a:latin typeface="Arial"/>
                <a:cs typeface="Arial"/>
              </a:rPr>
              <a:t>наставляемый»</a:t>
            </a:r>
            <a:endParaRPr sz="2400" dirty="0">
              <a:latin typeface="Arial"/>
              <a:cs typeface="Arial"/>
            </a:endParaRPr>
          </a:p>
          <a:p>
            <a:pPr marL="469900" marR="1110615" indent="-457200">
              <a:lnSpc>
                <a:spcPts val="3410"/>
              </a:lnSpc>
              <a:buFont typeface="+mj-lt"/>
              <a:buAutoNum type="arabicPeriod"/>
            </a:pPr>
            <a:r>
              <a:rPr sz="24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Локальные</a:t>
            </a:r>
            <a:r>
              <a:rPr sz="2400" spc="-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акты, регламентирующие </a:t>
            </a:r>
            <a:r>
              <a:rPr sz="2400" b="1" spc="-10" dirty="0">
                <a:solidFill>
                  <a:srgbClr val="1B3181"/>
                </a:solidFill>
                <a:latin typeface="Arial"/>
                <a:cs typeface="Arial"/>
              </a:rPr>
              <a:t>меры </a:t>
            </a:r>
            <a:r>
              <a:rPr sz="2400" b="1" spc="-5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1B3181"/>
                </a:solidFill>
                <a:latin typeface="Arial"/>
                <a:cs typeface="Arial"/>
              </a:rPr>
              <a:t>стимулирования</a:t>
            </a:r>
            <a:r>
              <a:rPr sz="2400" b="1" spc="-50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2400" spc="-10" dirty="0" err="1">
                <a:solidFill>
                  <a:srgbClr val="1B3181"/>
                </a:solidFill>
                <a:latin typeface="Microsoft Sans Serif"/>
                <a:cs typeface="Microsoft Sans Serif"/>
              </a:rPr>
              <a:t>педагогических</a:t>
            </a:r>
            <a:r>
              <a:rPr sz="2400" spc="-1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 err="1" smtClean="0">
                <a:solidFill>
                  <a:srgbClr val="1B3181"/>
                </a:solidFill>
                <a:latin typeface="Microsoft Sans Serif"/>
                <a:cs typeface="Microsoft Sans Serif"/>
              </a:rPr>
              <a:t>работников</a:t>
            </a:r>
            <a:r>
              <a:rPr lang="ru-RU" sz="2400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 ОО</a:t>
            </a:r>
            <a:r>
              <a:rPr sz="2400" spc="-10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,</a:t>
            </a:r>
            <a:r>
              <a:rPr lang="ru-RU" sz="2400" spc="-10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 err="1" smtClean="0">
                <a:solidFill>
                  <a:srgbClr val="1B3181"/>
                </a:solidFill>
                <a:latin typeface="Microsoft Sans Serif"/>
                <a:cs typeface="Microsoft Sans Serif"/>
              </a:rPr>
              <a:t>включенных</a:t>
            </a:r>
            <a:r>
              <a:rPr sz="2400" spc="-10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B3181"/>
                </a:solidFill>
                <a:latin typeface="Microsoft Sans Serif"/>
                <a:cs typeface="Microsoft Sans Serif"/>
              </a:rPr>
              <a:t>в </a:t>
            </a:r>
            <a:r>
              <a:rPr sz="2400" spc="-10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 err="1" smtClean="0">
                <a:solidFill>
                  <a:srgbClr val="1B3181"/>
                </a:solidFill>
                <a:latin typeface="Microsoft Sans Serif"/>
                <a:cs typeface="Microsoft Sans Serif"/>
              </a:rPr>
              <a:t>наставничеств</a:t>
            </a:r>
            <a:r>
              <a:rPr lang="ru-RU" sz="2400" spc="-10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о</a:t>
            </a:r>
          </a:p>
          <a:p>
            <a:pPr marL="469900" indent="-457200">
              <a:lnSpc>
                <a:spcPts val="3290"/>
              </a:lnSpc>
              <a:buFont typeface="+mj-lt"/>
              <a:buAutoNum type="arabicPeriod"/>
            </a:pPr>
            <a:r>
              <a:rPr lang="ru-RU" sz="2400" spc="-15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Наличие </a:t>
            </a:r>
            <a:r>
              <a:rPr lang="ru-RU" sz="2400" b="1" spc="-20" dirty="0" smtClean="0">
                <a:solidFill>
                  <a:srgbClr val="1B3181"/>
                </a:solidFill>
                <a:latin typeface="Arial"/>
                <a:cs typeface="Arial"/>
              </a:rPr>
              <a:t>персонализированных </a:t>
            </a:r>
            <a:r>
              <a:rPr lang="ru-RU" sz="2400" b="1" spc="-15" dirty="0" smtClean="0">
                <a:solidFill>
                  <a:srgbClr val="1B3181"/>
                </a:solidFill>
                <a:latin typeface="Arial"/>
                <a:cs typeface="Arial"/>
              </a:rPr>
              <a:t>программ </a:t>
            </a:r>
            <a:r>
              <a:rPr lang="ru-RU" sz="2400" b="1" spc="-10" dirty="0" smtClean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lang="ru-RU" sz="2400" b="1" spc="-20" dirty="0" smtClean="0">
                <a:solidFill>
                  <a:srgbClr val="1B3181"/>
                </a:solidFill>
                <a:latin typeface="Arial"/>
                <a:cs typeface="Arial"/>
              </a:rPr>
              <a:t>наставничества</a:t>
            </a:r>
            <a:r>
              <a:rPr lang="ru-RU" sz="2400" spc="-20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,</a:t>
            </a:r>
            <a:r>
              <a:rPr lang="ru-RU" sz="2400" spc="-5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15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индивидуальных</a:t>
            </a:r>
            <a:r>
              <a:rPr lang="ru-RU" sz="2400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15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образовательных </a:t>
            </a:r>
            <a:r>
              <a:rPr lang="ru-RU" sz="2400" spc="-10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 маршрутов</a:t>
            </a:r>
          </a:p>
          <a:p>
            <a:pPr marL="469900" indent="-457200">
              <a:lnSpc>
                <a:spcPts val="3290"/>
              </a:lnSpc>
              <a:buFont typeface="+mj-lt"/>
              <a:buAutoNum type="arabicPeriod"/>
            </a:pPr>
            <a:r>
              <a:rPr lang="ru-RU" sz="2400" spc="-10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15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Мониторинг</a:t>
            </a:r>
            <a:r>
              <a:rPr lang="ru-RU" sz="2400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15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эффективности</a:t>
            </a:r>
            <a:r>
              <a:rPr lang="ru-RU" sz="2400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15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и</a:t>
            </a:r>
            <a:r>
              <a:rPr lang="ru-RU" sz="2400" spc="5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15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результативности</a:t>
            </a:r>
            <a:r>
              <a:rPr lang="ru-RU" sz="2400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10" dirty="0" smtClean="0">
                <a:solidFill>
                  <a:srgbClr val="1B3181"/>
                </a:solidFill>
                <a:latin typeface="Microsoft Sans Serif"/>
                <a:cs typeface="Microsoft Sans Serif"/>
              </a:rPr>
              <a:t>системы наставничества, формирует </a:t>
            </a:r>
            <a:r>
              <a:rPr lang="ru-RU" sz="2400" b="1" spc="-25" dirty="0" smtClean="0">
                <a:solidFill>
                  <a:srgbClr val="1B3181"/>
                </a:solidFill>
                <a:latin typeface="Arial"/>
                <a:cs typeface="Arial"/>
              </a:rPr>
              <a:t>итоговый </a:t>
            </a:r>
            <a:r>
              <a:rPr lang="ru-RU" sz="2400" b="1" spc="-765" dirty="0" smtClean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lang="ru-RU" sz="2400" b="1" spc="-20" dirty="0" smtClean="0">
                <a:solidFill>
                  <a:srgbClr val="1B3181"/>
                </a:solidFill>
                <a:latin typeface="Arial"/>
                <a:cs typeface="Arial"/>
              </a:rPr>
              <a:t>аналитический </a:t>
            </a:r>
            <a:r>
              <a:rPr lang="ru-RU" sz="2400" b="1" spc="-35" dirty="0" smtClean="0">
                <a:solidFill>
                  <a:srgbClr val="1B3181"/>
                </a:solidFill>
                <a:latin typeface="Arial"/>
                <a:cs typeface="Arial"/>
              </a:rPr>
              <a:t>отчет </a:t>
            </a:r>
            <a:r>
              <a:rPr lang="ru-RU" sz="2400" b="1" spc="-10" dirty="0" smtClean="0">
                <a:solidFill>
                  <a:srgbClr val="1B3181"/>
                </a:solidFill>
                <a:latin typeface="Arial"/>
                <a:cs typeface="Arial"/>
              </a:rPr>
              <a:t>по </a:t>
            </a:r>
            <a:r>
              <a:rPr lang="ru-RU" sz="2400" b="1" spc="-15" dirty="0" smtClean="0">
                <a:solidFill>
                  <a:srgbClr val="1B3181"/>
                </a:solidFill>
                <a:latin typeface="Arial"/>
                <a:cs typeface="Arial"/>
              </a:rPr>
              <a:t>внедрению </a:t>
            </a:r>
            <a:r>
              <a:rPr lang="ru-RU" sz="2400" b="1" spc="-20" dirty="0" smtClean="0">
                <a:solidFill>
                  <a:srgbClr val="1B3181"/>
                </a:solidFill>
                <a:latin typeface="Arial"/>
                <a:cs typeface="Arial"/>
              </a:rPr>
              <a:t>системы </a:t>
            </a:r>
            <a:r>
              <a:rPr lang="ru-RU" sz="2400" b="1" spc="-765" dirty="0" smtClean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lang="ru-RU" sz="2400" b="1" spc="-20" dirty="0" smtClean="0">
                <a:solidFill>
                  <a:srgbClr val="1B3181"/>
                </a:solidFill>
                <a:latin typeface="Arial"/>
                <a:cs typeface="Arial"/>
              </a:rPr>
              <a:t>наставничества</a:t>
            </a:r>
          </a:p>
          <a:p>
            <a:pPr marL="12700" marR="1110615">
              <a:lnSpc>
                <a:spcPts val="3410"/>
              </a:lnSpc>
            </a:pPr>
            <a:endParaRPr lang="ru-RU" sz="2400" spc="-10" dirty="0" smtClean="0">
              <a:solidFill>
                <a:srgbClr val="1B3181"/>
              </a:solidFill>
              <a:latin typeface="Microsoft Sans Serif"/>
              <a:cs typeface="Microsoft Sans Serif"/>
            </a:endParaRPr>
          </a:p>
          <a:p>
            <a:pPr marL="12700" marR="1110615">
              <a:lnSpc>
                <a:spcPts val="3410"/>
              </a:lnSpc>
            </a:pPr>
            <a:endParaRPr lang="ru-RU" sz="2400" dirty="0" smtClean="0">
              <a:latin typeface="Microsoft Sans Serif"/>
              <a:cs typeface="Microsoft Sans Serif"/>
            </a:endParaRPr>
          </a:p>
          <a:p>
            <a:pPr marL="12700" marR="1110615">
              <a:lnSpc>
                <a:spcPts val="3410"/>
              </a:lnSpc>
            </a:pPr>
            <a:endParaRPr lang="ru-RU" sz="2400" spc="-10" dirty="0" smtClean="0">
              <a:solidFill>
                <a:srgbClr val="1B3181"/>
              </a:solidFill>
              <a:latin typeface="Microsoft Sans Serif"/>
              <a:cs typeface="Microsoft Sans Serif"/>
            </a:endParaRPr>
          </a:p>
          <a:p>
            <a:pPr marL="12700" marR="1110615">
              <a:lnSpc>
                <a:spcPts val="3410"/>
              </a:lnSpc>
            </a:pP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67004" y="307339"/>
            <a:ext cx="8705596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Контрольные</a:t>
            </a:r>
            <a:r>
              <a:rPr spc="-120" dirty="0"/>
              <a:t> </a:t>
            </a:r>
            <a:r>
              <a:rPr spc="-40" dirty="0" err="1"/>
              <a:t>точки</a:t>
            </a:r>
            <a:r>
              <a:rPr spc="-114" dirty="0"/>
              <a:t> </a:t>
            </a:r>
            <a:r>
              <a:rPr spc="-45" dirty="0" err="1" smtClean="0"/>
              <a:t>мониторинга</a:t>
            </a:r>
            <a:r>
              <a:rPr lang="ru-RU" spc="-45" dirty="0" smtClean="0"/>
              <a:t>  - полезный чек-лист</a:t>
            </a:r>
            <a:endParaRPr spc="-45" dirty="0"/>
          </a:p>
        </p:txBody>
      </p:sp>
      <p:sp>
        <p:nvSpPr>
          <p:cNvPr id="8" name="object 8"/>
          <p:cNvSpPr txBox="1"/>
          <p:nvPr/>
        </p:nvSpPr>
        <p:spPr>
          <a:xfrm>
            <a:off x="11937872" y="6612152"/>
            <a:ext cx="103505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z="1100" b="1" dirty="0">
                <a:solidFill>
                  <a:srgbClr val="006FC0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25980"/>
            <a:ext cx="10363200" cy="553998"/>
          </a:xfrm>
        </p:spPr>
        <p:txBody>
          <a:bodyPr/>
          <a:lstStyle/>
          <a:p>
            <a:r>
              <a:rPr lang="ru-RU" b="1" dirty="0" smtClean="0"/>
              <a:t>Рефлексия 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09600" y="457201"/>
            <a:ext cx="10972800" cy="56689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4400" b="1" dirty="0" smtClean="0"/>
              <a:t>А оказывается… </a:t>
            </a:r>
            <a:endParaRPr lang="ru-RU" sz="4400" b="1" dirty="0"/>
          </a:p>
        </p:txBody>
      </p:sp>
      <p:pic>
        <p:nvPicPr>
          <p:cNvPr id="5" name="Picture 2" descr="http://www.mammamuntetiem.lv/upload/articles/2015100110414392641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3200"/>
            <a:ext cx="5137617" cy="3421654"/>
          </a:xfrm>
          <a:prstGeom prst="rect">
            <a:avLst/>
          </a:prstGeom>
          <a:noFill/>
        </p:spPr>
      </p:pic>
      <p:pic>
        <p:nvPicPr>
          <p:cNvPr id="6" name="Picture 6" descr="http://school22-tmn.ru/uploads/posts/2014-05/1400206390__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81000"/>
            <a:ext cx="3524275" cy="2657645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335566"/>
            <a:ext cx="5347512" cy="352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09600" y="1524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9217024" cy="158417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Наставничество – технология интенсивного развития личности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31371" y="1676400"/>
            <a:ext cx="11425269" cy="51816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900" b="1" dirty="0" smtClean="0">
                <a:solidFill>
                  <a:srgbClr val="061496"/>
                </a:solidFill>
              </a:rPr>
              <a:t>Наставник – наставляемый: субъекты/объекты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900" b="1" dirty="0" smtClean="0">
                <a:solidFill>
                  <a:srgbClr val="061496"/>
                </a:solidFill>
              </a:rPr>
              <a:t>Определение целевых установок и ожидаемых результатов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900" b="1" dirty="0" smtClean="0">
                <a:solidFill>
                  <a:srgbClr val="061496"/>
                </a:solidFill>
              </a:rPr>
              <a:t>Выстраивание отношений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900" b="1" dirty="0" smtClean="0">
                <a:solidFill>
                  <a:srgbClr val="061496"/>
                </a:solidFill>
              </a:rPr>
              <a:t>Разнообразие методов, моделей наставничества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900" b="1" dirty="0" smtClean="0">
                <a:solidFill>
                  <a:srgbClr val="FF0000"/>
                </a:solidFill>
              </a:rPr>
              <a:t>Комплекс практик взаимодействия (программа наставничества)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900" b="1" dirty="0" smtClean="0">
                <a:solidFill>
                  <a:srgbClr val="FF0000"/>
                </a:solidFill>
              </a:rPr>
              <a:t>Способность самостоятельно осуществлять деятельность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D:\4\leftbar.png"/>
          <p:cNvPicPr>
            <a:picLocks noChangeAspect="1" noChangeArrowheads="1"/>
          </p:cNvPicPr>
          <p:nvPr/>
        </p:nvPicPr>
        <p:blipFill>
          <a:blip r:embed="rId2" cstate="print"/>
          <a:srcRect l="2525" t="6000" b="34987"/>
          <a:stretch>
            <a:fillRect/>
          </a:stretch>
        </p:blipFill>
        <p:spPr bwMode="auto">
          <a:xfrm>
            <a:off x="10058400" y="-685800"/>
            <a:ext cx="2447595" cy="265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00" y="2819400"/>
            <a:ext cx="6248400" cy="3526790"/>
            <a:chOff x="116611" y="1923609"/>
            <a:chExt cx="6248400" cy="3526790"/>
          </a:xfrm>
        </p:grpSpPr>
        <p:sp>
          <p:nvSpPr>
            <p:cNvPr id="3" name="object 3"/>
            <p:cNvSpPr/>
            <p:nvPr/>
          </p:nvSpPr>
          <p:spPr>
            <a:xfrm>
              <a:off x="656388" y="1923609"/>
              <a:ext cx="5349240" cy="3526790"/>
            </a:xfrm>
            <a:custGeom>
              <a:avLst/>
              <a:gdLst/>
              <a:ahLst/>
              <a:cxnLst/>
              <a:rect l="l" t="t" r="r" b="b"/>
              <a:pathLst>
                <a:path w="5349240" h="3526790">
                  <a:moveTo>
                    <a:pt x="5349240" y="0"/>
                  </a:moveTo>
                  <a:lnTo>
                    <a:pt x="0" y="0"/>
                  </a:lnTo>
                  <a:lnTo>
                    <a:pt x="0" y="3526534"/>
                  </a:lnTo>
                  <a:lnTo>
                    <a:pt x="5349240" y="3526534"/>
                  </a:lnTo>
                  <a:lnTo>
                    <a:pt x="5349240" y="0"/>
                  </a:lnTo>
                  <a:close/>
                </a:path>
              </a:pathLst>
            </a:custGeom>
            <a:solidFill>
              <a:srgbClr val="FFFFFF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611" y="2086804"/>
              <a:ext cx="6248399" cy="32004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4205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10</a:t>
            </a:r>
            <a:r>
              <a:rPr spc="-55" dirty="0"/>
              <a:t> </a:t>
            </a:r>
            <a:r>
              <a:rPr spc="-35" dirty="0"/>
              <a:t>минут</a:t>
            </a:r>
            <a:r>
              <a:rPr spc="-55" dirty="0"/>
              <a:t> </a:t>
            </a:r>
            <a:r>
              <a:rPr spc="-30" dirty="0"/>
              <a:t>на</a:t>
            </a:r>
            <a:r>
              <a:rPr spc="-55" dirty="0"/>
              <a:t> </a:t>
            </a:r>
            <a:r>
              <a:rPr spc="-30" dirty="0"/>
              <a:t>обсуждение</a:t>
            </a:r>
            <a:r>
              <a:rPr spc="-55" dirty="0"/>
              <a:t> </a:t>
            </a:r>
            <a:r>
              <a:rPr spc="-20" dirty="0"/>
              <a:t>темы;</a:t>
            </a:r>
          </a:p>
          <a:p>
            <a:pPr marL="6229350">
              <a:lnSpc>
                <a:spcPct val="100000"/>
              </a:lnSpc>
              <a:spcBef>
                <a:spcPts val="25"/>
              </a:spcBef>
            </a:pPr>
            <a:endParaRPr sz="3250" dirty="0"/>
          </a:p>
          <a:p>
            <a:pPr marL="6242050">
              <a:lnSpc>
                <a:spcPct val="100000"/>
              </a:lnSpc>
              <a:spcBef>
                <a:spcPts val="5"/>
              </a:spcBef>
            </a:pPr>
            <a:r>
              <a:rPr spc="-35" dirty="0"/>
              <a:t>фиксация</a:t>
            </a:r>
            <a:r>
              <a:rPr spc="-55" dirty="0"/>
              <a:t> </a:t>
            </a:r>
            <a:r>
              <a:rPr spc="-35" dirty="0"/>
              <a:t>идей</a:t>
            </a:r>
            <a:r>
              <a:rPr spc="-55" dirty="0"/>
              <a:t> </a:t>
            </a:r>
            <a:r>
              <a:rPr spc="-30" dirty="0"/>
              <a:t>на</a:t>
            </a:r>
            <a:r>
              <a:rPr spc="-55" dirty="0"/>
              <a:t> </a:t>
            </a:r>
            <a:r>
              <a:rPr spc="-25" dirty="0"/>
              <a:t>флипчарте;</a:t>
            </a:r>
          </a:p>
          <a:p>
            <a:pPr marL="6229350">
              <a:lnSpc>
                <a:spcPct val="100000"/>
              </a:lnSpc>
              <a:spcBef>
                <a:spcPts val="25"/>
              </a:spcBef>
            </a:pPr>
            <a:endParaRPr sz="3100" dirty="0"/>
          </a:p>
          <a:p>
            <a:pPr marL="6242050" marR="215265">
              <a:lnSpc>
                <a:spcPct val="101499"/>
              </a:lnSpc>
              <a:spcBef>
                <a:spcPts val="5"/>
              </a:spcBef>
            </a:pPr>
            <a:r>
              <a:rPr spc="-35" dirty="0"/>
              <a:t>движение группы </a:t>
            </a:r>
            <a:r>
              <a:rPr spc="-30" dirty="0"/>
              <a:t>по </a:t>
            </a:r>
            <a:r>
              <a:rPr spc="-35" dirty="0"/>
              <a:t>часовой </a:t>
            </a:r>
            <a:r>
              <a:rPr spc="-30" dirty="0"/>
              <a:t> </a:t>
            </a:r>
            <a:r>
              <a:rPr spc="-35" dirty="0"/>
              <a:t>стрелке, «хозяин </a:t>
            </a:r>
            <a:r>
              <a:rPr spc="-30" dirty="0"/>
              <a:t>кафе» </a:t>
            </a:r>
            <a:r>
              <a:rPr spc="-25" dirty="0"/>
              <a:t> </a:t>
            </a:r>
            <a:r>
              <a:rPr spc="-35" dirty="0"/>
              <a:t>остается</a:t>
            </a:r>
            <a:r>
              <a:rPr spc="-45" dirty="0"/>
              <a:t> </a:t>
            </a:r>
            <a:r>
              <a:rPr spc="-35" dirty="0"/>
              <a:t>за</a:t>
            </a:r>
            <a:r>
              <a:rPr spc="-50" dirty="0"/>
              <a:t> </a:t>
            </a:r>
            <a:r>
              <a:rPr spc="-30" dirty="0"/>
              <a:t>столиком.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pPr marL="38100">
                <a:lnSpc>
                  <a:spcPts val="1315"/>
                </a:lnSpc>
              </a:pPr>
              <a:t>28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67004" y="188467"/>
            <a:ext cx="11067796" cy="20903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 marR="5080" indent="-99060">
              <a:lnSpc>
                <a:spcPct val="125000"/>
              </a:lnSpc>
              <a:spcBef>
                <a:spcPts val="100"/>
              </a:spcBef>
            </a:pPr>
            <a:r>
              <a:rPr sz="3600" spc="-35" dirty="0">
                <a:solidFill>
                  <a:srgbClr val="0071BB"/>
                </a:solidFill>
              </a:rPr>
              <a:t>Организация командной </a:t>
            </a:r>
            <a:r>
              <a:rPr sz="3600" spc="-35" dirty="0" err="1">
                <a:solidFill>
                  <a:srgbClr val="0071BB"/>
                </a:solidFill>
              </a:rPr>
              <a:t>работы</a:t>
            </a:r>
            <a:r>
              <a:rPr sz="3600" spc="-35" dirty="0">
                <a:solidFill>
                  <a:srgbClr val="0071BB"/>
                </a:solidFill>
              </a:rPr>
              <a:t> </a:t>
            </a:r>
            <a:r>
              <a:rPr sz="3600" spc="-990" dirty="0">
                <a:solidFill>
                  <a:srgbClr val="0071BB"/>
                </a:solidFill>
              </a:rPr>
              <a:t> </a:t>
            </a:r>
            <a:r>
              <a:rPr lang="ru-RU" sz="3600" spc="-990" dirty="0" smtClean="0">
                <a:solidFill>
                  <a:srgbClr val="0071BB"/>
                </a:solidFill>
              </a:rPr>
              <a:t/>
            </a:r>
            <a:br>
              <a:rPr lang="ru-RU" sz="3600" spc="-990" dirty="0" smtClean="0">
                <a:solidFill>
                  <a:srgbClr val="0071BB"/>
                </a:solidFill>
              </a:rPr>
            </a:br>
            <a:r>
              <a:rPr sz="3600" spc="-40" dirty="0" err="1" smtClean="0"/>
              <a:t>Метод</a:t>
            </a:r>
            <a:r>
              <a:rPr sz="3600" spc="-25" dirty="0" smtClean="0"/>
              <a:t> </a:t>
            </a:r>
            <a:r>
              <a:rPr sz="3600" spc="-20" dirty="0"/>
              <a:t>«Мировое</a:t>
            </a:r>
            <a:r>
              <a:rPr sz="3600" spc="-25" dirty="0"/>
              <a:t> </a:t>
            </a:r>
            <a:r>
              <a:rPr sz="3600" spc="-25" dirty="0" err="1"/>
              <a:t>кафе</a:t>
            </a:r>
            <a:r>
              <a:rPr sz="3600" spc="-25" dirty="0" smtClean="0"/>
              <a:t>»</a:t>
            </a:r>
            <a:r>
              <a:rPr lang="ru-RU" sz="3600" spc="-25" dirty="0" smtClean="0"/>
              <a:t> на основе  </a:t>
            </a:r>
            <a:r>
              <a:rPr lang="ru-RU" sz="3600" spc="-25" dirty="0" smtClean="0"/>
              <a:t/>
            </a:r>
            <a:br>
              <a:rPr lang="ru-RU" sz="3600" spc="-25" dirty="0" smtClean="0"/>
            </a:br>
            <a:r>
              <a:rPr lang="ru-RU" sz="3600" spc="-25" dirty="0" smtClean="0"/>
              <a:t>5 </a:t>
            </a:r>
            <a:r>
              <a:rPr lang="ru-RU" sz="3600" spc="-25" dirty="0" smtClean="0"/>
              <a:t>управленческих кейсов</a:t>
            </a:r>
            <a:endParaRPr sz="3600" dirty="0"/>
          </a:p>
        </p:txBody>
      </p:sp>
      <p:sp>
        <p:nvSpPr>
          <p:cNvPr id="7" name="object 7"/>
          <p:cNvSpPr txBox="1"/>
          <p:nvPr/>
        </p:nvSpPr>
        <p:spPr>
          <a:xfrm>
            <a:off x="11817477" y="6341364"/>
            <a:ext cx="124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4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1" y="1600201"/>
            <a:ext cx="5029200" cy="27469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000" b="1" spc="-20" dirty="0" smtClean="0">
                <a:solidFill>
                  <a:srgbClr val="1B3181"/>
                </a:solidFill>
                <a:latin typeface="Arial"/>
                <a:cs typeface="Arial"/>
              </a:rPr>
              <a:t>Обратная связь: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4000" b="1" spc="-20" dirty="0" smtClean="0">
              <a:solidFill>
                <a:srgbClr val="1B318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spc="-20" dirty="0" smtClean="0">
                <a:solidFill>
                  <a:srgbClr val="1B3181"/>
                </a:solidFill>
                <a:latin typeface="Arial"/>
                <a:cs typeface="Arial"/>
              </a:rPr>
              <a:t>Что ценного можно выделить в решении кейса?  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22340" y="242315"/>
            <a:ext cx="526923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spc="-15" dirty="0">
                <a:solidFill>
                  <a:srgbClr val="1B3181"/>
                </a:solidFill>
                <a:latin typeface="Arial"/>
                <a:cs typeface="Arial"/>
              </a:rPr>
              <a:t>(</a:t>
            </a:r>
            <a:r>
              <a:rPr sz="2000" b="1" i="1" spc="-15" dirty="0" err="1">
                <a:solidFill>
                  <a:srgbClr val="1B3181"/>
                </a:solidFill>
                <a:latin typeface="Arial"/>
                <a:cs typeface="Arial"/>
              </a:rPr>
              <a:t>по</a:t>
            </a:r>
            <a:r>
              <a:rPr sz="2000" b="1" i="1" spc="-45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lang="ru-RU" sz="2000" b="1" i="1" dirty="0" smtClean="0">
                <a:solidFill>
                  <a:srgbClr val="1B3181"/>
                </a:solidFill>
                <a:latin typeface="Arial"/>
                <a:cs typeface="Arial"/>
              </a:rPr>
              <a:t>3</a:t>
            </a:r>
            <a:r>
              <a:rPr sz="2000" b="1" i="1" spc="-45" dirty="0" smtClean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2000" b="1" i="1" spc="-10" dirty="0" err="1" smtClean="0">
                <a:solidFill>
                  <a:srgbClr val="1B3181"/>
                </a:solidFill>
                <a:latin typeface="Arial"/>
                <a:cs typeface="Arial"/>
              </a:rPr>
              <a:t>минут</a:t>
            </a:r>
            <a:r>
              <a:rPr lang="ru-RU" sz="2000" b="1" i="1" spc="-10" dirty="0" err="1" smtClean="0">
                <a:solidFill>
                  <a:srgbClr val="1B3181"/>
                </a:solidFill>
                <a:latin typeface="Arial"/>
                <a:cs typeface="Arial"/>
              </a:rPr>
              <a:t>ы</a:t>
            </a:r>
            <a:r>
              <a:rPr sz="2000" b="1" i="1" spc="-45" dirty="0" smtClean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2000" b="1" i="1" spc="-5" dirty="0" err="1">
                <a:solidFill>
                  <a:srgbClr val="1B3181"/>
                </a:solidFill>
                <a:latin typeface="Arial"/>
                <a:cs typeface="Arial"/>
              </a:rPr>
              <a:t>на</a:t>
            </a:r>
            <a:r>
              <a:rPr sz="2000" b="1" i="1" spc="-45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2000" b="1" i="1" spc="-10" dirty="0" err="1" smtClean="0">
                <a:solidFill>
                  <a:srgbClr val="1B3181"/>
                </a:solidFill>
                <a:latin typeface="Arial"/>
                <a:cs typeface="Arial"/>
              </a:rPr>
              <a:t>защиту</a:t>
            </a:r>
            <a:r>
              <a:rPr sz="2000" b="1" i="1" spc="-10" dirty="0" smtClean="0">
                <a:solidFill>
                  <a:srgbClr val="1B3181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8800" y="838200"/>
            <a:ext cx="6161485" cy="35052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7004" y="267715"/>
            <a:ext cx="495681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30" dirty="0" err="1">
                <a:solidFill>
                  <a:srgbClr val="0071BB"/>
                </a:solidFill>
                <a:latin typeface="Arial"/>
                <a:cs typeface="Arial"/>
              </a:rPr>
              <a:t>Точка</a:t>
            </a:r>
            <a:r>
              <a:rPr sz="4000" b="1" spc="-8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4000" b="1" spc="-30" dirty="0" err="1" smtClean="0">
                <a:solidFill>
                  <a:srgbClr val="0071BB"/>
                </a:solidFill>
                <a:latin typeface="Arial"/>
                <a:cs typeface="Arial"/>
              </a:rPr>
              <a:t>сборки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pPr marL="38100">
                <a:lnSpc>
                  <a:spcPts val="1315"/>
                </a:lnSpc>
              </a:pPr>
              <a:t>29</a:t>
            </a:fld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1910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НАСТАВНИЧЕСТВО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28600" y="914400"/>
            <a:ext cx="11734800" cy="3450704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buFontTx/>
              <a:buChar char="-"/>
            </a:pP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технология </a:t>
            </a: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условие интенсивного 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развития личности</a:t>
            </a:r>
          </a:p>
          <a:p>
            <a:pPr algn="l"/>
            <a:endParaRPr lang="ru-RU" sz="2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Tx/>
              <a:buChar char="-"/>
            </a:pPr>
            <a:r>
              <a:rPr lang="ru-RU" sz="2200" b="1" spc="-1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ключевой элемент новой </a:t>
            </a:r>
            <a:r>
              <a:rPr lang="ru-RU" sz="2200" b="1" spc="-15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динамичной методической </a:t>
            </a:r>
            <a:r>
              <a:rPr lang="ru-RU" sz="2200" b="1" spc="-99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spc="-15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системы, обеспечивающей </a:t>
            </a:r>
            <a:r>
              <a:rPr lang="ru-RU" sz="2200" b="1" spc="-1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spc="-15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возможности </a:t>
            </a:r>
            <a:r>
              <a:rPr lang="ru-RU" sz="2200" b="1" spc="-1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2200" b="1" spc="-15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своевременной </a:t>
            </a:r>
            <a:r>
              <a:rPr lang="ru-RU" sz="2200" b="1" spc="-99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spc="-1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адаптации </a:t>
            </a:r>
            <a:r>
              <a:rPr lang="ru-RU" sz="2200" b="1" spc="-15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педагогов </a:t>
            </a: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2200" b="1" spc="5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spc="-15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меняющимся</a:t>
            </a:r>
            <a:r>
              <a:rPr lang="ru-RU" sz="2200" b="1" spc="-35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spc="-15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условиям</a:t>
            </a:r>
          </a:p>
          <a:p>
            <a:pPr algn="l">
              <a:buFontTx/>
              <a:buChar char="-"/>
            </a:pPr>
            <a:endParaRPr lang="ru-RU" sz="2200" b="1" spc="-15" dirty="0" smtClean="0">
              <a:solidFill>
                <a:srgbClr val="0071BB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Tx/>
              <a:buChar char="-"/>
            </a:pPr>
            <a:r>
              <a:rPr lang="ru-RU" sz="2200" b="1" spc="-15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инструмент 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мотивации </a:t>
            </a: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учителей к 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сотрудничеству и 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сотворчеству</a:t>
            </a:r>
            <a:endParaRPr lang="ru-RU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Tx/>
              <a:buChar char="-"/>
            </a:pPr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 algn="l"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универсальная технология 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передачи </a:t>
            </a: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опыта, знаний, формирования навыков, компетенций, </a:t>
            </a:r>
            <a:r>
              <a:rPr lang="ru-RU" sz="2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метакомпетенций</a:t>
            </a: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ценностей</a:t>
            </a: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через неформальное </a:t>
            </a:r>
            <a:r>
              <a:rPr lang="ru-RU" sz="2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взаимообогащающее</a:t>
            </a: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общение</a:t>
            </a: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основанное на 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доверии и 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партнерстве</a:t>
            </a: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0"/>
            <a:ext cx="2971800" cy="20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495800"/>
            <a:ext cx="2743200" cy="210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Инга\Desktop\коворкинг фото\день 2\IMG_29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4572000"/>
            <a:ext cx="3022215" cy="2057400"/>
          </a:xfrm>
          <a:prstGeom prst="rect">
            <a:avLst/>
          </a:prstGeom>
          <a:noFill/>
        </p:spPr>
      </p:pic>
      <p:pic>
        <p:nvPicPr>
          <p:cNvPr id="8" name="Picture 2" descr="https://umb.sk.ru/cfs-file.ashx/__key/communityserver-blogs-components-weblogfiles/00-00-01-33-90/IMG_5F00_11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96400" y="4495800"/>
            <a:ext cx="2895600" cy="2082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004" y="267715"/>
            <a:ext cx="10857991" cy="2215991"/>
          </a:xfrm>
        </p:spPr>
        <p:txBody>
          <a:bodyPr/>
          <a:lstStyle/>
          <a:p>
            <a:r>
              <a:rPr lang="ru-RU" dirty="0" smtClean="0"/>
              <a:t>Проектные решения - КЕЙС 1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внедрение </a:t>
            </a:r>
            <a:r>
              <a:rPr lang="ru-RU" dirty="0" smtClean="0"/>
              <a:t>программы наставничества в малокомплектной школе и отсутствия молодых педагогов стажем до 3х лет.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6406" y="2895600"/>
            <a:ext cx="10759186" cy="301621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Определить проектные группы (пары) в педагогическом коллективе на учебный год по реализации текущих задач (дефицитам компетенций)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Каждая проектная группа выбирает своего наставника</a:t>
            </a:r>
          </a:p>
          <a:p>
            <a:pPr marL="514350" indent="-514350">
              <a:buAutoNum type="arabicPeriod"/>
            </a:pPr>
            <a:r>
              <a:rPr lang="ru-RU" dirty="0" smtClean="0"/>
              <a:t>Обратиться за помощью в метод центр</a:t>
            </a:r>
          </a:p>
          <a:p>
            <a:pPr marL="514350" indent="-514350">
              <a:buAutoNum type="arabicPeriod"/>
            </a:pPr>
            <a:r>
              <a:rPr lang="ru-RU" dirty="0" smtClean="0"/>
              <a:t>Сетевые проекты/методические события с другой ОО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004" y="267715"/>
            <a:ext cx="10857991" cy="2769989"/>
          </a:xfrm>
        </p:spPr>
        <p:txBody>
          <a:bodyPr/>
          <a:lstStyle/>
          <a:p>
            <a:r>
              <a:rPr lang="ru-RU" dirty="0" smtClean="0">
                <a:solidFill>
                  <a:srgbClr val="061496"/>
                </a:solidFill>
              </a:rPr>
              <a:t>Проектные решения - КЕЙС </a:t>
            </a:r>
            <a:r>
              <a:rPr lang="ru-RU" dirty="0" smtClean="0">
                <a:solidFill>
                  <a:srgbClr val="061496"/>
                </a:solidFill>
              </a:rPr>
              <a:t>2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внедрение программы наставничества </a:t>
            </a:r>
            <a:r>
              <a:rPr lang="ru-RU" dirty="0" smtClean="0"/>
              <a:t>в</a:t>
            </a:r>
            <a:r>
              <a:rPr lang="ru-RU" dirty="0" smtClean="0"/>
              <a:t> условиях сильной активной группы молодых педагогов.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667000"/>
            <a:ext cx="10759186" cy="387798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Создать общественную организацию совет молодых педагогов и заявиться в СМП ПК через вступление в профсоюз.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Провести день молодого педагога, турнир, многоборье и др.</a:t>
            </a:r>
          </a:p>
          <a:p>
            <a:pPr marL="514350" indent="-514350">
              <a:buAutoNum type="arabicPeriod"/>
            </a:pPr>
            <a:r>
              <a:rPr lang="ru-RU" dirty="0" smtClean="0"/>
              <a:t>Обратиться к администрации ОО за помощью по конкретному вопросу, утверждению плана (обратить на себя внимание, запрос на наставничество).</a:t>
            </a:r>
          </a:p>
          <a:p>
            <a:pPr marL="514350" indent="-514350">
              <a:buAutoNum type="arabicPeriod"/>
            </a:pPr>
            <a:r>
              <a:rPr lang="ru-RU" dirty="0" smtClean="0"/>
              <a:t>Объявить конкурс на групповое наставничество СМП.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004" y="267715"/>
            <a:ext cx="10857991" cy="2769989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061496"/>
                </a:solidFill>
              </a:rPr>
              <a:t>Проектные решения - КЕЙС </a:t>
            </a:r>
            <a:r>
              <a:rPr lang="ru-RU" dirty="0" smtClean="0">
                <a:solidFill>
                  <a:srgbClr val="061496"/>
                </a:solidFill>
              </a:rPr>
              <a:t>3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внедрение программы наставничества </a:t>
            </a:r>
            <a:r>
              <a:rPr lang="ru-RU" dirty="0" smtClean="0"/>
              <a:t>в условиях незаинтересованности </a:t>
            </a:r>
            <a:r>
              <a:rPr lang="ru-RU" dirty="0" smtClean="0"/>
              <a:t>опытных педагогов в наставничестве начинающих кадров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6406" y="2971800"/>
            <a:ext cx="10759186" cy="3473410"/>
          </a:xfrm>
        </p:spPr>
        <p:txBody>
          <a:bodyPr/>
          <a:lstStyle/>
          <a:p>
            <a:r>
              <a:rPr lang="ru-RU" dirty="0" smtClean="0"/>
              <a:t>1.Прозрачная </a:t>
            </a:r>
            <a:r>
              <a:rPr lang="ru-RU" dirty="0" smtClean="0"/>
              <a:t>система мер материального и нематериального стимулирования. </a:t>
            </a:r>
            <a:endParaRPr lang="ru-RU" dirty="0" smtClean="0"/>
          </a:p>
          <a:p>
            <a:r>
              <a:rPr lang="ru-RU" dirty="0" smtClean="0"/>
              <a:t>2. мастер-классы от начинающих педагогов</a:t>
            </a:r>
            <a:endParaRPr lang="ru-RU" dirty="0" smtClean="0"/>
          </a:p>
          <a:p>
            <a:r>
              <a:rPr lang="ru-RU" dirty="0" smtClean="0"/>
              <a:t>3. </a:t>
            </a:r>
            <a:r>
              <a:rPr lang="ru-RU" dirty="0" smtClean="0"/>
              <a:t>Совместное </a:t>
            </a:r>
            <a:r>
              <a:rPr lang="ru-RU" dirty="0" smtClean="0"/>
              <a:t>событие-праздник, событие-диалог, организованное начинающими педагогами (совместно с профсоюзами)</a:t>
            </a:r>
          </a:p>
          <a:p>
            <a:r>
              <a:rPr lang="ru-RU" dirty="0" smtClean="0"/>
              <a:t>4</a:t>
            </a:r>
            <a:r>
              <a:rPr lang="ru-RU" dirty="0" smtClean="0"/>
              <a:t>. Тренинг для потенциальных наставников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004" y="267715"/>
            <a:ext cx="10857991" cy="2215991"/>
          </a:xfrm>
        </p:spPr>
        <p:txBody>
          <a:bodyPr/>
          <a:lstStyle/>
          <a:p>
            <a:r>
              <a:rPr lang="ru-RU" dirty="0" smtClean="0">
                <a:solidFill>
                  <a:srgbClr val="061496"/>
                </a:solidFill>
              </a:rPr>
              <a:t>Проектные решения - КЕЙС </a:t>
            </a:r>
            <a:r>
              <a:rPr lang="ru-RU" dirty="0" smtClean="0">
                <a:solidFill>
                  <a:srgbClr val="061496"/>
                </a:solidFill>
              </a:rPr>
              <a:t>4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внедрение программы наставничества в </a:t>
            </a:r>
            <a:r>
              <a:rPr lang="ru-RU" dirty="0" smtClean="0"/>
              <a:t>условиях низкого </a:t>
            </a:r>
            <a:r>
              <a:rPr lang="ru-RU" dirty="0" smtClean="0"/>
              <a:t>уровня педагогической этики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6406" y="2667000"/>
            <a:ext cx="10759186" cy="301621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Тренинг по эффективным коммуникациям</a:t>
            </a:r>
          </a:p>
          <a:p>
            <a:pPr marL="514350" indent="-514350">
              <a:buAutoNum type="arabicPeriod"/>
            </a:pPr>
            <a:r>
              <a:rPr lang="ru-RU" dirty="0" smtClean="0"/>
              <a:t>Организация и проведение совместных корпоративных событий на сплочение коллектива в неформальной среде</a:t>
            </a:r>
          </a:p>
          <a:p>
            <a:pPr marL="514350" indent="-514350">
              <a:buAutoNum type="arabicPeriod"/>
            </a:pPr>
            <a:r>
              <a:rPr lang="ru-RU" dirty="0" smtClean="0"/>
              <a:t>Командный </a:t>
            </a:r>
            <a:r>
              <a:rPr lang="ru-RU" dirty="0" err="1" smtClean="0"/>
              <a:t>коучинг</a:t>
            </a:r>
            <a:r>
              <a:rPr lang="ru-RU" dirty="0" smtClean="0"/>
              <a:t>. Ценности отношений и взаимодействий в коллективе. От группы – к коллективу и команде единомышленников.</a:t>
            </a:r>
          </a:p>
          <a:p>
            <a:pPr marL="514350" indent="-514350">
              <a:buAutoNum type="arabicPeriod"/>
            </a:pPr>
            <a:r>
              <a:rPr lang="ru-RU" dirty="0" smtClean="0"/>
              <a:t>Разработать кодекс чести коллектива, как норму поведения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004" y="267715"/>
            <a:ext cx="10857991" cy="2215991"/>
          </a:xfrm>
        </p:spPr>
        <p:txBody>
          <a:bodyPr/>
          <a:lstStyle/>
          <a:p>
            <a:r>
              <a:rPr lang="ru-RU" dirty="0" smtClean="0">
                <a:solidFill>
                  <a:srgbClr val="061496"/>
                </a:solidFill>
              </a:rPr>
              <a:t>Проектные решения - КЕЙС </a:t>
            </a:r>
            <a:r>
              <a:rPr lang="ru-RU" dirty="0" smtClean="0">
                <a:solidFill>
                  <a:srgbClr val="061496"/>
                </a:solidFill>
              </a:rPr>
              <a:t>5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внедрение программы наставничества в </a:t>
            </a:r>
            <a:r>
              <a:rPr lang="ru-RU" dirty="0" smtClean="0"/>
              <a:t>условиях </a:t>
            </a:r>
            <a:r>
              <a:rPr lang="ru-RU" dirty="0" smtClean="0"/>
              <a:t>повышенной педагогической нагрузки большинства педагогов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6406" y="2667001"/>
            <a:ext cx="10759186" cy="375487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400" dirty="0" smtClean="0"/>
              <a:t>Перераспределение дополнительной методической нагрузки/функционала (например, руководство метод объединением) между педагогами-профессионалами.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Прозрачная система мер материального и нематериального стимулирования. 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Минимизировать формы планирования и отчетности (разработать формы </a:t>
            </a:r>
            <a:r>
              <a:rPr lang="ru-RU" sz="2400" dirty="0" err="1" smtClean="0"/>
              <a:t>чек-листа</a:t>
            </a:r>
            <a:r>
              <a:rPr lang="ru-RU" sz="2400" dirty="0" smtClean="0"/>
              <a:t> планирования-отчетности для наставника).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Акцент – мобильная, скорая помощь.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«Административные покой» наставникам в каникулярное время.</a:t>
            </a:r>
          </a:p>
          <a:p>
            <a:pPr marL="514350" indent="-514350"/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004" y="267715"/>
            <a:ext cx="10857991" cy="492443"/>
          </a:xfrm>
        </p:spPr>
        <p:txBody>
          <a:bodyPr/>
          <a:lstStyle/>
          <a:p>
            <a:r>
              <a:rPr lang="ru-RU" sz="3200" dirty="0" smtClean="0"/>
              <a:t>Муниципальный уровень (</a:t>
            </a:r>
            <a:r>
              <a:rPr lang="ru-RU" sz="3200" dirty="0" err="1" smtClean="0"/>
              <a:t>суъекты</a:t>
            </a:r>
            <a:r>
              <a:rPr lang="ru-RU" sz="3200" dirty="0" smtClean="0"/>
              <a:t> наставничества) </a:t>
            </a:r>
            <a:endParaRPr lang="ru-RU" sz="32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716406" y="914401"/>
          <a:ext cx="10942194" cy="571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10972800" cy="1400200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>
                <a:solidFill>
                  <a:srgbClr val="061496"/>
                </a:solidFill>
              </a:rPr>
              <a:t>Рефлексия </a:t>
            </a:r>
            <a:r>
              <a:rPr lang="ru-RU" altLang="ru-RU" b="1" dirty="0" smtClean="0">
                <a:solidFill>
                  <a:schemeClr val="accent1"/>
                </a:solidFill>
              </a:rPr>
              <a:t/>
            </a:r>
            <a:br>
              <a:rPr lang="ru-RU" altLang="ru-RU" b="1" dirty="0" smtClean="0">
                <a:solidFill>
                  <a:schemeClr val="accent1"/>
                </a:solidFill>
              </a:rPr>
            </a:br>
            <a:r>
              <a:rPr lang="ru-RU" altLang="ru-RU" b="1" dirty="0" smtClean="0">
                <a:solidFill>
                  <a:schemeClr val="accent1"/>
                </a:solidFill>
              </a:rPr>
              <a:t>Выскажитесь </a:t>
            </a:r>
            <a:r>
              <a:rPr lang="ru-RU" altLang="ru-RU" b="1" dirty="0" smtClean="0">
                <a:solidFill>
                  <a:schemeClr val="accent1"/>
                </a:solidFill>
              </a:rPr>
              <a:t>одним </a:t>
            </a:r>
            <a:r>
              <a:rPr lang="ru-RU" altLang="ru-RU" b="1" dirty="0" smtClean="0">
                <a:solidFill>
                  <a:schemeClr val="accent1"/>
                </a:solidFill>
              </a:rPr>
              <a:t> предложением </a:t>
            </a:r>
            <a:r>
              <a:rPr lang="ru-RU" altLang="ru-RU" b="1" dirty="0" smtClean="0">
                <a:solidFill>
                  <a:schemeClr val="accent1"/>
                </a:solidFill>
              </a:rPr>
              <a:t>о своей работе, выбирая начало фразы </a:t>
            </a:r>
            <a:endParaRPr lang="ru-RU" altLang="ru-RU" dirty="0" smtClean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09600" y="1828800"/>
            <a:ext cx="5966453" cy="4745736"/>
          </a:xfrm>
        </p:spPr>
        <p:txBody>
          <a:bodyPr rtlCol="0">
            <a:normAutofit fontScale="85000" lnSpcReduction="20000"/>
          </a:bodyPr>
          <a:lstStyle/>
          <a:p>
            <a:pPr marL="62407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3300" b="1" dirty="0" smtClean="0"/>
              <a:t>сегодня я узнал…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ru-RU" altLang="ru-RU" sz="3300" b="1" dirty="0" smtClean="0"/>
              <a:t>я понял, что…                      </a:t>
            </a:r>
          </a:p>
          <a:p>
            <a:pPr marL="62407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3300" b="1" dirty="0" smtClean="0"/>
              <a:t>было интересно…</a:t>
            </a:r>
          </a:p>
          <a:p>
            <a:pPr marL="62407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3300" b="1" dirty="0" smtClean="0"/>
              <a:t>меня удивило…</a:t>
            </a:r>
          </a:p>
          <a:p>
            <a:pPr marL="62407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3300" b="1" dirty="0" smtClean="0"/>
              <a:t>было трудно…                     </a:t>
            </a:r>
          </a:p>
          <a:p>
            <a:pPr marL="62407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3300" b="1" dirty="0" smtClean="0"/>
              <a:t>я научился…</a:t>
            </a:r>
          </a:p>
          <a:p>
            <a:pPr marL="62407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3300" b="1" dirty="0" smtClean="0"/>
              <a:t>теперь я могу…</a:t>
            </a:r>
          </a:p>
          <a:p>
            <a:pPr marL="62407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3300" b="1" dirty="0" smtClean="0"/>
              <a:t>я почувствовал, что…      </a:t>
            </a:r>
          </a:p>
          <a:p>
            <a:pPr marL="62407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3300" b="1" dirty="0" smtClean="0"/>
              <a:t>я приобрел…</a:t>
            </a:r>
          </a:p>
          <a:p>
            <a:pPr marL="62407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3300" b="1" dirty="0" smtClean="0"/>
              <a:t>у меня получилось …       </a:t>
            </a:r>
          </a:p>
          <a:p>
            <a:pPr marL="62407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3300" b="1" dirty="0" smtClean="0"/>
              <a:t> я смог…</a:t>
            </a:r>
          </a:p>
          <a:p>
            <a:pPr marL="62407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3300" b="1" dirty="0" smtClean="0"/>
              <a:t>я попробую…                      </a:t>
            </a:r>
          </a:p>
          <a:p>
            <a:pPr marL="62407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3300" b="1" dirty="0" smtClean="0"/>
              <a:t>мне захочется…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altLang="ru-RU" dirty="0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752600"/>
            <a:ext cx="4748277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950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67715"/>
            <a:ext cx="11430000" cy="141577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НАСТАВНИЧЕСТВО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(итоги проектных сессий муниципальных образований края)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481835"/>
            <a:ext cx="11887200" cy="51706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Нытва</a:t>
            </a:r>
          </a:p>
          <a:p>
            <a:pPr algn="ctr"/>
            <a:r>
              <a:rPr lang="ru-RU" b="1" dirty="0" smtClean="0">
                <a:solidFill>
                  <a:srgbClr val="0F9705"/>
                </a:solidFill>
              </a:rPr>
              <a:t>Развивает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активность</a:t>
            </a:r>
            <a:r>
              <a:rPr lang="ru-RU" b="1" dirty="0" smtClean="0"/>
              <a:t> через </a:t>
            </a:r>
            <a:r>
              <a:rPr lang="ru-RU" b="1" dirty="0" smtClean="0">
                <a:solidFill>
                  <a:srgbClr val="0F9705"/>
                </a:solidFill>
              </a:rPr>
              <a:t>поддержку и доверие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Березники </a:t>
            </a:r>
          </a:p>
          <a:p>
            <a:pPr algn="ctr"/>
            <a:r>
              <a:rPr lang="ru-RU" b="1" dirty="0" smtClean="0">
                <a:solidFill>
                  <a:srgbClr val="0F9705"/>
                </a:solidFill>
              </a:rPr>
              <a:t>Развивает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профессионализм </a:t>
            </a:r>
            <a:r>
              <a:rPr lang="ru-RU" b="1" dirty="0" smtClean="0"/>
              <a:t>на основе </a:t>
            </a:r>
            <a:r>
              <a:rPr lang="ru-RU" b="1" dirty="0" smtClean="0">
                <a:solidFill>
                  <a:srgbClr val="0F9705"/>
                </a:solidFill>
              </a:rPr>
              <a:t>сотрудничества и доверия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Верещагино</a:t>
            </a:r>
          </a:p>
          <a:p>
            <a:pPr algn="ctr"/>
            <a:r>
              <a:rPr lang="ru-RU" b="1" dirty="0" smtClean="0">
                <a:solidFill>
                  <a:srgbClr val="0F9705"/>
                </a:solidFill>
              </a:rPr>
              <a:t>Доверие</a:t>
            </a:r>
            <a:r>
              <a:rPr lang="ru-RU" b="1" dirty="0" smtClean="0"/>
              <a:t> и </a:t>
            </a:r>
            <a:r>
              <a:rPr lang="ru-RU" b="1" dirty="0" smtClean="0">
                <a:solidFill>
                  <a:srgbClr val="FF0000"/>
                </a:solidFill>
              </a:rPr>
              <a:t>взаимопомощь</a:t>
            </a:r>
            <a:r>
              <a:rPr lang="ru-RU" b="1" dirty="0" smtClean="0"/>
              <a:t> вдохновляет на </a:t>
            </a:r>
            <a:r>
              <a:rPr lang="ru-RU" b="1" dirty="0" smtClean="0">
                <a:solidFill>
                  <a:srgbClr val="0F9705"/>
                </a:solidFill>
              </a:rPr>
              <a:t>развитие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Чердынь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rgbClr val="0F9705"/>
                </a:solidFill>
              </a:rPr>
              <a:t>Взаимодействуя</a:t>
            </a:r>
            <a:r>
              <a:rPr lang="ru-RU" b="1" dirty="0" smtClean="0"/>
              <a:t> с </a:t>
            </a:r>
            <a:r>
              <a:rPr lang="ru-RU" b="1" dirty="0" smtClean="0">
                <a:solidFill>
                  <a:srgbClr val="FF0000"/>
                </a:solidFill>
              </a:rPr>
              <a:t>уважением</a:t>
            </a:r>
            <a:r>
              <a:rPr lang="ru-RU" b="1" dirty="0" smtClean="0"/>
              <a:t>, развиваем </a:t>
            </a:r>
            <a:r>
              <a:rPr lang="ru-RU" b="1" dirty="0" smtClean="0">
                <a:solidFill>
                  <a:srgbClr val="0F9705"/>
                </a:solidFill>
              </a:rPr>
              <a:t>мотивацию </a:t>
            </a:r>
            <a:r>
              <a:rPr lang="ru-RU" b="1" dirty="0" smtClean="0"/>
              <a:t>к действию</a:t>
            </a:r>
          </a:p>
          <a:p>
            <a:pPr algn="ctr"/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286" y="91985"/>
            <a:ext cx="11742856" cy="630476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0402" y="804164"/>
            <a:ext cx="601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79BBFF"/>
                </a:solidFill>
              </a:rPr>
              <a:t>https://nastavnik.apkpro.ru/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25767"/>
            <a:ext cx="12191998" cy="6432233"/>
            <a:chOff x="2" y="425767"/>
            <a:chExt cx="12191998" cy="6432233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" y="960441"/>
              <a:ext cx="12191998" cy="58975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00572" y="550292"/>
              <a:ext cx="181446" cy="2002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15809" y="553064"/>
              <a:ext cx="146036" cy="1943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02810" y="553064"/>
              <a:ext cx="213152" cy="1943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70583" y="553064"/>
              <a:ext cx="173808" cy="19437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298988" y="552449"/>
              <a:ext cx="173355" cy="194310"/>
            </a:xfrm>
            <a:custGeom>
              <a:avLst/>
              <a:gdLst/>
              <a:ahLst/>
              <a:cxnLst/>
              <a:rect l="l" t="t" r="r" b="b"/>
              <a:pathLst>
                <a:path w="173354" h="194309">
                  <a:moveTo>
                    <a:pt x="173126" y="0"/>
                  </a:moveTo>
                  <a:lnTo>
                    <a:pt x="137033" y="0"/>
                  </a:lnTo>
                  <a:lnTo>
                    <a:pt x="137033" y="80010"/>
                  </a:lnTo>
                  <a:lnTo>
                    <a:pt x="36106" y="80010"/>
                  </a:lnTo>
                  <a:lnTo>
                    <a:pt x="36106" y="0"/>
                  </a:lnTo>
                  <a:lnTo>
                    <a:pt x="0" y="0"/>
                  </a:lnTo>
                  <a:lnTo>
                    <a:pt x="0" y="80010"/>
                  </a:lnTo>
                  <a:lnTo>
                    <a:pt x="0" y="111760"/>
                  </a:lnTo>
                  <a:lnTo>
                    <a:pt x="0" y="194310"/>
                  </a:lnTo>
                  <a:lnTo>
                    <a:pt x="36106" y="194310"/>
                  </a:lnTo>
                  <a:lnTo>
                    <a:pt x="36106" y="111760"/>
                  </a:lnTo>
                  <a:lnTo>
                    <a:pt x="137033" y="111760"/>
                  </a:lnTo>
                  <a:lnTo>
                    <a:pt x="137033" y="194310"/>
                  </a:lnTo>
                  <a:lnTo>
                    <a:pt x="173126" y="194310"/>
                  </a:lnTo>
                  <a:lnTo>
                    <a:pt x="173126" y="111760"/>
                  </a:lnTo>
                  <a:lnTo>
                    <a:pt x="173126" y="80010"/>
                  </a:lnTo>
                  <a:lnTo>
                    <a:pt x="173126" y="0"/>
                  </a:lnTo>
                  <a:close/>
                </a:path>
              </a:pathLst>
            </a:custGeom>
            <a:solidFill>
              <a:srgbClr val="007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01750" y="553064"/>
              <a:ext cx="211301" cy="19437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42906" y="553064"/>
              <a:ext cx="162930" cy="19437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17270" y="916317"/>
              <a:ext cx="1216025" cy="253365"/>
            </a:xfrm>
            <a:custGeom>
              <a:avLst/>
              <a:gdLst/>
              <a:ahLst/>
              <a:cxnLst/>
              <a:rect l="l" t="t" r="r" b="b"/>
              <a:pathLst>
                <a:path w="1216025" h="253365">
                  <a:moveTo>
                    <a:pt x="228561" y="4432"/>
                  </a:moveTo>
                  <a:lnTo>
                    <a:pt x="0" y="4432"/>
                  </a:lnTo>
                  <a:lnTo>
                    <a:pt x="0" y="59042"/>
                  </a:lnTo>
                  <a:lnTo>
                    <a:pt x="0" y="248272"/>
                  </a:lnTo>
                  <a:lnTo>
                    <a:pt x="68033" y="248272"/>
                  </a:lnTo>
                  <a:lnTo>
                    <a:pt x="68033" y="59042"/>
                  </a:lnTo>
                  <a:lnTo>
                    <a:pt x="160528" y="59042"/>
                  </a:lnTo>
                  <a:lnTo>
                    <a:pt x="160528" y="248272"/>
                  </a:lnTo>
                  <a:lnTo>
                    <a:pt x="228561" y="248272"/>
                  </a:lnTo>
                  <a:lnTo>
                    <a:pt x="228561" y="59042"/>
                  </a:lnTo>
                  <a:lnTo>
                    <a:pt x="228561" y="4432"/>
                  </a:lnTo>
                  <a:close/>
                </a:path>
                <a:path w="1216025" h="253365">
                  <a:moveTo>
                    <a:pt x="535444" y="126453"/>
                  </a:moveTo>
                  <a:lnTo>
                    <a:pt x="525602" y="76377"/>
                  </a:lnTo>
                  <a:lnTo>
                    <a:pt x="497128" y="35839"/>
                  </a:lnTo>
                  <a:lnTo>
                    <a:pt x="465747" y="14630"/>
                  </a:lnTo>
                  <a:lnTo>
                    <a:pt x="465747" y="126453"/>
                  </a:lnTo>
                  <a:lnTo>
                    <a:pt x="465213" y="136372"/>
                  </a:lnTo>
                  <a:lnTo>
                    <a:pt x="446887" y="176745"/>
                  </a:lnTo>
                  <a:lnTo>
                    <a:pt x="409194" y="195249"/>
                  </a:lnTo>
                  <a:lnTo>
                    <a:pt x="400202" y="195770"/>
                  </a:lnTo>
                  <a:lnTo>
                    <a:pt x="391236" y="195249"/>
                  </a:lnTo>
                  <a:lnTo>
                    <a:pt x="353504" y="176745"/>
                  </a:lnTo>
                  <a:lnTo>
                    <a:pt x="335178" y="136372"/>
                  </a:lnTo>
                  <a:lnTo>
                    <a:pt x="334657" y="126453"/>
                  </a:lnTo>
                  <a:lnTo>
                    <a:pt x="335178" y="116522"/>
                  </a:lnTo>
                  <a:lnTo>
                    <a:pt x="353504" y="76161"/>
                  </a:lnTo>
                  <a:lnTo>
                    <a:pt x="391236" y="57645"/>
                  </a:lnTo>
                  <a:lnTo>
                    <a:pt x="400202" y="57124"/>
                  </a:lnTo>
                  <a:lnTo>
                    <a:pt x="409155" y="57645"/>
                  </a:lnTo>
                  <a:lnTo>
                    <a:pt x="446887" y="76161"/>
                  </a:lnTo>
                  <a:lnTo>
                    <a:pt x="465213" y="116522"/>
                  </a:lnTo>
                  <a:lnTo>
                    <a:pt x="465747" y="126453"/>
                  </a:lnTo>
                  <a:lnTo>
                    <a:pt x="465747" y="14630"/>
                  </a:lnTo>
                  <a:lnTo>
                    <a:pt x="453745" y="9245"/>
                  </a:lnTo>
                  <a:lnTo>
                    <a:pt x="436892" y="4127"/>
                  </a:lnTo>
                  <a:lnTo>
                    <a:pt x="419049" y="1041"/>
                  </a:lnTo>
                  <a:lnTo>
                    <a:pt x="400202" y="0"/>
                  </a:lnTo>
                  <a:lnTo>
                    <a:pt x="381342" y="1041"/>
                  </a:lnTo>
                  <a:lnTo>
                    <a:pt x="330771" y="16370"/>
                  </a:lnTo>
                  <a:lnTo>
                    <a:pt x="292023" y="47955"/>
                  </a:lnTo>
                  <a:lnTo>
                    <a:pt x="269316" y="92138"/>
                  </a:lnTo>
                  <a:lnTo>
                    <a:pt x="264947" y="126453"/>
                  </a:lnTo>
                  <a:lnTo>
                    <a:pt x="266039" y="144068"/>
                  </a:lnTo>
                  <a:lnTo>
                    <a:pt x="282448" y="191338"/>
                  </a:lnTo>
                  <a:lnTo>
                    <a:pt x="316191" y="227596"/>
                  </a:lnTo>
                  <a:lnTo>
                    <a:pt x="363613" y="248666"/>
                  </a:lnTo>
                  <a:lnTo>
                    <a:pt x="400202" y="252895"/>
                  </a:lnTo>
                  <a:lnTo>
                    <a:pt x="419049" y="251853"/>
                  </a:lnTo>
                  <a:lnTo>
                    <a:pt x="469633" y="236537"/>
                  </a:lnTo>
                  <a:lnTo>
                    <a:pt x="508368" y="204952"/>
                  </a:lnTo>
                  <a:lnTo>
                    <a:pt x="531075" y="160769"/>
                  </a:lnTo>
                  <a:lnTo>
                    <a:pt x="534352" y="144068"/>
                  </a:lnTo>
                  <a:lnTo>
                    <a:pt x="535444" y="126453"/>
                  </a:lnTo>
                  <a:close/>
                </a:path>
                <a:path w="1216025" h="253365">
                  <a:moveTo>
                    <a:pt x="905395" y="4432"/>
                  </a:moveTo>
                  <a:lnTo>
                    <a:pt x="836498" y="4432"/>
                  </a:lnTo>
                  <a:lnTo>
                    <a:pt x="836498" y="95872"/>
                  </a:lnTo>
                  <a:lnTo>
                    <a:pt x="742632" y="95872"/>
                  </a:lnTo>
                  <a:lnTo>
                    <a:pt x="742632" y="4432"/>
                  </a:lnTo>
                  <a:lnTo>
                    <a:pt x="673760" y="4432"/>
                  </a:lnTo>
                  <a:lnTo>
                    <a:pt x="673760" y="95872"/>
                  </a:lnTo>
                  <a:lnTo>
                    <a:pt x="673760" y="153022"/>
                  </a:lnTo>
                  <a:lnTo>
                    <a:pt x="673760" y="248272"/>
                  </a:lnTo>
                  <a:lnTo>
                    <a:pt x="742632" y="248272"/>
                  </a:lnTo>
                  <a:lnTo>
                    <a:pt x="742632" y="153022"/>
                  </a:lnTo>
                  <a:lnTo>
                    <a:pt x="836498" y="153022"/>
                  </a:lnTo>
                  <a:lnTo>
                    <a:pt x="836498" y="248272"/>
                  </a:lnTo>
                  <a:lnTo>
                    <a:pt x="905395" y="248272"/>
                  </a:lnTo>
                  <a:lnTo>
                    <a:pt x="905395" y="153022"/>
                  </a:lnTo>
                  <a:lnTo>
                    <a:pt x="905395" y="95872"/>
                  </a:lnTo>
                  <a:lnTo>
                    <a:pt x="905395" y="4432"/>
                  </a:lnTo>
                  <a:close/>
                </a:path>
                <a:path w="1216025" h="253365">
                  <a:moveTo>
                    <a:pt x="1215872" y="247904"/>
                  </a:moveTo>
                  <a:lnTo>
                    <a:pt x="1194993" y="200761"/>
                  </a:lnTo>
                  <a:lnTo>
                    <a:pt x="1172502" y="150025"/>
                  </a:lnTo>
                  <a:lnTo>
                    <a:pt x="1108125" y="4724"/>
                  </a:lnTo>
                  <a:lnTo>
                    <a:pt x="1105344" y="4724"/>
                  </a:lnTo>
                  <a:lnTo>
                    <a:pt x="1105344" y="150025"/>
                  </a:lnTo>
                  <a:lnTo>
                    <a:pt x="1042593" y="150025"/>
                  </a:lnTo>
                  <a:lnTo>
                    <a:pt x="1073962" y="72097"/>
                  </a:lnTo>
                  <a:lnTo>
                    <a:pt x="1105344" y="150025"/>
                  </a:lnTo>
                  <a:lnTo>
                    <a:pt x="1105344" y="4724"/>
                  </a:lnTo>
                  <a:lnTo>
                    <a:pt x="1040358" y="4724"/>
                  </a:lnTo>
                  <a:lnTo>
                    <a:pt x="932878" y="247904"/>
                  </a:lnTo>
                  <a:lnTo>
                    <a:pt x="1003134" y="247904"/>
                  </a:lnTo>
                  <a:lnTo>
                    <a:pt x="1022299" y="200761"/>
                  </a:lnTo>
                  <a:lnTo>
                    <a:pt x="1125334" y="200761"/>
                  </a:lnTo>
                  <a:lnTo>
                    <a:pt x="1144219" y="247904"/>
                  </a:lnTo>
                  <a:lnTo>
                    <a:pt x="1215872" y="247904"/>
                  </a:lnTo>
                  <a:close/>
                </a:path>
              </a:pathLst>
            </a:custGeom>
            <a:solidFill>
              <a:srgbClr val="1B3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42607" y="916593"/>
              <a:ext cx="463521" cy="25233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301125" y="921029"/>
              <a:ext cx="283210" cy="243204"/>
            </a:xfrm>
            <a:custGeom>
              <a:avLst/>
              <a:gdLst/>
              <a:ahLst/>
              <a:cxnLst/>
              <a:rect l="l" t="t" r="r" b="b"/>
              <a:pathLst>
                <a:path w="283210" h="243205">
                  <a:moveTo>
                    <a:pt x="282994" y="243192"/>
                  </a:moveTo>
                  <a:lnTo>
                    <a:pt x="262115" y="196049"/>
                  </a:lnTo>
                  <a:lnTo>
                    <a:pt x="239623" y="145300"/>
                  </a:lnTo>
                  <a:lnTo>
                    <a:pt x="205105" y="67386"/>
                  </a:lnTo>
                  <a:lnTo>
                    <a:pt x="175247" y="0"/>
                  </a:lnTo>
                  <a:lnTo>
                    <a:pt x="172466" y="0"/>
                  </a:lnTo>
                  <a:lnTo>
                    <a:pt x="172466" y="145300"/>
                  </a:lnTo>
                  <a:lnTo>
                    <a:pt x="109702" y="145300"/>
                  </a:lnTo>
                  <a:lnTo>
                    <a:pt x="141084" y="67386"/>
                  </a:lnTo>
                  <a:lnTo>
                    <a:pt x="172466" y="145300"/>
                  </a:lnTo>
                  <a:lnTo>
                    <a:pt x="172466" y="0"/>
                  </a:lnTo>
                  <a:lnTo>
                    <a:pt x="107480" y="0"/>
                  </a:lnTo>
                  <a:lnTo>
                    <a:pt x="0" y="243192"/>
                  </a:lnTo>
                  <a:lnTo>
                    <a:pt x="70256" y="243192"/>
                  </a:lnTo>
                  <a:lnTo>
                    <a:pt x="89420" y="196049"/>
                  </a:lnTo>
                  <a:lnTo>
                    <a:pt x="192455" y="196049"/>
                  </a:lnTo>
                  <a:lnTo>
                    <a:pt x="211340" y="243192"/>
                  </a:lnTo>
                  <a:lnTo>
                    <a:pt x="282994" y="243192"/>
                  </a:lnTo>
                  <a:close/>
                </a:path>
              </a:pathLst>
            </a:custGeom>
            <a:solidFill>
              <a:srgbClr val="1B3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12458" y="920752"/>
              <a:ext cx="221554" cy="24318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871038" y="920749"/>
              <a:ext cx="231775" cy="243840"/>
            </a:xfrm>
            <a:custGeom>
              <a:avLst/>
              <a:gdLst/>
              <a:ahLst/>
              <a:cxnLst/>
              <a:rect l="l" t="t" r="r" b="b"/>
              <a:pathLst>
                <a:path w="231775" h="243840">
                  <a:moveTo>
                    <a:pt x="231660" y="0"/>
                  </a:moveTo>
                  <a:lnTo>
                    <a:pt x="162687" y="0"/>
                  </a:lnTo>
                  <a:lnTo>
                    <a:pt x="162687" y="91440"/>
                  </a:lnTo>
                  <a:lnTo>
                    <a:pt x="68719" y="91440"/>
                  </a:lnTo>
                  <a:lnTo>
                    <a:pt x="68719" y="0"/>
                  </a:lnTo>
                  <a:lnTo>
                    <a:pt x="0" y="0"/>
                  </a:lnTo>
                  <a:lnTo>
                    <a:pt x="0" y="91440"/>
                  </a:lnTo>
                  <a:lnTo>
                    <a:pt x="0" y="148590"/>
                  </a:lnTo>
                  <a:lnTo>
                    <a:pt x="0" y="243840"/>
                  </a:lnTo>
                  <a:lnTo>
                    <a:pt x="68719" y="243840"/>
                  </a:lnTo>
                  <a:lnTo>
                    <a:pt x="68719" y="148590"/>
                  </a:lnTo>
                  <a:lnTo>
                    <a:pt x="162687" y="148590"/>
                  </a:lnTo>
                  <a:lnTo>
                    <a:pt x="162687" y="243840"/>
                  </a:lnTo>
                  <a:lnTo>
                    <a:pt x="231660" y="243840"/>
                  </a:lnTo>
                  <a:lnTo>
                    <a:pt x="231660" y="148590"/>
                  </a:lnTo>
                  <a:lnTo>
                    <a:pt x="231660" y="91440"/>
                  </a:lnTo>
                  <a:lnTo>
                    <a:pt x="231660" y="0"/>
                  </a:lnTo>
                  <a:close/>
                </a:path>
              </a:pathLst>
            </a:custGeom>
            <a:solidFill>
              <a:srgbClr val="1B3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54785" y="921029"/>
              <a:ext cx="233056" cy="24318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19549" y="921307"/>
              <a:ext cx="224724" cy="24290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696335" y="920749"/>
              <a:ext cx="195580" cy="243840"/>
            </a:xfrm>
            <a:custGeom>
              <a:avLst/>
              <a:gdLst/>
              <a:ahLst/>
              <a:cxnLst/>
              <a:rect l="l" t="t" r="r" b="b"/>
              <a:pathLst>
                <a:path w="195579" h="243840">
                  <a:moveTo>
                    <a:pt x="195567" y="190500"/>
                  </a:moveTo>
                  <a:lnTo>
                    <a:pt x="68287" y="190500"/>
                  </a:lnTo>
                  <a:lnTo>
                    <a:pt x="68287" y="146050"/>
                  </a:lnTo>
                  <a:lnTo>
                    <a:pt x="176364" y="146050"/>
                  </a:lnTo>
                  <a:lnTo>
                    <a:pt x="176364" y="93980"/>
                  </a:lnTo>
                  <a:lnTo>
                    <a:pt x="68287" y="93980"/>
                  </a:lnTo>
                  <a:lnTo>
                    <a:pt x="68287" y="53340"/>
                  </a:lnTo>
                  <a:lnTo>
                    <a:pt x="191173" y="53340"/>
                  </a:lnTo>
                  <a:lnTo>
                    <a:pt x="191173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93980"/>
                  </a:lnTo>
                  <a:lnTo>
                    <a:pt x="0" y="146050"/>
                  </a:lnTo>
                  <a:lnTo>
                    <a:pt x="0" y="190500"/>
                  </a:lnTo>
                  <a:lnTo>
                    <a:pt x="0" y="243840"/>
                  </a:lnTo>
                  <a:lnTo>
                    <a:pt x="195567" y="243840"/>
                  </a:lnTo>
                  <a:lnTo>
                    <a:pt x="195567" y="190500"/>
                  </a:lnTo>
                  <a:close/>
                </a:path>
              </a:pathLst>
            </a:custGeom>
            <a:solidFill>
              <a:srgbClr val="1B3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15519" y="916593"/>
              <a:ext cx="463568" cy="2528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11027" y="920752"/>
              <a:ext cx="221484" cy="24318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642231" y="425767"/>
              <a:ext cx="1208405" cy="812800"/>
            </a:xfrm>
            <a:custGeom>
              <a:avLst/>
              <a:gdLst/>
              <a:ahLst/>
              <a:cxnLst/>
              <a:rect l="l" t="t" r="r" b="b"/>
              <a:pathLst>
                <a:path w="1208404" h="812800">
                  <a:moveTo>
                    <a:pt x="255270" y="495274"/>
                  </a:moveTo>
                  <a:lnTo>
                    <a:pt x="188379" y="495274"/>
                  </a:lnTo>
                  <a:lnTo>
                    <a:pt x="129603" y="612559"/>
                  </a:lnTo>
                  <a:lnTo>
                    <a:pt x="72898" y="495274"/>
                  </a:lnTo>
                  <a:lnTo>
                    <a:pt x="0" y="495274"/>
                  </a:lnTo>
                  <a:lnTo>
                    <a:pt x="94869" y="670242"/>
                  </a:lnTo>
                  <a:lnTo>
                    <a:pt x="90246" y="676617"/>
                  </a:lnTo>
                  <a:lnTo>
                    <a:pt x="85623" y="681329"/>
                  </a:lnTo>
                  <a:lnTo>
                    <a:pt x="75438" y="687425"/>
                  </a:lnTo>
                  <a:lnTo>
                    <a:pt x="69176" y="688822"/>
                  </a:lnTo>
                  <a:lnTo>
                    <a:pt x="55537" y="688822"/>
                  </a:lnTo>
                  <a:lnTo>
                    <a:pt x="47663" y="687425"/>
                  </a:lnTo>
                  <a:lnTo>
                    <a:pt x="38176" y="684657"/>
                  </a:lnTo>
                  <a:lnTo>
                    <a:pt x="21755" y="735406"/>
                  </a:lnTo>
                  <a:lnTo>
                    <a:pt x="33020" y="739406"/>
                  </a:lnTo>
                  <a:lnTo>
                    <a:pt x="43967" y="742264"/>
                  </a:lnTo>
                  <a:lnTo>
                    <a:pt x="54559" y="743978"/>
                  </a:lnTo>
                  <a:lnTo>
                    <a:pt x="64795" y="744550"/>
                  </a:lnTo>
                  <a:lnTo>
                    <a:pt x="78219" y="743610"/>
                  </a:lnTo>
                  <a:lnTo>
                    <a:pt x="115239" y="729030"/>
                  </a:lnTo>
                  <a:lnTo>
                    <a:pt x="146164" y="697522"/>
                  </a:lnTo>
                  <a:lnTo>
                    <a:pt x="154597" y="683272"/>
                  </a:lnTo>
                  <a:lnTo>
                    <a:pt x="255270" y="495274"/>
                  </a:lnTo>
                  <a:close/>
                </a:path>
                <a:path w="1208404" h="812800">
                  <a:moveTo>
                    <a:pt x="1207973" y="437083"/>
                  </a:moveTo>
                  <a:lnTo>
                    <a:pt x="1205484" y="389001"/>
                  </a:lnTo>
                  <a:lnTo>
                    <a:pt x="1198283" y="341858"/>
                  </a:lnTo>
                  <a:lnTo>
                    <a:pt x="1186395" y="296037"/>
                  </a:lnTo>
                  <a:lnTo>
                    <a:pt x="1169847" y="251929"/>
                  </a:lnTo>
                  <a:lnTo>
                    <a:pt x="1148651" y="209905"/>
                  </a:lnTo>
                  <a:lnTo>
                    <a:pt x="1122819" y="170370"/>
                  </a:lnTo>
                  <a:lnTo>
                    <a:pt x="1090066" y="130911"/>
                  </a:lnTo>
                  <a:lnTo>
                    <a:pt x="1085202" y="125920"/>
                  </a:lnTo>
                  <a:lnTo>
                    <a:pt x="1097927" y="99301"/>
                  </a:lnTo>
                  <a:lnTo>
                    <a:pt x="1114132" y="60198"/>
                  </a:lnTo>
                  <a:lnTo>
                    <a:pt x="1128941" y="9563"/>
                  </a:lnTo>
                  <a:lnTo>
                    <a:pt x="1130338" y="25"/>
                  </a:lnTo>
                  <a:lnTo>
                    <a:pt x="1128077" y="711"/>
                  </a:lnTo>
                  <a:lnTo>
                    <a:pt x="1085672" y="21107"/>
                  </a:lnTo>
                  <a:lnTo>
                    <a:pt x="1042708" y="49110"/>
                  </a:lnTo>
                  <a:lnTo>
                    <a:pt x="1015771" y="69075"/>
                  </a:lnTo>
                  <a:lnTo>
                    <a:pt x="1012990" y="67132"/>
                  </a:lnTo>
                  <a:lnTo>
                    <a:pt x="964857" y="40538"/>
                  </a:lnTo>
                  <a:lnTo>
                    <a:pt x="921042" y="22910"/>
                  </a:lnTo>
                  <a:lnTo>
                    <a:pt x="875690" y="10325"/>
                  </a:lnTo>
                  <a:lnTo>
                    <a:pt x="829183" y="2705"/>
                  </a:lnTo>
                  <a:lnTo>
                    <a:pt x="781888" y="0"/>
                  </a:lnTo>
                  <a:lnTo>
                    <a:pt x="734212" y="2146"/>
                  </a:lnTo>
                  <a:lnTo>
                    <a:pt x="686498" y="9080"/>
                  </a:lnTo>
                  <a:lnTo>
                    <a:pt x="639165" y="20764"/>
                  </a:lnTo>
                  <a:lnTo>
                    <a:pt x="592556" y="37109"/>
                  </a:lnTo>
                  <a:lnTo>
                    <a:pt x="547090" y="58077"/>
                  </a:lnTo>
                  <a:lnTo>
                    <a:pt x="503110" y="83604"/>
                  </a:lnTo>
                  <a:lnTo>
                    <a:pt x="461035" y="113639"/>
                  </a:lnTo>
                  <a:lnTo>
                    <a:pt x="421208" y="148094"/>
                  </a:lnTo>
                  <a:lnTo>
                    <a:pt x="393674" y="176390"/>
                  </a:lnTo>
                  <a:lnTo>
                    <a:pt x="388340" y="182206"/>
                  </a:lnTo>
                  <a:lnTo>
                    <a:pt x="419849" y="157416"/>
                  </a:lnTo>
                  <a:lnTo>
                    <a:pt x="461492" y="137629"/>
                  </a:lnTo>
                  <a:lnTo>
                    <a:pt x="510667" y="122872"/>
                  </a:lnTo>
                  <a:lnTo>
                    <a:pt x="564769" y="113093"/>
                  </a:lnTo>
                  <a:lnTo>
                    <a:pt x="621220" y="108292"/>
                  </a:lnTo>
                  <a:lnTo>
                    <a:pt x="677405" y="108445"/>
                  </a:lnTo>
                  <a:lnTo>
                    <a:pt x="736727" y="114744"/>
                  </a:lnTo>
                  <a:lnTo>
                    <a:pt x="788936" y="127304"/>
                  </a:lnTo>
                  <a:lnTo>
                    <a:pt x="830326" y="146138"/>
                  </a:lnTo>
                  <a:lnTo>
                    <a:pt x="866038" y="202730"/>
                  </a:lnTo>
                  <a:lnTo>
                    <a:pt x="796023" y="348145"/>
                  </a:lnTo>
                  <a:lnTo>
                    <a:pt x="651687" y="519633"/>
                  </a:lnTo>
                  <a:lnTo>
                    <a:pt x="509219" y="662584"/>
                  </a:lnTo>
                  <a:lnTo>
                    <a:pt x="444817" y="722376"/>
                  </a:lnTo>
                  <a:lnTo>
                    <a:pt x="671156" y="551281"/>
                  </a:lnTo>
                  <a:lnTo>
                    <a:pt x="679030" y="557936"/>
                  </a:lnTo>
                  <a:lnTo>
                    <a:pt x="554520" y="812482"/>
                  </a:lnTo>
                  <a:lnTo>
                    <a:pt x="600684" y="737781"/>
                  </a:lnTo>
                  <a:lnTo>
                    <a:pt x="713346" y="570509"/>
                  </a:lnTo>
                  <a:lnTo>
                    <a:pt x="853681" y="395909"/>
                  </a:lnTo>
                  <a:lnTo>
                    <a:pt x="982903" y="299224"/>
                  </a:lnTo>
                  <a:lnTo>
                    <a:pt x="1015542" y="301726"/>
                  </a:lnTo>
                  <a:lnTo>
                    <a:pt x="1072045" y="359994"/>
                  </a:lnTo>
                  <a:lnTo>
                    <a:pt x="1094536" y="408660"/>
                  </a:lnTo>
                  <a:lnTo>
                    <a:pt x="1112278" y="465594"/>
                  </a:lnTo>
                  <a:lnTo>
                    <a:pt x="1123442" y="520560"/>
                  </a:lnTo>
                  <a:lnTo>
                    <a:pt x="1129741" y="576745"/>
                  </a:lnTo>
                  <a:lnTo>
                    <a:pt x="1130681" y="631596"/>
                  </a:lnTo>
                  <a:lnTo>
                    <a:pt x="1125753" y="682586"/>
                  </a:lnTo>
                  <a:lnTo>
                    <a:pt x="1114463" y="727189"/>
                  </a:lnTo>
                  <a:lnTo>
                    <a:pt x="1096314" y="762850"/>
                  </a:lnTo>
                  <a:lnTo>
                    <a:pt x="1105801" y="750100"/>
                  </a:lnTo>
                  <a:lnTo>
                    <a:pt x="1149261" y="678307"/>
                  </a:lnTo>
                  <a:lnTo>
                    <a:pt x="1170559" y="631240"/>
                  </a:lnTo>
                  <a:lnTo>
                    <a:pt x="1187056" y="583196"/>
                  </a:lnTo>
                  <a:lnTo>
                    <a:pt x="1198778" y="534568"/>
                  </a:lnTo>
                  <a:lnTo>
                    <a:pt x="1205750" y="485736"/>
                  </a:lnTo>
                  <a:lnTo>
                    <a:pt x="1207973" y="437083"/>
                  </a:lnTo>
                  <a:close/>
                </a:path>
              </a:pathLst>
            </a:custGeom>
            <a:solidFill>
              <a:srgbClr val="1B3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33553" y="1205251"/>
              <a:ext cx="127480" cy="19104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112042" y="802360"/>
              <a:ext cx="598805" cy="558165"/>
            </a:xfrm>
            <a:custGeom>
              <a:avLst/>
              <a:gdLst/>
              <a:ahLst/>
              <a:cxnLst/>
              <a:rect l="l" t="t" r="r" b="b"/>
              <a:pathLst>
                <a:path w="598804" h="558165">
                  <a:moveTo>
                    <a:pt x="598525" y="301688"/>
                  </a:moveTo>
                  <a:lnTo>
                    <a:pt x="593280" y="256540"/>
                  </a:lnTo>
                  <a:lnTo>
                    <a:pt x="583628" y="218503"/>
                  </a:lnTo>
                  <a:lnTo>
                    <a:pt x="582218" y="212940"/>
                  </a:lnTo>
                  <a:lnTo>
                    <a:pt x="565391" y="171513"/>
                  </a:lnTo>
                  <a:lnTo>
                    <a:pt x="542798" y="132854"/>
                  </a:lnTo>
                  <a:lnTo>
                    <a:pt x="514489" y="97599"/>
                  </a:lnTo>
                  <a:lnTo>
                    <a:pt x="509168" y="92049"/>
                  </a:lnTo>
                  <a:lnTo>
                    <a:pt x="515315" y="79298"/>
                  </a:lnTo>
                  <a:lnTo>
                    <a:pt x="530682" y="43802"/>
                  </a:lnTo>
                  <a:lnTo>
                    <a:pt x="541502" y="6959"/>
                  </a:lnTo>
                  <a:lnTo>
                    <a:pt x="542493" y="0"/>
                  </a:lnTo>
                  <a:lnTo>
                    <a:pt x="499440" y="21894"/>
                  </a:lnTo>
                  <a:lnTo>
                    <a:pt x="487451" y="29756"/>
                  </a:lnTo>
                  <a:lnTo>
                    <a:pt x="478561" y="35864"/>
                  </a:lnTo>
                  <a:lnTo>
                    <a:pt x="469049" y="42760"/>
                  </a:lnTo>
                  <a:lnTo>
                    <a:pt x="458939" y="50457"/>
                  </a:lnTo>
                  <a:lnTo>
                    <a:pt x="452234" y="46304"/>
                  </a:lnTo>
                  <a:lnTo>
                    <a:pt x="412102" y="25501"/>
                  </a:lnTo>
                  <a:lnTo>
                    <a:pt x="369747" y="10947"/>
                  </a:lnTo>
                  <a:lnTo>
                    <a:pt x="325793" y="2540"/>
                  </a:lnTo>
                  <a:lnTo>
                    <a:pt x="280822" y="203"/>
                  </a:lnTo>
                  <a:lnTo>
                    <a:pt x="235458" y="3835"/>
                  </a:lnTo>
                  <a:lnTo>
                    <a:pt x="190309" y="13360"/>
                  </a:lnTo>
                  <a:lnTo>
                    <a:pt x="145986" y="28663"/>
                  </a:lnTo>
                  <a:lnTo>
                    <a:pt x="103098" y="49669"/>
                  </a:lnTo>
                  <a:lnTo>
                    <a:pt x="62255" y="76288"/>
                  </a:lnTo>
                  <a:lnTo>
                    <a:pt x="24066" y="108419"/>
                  </a:lnTo>
                  <a:lnTo>
                    <a:pt x="0" y="133375"/>
                  </a:lnTo>
                  <a:lnTo>
                    <a:pt x="28613" y="112039"/>
                  </a:lnTo>
                  <a:lnTo>
                    <a:pt x="67310" y="95973"/>
                  </a:lnTo>
                  <a:lnTo>
                    <a:pt x="112826" y="85153"/>
                  </a:lnTo>
                  <a:lnTo>
                    <a:pt x="161912" y="79603"/>
                  </a:lnTo>
                  <a:lnTo>
                    <a:pt x="213499" y="79565"/>
                  </a:lnTo>
                  <a:lnTo>
                    <a:pt x="264820" y="85636"/>
                  </a:lnTo>
                  <a:lnTo>
                    <a:pt x="309079" y="99225"/>
                  </a:lnTo>
                  <a:lnTo>
                    <a:pt x="338950" y="120053"/>
                  </a:lnTo>
                  <a:lnTo>
                    <a:pt x="349237" y="148069"/>
                  </a:lnTo>
                  <a:lnTo>
                    <a:pt x="297980" y="254330"/>
                  </a:lnTo>
                  <a:lnTo>
                    <a:pt x="192443" y="379704"/>
                  </a:lnTo>
                  <a:lnTo>
                    <a:pt x="88290" y="484225"/>
                  </a:lnTo>
                  <a:lnTo>
                    <a:pt x="41198" y="527951"/>
                  </a:lnTo>
                  <a:lnTo>
                    <a:pt x="207137" y="402894"/>
                  </a:lnTo>
                  <a:lnTo>
                    <a:pt x="248983" y="402894"/>
                  </a:lnTo>
                  <a:lnTo>
                    <a:pt x="340207" y="289331"/>
                  </a:lnTo>
                  <a:lnTo>
                    <a:pt x="434644" y="218503"/>
                  </a:lnTo>
                  <a:lnTo>
                    <a:pt x="490181" y="248272"/>
                  </a:lnTo>
                  <a:lnTo>
                    <a:pt x="512229" y="289039"/>
                  </a:lnTo>
                  <a:lnTo>
                    <a:pt x="529069" y="340233"/>
                  </a:lnTo>
                  <a:lnTo>
                    <a:pt x="538454" y="388607"/>
                  </a:lnTo>
                  <a:lnTo>
                    <a:pt x="542607" y="437756"/>
                  </a:lnTo>
                  <a:lnTo>
                    <a:pt x="540880" y="484454"/>
                  </a:lnTo>
                  <a:lnTo>
                    <a:pt x="532638" y="525475"/>
                  </a:lnTo>
                  <a:lnTo>
                    <a:pt x="517258" y="557618"/>
                  </a:lnTo>
                  <a:lnTo>
                    <a:pt x="520966" y="552907"/>
                  </a:lnTo>
                  <a:lnTo>
                    <a:pt x="561047" y="485406"/>
                  </a:lnTo>
                  <a:lnTo>
                    <a:pt x="579234" y="440232"/>
                  </a:lnTo>
                  <a:lnTo>
                    <a:pt x="591527" y="394144"/>
                  </a:lnTo>
                  <a:lnTo>
                    <a:pt x="597954" y="347764"/>
                  </a:lnTo>
                  <a:lnTo>
                    <a:pt x="598525" y="301688"/>
                  </a:lnTo>
                  <a:close/>
                </a:path>
              </a:pathLst>
            </a:custGeom>
            <a:solidFill>
              <a:srgbClr val="6DB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61937" y="1524000"/>
            <a:ext cx="7434264" cy="4888389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12065" marR="5080" algn="ctr">
              <a:lnSpc>
                <a:spcPct val="79900"/>
              </a:lnSpc>
              <a:spcBef>
                <a:spcPts val="1255"/>
              </a:spcBef>
            </a:pPr>
            <a:r>
              <a:rPr sz="4800" b="1" spc="-35" dirty="0" err="1">
                <a:solidFill>
                  <a:srgbClr val="1B3181"/>
                </a:solidFill>
                <a:latin typeface="Arial"/>
                <a:cs typeface="Arial"/>
              </a:rPr>
              <a:t>Внедрение</a:t>
            </a:r>
            <a:r>
              <a:rPr sz="4800" b="1" spc="-90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4800" b="1" spc="-45" dirty="0" err="1" smtClean="0">
                <a:solidFill>
                  <a:srgbClr val="1B3181"/>
                </a:solidFill>
                <a:latin typeface="Arial"/>
                <a:cs typeface="Arial"/>
              </a:rPr>
              <a:t>системы</a:t>
            </a:r>
            <a:r>
              <a:rPr lang="ru-RU" sz="4800" b="1" spc="-90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4800" b="1" spc="-50" dirty="0" err="1" smtClean="0">
                <a:solidFill>
                  <a:srgbClr val="1B3181"/>
                </a:solidFill>
                <a:latin typeface="Arial"/>
                <a:cs typeface="Arial"/>
              </a:rPr>
              <a:t>наставничества</a:t>
            </a:r>
            <a:r>
              <a:rPr sz="4800" b="1" spc="-50" dirty="0" smtClean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4800" b="1" spc="-50" dirty="0">
                <a:solidFill>
                  <a:srgbClr val="1B3181"/>
                </a:solidFill>
                <a:latin typeface="Arial"/>
                <a:cs typeface="Arial"/>
              </a:rPr>
              <a:t>педагогических </a:t>
            </a:r>
            <a:r>
              <a:rPr sz="4800" b="1" spc="-45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4800" b="1" spc="-55" dirty="0">
                <a:solidFill>
                  <a:srgbClr val="1B3181"/>
                </a:solidFill>
                <a:latin typeface="Arial"/>
                <a:cs typeface="Arial"/>
              </a:rPr>
              <a:t>работников </a:t>
            </a:r>
            <a:r>
              <a:rPr sz="4800" b="1" dirty="0">
                <a:solidFill>
                  <a:srgbClr val="1B3181"/>
                </a:solidFill>
                <a:latin typeface="Arial"/>
                <a:cs typeface="Arial"/>
              </a:rPr>
              <a:t>в </a:t>
            </a:r>
            <a:r>
              <a:rPr sz="4800" b="1" spc="-40" dirty="0">
                <a:solidFill>
                  <a:srgbClr val="1B3181"/>
                </a:solidFill>
                <a:latin typeface="Arial"/>
                <a:cs typeface="Arial"/>
              </a:rPr>
              <a:t>практику </a:t>
            </a:r>
            <a:r>
              <a:rPr sz="4800" b="1" spc="-55" dirty="0">
                <a:solidFill>
                  <a:srgbClr val="1B3181"/>
                </a:solidFill>
                <a:latin typeface="Arial"/>
                <a:cs typeface="Arial"/>
              </a:rPr>
              <a:t>работы </a:t>
            </a:r>
            <a:r>
              <a:rPr sz="4800" b="1" spc="-50" dirty="0">
                <a:solidFill>
                  <a:srgbClr val="1B3181"/>
                </a:solidFill>
                <a:latin typeface="Arial"/>
                <a:cs typeface="Arial"/>
              </a:rPr>
              <a:t> образовательных </a:t>
            </a:r>
            <a:r>
              <a:rPr sz="4800" b="1" spc="-45" dirty="0" err="1">
                <a:solidFill>
                  <a:srgbClr val="1B3181"/>
                </a:solidFill>
                <a:latin typeface="Arial"/>
                <a:cs typeface="Arial"/>
              </a:rPr>
              <a:t>организаций</a:t>
            </a:r>
            <a:r>
              <a:rPr sz="4800" b="1" spc="-45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4800" b="1" spc="-40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lang="ru-RU" sz="4800" b="1" spc="-45" dirty="0" smtClean="0">
                <a:solidFill>
                  <a:srgbClr val="1B3181"/>
                </a:solidFill>
                <a:latin typeface="Arial"/>
                <a:cs typeface="Arial"/>
              </a:rPr>
              <a:t>Пермского края</a:t>
            </a:r>
            <a:endParaRPr sz="4800" dirty="0">
              <a:latin typeface="Arial"/>
              <a:cs typeface="Arial"/>
            </a:endParaRPr>
          </a:p>
        </p:txBody>
      </p:sp>
      <p:pic>
        <p:nvPicPr>
          <p:cNvPr id="29" name="Picture 2" descr="D:\4\leftbar.png"/>
          <p:cNvPicPr>
            <a:picLocks noChangeAspect="1" noChangeArrowheads="1"/>
          </p:cNvPicPr>
          <p:nvPr/>
        </p:nvPicPr>
        <p:blipFill>
          <a:blip r:embed="rId16" cstate="print"/>
          <a:srcRect l="2525" t="6000" b="34987"/>
          <a:stretch>
            <a:fillRect/>
          </a:stretch>
        </p:blipFill>
        <p:spPr bwMode="auto">
          <a:xfrm>
            <a:off x="7236941" y="-990600"/>
            <a:ext cx="4955059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95384">
            <a:off x="-50804" y="318199"/>
            <a:ext cx="8251968" cy="209144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4800" dirty="0" smtClean="0">
                <a:solidFill>
                  <a:srgbClr val="00B050"/>
                </a:solidFill>
              </a:rPr>
              <a:t>НАВСТРЕЧУ ДРУГ ДРУГУ:</a:t>
            </a:r>
            <a:br>
              <a:rPr lang="ru-RU" sz="4800" dirty="0" smtClean="0">
                <a:solidFill>
                  <a:srgbClr val="00B050"/>
                </a:solidFill>
              </a:rPr>
            </a:br>
            <a:r>
              <a:rPr lang="ru-RU" sz="3700" dirty="0" smtClean="0">
                <a:solidFill>
                  <a:srgbClr val="00B050"/>
                </a:solidFill>
              </a:rPr>
              <a:t>СМП-2015 </a:t>
            </a:r>
            <a:r>
              <a:rPr lang="en-US" sz="3700" dirty="0" smtClean="0">
                <a:solidFill>
                  <a:srgbClr val="00B050"/>
                </a:solidFill>
              </a:rPr>
              <a:t># </a:t>
            </a:r>
            <a:r>
              <a:rPr lang="ru-RU" sz="3700" dirty="0" smtClean="0">
                <a:solidFill>
                  <a:srgbClr val="00B050"/>
                </a:solidFill>
              </a:rPr>
              <a:t>НАСТАВНИКИ - 2020</a:t>
            </a:r>
            <a:endParaRPr lang="ru-RU" sz="3700" dirty="0">
              <a:solidFill>
                <a:srgbClr val="00B050"/>
              </a:solidFill>
            </a:endParaRPr>
          </a:p>
        </p:txBody>
      </p:sp>
      <p:sp>
        <p:nvSpPr>
          <p:cNvPr id="22531" name="TextBox 9"/>
          <p:cNvSpPr txBox="1">
            <a:spLocks noChangeArrowheads="1"/>
          </p:cNvSpPr>
          <p:nvPr/>
        </p:nvSpPr>
        <p:spPr bwMode="auto">
          <a:xfrm>
            <a:off x="1" y="5667377"/>
            <a:ext cx="11706225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ru-RU" altLang="ru-RU" sz="2000" dirty="0">
                <a:solidFill>
                  <a:schemeClr val="bg1"/>
                </a:solidFill>
              </a:rPr>
              <a:t>#</a:t>
            </a:r>
            <a:r>
              <a:rPr lang="ru-RU" altLang="ru-RU" sz="2000" b="1" dirty="0" err="1">
                <a:solidFill>
                  <a:schemeClr val="tx2"/>
                </a:solidFill>
              </a:rPr>
              <a:t>smp_perm</a:t>
            </a:r>
            <a:r>
              <a:rPr lang="ru-RU" altLang="ru-RU" sz="2000" b="1" dirty="0">
                <a:solidFill>
                  <a:schemeClr val="tx2"/>
                </a:solidFill>
              </a:rPr>
              <a:t> #</a:t>
            </a:r>
            <a:r>
              <a:rPr lang="ru-RU" altLang="ru-RU" sz="2000" b="1" dirty="0" err="1">
                <a:solidFill>
                  <a:schemeClr val="tx2"/>
                </a:solidFill>
              </a:rPr>
              <a:t>коворкинг_центр_СМП</a:t>
            </a:r>
            <a:r>
              <a:rPr lang="ru-RU" altLang="ru-RU" sz="2000" b="1" dirty="0">
                <a:solidFill>
                  <a:schemeClr val="tx2"/>
                </a:solidFill>
              </a:rPr>
              <a:t> #</a:t>
            </a:r>
            <a:r>
              <a:rPr lang="ru-RU" altLang="ru-RU" sz="2000" b="1" dirty="0" err="1">
                <a:solidFill>
                  <a:schemeClr val="tx2"/>
                </a:solidFill>
              </a:rPr>
              <a:t>навстречу_друг_другу</a:t>
            </a:r>
            <a:r>
              <a:rPr lang="ru-RU" altLang="ru-RU" sz="2000" b="1" dirty="0">
                <a:solidFill>
                  <a:schemeClr val="tx2"/>
                </a:solidFill>
              </a:rPr>
              <a:t> #</a:t>
            </a:r>
            <a:r>
              <a:rPr lang="ru-RU" altLang="ru-RU" sz="2000" b="1" dirty="0" err="1">
                <a:solidFill>
                  <a:schemeClr val="tx2"/>
                </a:solidFill>
              </a:rPr>
              <a:t>движение_наставники</a:t>
            </a:r>
            <a:r>
              <a:rPr lang="ru-RU" altLang="ru-RU" sz="2000" b="1" dirty="0">
                <a:solidFill>
                  <a:schemeClr val="tx2"/>
                </a:solidFill>
              </a:rPr>
              <a:t> #</a:t>
            </a:r>
            <a:r>
              <a:rPr lang="ru-RU" altLang="ru-RU" sz="2000" b="1" dirty="0" err="1">
                <a:solidFill>
                  <a:schemeClr val="tx2"/>
                </a:solidFill>
              </a:rPr>
              <a:t>уютный_диалог</a:t>
            </a:r>
            <a:r>
              <a:rPr lang="ru-RU" altLang="ru-RU" sz="2000" b="1" dirty="0">
                <a:solidFill>
                  <a:schemeClr val="tx2"/>
                </a:solidFill>
              </a:rPr>
              <a:t> #</a:t>
            </a:r>
            <a:r>
              <a:rPr lang="ru-RU" altLang="ru-RU" sz="2000" b="1" dirty="0" err="1">
                <a:solidFill>
                  <a:schemeClr val="tx2"/>
                </a:solidFill>
              </a:rPr>
              <a:t>мыоднакоманда</a:t>
            </a:r>
            <a:r>
              <a:rPr lang="ru-RU" altLang="ru-RU" sz="2000" b="1" dirty="0">
                <a:solidFill>
                  <a:schemeClr val="tx2"/>
                </a:solidFill>
              </a:rPr>
              <a:t> #</a:t>
            </a:r>
            <a:r>
              <a:rPr lang="ru-RU" altLang="ru-RU" sz="2000" b="1" dirty="0" err="1">
                <a:solidFill>
                  <a:schemeClr val="tx2"/>
                </a:solidFill>
              </a:rPr>
              <a:t>профсоюзобразования</a:t>
            </a:r>
            <a:r>
              <a:rPr lang="ru-RU" altLang="ru-RU" sz="2000" b="1" dirty="0">
                <a:solidFill>
                  <a:schemeClr val="tx2"/>
                </a:solidFill>
              </a:rPr>
              <a:t> #</a:t>
            </a:r>
            <a:r>
              <a:rPr lang="ru-RU" altLang="ru-RU" sz="2000" b="1" dirty="0" err="1">
                <a:solidFill>
                  <a:schemeClr val="tx2"/>
                </a:solidFill>
              </a:rPr>
              <a:t>министерствообразования</a:t>
            </a:r>
            <a:r>
              <a:rPr lang="ru-RU" altLang="ru-RU" sz="2000" b="1" dirty="0">
                <a:solidFill>
                  <a:schemeClr val="tx2"/>
                </a:solidFill>
              </a:rPr>
              <a:t> #</a:t>
            </a:r>
            <a:r>
              <a:rPr lang="ru-RU" altLang="ru-RU" sz="2000" b="1" dirty="0">
                <a:solidFill>
                  <a:schemeClr val="bg2"/>
                </a:solidFill>
              </a:rPr>
              <a:t>ИРОПК</a:t>
            </a:r>
          </a:p>
        </p:txBody>
      </p:sp>
      <p:pic>
        <p:nvPicPr>
          <p:cNvPr id="22532" name="Picture 6" descr="https://sun9-53.userapi.com/impg/0azPS1RkVYgBkg1c1TrByL2She_xnNJtgJesDg/a7sHJ_8oTso.jpg?size=1280x853&amp;quality=96&amp;sign=442c3325daa0eef6ae2b92a0609b8a1f&amp;type=album"/>
          <p:cNvPicPr>
            <a:picLocks noChangeAspect="1" noChangeArrowheads="1"/>
          </p:cNvPicPr>
          <p:nvPr/>
        </p:nvPicPr>
        <p:blipFill>
          <a:blip r:embed="rId3" cstate="print"/>
          <a:srcRect t="21053" b="2687"/>
          <a:stretch>
            <a:fillRect/>
          </a:stretch>
        </p:blipFill>
        <p:spPr bwMode="auto">
          <a:xfrm>
            <a:off x="5731822" y="2185062"/>
            <a:ext cx="6110227" cy="328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6926" y="196851"/>
            <a:ext cx="1722439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1674" y="2743200"/>
            <a:ext cx="5415148" cy="28930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2700" b="1" dirty="0"/>
              <a:t>АКТУАЛЬНОСТЬ</a:t>
            </a:r>
          </a:p>
          <a:p>
            <a:r>
              <a:rPr lang="ru-RU" sz="2700" b="1" dirty="0"/>
              <a:t> </a:t>
            </a:r>
            <a:r>
              <a:rPr lang="ru-RU" b="1" dirty="0" smtClean="0"/>
              <a:t>- Нацпроект «Образование» (федеральные проекты «Современная школа», «Успех каждого ребенка», «Молодые профессионалы», «Учитель будущего»)</a:t>
            </a:r>
          </a:p>
          <a:p>
            <a:r>
              <a:rPr lang="ru-RU" b="1" dirty="0" smtClean="0"/>
              <a:t> -</a:t>
            </a:r>
            <a:r>
              <a:rPr lang="ru-RU" dirty="0" smtClean="0"/>
              <a:t> </a:t>
            </a:r>
            <a:r>
              <a:rPr lang="ru-RU" b="1" dirty="0" smtClean="0"/>
              <a:t>Текущие (проектные) задачи движения СМП ПК, реализация проекта «Коворкинг-центр СМП»  гранта Администрации губернатора Пермского края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" y="2362205"/>
            <a:ext cx="12191998" cy="44957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3850" y="228601"/>
            <a:ext cx="9845550" cy="624529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969"/>
              </a:spcBef>
            </a:pPr>
            <a:r>
              <a:rPr sz="4000" spc="-15" dirty="0" err="1"/>
              <a:t>Нормативно</a:t>
            </a:r>
            <a:r>
              <a:rPr sz="4000" spc="-15" dirty="0"/>
              <a:t>- </a:t>
            </a:r>
            <a:r>
              <a:rPr sz="4000" spc="-15" dirty="0" err="1" smtClean="0"/>
              <a:t>правовая</a:t>
            </a:r>
            <a:r>
              <a:rPr sz="4000" spc="-80" dirty="0" smtClean="0"/>
              <a:t> </a:t>
            </a:r>
            <a:r>
              <a:rPr sz="4000" spc="-15" dirty="0"/>
              <a:t>основа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381001" y="1066800"/>
            <a:ext cx="11350368" cy="62106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400"/>
              </a:lnSpc>
              <a:spcBef>
                <a:spcPts val="110"/>
              </a:spcBef>
              <a:buFont typeface="Arial" pitchFamily="34" charset="0"/>
              <a:buChar char="•"/>
            </a:pPr>
            <a:r>
              <a:rPr sz="2000" spc="2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Методология</a:t>
            </a:r>
            <a:r>
              <a:rPr sz="2000" spc="3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2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(целевая</a:t>
            </a:r>
            <a:r>
              <a:rPr sz="2000" spc="2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2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модель)</a:t>
            </a:r>
            <a:r>
              <a:rPr sz="2000" spc="2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наставничества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обучающихся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для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организаций,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осуществляющих 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образовательную деятельность по общеобразовательным, дополнительным</a:t>
            </a:r>
            <a:r>
              <a:rPr sz="2000" spc="46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общеобразовательным 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и</a:t>
            </a:r>
            <a:r>
              <a:rPr sz="2000" spc="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программам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среднего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профессионального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образования,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в</a:t>
            </a:r>
            <a:r>
              <a:rPr sz="2000" spc="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том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числе</a:t>
            </a:r>
            <a:r>
              <a:rPr sz="2000" spc="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sz="2000" spc="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применением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лучших 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практик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обмена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опытом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между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обучающимися,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утвержденная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распоряжением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Министерства 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просвещения Российской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Федерации</a:t>
            </a:r>
            <a:r>
              <a:rPr sz="2000" spc="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от 25 декабря 2019 г. 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sz="2000" spc="-5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Р-145</a:t>
            </a:r>
            <a:endParaRPr lang="ru-RU" sz="2000" spc="-5" dirty="0" smtClean="0">
              <a:solidFill>
                <a:srgbClr val="061496"/>
              </a:solidFill>
              <a:latin typeface="Arial" pitchFamily="34" charset="0"/>
              <a:cs typeface="Arial" pitchFamily="34" charset="0"/>
            </a:endParaRPr>
          </a:p>
          <a:p>
            <a:pPr marL="12700" marR="5080" algn="just">
              <a:lnSpc>
                <a:spcPct val="99400"/>
              </a:lnSpc>
              <a:spcBef>
                <a:spcPts val="110"/>
              </a:spcBef>
            </a:pPr>
            <a:endParaRPr lang="ru-RU" sz="2000" spc="-5" dirty="0" smtClean="0">
              <a:solidFill>
                <a:srgbClr val="061496"/>
              </a:solidFill>
              <a:latin typeface="Arial" pitchFamily="34" charset="0"/>
              <a:cs typeface="Arial" pitchFamily="34" charset="0"/>
            </a:endParaRPr>
          </a:p>
          <a:p>
            <a:pPr marL="12700" marR="5080" algn="just">
              <a:lnSpc>
                <a:spcPct val="99400"/>
              </a:lnSpc>
              <a:spcBef>
                <a:spcPts val="11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Методические рекомендации по разработке и внедрению целевой модели наставничества педагогических работников в образовательных организациях. Письмо министерства просвещения Российской Федерации № 26-28-вх-1627 от 28.12.2021 г</a:t>
            </a:r>
            <a:r>
              <a:rPr lang="ru-RU" sz="2000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2700" marR="5080" algn="just">
              <a:lnSpc>
                <a:spcPct val="99400"/>
              </a:lnSpc>
              <a:spcBef>
                <a:spcPts val="110"/>
              </a:spcBef>
              <a:buFont typeface="Arial" pitchFamily="34" charset="0"/>
              <a:buChar char="•"/>
            </a:pPr>
            <a:endParaRPr lang="ru-RU" sz="2000" dirty="0">
              <a:solidFill>
                <a:srgbClr val="061496"/>
              </a:solidFill>
              <a:latin typeface="Arial" pitchFamily="34" charset="0"/>
              <a:cs typeface="Arial" pitchFamily="34" charset="0"/>
            </a:endParaRPr>
          </a:p>
          <a:p>
            <a:pPr marL="12700" marR="5080" algn="just">
              <a:lnSpc>
                <a:spcPct val="99400"/>
              </a:lnSpc>
              <a:spcBef>
                <a:spcPts val="11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Положение о наставничестве для педагогических работников образовательных организаций </a:t>
            </a:r>
            <a:r>
              <a:rPr lang="ru-RU" sz="2000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Пермского края, утверждено </a:t>
            </a:r>
            <a:r>
              <a:rPr lang="ru-RU"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приказом Министерства образования и науки Пермского края от 04.07.2022 г. № </a:t>
            </a:r>
            <a:r>
              <a:rPr lang="ru-RU" sz="2000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СЭД-26-01-06-629</a:t>
            </a:r>
          </a:p>
          <a:p>
            <a:pPr marL="12700" marR="5080" algn="just">
              <a:lnSpc>
                <a:spcPct val="99400"/>
              </a:lnSpc>
              <a:spcBef>
                <a:spcPts val="110"/>
              </a:spcBef>
              <a:buFont typeface="Arial" pitchFamily="34" charset="0"/>
              <a:buChar char="•"/>
            </a:pPr>
            <a:endParaRPr lang="ru-RU" sz="2000" dirty="0" smtClean="0">
              <a:solidFill>
                <a:srgbClr val="061496"/>
              </a:solidFill>
              <a:latin typeface="Arial" pitchFamily="34" charset="0"/>
              <a:cs typeface="Arial" pitchFamily="34" charset="0"/>
            </a:endParaRPr>
          </a:p>
          <a:p>
            <a:pPr marL="12700" marR="5080" algn="just">
              <a:lnSpc>
                <a:spcPct val="99400"/>
              </a:lnSpc>
              <a:spcBef>
                <a:spcPts val="11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Дорожная карта по внедрению и реализации наставничества педагогических работников в Пермском крае, утверждена приказом министерства образования и науки Пермского края от 25.07.2022 г. № СЭД-26-01-06-696</a:t>
            </a:r>
          </a:p>
          <a:p>
            <a:pPr marL="12700" marR="5080" algn="just">
              <a:lnSpc>
                <a:spcPct val="99400"/>
              </a:lnSpc>
              <a:spcBef>
                <a:spcPts val="110"/>
              </a:spcBef>
              <a:buFont typeface="Arial" pitchFamily="34" charset="0"/>
              <a:buChar char="•"/>
            </a:pP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12700" marR="5080" algn="just">
              <a:lnSpc>
                <a:spcPct val="99400"/>
              </a:lnSpc>
              <a:spcBef>
                <a:spcPts val="110"/>
              </a:spcBef>
              <a:buFont typeface="Arial" pitchFamily="34" charset="0"/>
              <a:buChar char="•"/>
            </a:pPr>
            <a:endParaRPr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288525"/>
            <a:ext cx="12191998" cy="356947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609600"/>
            <a:ext cx="9309100" cy="279050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60"/>
              </a:spcBef>
            </a:pPr>
            <a:r>
              <a:rPr lang="ru-RU" spc="-35" dirty="0" smtClean="0">
                <a:solidFill>
                  <a:srgbClr val="1B3181"/>
                </a:solidFill>
              </a:rPr>
              <a:t>Целевая установка</a:t>
            </a:r>
            <a:br>
              <a:rPr lang="ru-RU" spc="-35" dirty="0" smtClean="0">
                <a:solidFill>
                  <a:srgbClr val="1B3181"/>
                </a:solidFill>
              </a:rPr>
            </a:br>
            <a:r>
              <a:rPr spc="-35" dirty="0" err="1" smtClean="0">
                <a:solidFill>
                  <a:srgbClr val="1B3181"/>
                </a:solidFill>
              </a:rPr>
              <a:t>Срок</a:t>
            </a:r>
            <a:r>
              <a:rPr spc="-35" dirty="0" smtClean="0">
                <a:solidFill>
                  <a:srgbClr val="1B3181"/>
                </a:solidFill>
              </a:rPr>
              <a:t> </a:t>
            </a:r>
            <a:r>
              <a:rPr spc="-40" dirty="0">
                <a:solidFill>
                  <a:srgbClr val="1B3181"/>
                </a:solidFill>
              </a:rPr>
              <a:t>внедрения </a:t>
            </a:r>
            <a:r>
              <a:rPr spc="-5" dirty="0">
                <a:latin typeface="Times New Roman"/>
                <a:cs typeface="Times New Roman"/>
              </a:rPr>
              <a:t>системы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наставничества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педагогических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работников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образовательных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 err="1">
                <a:latin typeface="Times New Roman"/>
                <a:cs typeface="Times New Roman"/>
              </a:rPr>
              <a:t>организациях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Пермского края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dirty="0" smtClean="0">
                <a:latin typeface="Times New Roman"/>
                <a:cs typeface="Times New Roman"/>
              </a:rPr>
              <a:t>–</a:t>
            </a:r>
            <a:r>
              <a:rPr spc="-25" dirty="0" smtClean="0"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2"/>
                </a:solidFill>
                <a:latin typeface="Times New Roman"/>
                <a:cs typeface="Times New Roman"/>
              </a:rPr>
              <a:t>конец</a:t>
            </a:r>
            <a:r>
              <a:rPr spc="-25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2"/>
                </a:solidFill>
                <a:latin typeface="Times New Roman"/>
                <a:cs typeface="Times New Roman"/>
              </a:rPr>
              <a:t>2022</a:t>
            </a:r>
            <a:r>
              <a:rPr spc="-25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2"/>
                </a:solidFill>
                <a:latin typeface="Times New Roman"/>
                <a:cs typeface="Times New Roman"/>
              </a:rPr>
              <a:t>года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500" y="4617211"/>
            <a:ext cx="4062729" cy="11201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15"/>
              </a:spcBef>
            </a:pPr>
            <a:r>
              <a:rPr sz="3600" b="1" spc="-60" dirty="0">
                <a:solidFill>
                  <a:srgbClr val="1B3181"/>
                </a:solidFill>
                <a:latin typeface="Arial"/>
                <a:cs typeface="Arial"/>
              </a:rPr>
              <a:t>Формула</a:t>
            </a:r>
            <a:r>
              <a:rPr sz="3600" b="1" spc="-135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3600" b="1" spc="-60" dirty="0">
                <a:solidFill>
                  <a:srgbClr val="1B3181"/>
                </a:solidFill>
                <a:latin typeface="Arial"/>
                <a:cs typeface="Arial"/>
              </a:rPr>
              <a:t>расчета: </a:t>
            </a:r>
            <a:r>
              <a:rPr sz="3600" b="1" spc="-985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3600" b="1" spc="-40" dirty="0">
                <a:solidFill>
                  <a:srgbClr val="1B3181"/>
                </a:solidFill>
                <a:latin typeface="Arial"/>
                <a:cs typeface="Arial"/>
              </a:rPr>
              <a:t>N=A/B*100%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31692" y="4379467"/>
            <a:ext cx="1743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систему</a:t>
            </a:r>
            <a:r>
              <a:rPr sz="1200" spc="58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наставничества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31738" y="4379467"/>
            <a:ext cx="4105910" cy="38862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420"/>
              </a:lnSpc>
              <a:spcBef>
                <a:spcPts val="160"/>
              </a:spcBef>
            </a:pPr>
            <a:r>
              <a:rPr sz="1200" b="1" dirty="0">
                <a:solidFill>
                  <a:srgbClr val="1B3181"/>
                </a:solidFill>
                <a:latin typeface="Arial"/>
                <a:cs typeface="Arial"/>
              </a:rPr>
              <a:t>N</a:t>
            </a:r>
            <a:r>
              <a:rPr sz="1200" b="1" spc="280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B3181"/>
                </a:solidFill>
                <a:latin typeface="Arial"/>
                <a:cs typeface="Arial"/>
              </a:rPr>
              <a:t>–</a:t>
            </a:r>
            <a:r>
              <a:rPr sz="1200" b="1" spc="275" dirty="0">
                <a:solidFill>
                  <a:srgbClr val="1B3181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1B3181"/>
                </a:solidFill>
                <a:latin typeface="Microsoft Sans Serif"/>
                <a:cs typeface="Microsoft Sans Serif"/>
              </a:rPr>
              <a:t>доля</a:t>
            </a:r>
            <a:r>
              <a:rPr sz="1200" spc="7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5" dirty="0">
                <a:solidFill>
                  <a:srgbClr val="1B3181"/>
                </a:solidFill>
                <a:latin typeface="Microsoft Sans Serif"/>
                <a:cs typeface="Microsoft Sans Serif"/>
              </a:rPr>
              <a:t>образовательных</a:t>
            </a:r>
            <a:r>
              <a:rPr sz="1200" spc="10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организаций,</a:t>
            </a:r>
            <a:r>
              <a:rPr sz="1200" spc="10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реализующих </a:t>
            </a:r>
            <a:r>
              <a:rPr sz="1200" spc="-30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60" dirty="0">
                <a:solidFill>
                  <a:srgbClr val="1B3181"/>
                </a:solidFill>
                <a:latin typeface="Microsoft Sans Serif"/>
                <a:cs typeface="Microsoft Sans Serif"/>
              </a:rPr>
              <a:t>педагогических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работников,</a:t>
            </a:r>
            <a:r>
              <a:rPr sz="1200" spc="-6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65" dirty="0">
                <a:solidFill>
                  <a:srgbClr val="1B3181"/>
                </a:solidFill>
                <a:latin typeface="Microsoft Sans Serif"/>
                <a:cs typeface="Microsoft Sans Serif"/>
              </a:rPr>
              <a:t>процент.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31738" y="4736083"/>
            <a:ext cx="5942965" cy="203708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algn="just">
              <a:lnSpc>
                <a:spcPct val="105000"/>
              </a:lnSpc>
              <a:spcBef>
                <a:spcPts val="25"/>
              </a:spcBef>
            </a:pPr>
            <a:r>
              <a:rPr sz="1200" b="1" dirty="0">
                <a:solidFill>
                  <a:srgbClr val="1B3181"/>
                </a:solidFill>
                <a:latin typeface="Arial"/>
                <a:cs typeface="Arial"/>
              </a:rPr>
              <a:t>A –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количество </a:t>
            </a:r>
            <a:r>
              <a:rPr sz="1200" spc="-55" dirty="0">
                <a:solidFill>
                  <a:srgbClr val="1B3181"/>
                </a:solidFill>
                <a:latin typeface="Microsoft Sans Serif"/>
                <a:cs typeface="Microsoft Sans Serif"/>
              </a:rPr>
              <a:t>образовательных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организаций, 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реализующих систему наставничества </a:t>
            </a:r>
            <a:r>
              <a:rPr sz="1200" spc="-4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60" dirty="0">
                <a:solidFill>
                  <a:srgbClr val="1B3181"/>
                </a:solidFill>
                <a:latin typeface="Microsoft Sans Serif"/>
                <a:cs typeface="Microsoft Sans Serif"/>
              </a:rPr>
              <a:t>педагогических</a:t>
            </a:r>
            <a:r>
              <a:rPr sz="1200" spc="-6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работников,</a:t>
            </a:r>
            <a:r>
              <a:rPr sz="1200" spc="-6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единиц.</a:t>
            </a:r>
            <a:endParaRPr sz="1200" dirty="0">
              <a:latin typeface="Microsoft Sans Serif"/>
              <a:cs typeface="Microsoft Sans Serif"/>
            </a:endParaRPr>
          </a:p>
          <a:p>
            <a:pPr marL="12700" algn="just">
              <a:lnSpc>
                <a:spcPts val="1390"/>
              </a:lnSpc>
            </a:pPr>
            <a:r>
              <a:rPr sz="1200" spc="-55" dirty="0">
                <a:solidFill>
                  <a:srgbClr val="1B3181"/>
                </a:solidFill>
                <a:latin typeface="Microsoft Sans Serif"/>
                <a:cs typeface="Microsoft Sans Serif"/>
              </a:rPr>
              <a:t>Образовательная</a:t>
            </a:r>
            <a:r>
              <a:rPr sz="1200" spc="67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организация</a:t>
            </a:r>
            <a:r>
              <a:rPr sz="1200" spc="68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5" dirty="0">
                <a:solidFill>
                  <a:srgbClr val="1B3181"/>
                </a:solidFill>
                <a:latin typeface="Microsoft Sans Serif"/>
                <a:cs typeface="Microsoft Sans Serif"/>
              </a:rPr>
              <a:t>признается</a:t>
            </a:r>
            <a:r>
              <a:rPr sz="1200" spc="68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реализующей</a:t>
            </a:r>
            <a:r>
              <a:rPr sz="1200" spc="68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систему</a:t>
            </a:r>
            <a:r>
              <a:rPr sz="1200" spc="68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наставничества</a:t>
            </a:r>
            <a:endParaRPr sz="1200" dirty="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97500"/>
              </a:lnSpc>
              <a:spcBef>
                <a:spcPts val="85"/>
              </a:spcBef>
            </a:pPr>
            <a:r>
              <a:rPr sz="1200" spc="-60" dirty="0">
                <a:solidFill>
                  <a:srgbClr val="1B3181"/>
                </a:solidFill>
                <a:latin typeface="Microsoft Sans Serif"/>
                <a:cs typeface="Microsoft Sans Serif"/>
              </a:rPr>
              <a:t>педагогических</a:t>
            </a:r>
            <a:r>
              <a:rPr sz="1200" spc="-5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работников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35" dirty="0">
                <a:solidFill>
                  <a:srgbClr val="1B3181"/>
                </a:solidFill>
                <a:latin typeface="Microsoft Sans Serif"/>
                <a:cs typeface="Microsoft Sans Serif"/>
              </a:rPr>
              <a:t>при</a:t>
            </a:r>
            <a:r>
              <a:rPr sz="1200" spc="-3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40" dirty="0">
                <a:solidFill>
                  <a:srgbClr val="1B3181"/>
                </a:solidFill>
                <a:latin typeface="Microsoft Sans Serif"/>
                <a:cs typeface="Microsoft Sans Serif"/>
              </a:rPr>
              <a:t>наличии</a:t>
            </a:r>
            <a:r>
              <a:rPr sz="1200" spc="-3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5" dirty="0">
                <a:solidFill>
                  <a:srgbClr val="1B3181"/>
                </a:solidFill>
                <a:latin typeface="Microsoft Sans Serif"/>
                <a:cs typeface="Microsoft Sans Serif"/>
              </a:rPr>
              <a:t>документов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5" dirty="0">
                <a:solidFill>
                  <a:srgbClr val="1B3181"/>
                </a:solidFill>
                <a:latin typeface="Microsoft Sans Serif"/>
                <a:cs typeface="Microsoft Sans Serif"/>
              </a:rPr>
              <a:t>образовательной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 организации, 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 утверждающих</a:t>
            </a:r>
            <a:r>
              <a:rPr sz="1200" spc="-4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положение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1B3181"/>
                </a:solidFill>
                <a:latin typeface="Microsoft Sans Serif"/>
                <a:cs typeface="Microsoft Sans Serif"/>
              </a:rPr>
              <a:t>о</a:t>
            </a:r>
            <a:r>
              <a:rPr sz="1200" spc="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системе</a:t>
            </a:r>
            <a:r>
              <a:rPr sz="1200" spc="-4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наставничества</a:t>
            </a:r>
            <a:r>
              <a:rPr sz="1200" spc="-4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60" dirty="0">
                <a:solidFill>
                  <a:srgbClr val="1B3181"/>
                </a:solidFill>
                <a:latin typeface="Microsoft Sans Serif"/>
                <a:cs typeface="Microsoft Sans Serif"/>
              </a:rPr>
              <a:t>педагогических</a:t>
            </a:r>
            <a:r>
              <a:rPr sz="1200" spc="-5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работников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1B3181"/>
                </a:solidFill>
                <a:latin typeface="Microsoft Sans Serif"/>
                <a:cs typeface="Microsoft Sans Serif"/>
              </a:rPr>
              <a:t>в </a:t>
            </a:r>
            <a:r>
              <a:rPr sz="1200" spc="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5" dirty="0">
                <a:solidFill>
                  <a:srgbClr val="1B3181"/>
                </a:solidFill>
                <a:latin typeface="Microsoft Sans Serif"/>
                <a:cs typeface="Microsoft Sans Serif"/>
              </a:rPr>
              <a:t>образовательной</a:t>
            </a:r>
            <a:r>
              <a:rPr sz="1200" spc="-6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организации.</a:t>
            </a:r>
            <a:endParaRPr sz="1200" dirty="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98700"/>
              </a:lnSpc>
              <a:spcBef>
                <a:spcPts val="90"/>
              </a:spcBef>
            </a:pPr>
            <a:r>
              <a:rPr sz="1200" b="1" dirty="0">
                <a:solidFill>
                  <a:srgbClr val="1B3181"/>
                </a:solidFill>
                <a:latin typeface="Arial"/>
                <a:cs typeface="Arial"/>
              </a:rPr>
              <a:t>B –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количество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5" dirty="0">
                <a:solidFill>
                  <a:srgbClr val="1B3181"/>
                </a:solidFill>
                <a:latin typeface="Microsoft Sans Serif"/>
                <a:cs typeface="Microsoft Sans Serif"/>
              </a:rPr>
              <a:t>образовательных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 организаций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1B3181"/>
                </a:solidFill>
                <a:latin typeface="Microsoft Sans Serif"/>
                <a:cs typeface="Microsoft Sans Serif"/>
              </a:rPr>
              <a:t>в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субъекте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5" dirty="0">
                <a:solidFill>
                  <a:srgbClr val="1B3181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5" dirty="0">
                <a:solidFill>
                  <a:srgbClr val="1B3181"/>
                </a:solidFill>
                <a:latin typeface="Microsoft Sans Serif"/>
                <a:cs typeface="Microsoft Sans Serif"/>
              </a:rPr>
              <a:t>Федерации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1B3181"/>
                </a:solidFill>
                <a:latin typeface="Microsoft Sans Serif"/>
                <a:cs typeface="Microsoft Sans Serif"/>
              </a:rPr>
              <a:t>в </a:t>
            </a:r>
            <a:r>
              <a:rPr sz="1200" spc="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соответствии </a:t>
            </a:r>
            <a:r>
              <a:rPr sz="1200" dirty="0">
                <a:solidFill>
                  <a:srgbClr val="1B3181"/>
                </a:solidFill>
                <a:latin typeface="Microsoft Sans Serif"/>
                <a:cs typeface="Microsoft Sans Serif"/>
              </a:rPr>
              <a:t>с 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формой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федерального </a:t>
            </a:r>
            <a:r>
              <a:rPr sz="1200" spc="-55" dirty="0">
                <a:solidFill>
                  <a:srgbClr val="1B3181"/>
                </a:solidFill>
                <a:latin typeface="Microsoft Sans Serif"/>
                <a:cs typeface="Microsoft Sans Serif"/>
              </a:rPr>
              <a:t>статистического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наблюдения </a:t>
            </a:r>
            <a:r>
              <a:rPr sz="1200" spc="85" dirty="0">
                <a:solidFill>
                  <a:srgbClr val="1B3181"/>
                </a:solidFill>
                <a:latin typeface="Microsoft Sans Serif"/>
                <a:cs typeface="Microsoft Sans Serif"/>
              </a:rPr>
              <a:t>№ </a:t>
            </a:r>
            <a:r>
              <a:rPr sz="1200" spc="-30" dirty="0">
                <a:solidFill>
                  <a:srgbClr val="1B3181"/>
                </a:solidFill>
                <a:latin typeface="Microsoft Sans Serif"/>
                <a:cs typeface="Microsoft Sans Serif"/>
              </a:rPr>
              <a:t>ОО-1 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«Сведения </a:t>
            </a:r>
            <a:r>
              <a:rPr sz="1200" spc="-30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1B3181"/>
                </a:solidFill>
                <a:latin typeface="Microsoft Sans Serif"/>
                <a:cs typeface="Microsoft Sans Serif"/>
              </a:rPr>
              <a:t>об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организации, 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осуществляющей </a:t>
            </a:r>
            <a:r>
              <a:rPr sz="1200" spc="-55" dirty="0">
                <a:solidFill>
                  <a:srgbClr val="1B3181"/>
                </a:solidFill>
                <a:latin typeface="Microsoft Sans Serif"/>
                <a:cs typeface="Microsoft Sans Serif"/>
              </a:rPr>
              <a:t>образовательную 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деятельность </a:t>
            </a:r>
            <a:r>
              <a:rPr sz="1200" spc="-30" dirty="0">
                <a:solidFill>
                  <a:srgbClr val="1B3181"/>
                </a:solidFill>
                <a:latin typeface="Microsoft Sans Serif"/>
                <a:cs typeface="Microsoft Sans Serif"/>
              </a:rPr>
              <a:t>по </a:t>
            </a:r>
            <a:r>
              <a:rPr sz="1200" spc="-55" dirty="0">
                <a:solidFill>
                  <a:srgbClr val="1B3181"/>
                </a:solidFill>
                <a:latin typeface="Microsoft Sans Serif"/>
                <a:cs typeface="Microsoft Sans Serif"/>
              </a:rPr>
              <a:t>образовательным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5" dirty="0">
                <a:solidFill>
                  <a:srgbClr val="1B3181"/>
                </a:solidFill>
                <a:latin typeface="Microsoft Sans Serif"/>
                <a:cs typeface="Microsoft Sans Serif"/>
              </a:rPr>
              <a:t>программам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 начального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общего,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основного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общего,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среднего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общего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55" dirty="0">
                <a:solidFill>
                  <a:srgbClr val="1B3181"/>
                </a:solidFill>
                <a:latin typeface="Microsoft Sans Serif"/>
                <a:cs typeface="Microsoft Sans Serif"/>
              </a:rPr>
              <a:t>образования», </a:t>
            </a:r>
            <a:r>
              <a:rPr sz="1200" spc="-50" dirty="0">
                <a:solidFill>
                  <a:srgbClr val="1B3181"/>
                </a:solidFill>
                <a:latin typeface="Microsoft Sans Serif"/>
                <a:cs typeface="Microsoft Sans Serif"/>
              </a:rPr>
              <a:t> </a:t>
            </a:r>
            <a:r>
              <a:rPr sz="1200" spc="-45" dirty="0">
                <a:solidFill>
                  <a:srgbClr val="1B3181"/>
                </a:solidFill>
                <a:latin typeface="Microsoft Sans Serif"/>
                <a:cs typeface="Microsoft Sans Serif"/>
              </a:rPr>
              <a:t>единиц.</a:t>
            </a:r>
            <a:endParaRPr sz="1200" dirty="0">
              <a:latin typeface="Microsoft Sans Serif"/>
              <a:cs typeface="Microsoft Sans Serif"/>
            </a:endParaRPr>
          </a:p>
        </p:txBody>
      </p:sp>
      <p:pic>
        <p:nvPicPr>
          <p:cNvPr id="9" name="Picture 2" descr="D:\4\leftbar.png"/>
          <p:cNvPicPr>
            <a:picLocks noChangeAspect="1" noChangeArrowheads="1"/>
          </p:cNvPicPr>
          <p:nvPr/>
        </p:nvPicPr>
        <p:blipFill>
          <a:blip r:embed="rId3" cstate="print"/>
          <a:srcRect l="2525" t="6000" b="34987"/>
          <a:stretch>
            <a:fillRect/>
          </a:stretch>
        </p:blipFill>
        <p:spPr bwMode="auto">
          <a:xfrm>
            <a:off x="8686800" y="-1295400"/>
            <a:ext cx="3733800" cy="539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1797</Words>
  <Application>Microsoft Office PowerPoint</Application>
  <PresentationFormat>Произвольный</PresentationFormat>
  <Paragraphs>239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Office Theme</vt:lpstr>
      <vt:lpstr>Межмуниципальная диалог-встреча педагогических команд  Наставничество – ресурс профессионального развития педагогов</vt:lpstr>
      <vt:lpstr>Результаты семинара</vt:lpstr>
      <vt:lpstr>НАСТАВНИЧЕСТВО</vt:lpstr>
      <vt:lpstr>НАСТАВНИЧЕСТВО  (итоги проектных сессий муниципальных образований края)</vt:lpstr>
      <vt:lpstr>https://nastavnik.apkpro.ru/</vt:lpstr>
      <vt:lpstr>Слайд 6</vt:lpstr>
      <vt:lpstr>НАВСТРЕЧУ ДРУГ ДРУГУ: СМП-2015 # НАСТАВНИКИ - 2020</vt:lpstr>
      <vt:lpstr>Нормативно- правовая основа</vt:lpstr>
      <vt:lpstr>Целевая установка Срок внедрения системы  наставничества педагогических  работников в образовательных  организациях Пермского края – конец 2022 года</vt:lpstr>
      <vt:lpstr>–    </vt:lpstr>
      <vt:lpstr>Наставничество – технология интенсивного развития личности </vt:lpstr>
      <vt:lpstr>Условия, обеспечивающие реализацию модели наставничества в образовательной организации</vt:lpstr>
      <vt:lpstr>Проблемное поле</vt:lpstr>
      <vt:lpstr>Кто становится наставляемым? А наставником?</vt:lpstr>
      <vt:lpstr>Категории наставляемых</vt:lpstr>
      <vt:lpstr>Региональный уровень: субъекты/объекты наставничества</vt:lpstr>
      <vt:lpstr>Цель: создание условий для адаптации, эффективного включения в  педагогическую деятельность и повышения профессионального потенциала  80% молодых специалистов.</vt:lpstr>
      <vt:lpstr>НАСТАВНИЧЕСТВО: кому это надо, важно, выгодно? Ваша ассоциация </vt:lpstr>
      <vt:lpstr>Слайд 19</vt:lpstr>
      <vt:lpstr>Ценностная основа наставничества «Я тебя научу и ты пойдешь дальше или я тебя не научу и ты останешься со мной» – выбор за каждым</vt:lpstr>
      <vt:lpstr>Формы наставничества – способ реализации в паре или группе</vt:lpstr>
      <vt:lpstr>Роли в наставничестве </vt:lpstr>
      <vt:lpstr>Модели (виды) наставничества  </vt:lpstr>
      <vt:lpstr>Необходимые и оптимальные условия наставничества  </vt:lpstr>
      <vt:lpstr>Контрольные точки мониторинга  - полезный чек-лист</vt:lpstr>
      <vt:lpstr>Рефлексия  </vt:lpstr>
      <vt:lpstr>Наставничество – технология интенсивного развития личности </vt:lpstr>
      <vt:lpstr>Организация командной работы   Метод «Мировое кафе» на основе   5 управленческих кейсов</vt:lpstr>
      <vt:lpstr>Слайд 29</vt:lpstr>
      <vt:lpstr>Проектные решения - КЕЙС 1  внедрение программы наставничества в малокомплектной школе и отсутствия молодых педагогов стажем до 3х лет.</vt:lpstr>
      <vt:lpstr>Проектные решения - КЕЙС 2  внедрение программы наставничества в условиях сильной активной группы молодых педагогов. </vt:lpstr>
      <vt:lpstr>Проектные решения - КЕЙС 3  внедрение программы наставничества в условиях незаинтересованности опытных педагогов в наставничестве начинающих кадров</vt:lpstr>
      <vt:lpstr>Проектные решения - КЕЙС 4  внедрение программы наставничества в условиях низкого уровня педагогической этики</vt:lpstr>
      <vt:lpstr>Проектные решения - КЕЙС 5  внедрение программы наставничества в условиях повышенной педагогической нагрузки большинства педагогов</vt:lpstr>
      <vt:lpstr>Муниципальный уровень (суъекты наставничества) </vt:lpstr>
      <vt:lpstr>Рефлексия  Выскажитесь одним  предложением о своей работе, выбирая начало фразы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Межмуниципальная диалог-встреча педагогических команд  Наставничество – ресурс профессионального развития педагогов</dc:title>
  <cp:lastModifiedBy>Инга</cp:lastModifiedBy>
  <cp:revision>40</cp:revision>
  <dcterms:created xsi:type="dcterms:W3CDTF">2022-08-23T14:35:42Z</dcterms:created>
  <dcterms:modified xsi:type="dcterms:W3CDTF">2022-08-28T10:23:37Z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2022-08-12T00:00:00Z</vt:filetime>
  </property>
  <property fmtid="{D5CDD505-2E9C-101B-9397-08002B2CF9AE}" pid="3" name="LastSaved">
    <vt:filetime>2022-08-23T00:00:00Z</vt:filetime>
  </property>
</Properties>
</file>