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07"/>
  </p:notesMasterIdLst>
  <p:sldIdLst>
    <p:sldId id="286" r:id="rId3"/>
    <p:sldId id="1541" r:id="rId4"/>
    <p:sldId id="1570" r:id="rId5"/>
    <p:sldId id="1864" r:id="rId6"/>
    <p:sldId id="1934" r:id="rId7"/>
    <p:sldId id="2936" r:id="rId8"/>
    <p:sldId id="2937" r:id="rId9"/>
    <p:sldId id="2938" r:id="rId10"/>
    <p:sldId id="2939" r:id="rId11"/>
    <p:sldId id="2940" r:id="rId12"/>
    <p:sldId id="2941" r:id="rId13"/>
    <p:sldId id="2943" r:id="rId14"/>
    <p:sldId id="2944" r:id="rId15"/>
    <p:sldId id="2942" r:id="rId16"/>
    <p:sldId id="2945" r:id="rId17"/>
    <p:sldId id="1545" r:id="rId18"/>
    <p:sldId id="2946" r:id="rId19"/>
    <p:sldId id="2947" r:id="rId20"/>
    <p:sldId id="2948" r:id="rId21"/>
    <p:sldId id="2949" r:id="rId22"/>
    <p:sldId id="1546" r:id="rId23"/>
    <p:sldId id="1600" r:id="rId24"/>
    <p:sldId id="1607" r:id="rId25"/>
    <p:sldId id="1601" r:id="rId26"/>
    <p:sldId id="1606" r:id="rId27"/>
    <p:sldId id="1613" r:id="rId28"/>
    <p:sldId id="1608" r:id="rId29"/>
    <p:sldId id="1614" r:id="rId30"/>
    <p:sldId id="1615" r:id="rId31"/>
    <p:sldId id="1619" r:id="rId32"/>
    <p:sldId id="1612" r:id="rId33"/>
    <p:sldId id="1609" r:id="rId34"/>
    <p:sldId id="1503" r:id="rId35"/>
    <p:sldId id="1620" r:id="rId36"/>
    <p:sldId id="1584" r:id="rId37"/>
    <p:sldId id="1904" r:id="rId38"/>
    <p:sldId id="1586" r:id="rId39"/>
    <p:sldId id="1979" r:id="rId40"/>
    <p:sldId id="1510" r:id="rId41"/>
    <p:sldId id="1507" r:id="rId42"/>
    <p:sldId id="1509" r:id="rId43"/>
    <p:sldId id="288" r:id="rId44"/>
    <p:sldId id="1515" r:id="rId45"/>
    <p:sldId id="1513" r:id="rId46"/>
    <p:sldId id="1511" r:id="rId47"/>
    <p:sldId id="1580" r:id="rId48"/>
    <p:sldId id="1536" r:id="rId49"/>
    <p:sldId id="1547" r:id="rId50"/>
    <p:sldId id="1542" r:id="rId51"/>
    <p:sldId id="1610" r:id="rId52"/>
    <p:sldId id="1543" r:id="rId53"/>
    <p:sldId id="1544" r:id="rId54"/>
    <p:sldId id="1553" r:id="rId55"/>
    <p:sldId id="1902" r:id="rId56"/>
    <p:sldId id="1516" r:id="rId57"/>
    <p:sldId id="1517" r:id="rId58"/>
    <p:sldId id="1519" r:id="rId59"/>
    <p:sldId id="1520" r:id="rId60"/>
    <p:sldId id="1556" r:id="rId61"/>
    <p:sldId id="1527" r:id="rId62"/>
    <p:sldId id="1514" r:id="rId63"/>
    <p:sldId id="1622" r:id="rId64"/>
    <p:sldId id="2706" r:id="rId65"/>
    <p:sldId id="2910" r:id="rId66"/>
    <p:sldId id="2923" r:id="rId67"/>
    <p:sldId id="2928" r:id="rId68"/>
    <p:sldId id="2913" r:id="rId69"/>
    <p:sldId id="2912" r:id="rId70"/>
    <p:sldId id="2929" r:id="rId71"/>
    <p:sldId id="2915" r:id="rId72"/>
    <p:sldId id="2914" r:id="rId73"/>
    <p:sldId id="2916" r:id="rId74"/>
    <p:sldId id="2917" r:id="rId75"/>
    <p:sldId id="2918" r:id="rId76"/>
    <p:sldId id="2919" r:id="rId77"/>
    <p:sldId id="2920" r:id="rId78"/>
    <p:sldId id="2921" r:id="rId79"/>
    <p:sldId id="2922" r:id="rId80"/>
    <p:sldId id="2930" r:id="rId81"/>
    <p:sldId id="1563" r:id="rId82"/>
    <p:sldId id="1936" r:id="rId83"/>
    <p:sldId id="1955" r:id="rId84"/>
    <p:sldId id="1940" r:id="rId85"/>
    <p:sldId id="2931" r:id="rId86"/>
    <p:sldId id="1623" r:id="rId87"/>
    <p:sldId id="1973" r:id="rId88"/>
    <p:sldId id="1974" r:id="rId89"/>
    <p:sldId id="258" r:id="rId90"/>
    <p:sldId id="1964" r:id="rId91"/>
    <p:sldId id="1960" r:id="rId92"/>
    <p:sldId id="1959" r:id="rId93"/>
    <p:sldId id="1933" r:id="rId94"/>
    <p:sldId id="1917" r:id="rId95"/>
    <p:sldId id="1797" r:id="rId96"/>
    <p:sldId id="1963" r:id="rId97"/>
    <p:sldId id="2932" r:id="rId98"/>
    <p:sldId id="2933" r:id="rId99"/>
    <p:sldId id="1918" r:id="rId100"/>
    <p:sldId id="1919" r:id="rId101"/>
    <p:sldId id="1564" r:id="rId102"/>
    <p:sldId id="1882" r:id="rId103"/>
    <p:sldId id="1572" r:id="rId104"/>
    <p:sldId id="1972" r:id="rId105"/>
    <p:sldId id="1518" r:id="rId106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08" autoAdjust="0"/>
    <p:restoredTop sz="93298" autoAdjust="0"/>
  </p:normalViewPr>
  <p:slideViewPr>
    <p:cSldViewPr>
      <p:cViewPr varScale="1">
        <p:scale>
          <a:sx n="60" d="100"/>
          <a:sy n="60" d="100"/>
        </p:scale>
        <p:origin x="46" y="3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449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F19B2-BCBE-4CD2-A92A-549DDB904C5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87BD04C-0924-4B40-8CC2-CE38542BA5EF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bg1"/>
              </a:solidFill>
            </a:rPr>
            <a:t>1 этап. </a:t>
          </a:r>
          <a:r>
            <a:rPr lang="ru-RU" sz="1600" b="1" dirty="0">
              <a:solidFill>
                <a:schemeClr val="bg1"/>
              </a:solidFill>
            </a:rPr>
            <a:t>Программа повышения квалификации в формате «смешанного обучения»</a:t>
          </a:r>
        </a:p>
      </dgm:t>
    </dgm:pt>
    <dgm:pt modelId="{0860E716-D82C-4225-B577-47C839FF17C6}" type="parTrans" cxnId="{B809FF38-9A7E-442D-B091-85A80415CE27}">
      <dgm:prSet/>
      <dgm:spPr/>
      <dgm:t>
        <a:bodyPr/>
        <a:lstStyle/>
        <a:p>
          <a:endParaRPr lang="ru-RU"/>
        </a:p>
      </dgm:t>
    </dgm:pt>
    <dgm:pt modelId="{79BD40E1-90C3-4D97-B36B-6D7CBF461E76}" type="sibTrans" cxnId="{B809FF38-9A7E-442D-B091-85A80415CE27}">
      <dgm:prSet/>
      <dgm:spPr/>
      <dgm:t>
        <a:bodyPr/>
        <a:lstStyle/>
        <a:p>
          <a:endParaRPr lang="ru-RU"/>
        </a:p>
      </dgm:t>
    </dgm:pt>
    <dgm:pt modelId="{1BFA84C3-CAF1-4020-962A-56E1E5C261D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</a:rPr>
            <a:t>2 этап.</a:t>
          </a:r>
        </a:p>
        <a:p>
          <a:r>
            <a:rPr lang="ru-RU" sz="1600" b="1" dirty="0">
              <a:solidFill>
                <a:schemeClr val="bg1"/>
              </a:solidFill>
            </a:rPr>
            <a:t>Подготовка и реализация  собственного проекта</a:t>
          </a:r>
        </a:p>
      </dgm:t>
    </dgm:pt>
    <dgm:pt modelId="{65F0162E-2816-499B-A0AA-2CDE21752511}" type="parTrans" cxnId="{505D888E-3618-4AEB-9B75-B66A96984F1E}">
      <dgm:prSet/>
      <dgm:spPr/>
      <dgm:t>
        <a:bodyPr/>
        <a:lstStyle/>
        <a:p>
          <a:endParaRPr lang="ru-RU"/>
        </a:p>
      </dgm:t>
    </dgm:pt>
    <dgm:pt modelId="{FA0A5FA0-911D-4F60-A07F-9F60401653DC}" type="sibTrans" cxnId="{505D888E-3618-4AEB-9B75-B66A96984F1E}">
      <dgm:prSet/>
      <dgm:spPr/>
      <dgm:t>
        <a:bodyPr/>
        <a:lstStyle/>
        <a:p>
          <a:endParaRPr lang="ru-RU"/>
        </a:p>
      </dgm:t>
    </dgm:pt>
    <dgm:pt modelId="{0AB5A966-C981-4BF2-A617-939D69C2BC8C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bg1"/>
              </a:solidFill>
            </a:rPr>
            <a:t>3. Этап.</a:t>
          </a:r>
        </a:p>
        <a:p>
          <a:r>
            <a:rPr lang="ru-RU" sz="1600" b="1" dirty="0">
              <a:solidFill>
                <a:schemeClr val="bg1"/>
              </a:solidFill>
            </a:rPr>
            <a:t> Участие в конкурсе-фестивале </a:t>
          </a:r>
        </a:p>
        <a:p>
          <a:r>
            <a:rPr lang="ru-RU" sz="1600" b="1" dirty="0">
              <a:solidFill>
                <a:schemeClr val="bg1"/>
              </a:solidFill>
            </a:rPr>
            <a:t>«5 шагов к читающей школе»</a:t>
          </a:r>
        </a:p>
      </dgm:t>
    </dgm:pt>
    <dgm:pt modelId="{96DF495C-B222-4FFD-972D-5AF845D23E59}" type="parTrans" cxnId="{B2474F01-E7B3-48A6-818E-729BFBBBDD33}">
      <dgm:prSet/>
      <dgm:spPr/>
      <dgm:t>
        <a:bodyPr/>
        <a:lstStyle/>
        <a:p>
          <a:endParaRPr lang="ru-RU"/>
        </a:p>
      </dgm:t>
    </dgm:pt>
    <dgm:pt modelId="{6D85B4E3-6D0E-4372-9681-A283B02E9D37}" type="sibTrans" cxnId="{B2474F01-E7B3-48A6-818E-729BFBBBDD33}">
      <dgm:prSet/>
      <dgm:spPr/>
      <dgm:t>
        <a:bodyPr/>
        <a:lstStyle/>
        <a:p>
          <a:endParaRPr lang="ru-RU"/>
        </a:p>
      </dgm:t>
    </dgm:pt>
    <dgm:pt modelId="{28F08062-D66A-4FA5-BA44-B4868BB1858F}" type="pres">
      <dgm:prSet presAssocID="{1C6F19B2-BCBE-4CD2-A92A-549DDB904C58}" presName="Name0" presStyleCnt="0">
        <dgm:presLayoutVars>
          <dgm:dir/>
          <dgm:resizeHandles val="exact"/>
        </dgm:presLayoutVars>
      </dgm:prSet>
      <dgm:spPr/>
    </dgm:pt>
    <dgm:pt modelId="{07ADA8AC-A190-4358-9D70-580485FA9D4A}" type="pres">
      <dgm:prSet presAssocID="{1C6F19B2-BCBE-4CD2-A92A-549DDB904C58}" presName="bkgdShp" presStyleLbl="alignAccFollowNode1" presStyleIdx="0" presStyleCnt="1"/>
      <dgm:spPr/>
    </dgm:pt>
    <dgm:pt modelId="{D46BAD4D-6D53-4755-925A-B74040356E56}" type="pres">
      <dgm:prSet presAssocID="{1C6F19B2-BCBE-4CD2-A92A-549DDB904C58}" presName="linComp" presStyleCnt="0"/>
      <dgm:spPr/>
    </dgm:pt>
    <dgm:pt modelId="{6D7E4A0E-D9DF-4928-B810-B85C15CD3CF5}" type="pres">
      <dgm:prSet presAssocID="{E87BD04C-0924-4B40-8CC2-CE38542BA5EF}" presName="compNode" presStyleCnt="0"/>
      <dgm:spPr/>
    </dgm:pt>
    <dgm:pt modelId="{6B16D664-95D6-4021-802C-54FD12EAA080}" type="pres">
      <dgm:prSet presAssocID="{E87BD04C-0924-4B40-8CC2-CE38542BA5EF}" presName="node" presStyleLbl="node1" presStyleIdx="0" presStyleCnt="3" custScaleX="112443" custLinFactNeighborX="-12462" custLinFactNeighborY="-247">
        <dgm:presLayoutVars>
          <dgm:bulletEnabled val="1"/>
        </dgm:presLayoutVars>
      </dgm:prSet>
      <dgm:spPr/>
    </dgm:pt>
    <dgm:pt modelId="{9922C627-D3A1-40D0-A5B9-BB99DF75E10D}" type="pres">
      <dgm:prSet presAssocID="{E87BD04C-0924-4B40-8CC2-CE38542BA5EF}" presName="invisiNode" presStyleLbl="node1" presStyleIdx="0" presStyleCnt="3"/>
      <dgm:spPr/>
    </dgm:pt>
    <dgm:pt modelId="{231C18EE-CE74-4EBD-9CB5-F3003994B27E}" type="pres">
      <dgm:prSet presAssocID="{E87BD04C-0924-4B40-8CC2-CE38542BA5EF}" presName="imagNode" presStyleLbl="fgImgPlace1" presStyleIdx="0" presStyleCnt="3" custScaleY="151819" custLinFactNeighborX="-4913" custLinFactNeighborY="-3470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E0DBC41-3ACA-44AC-9485-14742C55547C}" type="pres">
      <dgm:prSet presAssocID="{79BD40E1-90C3-4D97-B36B-6D7CBF461E76}" presName="sibTrans" presStyleLbl="sibTrans2D1" presStyleIdx="0" presStyleCnt="0"/>
      <dgm:spPr/>
    </dgm:pt>
    <dgm:pt modelId="{FCE6FEA9-4EAD-47CB-97D5-11680C0C631D}" type="pres">
      <dgm:prSet presAssocID="{1BFA84C3-CAF1-4020-962A-56E1E5C261DA}" presName="compNode" presStyleCnt="0"/>
      <dgm:spPr/>
    </dgm:pt>
    <dgm:pt modelId="{F701811F-4BB4-4B96-AA43-308DDC4D7666}" type="pres">
      <dgm:prSet presAssocID="{1BFA84C3-CAF1-4020-962A-56E1E5C261DA}" presName="node" presStyleLbl="node1" presStyleIdx="1" presStyleCnt="3" custScaleX="107164" custLinFactNeighborX="1691" custLinFactNeighborY="1536">
        <dgm:presLayoutVars>
          <dgm:bulletEnabled val="1"/>
        </dgm:presLayoutVars>
      </dgm:prSet>
      <dgm:spPr/>
    </dgm:pt>
    <dgm:pt modelId="{2152B903-4182-4F9D-9E70-D461D5252B9E}" type="pres">
      <dgm:prSet presAssocID="{1BFA84C3-CAF1-4020-962A-56E1E5C261DA}" presName="invisiNode" presStyleLbl="node1" presStyleIdx="1" presStyleCnt="3"/>
      <dgm:spPr/>
    </dgm:pt>
    <dgm:pt modelId="{D84B41C8-FEF9-4EFD-9AC5-7C95A9905365}" type="pres">
      <dgm:prSet presAssocID="{1BFA84C3-CAF1-4020-962A-56E1E5C261DA}" presName="imagNode" presStyleLbl="fgImgPlace1" presStyleIdx="1" presStyleCnt="3" custScaleX="111050" custScaleY="127812" custLinFactNeighborX="-832" custLinFactNeighborY="9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4F9AD81-FE04-4EB0-8140-446AA0D8FCCB}" type="pres">
      <dgm:prSet presAssocID="{FA0A5FA0-911D-4F60-A07F-9F60401653DC}" presName="sibTrans" presStyleLbl="sibTrans2D1" presStyleIdx="0" presStyleCnt="0"/>
      <dgm:spPr/>
    </dgm:pt>
    <dgm:pt modelId="{E311FC79-E732-4B94-B5C8-0A12E660798F}" type="pres">
      <dgm:prSet presAssocID="{0AB5A966-C981-4BF2-A617-939D69C2BC8C}" presName="compNode" presStyleCnt="0"/>
      <dgm:spPr/>
    </dgm:pt>
    <dgm:pt modelId="{64B02A3A-2769-41B8-82B3-3D279DB1F95F}" type="pres">
      <dgm:prSet presAssocID="{0AB5A966-C981-4BF2-A617-939D69C2BC8C}" presName="node" presStyleLbl="node1" presStyleIdx="2" presStyleCnt="3" custScaleX="115824" custLinFactNeighborX="15480" custLinFactNeighborY="-822">
        <dgm:presLayoutVars>
          <dgm:bulletEnabled val="1"/>
        </dgm:presLayoutVars>
      </dgm:prSet>
      <dgm:spPr/>
    </dgm:pt>
    <dgm:pt modelId="{754F75FF-04B7-45BA-A8C3-2443C51C87FA}" type="pres">
      <dgm:prSet presAssocID="{0AB5A966-C981-4BF2-A617-939D69C2BC8C}" presName="invisiNode" presStyleLbl="node1" presStyleIdx="2" presStyleCnt="3"/>
      <dgm:spPr/>
    </dgm:pt>
    <dgm:pt modelId="{DBE974D4-66B4-416F-9005-5F03B17DBAC8}" type="pres">
      <dgm:prSet presAssocID="{0AB5A966-C981-4BF2-A617-939D69C2BC8C}" presName="imagNode" presStyleLbl="fgImgPlace1" presStyleIdx="2" presStyleCnt="3" custScaleX="114330" custScaleY="111721" custLinFactNeighborX="6862" custLinFactNeighborY="-23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2474F01-E7B3-48A6-818E-729BFBBBDD33}" srcId="{1C6F19B2-BCBE-4CD2-A92A-549DDB904C58}" destId="{0AB5A966-C981-4BF2-A617-939D69C2BC8C}" srcOrd="2" destOrd="0" parTransId="{96DF495C-B222-4FFD-972D-5AF845D23E59}" sibTransId="{6D85B4E3-6D0E-4372-9681-A283B02E9D37}"/>
    <dgm:cxn modelId="{B809FF38-9A7E-442D-B091-85A80415CE27}" srcId="{1C6F19B2-BCBE-4CD2-A92A-549DDB904C58}" destId="{E87BD04C-0924-4B40-8CC2-CE38542BA5EF}" srcOrd="0" destOrd="0" parTransId="{0860E716-D82C-4225-B577-47C839FF17C6}" sibTransId="{79BD40E1-90C3-4D97-B36B-6D7CBF461E76}"/>
    <dgm:cxn modelId="{A143F145-42A9-447C-B8F6-F87FAD897368}" type="presOf" srcId="{1BFA84C3-CAF1-4020-962A-56E1E5C261DA}" destId="{F701811F-4BB4-4B96-AA43-308DDC4D7666}" srcOrd="0" destOrd="0" presId="urn:microsoft.com/office/officeart/2005/8/layout/pList2"/>
    <dgm:cxn modelId="{6FF7036D-E513-4B67-B9E1-04235571C3C4}" type="presOf" srcId="{E87BD04C-0924-4B40-8CC2-CE38542BA5EF}" destId="{6B16D664-95D6-4021-802C-54FD12EAA080}" srcOrd="0" destOrd="0" presId="urn:microsoft.com/office/officeart/2005/8/layout/pList2"/>
    <dgm:cxn modelId="{9C33F375-D080-4690-AC98-48A85CDB5E19}" type="presOf" srcId="{0AB5A966-C981-4BF2-A617-939D69C2BC8C}" destId="{64B02A3A-2769-41B8-82B3-3D279DB1F95F}" srcOrd="0" destOrd="0" presId="urn:microsoft.com/office/officeart/2005/8/layout/pList2"/>
    <dgm:cxn modelId="{505D888E-3618-4AEB-9B75-B66A96984F1E}" srcId="{1C6F19B2-BCBE-4CD2-A92A-549DDB904C58}" destId="{1BFA84C3-CAF1-4020-962A-56E1E5C261DA}" srcOrd="1" destOrd="0" parTransId="{65F0162E-2816-499B-A0AA-2CDE21752511}" sibTransId="{FA0A5FA0-911D-4F60-A07F-9F60401653DC}"/>
    <dgm:cxn modelId="{404FD7B1-CA79-4827-89E3-F6EE2A9ECA9E}" type="presOf" srcId="{1C6F19B2-BCBE-4CD2-A92A-549DDB904C58}" destId="{28F08062-D66A-4FA5-BA44-B4868BB1858F}" srcOrd="0" destOrd="0" presId="urn:microsoft.com/office/officeart/2005/8/layout/pList2"/>
    <dgm:cxn modelId="{7D0C64C2-7A34-41FB-9572-EC3CC1FA5703}" type="presOf" srcId="{79BD40E1-90C3-4D97-B36B-6D7CBF461E76}" destId="{5E0DBC41-3ACA-44AC-9485-14742C55547C}" srcOrd="0" destOrd="0" presId="urn:microsoft.com/office/officeart/2005/8/layout/pList2"/>
    <dgm:cxn modelId="{E0B9A0E4-03E1-4977-A53D-DC59E657E45E}" type="presOf" srcId="{FA0A5FA0-911D-4F60-A07F-9F60401653DC}" destId="{04F9AD81-FE04-4EB0-8140-446AA0D8FCCB}" srcOrd="0" destOrd="0" presId="urn:microsoft.com/office/officeart/2005/8/layout/pList2"/>
    <dgm:cxn modelId="{EE3F553A-7208-4947-A622-EF8AC6A49621}" type="presParOf" srcId="{28F08062-D66A-4FA5-BA44-B4868BB1858F}" destId="{07ADA8AC-A190-4358-9D70-580485FA9D4A}" srcOrd="0" destOrd="0" presId="urn:microsoft.com/office/officeart/2005/8/layout/pList2"/>
    <dgm:cxn modelId="{BAC04BB1-381B-431F-9A8B-3A0E1994023E}" type="presParOf" srcId="{28F08062-D66A-4FA5-BA44-B4868BB1858F}" destId="{D46BAD4D-6D53-4755-925A-B74040356E56}" srcOrd="1" destOrd="0" presId="urn:microsoft.com/office/officeart/2005/8/layout/pList2"/>
    <dgm:cxn modelId="{8C49AED9-71C5-4D61-9385-3BAA9DED6DA3}" type="presParOf" srcId="{D46BAD4D-6D53-4755-925A-B74040356E56}" destId="{6D7E4A0E-D9DF-4928-B810-B85C15CD3CF5}" srcOrd="0" destOrd="0" presId="urn:microsoft.com/office/officeart/2005/8/layout/pList2"/>
    <dgm:cxn modelId="{AACD3BAA-E5DC-471A-A209-16A271DB85A4}" type="presParOf" srcId="{6D7E4A0E-D9DF-4928-B810-B85C15CD3CF5}" destId="{6B16D664-95D6-4021-802C-54FD12EAA080}" srcOrd="0" destOrd="0" presId="urn:microsoft.com/office/officeart/2005/8/layout/pList2"/>
    <dgm:cxn modelId="{159E4F58-B793-4D77-96B9-C637E22BAB39}" type="presParOf" srcId="{6D7E4A0E-D9DF-4928-B810-B85C15CD3CF5}" destId="{9922C627-D3A1-40D0-A5B9-BB99DF75E10D}" srcOrd="1" destOrd="0" presId="urn:microsoft.com/office/officeart/2005/8/layout/pList2"/>
    <dgm:cxn modelId="{D2DEE36E-A605-48DF-B61A-7E24A5817F77}" type="presParOf" srcId="{6D7E4A0E-D9DF-4928-B810-B85C15CD3CF5}" destId="{231C18EE-CE74-4EBD-9CB5-F3003994B27E}" srcOrd="2" destOrd="0" presId="urn:microsoft.com/office/officeart/2005/8/layout/pList2"/>
    <dgm:cxn modelId="{4B640B38-989E-4609-B0B6-920B57ADB560}" type="presParOf" srcId="{D46BAD4D-6D53-4755-925A-B74040356E56}" destId="{5E0DBC41-3ACA-44AC-9485-14742C55547C}" srcOrd="1" destOrd="0" presId="urn:microsoft.com/office/officeart/2005/8/layout/pList2"/>
    <dgm:cxn modelId="{04AC5F10-88B8-4AF2-B614-F20310F0CF45}" type="presParOf" srcId="{D46BAD4D-6D53-4755-925A-B74040356E56}" destId="{FCE6FEA9-4EAD-47CB-97D5-11680C0C631D}" srcOrd="2" destOrd="0" presId="urn:microsoft.com/office/officeart/2005/8/layout/pList2"/>
    <dgm:cxn modelId="{558F8ACA-0FDE-4F06-AC1B-A25D73869F23}" type="presParOf" srcId="{FCE6FEA9-4EAD-47CB-97D5-11680C0C631D}" destId="{F701811F-4BB4-4B96-AA43-308DDC4D7666}" srcOrd="0" destOrd="0" presId="urn:microsoft.com/office/officeart/2005/8/layout/pList2"/>
    <dgm:cxn modelId="{03EC39CA-ECB6-46D3-82C7-9C2798DB56CB}" type="presParOf" srcId="{FCE6FEA9-4EAD-47CB-97D5-11680C0C631D}" destId="{2152B903-4182-4F9D-9E70-D461D5252B9E}" srcOrd="1" destOrd="0" presId="urn:microsoft.com/office/officeart/2005/8/layout/pList2"/>
    <dgm:cxn modelId="{62205C44-CD88-4294-B6C4-4EC362683877}" type="presParOf" srcId="{FCE6FEA9-4EAD-47CB-97D5-11680C0C631D}" destId="{D84B41C8-FEF9-4EFD-9AC5-7C95A9905365}" srcOrd="2" destOrd="0" presId="urn:microsoft.com/office/officeart/2005/8/layout/pList2"/>
    <dgm:cxn modelId="{AA2FF7F6-BE4B-4F40-91C0-41B98A76E500}" type="presParOf" srcId="{D46BAD4D-6D53-4755-925A-B74040356E56}" destId="{04F9AD81-FE04-4EB0-8140-446AA0D8FCCB}" srcOrd="3" destOrd="0" presId="urn:microsoft.com/office/officeart/2005/8/layout/pList2"/>
    <dgm:cxn modelId="{C18D1836-9531-4EAE-9574-FDD19AF42497}" type="presParOf" srcId="{D46BAD4D-6D53-4755-925A-B74040356E56}" destId="{E311FC79-E732-4B94-B5C8-0A12E660798F}" srcOrd="4" destOrd="0" presId="urn:microsoft.com/office/officeart/2005/8/layout/pList2"/>
    <dgm:cxn modelId="{46DD54AE-6EAC-43F0-8EAF-73A29AA43355}" type="presParOf" srcId="{E311FC79-E732-4B94-B5C8-0A12E660798F}" destId="{64B02A3A-2769-41B8-82B3-3D279DB1F95F}" srcOrd="0" destOrd="0" presId="urn:microsoft.com/office/officeart/2005/8/layout/pList2"/>
    <dgm:cxn modelId="{C5B4C044-942A-4E40-B53A-AD29DE71DB3A}" type="presParOf" srcId="{E311FC79-E732-4B94-B5C8-0A12E660798F}" destId="{754F75FF-04B7-45BA-A8C3-2443C51C87FA}" srcOrd="1" destOrd="0" presId="urn:microsoft.com/office/officeart/2005/8/layout/pList2"/>
    <dgm:cxn modelId="{9B2BBF91-61C3-49E2-BC3E-3AC67362D6C1}" type="presParOf" srcId="{E311FC79-E732-4B94-B5C8-0A12E660798F}" destId="{DBE974D4-66B4-416F-9005-5F03B17DBAC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DA8AC-A190-4358-9D70-580485FA9D4A}">
      <dsp:nvSpPr>
        <dsp:cNvPr id="0" name=""/>
        <dsp:cNvSpPr/>
      </dsp:nvSpPr>
      <dsp:spPr>
        <a:xfrm>
          <a:off x="0" y="0"/>
          <a:ext cx="6180927" cy="167537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C18EE-CE74-4EBD-9CB5-F3003994B27E}">
      <dsp:nvSpPr>
        <dsp:cNvPr id="0" name=""/>
        <dsp:cNvSpPr/>
      </dsp:nvSpPr>
      <dsp:spPr>
        <a:xfrm>
          <a:off x="214306" y="-47471"/>
          <a:ext cx="1612647" cy="186526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6D664-95D6-4021-802C-54FD12EAA080}">
      <dsp:nvSpPr>
        <dsp:cNvPr id="0" name=""/>
        <dsp:cNvSpPr/>
      </dsp:nvSpPr>
      <dsp:spPr>
        <a:xfrm rot="10800000">
          <a:off x="0" y="1717788"/>
          <a:ext cx="1813309" cy="20476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</a:rPr>
            <a:t>1 этап. </a:t>
          </a:r>
          <a:r>
            <a:rPr lang="ru-RU" sz="1600" b="1" kern="1200" dirty="0">
              <a:solidFill>
                <a:schemeClr val="bg1"/>
              </a:solidFill>
            </a:rPr>
            <a:t>Программа повышения квалификации в формате «смешанного обучения»</a:t>
          </a:r>
        </a:p>
      </dsp:txBody>
      <dsp:txXfrm rot="10800000">
        <a:off x="55766" y="1717788"/>
        <a:ext cx="1701777" cy="1991914"/>
      </dsp:txXfrm>
    </dsp:sp>
    <dsp:sp modelId="{D84B41C8-FEF9-4EFD-9AC5-7C95A9905365}">
      <dsp:nvSpPr>
        <dsp:cNvPr id="0" name=""/>
        <dsp:cNvSpPr/>
      </dsp:nvSpPr>
      <dsp:spPr>
        <a:xfrm>
          <a:off x="2154361" y="64511"/>
          <a:ext cx="1790845" cy="157030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1811F-4BB4-4B96-AA43-308DDC4D7666}">
      <dsp:nvSpPr>
        <dsp:cNvPr id="0" name=""/>
        <dsp:cNvSpPr/>
      </dsp:nvSpPr>
      <dsp:spPr>
        <a:xfrm rot="10800000">
          <a:off x="2226382" y="1675375"/>
          <a:ext cx="1728177" cy="20476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2 этап.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Подготовка и реализация  собственного проекта</a:t>
          </a:r>
        </a:p>
      </dsp:txBody>
      <dsp:txXfrm rot="10800000">
        <a:off x="2279529" y="1675375"/>
        <a:ext cx="1621883" cy="1994533"/>
      </dsp:txXfrm>
    </dsp:sp>
    <dsp:sp modelId="{DBE974D4-66B4-416F-9005-5F03B17DBAC8}">
      <dsp:nvSpPr>
        <dsp:cNvPr id="0" name=""/>
        <dsp:cNvSpPr/>
      </dsp:nvSpPr>
      <dsp:spPr>
        <a:xfrm>
          <a:off x="4242595" y="122655"/>
          <a:ext cx="1843739" cy="13726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02A3A-2769-41B8-82B3-3D279DB1F95F}">
      <dsp:nvSpPr>
        <dsp:cNvPr id="0" name=""/>
        <dsp:cNvSpPr/>
      </dsp:nvSpPr>
      <dsp:spPr>
        <a:xfrm rot="10800000">
          <a:off x="4313094" y="1658543"/>
          <a:ext cx="1867832" cy="20476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3. Этап.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 Участие в конкурсе-фестивале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bg1"/>
              </a:solidFill>
            </a:rPr>
            <a:t>«5 шагов к читающей школе»</a:t>
          </a:r>
        </a:p>
      </dsp:txBody>
      <dsp:txXfrm rot="10800000">
        <a:off x="4370536" y="1658543"/>
        <a:ext cx="1752948" cy="1990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C46FA-2C32-41F8-B2DB-86D0570F14A9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49C70-560B-4D13-868E-0E1639DE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57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49C70-560B-4D13-868E-0E1639DEE9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79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>
            <a:extLst>
              <a:ext uri="{FF2B5EF4-FFF2-40B4-BE49-F238E27FC236}">
                <a16:creationId xmlns:a16="http://schemas.microsoft.com/office/drawing/2014/main" id="{C920EFF2-6C35-44BB-ACB0-834FD3F9C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>
            <a:extLst>
              <a:ext uri="{FF2B5EF4-FFF2-40B4-BE49-F238E27FC236}">
                <a16:creationId xmlns:a16="http://schemas.microsoft.com/office/drawing/2014/main" id="{4D9CA331-2112-456C-92AE-FDAFFC7B5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7652" name="Номер слайда 3">
            <a:extLst>
              <a:ext uri="{FF2B5EF4-FFF2-40B4-BE49-F238E27FC236}">
                <a16:creationId xmlns:a16="http://schemas.microsoft.com/office/drawing/2014/main" id="{A563EAD2-6105-4B28-BFA7-37F10C5AD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5D687D-6C2D-4FAB-8DCD-FBBE629181D8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49C70-560B-4D13-868E-0E1639DEE96C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44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001FD-7E5C-4189-A490-B6A57896C73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5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>
            <a:extLst>
              <a:ext uri="{FF2B5EF4-FFF2-40B4-BE49-F238E27FC236}">
                <a16:creationId xmlns:a16="http://schemas.microsoft.com/office/drawing/2014/main" id="{A3299F99-1675-44EE-A183-4D09BB458D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>
            <a:extLst>
              <a:ext uri="{FF2B5EF4-FFF2-40B4-BE49-F238E27FC236}">
                <a16:creationId xmlns:a16="http://schemas.microsoft.com/office/drawing/2014/main" id="{0824A18C-3E3F-4344-94AD-9C817F606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80900" name="Номер слайда 3">
            <a:extLst>
              <a:ext uri="{FF2B5EF4-FFF2-40B4-BE49-F238E27FC236}">
                <a16:creationId xmlns:a16="http://schemas.microsoft.com/office/drawing/2014/main" id="{D27964BA-0FF0-45CA-BAFA-B1BDA8C15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1A6575-3D43-400D-AFA6-3D6AA82D373B}" type="slidenum">
              <a:rPr lang="ru-RU" altLang="ru-RU" smtClean="0"/>
              <a:pPr/>
              <a:t>95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Образ слайда 1">
            <a:extLst>
              <a:ext uri="{FF2B5EF4-FFF2-40B4-BE49-F238E27FC236}">
                <a16:creationId xmlns:a16="http://schemas.microsoft.com/office/drawing/2014/main" id="{3F341644-A843-495D-8324-F0B0ADE05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Заметки 2">
            <a:extLst>
              <a:ext uri="{FF2B5EF4-FFF2-40B4-BE49-F238E27FC236}">
                <a16:creationId xmlns:a16="http://schemas.microsoft.com/office/drawing/2014/main" id="{84BF6EBE-C4C3-48CB-9FD7-B892D85E2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0052" name="Номер слайда 3">
            <a:extLst>
              <a:ext uri="{FF2B5EF4-FFF2-40B4-BE49-F238E27FC236}">
                <a16:creationId xmlns:a16="http://schemas.microsoft.com/office/drawing/2014/main" id="{A929CBB9-E5D9-4BE1-A7FE-5939F5DBDC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41A3289-F29A-4A64-82A6-3CAF48822CED}" type="slidenum">
              <a:rPr lang="ru-RU" altLang="ru-RU" smtClean="0"/>
              <a:pPr/>
              <a:t>99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раз слайда 1">
            <a:extLst>
              <a:ext uri="{FF2B5EF4-FFF2-40B4-BE49-F238E27FC236}">
                <a16:creationId xmlns:a16="http://schemas.microsoft.com/office/drawing/2014/main" id="{DD692DEC-F1E1-4336-BEFA-B38E457C6C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Заметки 2">
            <a:extLst>
              <a:ext uri="{FF2B5EF4-FFF2-40B4-BE49-F238E27FC236}">
                <a16:creationId xmlns:a16="http://schemas.microsoft.com/office/drawing/2014/main" id="{DF2BE140-866F-4440-9777-3502C78F4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4148" name="Номер слайда 3">
            <a:extLst>
              <a:ext uri="{FF2B5EF4-FFF2-40B4-BE49-F238E27FC236}">
                <a16:creationId xmlns:a16="http://schemas.microsoft.com/office/drawing/2014/main" id="{BA14827F-C9D8-4E99-BA2F-8227C0953D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A40636-47FB-44E6-A61C-D054200AF21A}" type="slidenum">
              <a:rPr lang="ru-RU" altLang="ru-RU" smtClean="0"/>
              <a:pPr/>
              <a:t>103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463154"/>
            <a:ext cx="7793037" cy="85725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1513285"/>
            <a:ext cx="3810000" cy="30861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378F97CF-5B94-4D54-9662-CE9CA2B38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75B6496-B1C6-4A9C-AD28-7DD2501095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153A4ABA-C47D-45D3-842A-4420A31EB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AA6E6-6A7B-463B-9B33-6D7B8E2F542D}" type="slidenum">
              <a:rPr lang="en-CA" altLang="ru-RU"/>
              <a:pPr>
                <a:defRPr/>
              </a:pPr>
              <a:t>‹#›</a:t>
            </a:fld>
            <a:endParaRPr lang="en-CA" altLang="ru-RU"/>
          </a:p>
        </p:txBody>
      </p:sp>
    </p:spTree>
    <p:extLst>
      <p:ext uri="{BB962C8B-B14F-4D97-AF65-F5344CB8AC3E}">
        <p14:creationId xmlns:p14="http://schemas.microsoft.com/office/powerpoint/2010/main" val="1737149322"/>
      </p:ext>
    </p:extLst>
  </p:cSld>
  <p:clrMapOvr>
    <a:masterClrMapping/>
  </p:clrMapOvr>
  <p:transition spd="med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076190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Слайд think-cell" r:id="rId5" imgW="359" imgH="358" progId="TCLayout.ActiveDocument.1">
                  <p:embed/>
                </p:oleObj>
              </mc:Choice>
              <mc:Fallback>
                <p:oleObj name="Слайд think-cell" r:id="rId5" imgW="359" imgH="35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:a16="http://schemas.microsoft.com/office/drawing/2014/main" id="{189A008C-DE94-473E-9206-C741D3B04BB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2400" b="1" i="0" baseline="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281" y="1171575"/>
            <a:ext cx="8439150" cy="3051572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  <a:sym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351282" y="881765"/>
            <a:ext cx="3915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51281" y="291470"/>
            <a:ext cx="843910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900" cap="all" baseline="0">
                <a:solidFill>
                  <a:schemeClr val="accent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  <a:lvl2pPr marL="342892" indent="0">
              <a:buFont typeface="Arial" panose="020B0604020202020204" pitchFamily="34" charset="0"/>
              <a:buNone/>
              <a:defRPr/>
            </a:lvl2pPr>
            <a:lvl3pPr marL="685783" indent="0">
              <a:buFont typeface="Arial" panose="020B0604020202020204" pitchFamily="34" charset="0"/>
              <a:buNone/>
              <a:defRPr/>
            </a:lvl3pPr>
            <a:lvl4pPr marL="1028675" indent="0">
              <a:buFont typeface="Arial" panose="020B0604020202020204" pitchFamily="34" charset="0"/>
              <a:buNone/>
              <a:defRPr/>
            </a:lvl4pPr>
            <a:lvl5pPr marL="137156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217098" y="4891688"/>
            <a:ext cx="3339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ADFAACA-6A63-4FF6-B417-AB12268D3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2733421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Слайд think-cell" r:id="rId5" imgW="359" imgH="358" progId="TCLayout.ActiveDocument.1">
                  <p:embed/>
                </p:oleObj>
              </mc:Choice>
              <mc:Fallback>
                <p:oleObj name="Слайд think-cell" r:id="rId5" imgW="359" imgH="358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700" b="1" i="0" baseline="0" dirty="0">
              <a:latin typeface="Trebuchet MS"/>
              <a:sym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81" y="486852"/>
            <a:ext cx="8439104" cy="33239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281" y="1171575"/>
            <a:ext cx="8439150" cy="30515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351282" y="881765"/>
            <a:ext cx="3915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51281" y="291470"/>
            <a:ext cx="843910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900" cap="all" baseline="0">
                <a:solidFill>
                  <a:schemeClr val="accent1"/>
                </a:solidFill>
              </a:defRPr>
            </a:lvl1pPr>
            <a:lvl2pPr marL="342892" indent="0">
              <a:buFont typeface="Arial" panose="020B0604020202020204" pitchFamily="34" charset="0"/>
              <a:buNone/>
              <a:defRPr/>
            </a:lvl2pPr>
            <a:lvl3pPr marL="685783" indent="0">
              <a:buFont typeface="Arial" panose="020B0604020202020204" pitchFamily="34" charset="0"/>
              <a:buNone/>
              <a:defRPr/>
            </a:lvl3pPr>
            <a:lvl4pPr marL="1028675" indent="0">
              <a:buFont typeface="Arial" panose="020B0604020202020204" pitchFamily="34" charset="0"/>
              <a:buNone/>
              <a:defRPr/>
            </a:lvl4pPr>
            <a:lvl5pPr marL="137156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217098" y="4891688"/>
            <a:ext cx="3339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149403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E3BA-EEAD-42B0-A53A-6A185FA99866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837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730D4-CDEF-4125-99AC-A9EE4F75CC1C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76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DA6D-FFE3-4E10-A4EC-F8C7B71B409F}" type="datetime1">
              <a:rPr lang="ru-RU" smtClean="0"/>
              <a:t>01.10.2020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34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EC45-05FF-43A7-82A1-02849DE1B2C2}" type="datetime1">
              <a:rPr lang="ru-RU" smtClean="0"/>
              <a:t>01.10.2020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4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ED067-7FD3-448C-9039-D525EFCC4F60}" type="datetime1">
              <a:rPr lang="ru-RU" smtClean="0"/>
              <a:t>01.10.2020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479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851F-CE25-42A5-9C30-9EF49642F44C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16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F73A-D1F5-4F52-8E58-50E33FC2CA13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3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6000">
                <a:latin typeface="Candara" panose="020E0502030303020204" pitchFamily="34" charset="0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dirty="0"/>
              <a:t>Пример текста</a:t>
            </a:r>
            <a:endParaRPr lang="en-US" dirty="0"/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1763688" y="303498"/>
            <a:ext cx="6923112" cy="8966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3"/>
          </p:nvPr>
        </p:nvSpPr>
        <p:spPr>
          <a:xfrm>
            <a:off x="468313" y="303610"/>
            <a:ext cx="1295400" cy="899988"/>
          </a:xfrm>
        </p:spPr>
      </p:sp>
      <p:sp>
        <p:nvSpPr>
          <p:cNvPr id="13" name="Дата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E2110D7-0814-45A7-95A4-6C99B4A7F123}" type="datetime1">
              <a:rPr lang="ru-RU" smtClean="0"/>
              <a:t>01.10.2020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1DEFB-CD42-4837-B271-5D3EB66438A1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56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E602D-5A07-4A69-9DCA-D5F008146434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61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137159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latin typeface="Candara" panose="020E0502030303020204" pitchFamily="34" charset="0"/>
              </a:defRPr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dirty="0"/>
              <a:t>Пример текста</a:t>
            </a:r>
            <a:endParaRPr lang="en-US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4"/>
          </p:nvPr>
        </p:nvSpPr>
        <p:spPr>
          <a:xfrm>
            <a:off x="468313" y="2787650"/>
            <a:ext cx="3887787" cy="2016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5"/>
          </p:nvPr>
        </p:nvSpPr>
        <p:spPr>
          <a:xfrm>
            <a:off x="4499992" y="2787775"/>
            <a:ext cx="4175125" cy="201622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763688" y="303498"/>
            <a:ext cx="6923112" cy="89665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3"/>
          </p:nvPr>
        </p:nvSpPr>
        <p:spPr>
          <a:xfrm>
            <a:off x="468313" y="303610"/>
            <a:ext cx="1295400" cy="899988"/>
          </a:xfrm>
        </p:spPr>
      </p:sp>
      <p:sp>
        <p:nvSpPr>
          <p:cNvPr id="7" name="Дата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E2110D7-0814-45A7-95A4-6C99B4A7F123}" type="datetime1">
              <a:rPr lang="ru-RU" smtClean="0"/>
              <a:t>01.10.2020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8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1763688" y="303498"/>
            <a:ext cx="6923112" cy="896652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14"/>
          </p:nvPr>
        </p:nvSpPr>
        <p:spPr>
          <a:xfrm>
            <a:off x="468313" y="303610"/>
            <a:ext cx="1295400" cy="899988"/>
          </a:xfrm>
        </p:spPr>
      </p:sp>
      <p:sp>
        <p:nvSpPr>
          <p:cNvPr id="3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2110D7-0814-45A7-95A4-6C99B4A7F123}" type="datetime1">
              <a:rPr lang="ru-RU" smtClean="0"/>
              <a:t>01.10.2020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1FDC-7916-42F9-BAC8-E753D15640AE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931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5"/>
          </p:nvPr>
        </p:nvSpPr>
        <p:spPr>
          <a:xfrm>
            <a:off x="467544" y="1347614"/>
            <a:ext cx="2160588" cy="20161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6"/>
          </p:nvPr>
        </p:nvSpPr>
        <p:spPr>
          <a:xfrm>
            <a:off x="468313" y="3508375"/>
            <a:ext cx="2159000" cy="1079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2771775" y="1347788"/>
            <a:ext cx="5903913" cy="324008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Заголовок 2"/>
          <p:cNvSpPr>
            <a:spLocks noGrp="1"/>
          </p:cNvSpPr>
          <p:nvPr>
            <p:ph type="title"/>
          </p:nvPr>
        </p:nvSpPr>
        <p:spPr>
          <a:xfrm>
            <a:off x="1763688" y="303498"/>
            <a:ext cx="6923112" cy="896652"/>
          </a:xfrm>
        </p:spPr>
        <p:txBody>
          <a:bodyPr/>
          <a:lstStyle/>
          <a:p>
            <a:endParaRPr lang="ru-RU"/>
          </a:p>
        </p:txBody>
      </p:sp>
      <p:sp>
        <p:nvSpPr>
          <p:cNvPr id="18" name="Рисунок 3"/>
          <p:cNvSpPr>
            <a:spLocks noGrp="1"/>
          </p:cNvSpPr>
          <p:nvPr>
            <p:ph type="pic" sz="quarter" idx="13"/>
          </p:nvPr>
        </p:nvSpPr>
        <p:spPr>
          <a:xfrm>
            <a:off x="468313" y="303610"/>
            <a:ext cx="1295400" cy="899988"/>
          </a:xfrm>
        </p:spPr>
      </p:sp>
      <p:sp>
        <p:nvSpPr>
          <p:cNvPr id="19" name="Дата 18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E2110D7-0814-45A7-95A4-6C99B4A7F123}" type="datetime1">
              <a:rPr lang="ru-RU" smtClean="0"/>
              <a:t>01.10.2020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1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5F60-7C19-44A6-AB18-C136212F208D}" type="datetime1">
              <a:rPr lang="ru-RU" smtClean="0"/>
              <a:t>01.10.2020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98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FED11-5701-4FCE-881A-A0B806A6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A67A-7114-4B43-9C56-518B24D23B95}" type="datetimeFigureOut">
              <a:rPr lang="en-US"/>
              <a:pPr>
                <a:defRPr/>
              </a:pPr>
              <a:t>10/1/2020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D972E-68E1-4990-8B55-CA641D86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71BBF-8B36-4FA7-B950-BBA2E90D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93BF9-0EFE-48D6-8688-FB668DCF053D}" type="slidenum">
              <a:rPr lang="en-AU" altLang="ru-RU"/>
              <a:pPr>
                <a:defRPr/>
              </a:pPr>
              <a:t>‹#›</a:t>
            </a:fld>
            <a:endParaRPr lang="en-AU" altLang="ru-RU"/>
          </a:p>
        </p:txBody>
      </p:sp>
    </p:spTree>
    <p:extLst>
      <p:ext uri="{BB962C8B-B14F-4D97-AF65-F5344CB8AC3E}">
        <p14:creationId xmlns:p14="http://schemas.microsoft.com/office/powerpoint/2010/main" val="3884603731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1A7E64-0510-46D6-B877-1CF85A28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A81C8-5C93-4440-96F2-87FC9C025E4A}" type="datetimeFigureOut">
              <a:rPr lang="en-US"/>
              <a:pPr>
                <a:defRPr/>
              </a:pPr>
              <a:t>10/1/2020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62389C-136D-4560-8A9E-F6B5DA6C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E1B90C-A276-4612-B586-6F2BEFF6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900DA-BA0D-495B-A675-7DD995E4E828}" type="slidenum">
              <a:rPr lang="en-AU" altLang="ru-RU"/>
              <a:pPr>
                <a:defRPr/>
              </a:pPr>
              <a:t>‹#›</a:t>
            </a:fld>
            <a:endParaRPr lang="en-AU" altLang="ru-RU"/>
          </a:p>
        </p:txBody>
      </p:sp>
    </p:spTree>
    <p:extLst>
      <p:ext uri="{BB962C8B-B14F-4D97-AF65-F5344CB8AC3E}">
        <p14:creationId xmlns:p14="http://schemas.microsoft.com/office/powerpoint/2010/main" val="261559951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E2110D7-0814-45A7-95A4-6C99B4A7F123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ru-RU" dirty="0"/>
              <a:t>РШБА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2D38BD-AC05-45EF-A3CD-5A738F89286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4" r:id="rId4"/>
    <p:sldLayoutId id="2147483668" r:id="rId5"/>
    <p:sldLayoutId id="2147483665" r:id="rId6"/>
    <p:sldLayoutId id="2147483671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B762C-67D5-4663-9491-7DEA79D1909F}" type="datetime1">
              <a:rPr lang="ru-RU" smtClean="0"/>
              <a:t>01.10.2020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РШБА 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32F98-0097-4CFF-BAD6-3D1672285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1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profile/552226715479/statuses/151693153294423" TargetMode="External"/><Relationship Id="rId2" Type="http://schemas.openxmlformats.org/officeDocument/2006/relationships/hyperlink" Target="https://www.instagram.com/p/B_93O8q__A/?utm_source=ig_web_copy_link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ok.ru/group53695021056082/topic/151720584162130" TargetMode="External"/><Relationship Id="rId5" Type="http://schemas.openxmlformats.org/officeDocument/2006/relationships/hyperlink" Target="https://stapico.ru/photos/2313654502845932938/info/CAbwIMXHWWK" TargetMode="External"/><Relationship Id="rId4" Type="http://schemas.openxmlformats.org/officeDocument/2006/relationships/hyperlink" Target="https://ok.ru/profile/554606423519/statuses/151547942925279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al-press.ru/" TargetMode="External"/><Relationship Id="rId2" Type="http://schemas.openxmlformats.org/officeDocument/2006/relationships/hyperlink" Target="https://podpiska.pochta.ru/press/&#1055;375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ral-press.ru/" TargetMode="External"/><Relationship Id="rId3" Type="http://schemas.openxmlformats.org/officeDocument/2006/relationships/image" Target="../media/image131.jpeg"/><Relationship Id="rId7" Type="http://schemas.openxmlformats.org/officeDocument/2006/relationships/hyperlink" Target="https://podpiska.pochta.ru/press/&#1055;3760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5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hyperlink" Target="http://www.ural-press.ru/" TargetMode="External"/><Relationship Id="rId7" Type="http://schemas.openxmlformats.org/officeDocument/2006/relationships/image" Target="../media/image139.jpeg"/><Relationship Id="rId2" Type="http://schemas.openxmlformats.org/officeDocument/2006/relationships/hyperlink" Target="https://podpiska.pochta.ru/press/&#1055;375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hyperlink" Target="https://podpiska.pochta.ru/press/%D0%9F3683" TargetMode="External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6.jpeg"/><Relationship Id="rId4" Type="http://schemas.openxmlformats.org/officeDocument/2006/relationships/image" Target="../media/image127.png"/><Relationship Id="rId9" Type="http://schemas.openxmlformats.org/officeDocument/2006/relationships/image" Target="../media/image14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ramandee49@yahoo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aslchhavi@gmail.com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inantea@gmail.com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ur-l.ru/u11B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usla.ru/rsba/www.rusla.ru/rsba/association/projects/declaration-sl-rus.php" TargetMode="Externa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tags" Target="../tags/tag6.xml"/><Relationship Id="rId7" Type="http://schemas.openxmlformats.org/officeDocument/2006/relationships/image" Target="../media/image89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3.jp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2.jp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93810173_62" TargetMode="External"/><Relationship Id="rId2" Type="http://schemas.openxmlformats.org/officeDocument/2006/relationships/hyperlink" Target="https://vk.com/id113370901?w=wall113370901_2163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vk.com/video150672885_456239031" TargetMode="External"/><Relationship Id="rId4" Type="http://schemas.openxmlformats.org/officeDocument/2006/relationships/hyperlink" Target="https://vk.com/wall505663678_30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195533508" TargetMode="External"/><Relationship Id="rId7" Type="http://schemas.openxmlformats.org/officeDocument/2006/relationships/hyperlink" Target="https://youtu.be/OWX3CmGOZwo%C2%A0" TargetMode="External"/><Relationship Id="rId2" Type="http://schemas.openxmlformats.org/officeDocument/2006/relationships/hyperlink" Target="https://youtu.be/Hq2kmUchXeQ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vk.com/video-193810173_456239017" TargetMode="External"/><Relationship Id="rId5" Type="http://schemas.openxmlformats.org/officeDocument/2006/relationships/hyperlink" Target="https://vk.com/wall505663678_32" TargetMode="External"/><Relationship Id="rId4" Type="http://schemas.openxmlformats.org/officeDocument/2006/relationships/hyperlink" Target="https://youtu.be/ik8oPNO_ZTw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kinouroki.ru" TargetMode="External"/><Relationship Id="rId2" Type="http://schemas.openxmlformats.org/officeDocument/2006/relationships/hyperlink" Target="mailto:info@cosmatic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smatica.org/upload/redactorfiles/Memorandum%20on%20the%20Culture%20for%20Life%20Development.pdf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profile/461446829532/album/876462022108/896587035356" TargetMode="External"/><Relationship Id="rId2" Type="http://schemas.openxmlformats.org/officeDocument/2006/relationships/hyperlink" Target="https://vk.com/club175109612?w=wall-175109612_545%2Fall&amp;z=photo-175109612_457239722%2Fwall-175109612_545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nstagram.com/p/CAwdwSwHhDk/?igshid=vdt0416lvokt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usla.ru/" TargetMode="Externa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podpiska.pochta.ru/press/%D0%9F368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hyperlink" Target="http://ural-press.ru/catalog/95890/6524877/?sphrase_id=9627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0BBEB-3F10-436D-B8D7-75E370BD0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72C991B-229E-4D66-A0FE-7C780B23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59632" y="15923"/>
            <a:ext cx="6786500" cy="512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57D64FDA-9B9C-4E14-8BD0-9969C7E43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3534473"/>
            <a:ext cx="67865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месячник школьных библиотек – 20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«Найти свой путь к хорошему здоровью и благополучию»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Жукова Татьяна Дмитриевна,</a:t>
            </a:r>
          </a:p>
          <a:p>
            <a:pPr algn="r" eaLnBrk="1" hangingPunct="1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 РШБА, вице-президент Лиги Образования,</a:t>
            </a:r>
          </a:p>
          <a:p>
            <a:pPr algn="r" eaLnBrk="1" hangingPunct="1">
              <a:defRPr/>
            </a:pP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канд.пед.наук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10EEA4E4-691E-4491-9682-9D856784C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0" y="6805"/>
            <a:ext cx="1119188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31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3026D-22A9-4540-9E04-7B331101D792}"/>
              </a:ext>
            </a:extLst>
          </p:cNvPr>
          <p:cNvSpPr txBox="1"/>
          <p:nvPr/>
        </p:nvSpPr>
        <p:spPr>
          <a:xfrm>
            <a:off x="395536" y="1036542"/>
            <a:ext cx="86409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Лауреаты первой степени: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Группа 5 детского сада № 10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Дзержинский р-н, г. Волгоград 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2"/>
              </a:rPr>
              <a:t>https://www.instagram.com/p/B_93O8q__A/?utm_source=ig_web_copy_link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Горностаева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Юлия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г. Ленинск-Кузнецкий Кемеровской области 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3"/>
              </a:rPr>
              <a:t>https://ok.ru/profile/552226715479/statuses/151693153294423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Организатор и координатор акции – педагог-организатор Самойлова А. В.</a:t>
            </a:r>
          </a:p>
          <a:p>
            <a:pPr algn="l"/>
            <a:r>
              <a:rPr lang="ru-RU" sz="700" i="1" dirty="0">
                <a:solidFill>
                  <a:srgbClr val="4C4C4C"/>
                </a:solidFill>
                <a:latin typeface="Arial" panose="020B0604020202020204" pitchFamily="34" charset="0"/>
              </a:rPr>
              <a:t> </a:t>
            </a:r>
            <a:endParaRPr lang="ru-RU" sz="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Лауреаты второй степени: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Старшая группа МБДОУ № 53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г. Ленинск-Кузнецкий Кемеровской области 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4"/>
              </a:rPr>
              <a:t>https://ok.ru/profile/554606423519/statuses/151547942925279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Организатор и координатор акции – педагог-организатор Самойлова А. В.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Семья </a:t>
            </a:r>
            <a:r>
              <a:rPr lang="ru-RU" sz="1600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Свотневых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– г. Саратов 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5"/>
              </a:rPr>
              <a:t>https://stapico.ru/photos/2313654502845932938/info/CAbwIMXHWWK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Киржайкина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Евгения 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– г. Ленинск-Кузнецкий Кемеровской области 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6"/>
              </a:rPr>
              <a:t>https://ok.ru/group53695021056082/topic/151720584162130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Организатор и координатор акции – педагог-организатор Самойлова А. В.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37700"/>
      </p:ext>
    </p:extLst>
  </p:cSld>
  <p:clrMapOvr>
    <a:masterClrMapping/>
  </p:clrMapOvr>
  <p:transition spd="slow" advClick="0" advTm="16218">
    <p:wheel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Номер слайда 5">
            <a:extLst>
              <a:ext uri="{FF2B5EF4-FFF2-40B4-BE49-F238E27FC236}">
                <a16:creationId xmlns:a16="http://schemas.microsoft.com/office/drawing/2014/main" id="{C6E992C1-E393-40E9-93E9-A4FD8FC99B10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2DC2B3-360E-42BE-96CE-7A8F23633258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9D3B12E-45F4-493F-9333-08CA6B2A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335" y="98086"/>
            <a:ext cx="5550694" cy="49782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>
                <a:solidFill>
                  <a:srgbClr val="7030A0"/>
                </a:solidFill>
                <a:latin typeface="Arial" panose="020B0604020202020204" pitchFamily="34" charset="0"/>
              </a:rPr>
              <a:t>«</a:t>
            </a:r>
            <a:r>
              <a:rPr lang="en-US" altLang="ru-RU" sz="1600" b="1" dirty="0" err="1">
                <a:solidFill>
                  <a:srgbClr val="7030A0"/>
                </a:solidFill>
                <a:latin typeface="Arial" panose="020B0604020202020204" pitchFamily="34" charset="0"/>
              </a:rPr>
              <a:t>Читайка</a:t>
            </a:r>
            <a:r>
              <a:rPr lang="en-US" altLang="ru-RU" sz="1600" b="1" dirty="0">
                <a:solidFill>
                  <a:srgbClr val="7030A0"/>
                </a:solidFill>
                <a:latin typeface="Arial" panose="020B0604020202020204" pitchFamily="34" charset="0"/>
              </a:rPr>
              <a:t>» 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— </a:t>
            </a:r>
            <a:r>
              <a:rPr lang="en-US" altLang="ru-RU" sz="1600" dirty="0" err="1">
                <a:solidFill>
                  <a:srgbClr val="7030A0"/>
                </a:solidFill>
                <a:latin typeface="Arial" panose="020B0604020202020204" pitchFamily="34" charset="0"/>
              </a:rPr>
              <a:t>ежемесячный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7030A0"/>
                </a:solidFill>
                <a:latin typeface="Arial" panose="020B0604020202020204" pitchFamily="34" charset="0"/>
              </a:rPr>
              <a:t>журнал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br>
              <a:rPr lang="ru-RU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en-US" altLang="ru-RU" sz="1600" dirty="0" err="1">
                <a:solidFill>
                  <a:srgbClr val="7030A0"/>
                </a:solidFill>
                <a:latin typeface="Arial" panose="020B0604020202020204" pitchFamily="34" charset="0"/>
              </a:rPr>
              <a:t>для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7030A0"/>
                </a:solidFill>
                <a:latin typeface="Arial" panose="020B0604020202020204" pitchFamily="34" charset="0"/>
              </a:rPr>
              <a:t>детей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7030A0"/>
                </a:solidFill>
                <a:latin typeface="Arial" panose="020B0604020202020204" pitchFamily="34" charset="0"/>
              </a:rPr>
              <a:t>младшего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7030A0"/>
                </a:solidFill>
                <a:latin typeface="Arial" panose="020B0604020202020204" pitchFamily="34" charset="0"/>
              </a:rPr>
              <a:t>школьного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solidFill>
                  <a:srgbClr val="7030A0"/>
                </a:solidFill>
                <a:latin typeface="Arial" panose="020B0604020202020204" pitchFamily="34" charset="0"/>
              </a:rPr>
              <a:t>возраста</a:t>
            </a:r>
            <a:r>
              <a:rPr lang="en-US" altLang="ru-RU" sz="1600" dirty="0">
                <a:solidFill>
                  <a:srgbClr val="7030A0"/>
                </a:solidFill>
                <a:latin typeface="Arial" panose="020B0604020202020204" pitchFamily="34" charset="0"/>
              </a:rPr>
              <a:t> </a:t>
            </a:r>
            <a:endParaRPr lang="ru-RU" altLang="ru-RU" sz="1600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altLang="ru-RU" sz="9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ru-RU" sz="1600" dirty="0" err="1">
                <a:latin typeface="Arial" panose="020B0604020202020204" pitchFamily="34" charset="0"/>
              </a:rPr>
              <a:t>Задача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журнала</a:t>
            </a:r>
            <a:r>
              <a:rPr lang="en-US" altLang="ru-RU" sz="1600" dirty="0">
                <a:latin typeface="Arial" panose="020B0604020202020204" pitchFamily="34" charset="0"/>
              </a:rPr>
              <a:t> — </a:t>
            </a:r>
            <a:r>
              <a:rPr lang="en-US" altLang="ru-RU" sz="1600" dirty="0" err="1">
                <a:latin typeface="Arial" panose="020B0604020202020204" pitchFamily="34" charset="0"/>
              </a:rPr>
              <a:t>через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юных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читателей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привлечь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их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родителей</a:t>
            </a:r>
            <a:r>
              <a:rPr lang="en-US" altLang="ru-RU" sz="1600" dirty="0">
                <a:latin typeface="Arial" panose="020B0604020202020204" pitchFamily="34" charset="0"/>
              </a:rPr>
              <a:t> к </a:t>
            </a:r>
            <a:r>
              <a:rPr lang="en-US" altLang="ru-RU" sz="1600" dirty="0" err="1">
                <a:latin typeface="Arial" panose="020B0604020202020204" pitchFamily="34" charset="0"/>
              </a:rPr>
              <a:t>старым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добрым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традициям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семейного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чтения</a:t>
            </a:r>
            <a:r>
              <a:rPr lang="en-US" altLang="ru-RU" sz="1600" dirty="0">
                <a:latin typeface="Arial" panose="020B0604020202020204" pitchFamily="34" charset="0"/>
              </a:rPr>
              <a:t>, </a:t>
            </a:r>
            <a:r>
              <a:rPr lang="en-US" altLang="ru-RU" sz="1600" dirty="0" err="1">
                <a:latin typeface="Arial" panose="020B0604020202020204" pitchFamily="34" charset="0"/>
              </a:rPr>
              <a:t>создать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на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страницах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журнала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живой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творческий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канал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общения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детей</a:t>
            </a:r>
            <a:r>
              <a:rPr lang="en-US" altLang="ru-RU" sz="1600" dirty="0">
                <a:latin typeface="Arial" panose="020B0604020202020204" pitchFamily="34" charset="0"/>
              </a:rPr>
              <a:t> и </a:t>
            </a:r>
            <a:r>
              <a:rPr lang="en-US" altLang="ru-RU" sz="1600" dirty="0" err="1">
                <a:latin typeface="Arial" panose="020B0604020202020204" pitchFamily="34" charset="0"/>
              </a:rPr>
              <a:t>родителей</a:t>
            </a:r>
            <a:r>
              <a:rPr lang="en-US" altLang="ru-RU" sz="1600" dirty="0">
                <a:latin typeface="Arial" panose="020B0604020202020204" pitchFamily="34" charset="0"/>
              </a:rPr>
              <a:t>.  </a:t>
            </a:r>
            <a:br>
              <a:rPr lang="en-US" altLang="ru-RU" sz="1600" dirty="0">
                <a:latin typeface="Arial" panose="020B0604020202020204" pitchFamily="34" charset="0"/>
              </a:rPr>
            </a:br>
            <a:r>
              <a:rPr lang="en-US" altLang="ru-RU" sz="1600" dirty="0">
                <a:latin typeface="Arial" panose="020B0604020202020204" pitchFamily="34" charset="0"/>
              </a:rPr>
              <a:t>В </a:t>
            </a:r>
            <a:r>
              <a:rPr lang="en-US" altLang="ru-RU" sz="1600" dirty="0" err="1">
                <a:latin typeface="Arial" panose="020B0604020202020204" pitchFamily="34" charset="0"/>
              </a:rPr>
              <a:t>каждом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номере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журнала</a:t>
            </a:r>
            <a:r>
              <a:rPr lang="en-US" altLang="ru-RU" sz="1600" dirty="0">
                <a:latin typeface="Arial" panose="020B0604020202020204" pitchFamily="34" charset="0"/>
              </a:rPr>
              <a:t>: </a:t>
            </a:r>
            <a:r>
              <a:rPr lang="en-US" altLang="ru-RU" sz="1600" dirty="0" err="1">
                <a:latin typeface="Arial" panose="020B0604020202020204" pitchFamily="34" charset="0"/>
              </a:rPr>
              <a:t>стихи</a:t>
            </a:r>
            <a:r>
              <a:rPr lang="en-US" altLang="ru-RU" sz="1600" dirty="0">
                <a:latin typeface="Arial" panose="020B0604020202020204" pitchFamily="34" charset="0"/>
              </a:rPr>
              <a:t>, </a:t>
            </a:r>
            <a:r>
              <a:rPr lang="en-US" altLang="ru-RU" sz="1600" dirty="0" err="1">
                <a:latin typeface="Arial" panose="020B0604020202020204" pitchFamily="34" charset="0"/>
              </a:rPr>
              <a:t>сказки</a:t>
            </a:r>
            <a:r>
              <a:rPr lang="en-US" altLang="ru-RU" sz="1600" dirty="0">
                <a:latin typeface="Arial" panose="020B0604020202020204" pitchFamily="34" charset="0"/>
              </a:rPr>
              <a:t> и </a:t>
            </a:r>
            <a:r>
              <a:rPr lang="en-US" altLang="ru-RU" sz="1600" dirty="0" err="1">
                <a:latin typeface="Arial" panose="020B0604020202020204" pitchFamily="34" charset="0"/>
              </a:rPr>
              <a:t>рассказы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лучших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современных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детских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писателей</a:t>
            </a:r>
            <a:r>
              <a:rPr lang="en-US" altLang="ru-RU" sz="1600" dirty="0">
                <a:latin typeface="Arial" panose="020B0604020202020204" pitchFamily="34" charset="0"/>
              </a:rPr>
              <a:t>, </a:t>
            </a:r>
            <a:r>
              <a:rPr lang="en-US" altLang="ru-RU" sz="1600" dirty="0" err="1">
                <a:latin typeface="Arial" panose="020B0604020202020204" pitchFamily="34" charset="0"/>
              </a:rPr>
              <a:t>кроссворды</a:t>
            </a:r>
            <a:r>
              <a:rPr lang="en-US" altLang="ru-RU" sz="1600" dirty="0">
                <a:latin typeface="Arial" panose="020B0604020202020204" pitchFamily="34" charset="0"/>
              </a:rPr>
              <a:t> и </a:t>
            </a:r>
            <a:r>
              <a:rPr lang="en-US" altLang="ru-RU" sz="1600" dirty="0" err="1">
                <a:latin typeface="Arial" panose="020B0604020202020204" pitchFamily="34" charset="0"/>
              </a:rPr>
              <a:t>игры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по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знаменитым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литературным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произведениям</a:t>
            </a:r>
            <a:r>
              <a:rPr lang="en-US" altLang="ru-RU" sz="1600" dirty="0">
                <a:latin typeface="Arial" panose="020B0604020202020204" pitchFamily="34" charset="0"/>
              </a:rPr>
              <a:t>, </a:t>
            </a:r>
            <a:r>
              <a:rPr lang="en-US" altLang="ru-RU" sz="1600" dirty="0" err="1">
                <a:latin typeface="Arial" panose="020B0604020202020204" pitchFamily="34" charset="0"/>
              </a:rPr>
              <a:t>поэтический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мастер-класс</a:t>
            </a:r>
            <a:r>
              <a:rPr lang="ru-RU" altLang="ru-RU" sz="1600" dirty="0">
                <a:latin typeface="Arial" panose="020B0604020202020204" pitchFamily="34" charset="0"/>
              </a:rPr>
              <a:t>, а также с</a:t>
            </a:r>
            <a:r>
              <a:rPr lang="en-US" altLang="ru-RU" sz="1600" dirty="0" err="1">
                <a:latin typeface="Arial" panose="020B0604020202020204" pitchFamily="34" charset="0"/>
              </a:rPr>
              <a:t>пециальн</a:t>
            </a:r>
            <a:r>
              <a:rPr lang="ru-RU" altLang="ru-RU" sz="1600" dirty="0" err="1">
                <a:latin typeface="Arial" panose="020B0604020202020204" pitchFamily="34" charset="0"/>
              </a:rPr>
              <a:t>ое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приложение</a:t>
            </a:r>
            <a:r>
              <a:rPr lang="en-US" altLang="ru-RU" sz="1600" dirty="0">
                <a:latin typeface="Arial" panose="020B0604020202020204" pitchFamily="34" charset="0"/>
              </a:rPr>
              <a:t> с </a:t>
            </a:r>
            <a:r>
              <a:rPr lang="en-US" altLang="ru-RU" sz="1600" dirty="0" err="1">
                <a:latin typeface="Arial" panose="020B0604020202020204" pitchFamily="34" charset="0"/>
              </a:rPr>
              <a:t>подсказками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ведущих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специалистов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по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психологии</a:t>
            </a:r>
            <a:r>
              <a:rPr lang="en-US" altLang="ru-RU" sz="1600" dirty="0">
                <a:latin typeface="Arial" panose="020B0604020202020204" pitchFamily="34" charset="0"/>
              </a:rPr>
              <a:t> и </a:t>
            </a:r>
            <a:r>
              <a:rPr lang="en-US" altLang="ru-RU" sz="1600" dirty="0" err="1">
                <a:latin typeface="Arial" panose="020B0604020202020204" pitchFamily="34" charset="0"/>
              </a:rPr>
              <a:t>педагогике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детского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чтения</a:t>
            </a:r>
            <a:r>
              <a:rPr lang="en-US" altLang="ru-RU" sz="16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ru-RU" sz="105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err="1">
                <a:latin typeface="Arial" panose="020B0604020202020204" pitchFamily="34" charset="0"/>
              </a:rPr>
              <a:t>Подписные</a:t>
            </a:r>
            <a:r>
              <a:rPr lang="en-US" altLang="ru-RU" sz="1600" b="1" dirty="0">
                <a:latin typeface="Arial" panose="020B0604020202020204" pitchFamily="34" charset="0"/>
              </a:rPr>
              <a:t> </a:t>
            </a:r>
            <a:r>
              <a:rPr lang="en-US" altLang="ru-RU" sz="1600" b="1" dirty="0" err="1">
                <a:latin typeface="Arial" panose="020B0604020202020204" pitchFamily="34" charset="0"/>
              </a:rPr>
              <a:t>индексы</a:t>
            </a:r>
            <a:r>
              <a:rPr lang="en-US" altLang="ru-RU" sz="1600" b="1" dirty="0">
                <a:latin typeface="Arial" panose="020B0604020202020204" pitchFamily="34" charset="0"/>
              </a:rPr>
              <a:t> </a:t>
            </a:r>
            <a:r>
              <a:rPr lang="en-US" altLang="ru-RU" sz="1600" b="1" dirty="0" err="1">
                <a:latin typeface="Arial" panose="020B0604020202020204" pitchFamily="34" charset="0"/>
              </a:rPr>
              <a:t>по</a:t>
            </a:r>
            <a:r>
              <a:rPr lang="en-US" altLang="ru-RU" sz="1600" b="1" dirty="0">
                <a:latin typeface="Arial" panose="020B0604020202020204" pitchFamily="34" charset="0"/>
              </a:rPr>
              <a:t> </a:t>
            </a:r>
            <a:r>
              <a:rPr lang="en-US" altLang="ru-RU" sz="1600" b="1" dirty="0" err="1">
                <a:latin typeface="Arial" panose="020B0604020202020204" pitchFamily="34" charset="0"/>
              </a:rPr>
              <a:t>каталогам</a:t>
            </a:r>
            <a:r>
              <a:rPr lang="en-US" altLang="ru-RU" sz="1600" b="1" dirty="0">
                <a:latin typeface="Arial" panose="020B0604020202020204" pitchFamily="34" charset="0"/>
              </a:rPr>
              <a:t>:</a:t>
            </a:r>
            <a:r>
              <a:rPr lang="en-US" altLang="ru-RU" sz="1600" dirty="0"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</a:rPr>
              <a:t>«Почта России»</a:t>
            </a:r>
            <a:r>
              <a:rPr lang="en-US" altLang="ru-RU" sz="1600" dirty="0">
                <a:latin typeface="Arial" panose="020B0604020202020204" pitchFamily="34" charset="0"/>
              </a:rPr>
              <a:t> - </a:t>
            </a:r>
            <a:r>
              <a:rPr lang="ru-RU" altLang="ru-RU" sz="1600" dirty="0">
                <a:latin typeface="Arial" panose="020B0604020202020204" pitchFamily="34" charset="0"/>
              </a:rPr>
              <a:t>П3758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 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>
                <a:latin typeface="Arial" panose="020B0604020202020204" pitchFamily="34" charset="0"/>
                <a:hlinkClick r:id="rId2"/>
              </a:rPr>
              <a:t>https://podpiska.pochta.ru/press/</a:t>
            </a:r>
            <a:r>
              <a:rPr lang="ru-RU" altLang="ru-RU" sz="1600" dirty="0">
                <a:latin typeface="Arial" panose="020B0604020202020204" pitchFamily="34" charset="0"/>
                <a:hlinkClick r:id="rId2"/>
              </a:rPr>
              <a:t>П3758</a:t>
            </a:r>
            <a:endParaRPr lang="en-US" altLang="ru-RU" sz="1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US" altLang="ru-RU" sz="1600" dirty="0">
                <a:latin typeface="Arial" panose="020B0604020202020204" pitchFamily="34" charset="0"/>
              </a:rPr>
              <a:t> «</a:t>
            </a:r>
            <a:r>
              <a:rPr lang="en-US" altLang="ru-RU" sz="1600" dirty="0" err="1">
                <a:latin typeface="Arial" panose="020B0604020202020204" pitchFamily="34" charset="0"/>
              </a:rPr>
              <a:t>Роспечать</a:t>
            </a:r>
            <a:r>
              <a:rPr lang="en-US" altLang="ru-RU" sz="1600" dirty="0">
                <a:latin typeface="Arial" panose="020B0604020202020204" pitchFamily="34" charset="0"/>
              </a:rPr>
              <a:t>» – 20246, </a:t>
            </a:r>
            <a:r>
              <a:rPr lang="en-US" altLang="ru-RU" sz="1600" dirty="0" err="1">
                <a:latin typeface="Arial" panose="020B0604020202020204" pitchFamily="34" charset="0"/>
              </a:rPr>
              <a:t>на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год</a:t>
            </a:r>
            <a:r>
              <a:rPr lang="en-US" altLang="ru-RU" sz="1600" dirty="0">
                <a:latin typeface="Arial" panose="020B0604020202020204" pitchFamily="34" charset="0"/>
              </a:rPr>
              <a:t> – 80389  </a:t>
            </a:r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US" altLang="ru-RU" sz="1600" dirty="0">
                <a:latin typeface="Arial" panose="020B0604020202020204" pitchFamily="34" charset="0"/>
              </a:rPr>
              <a:t> «</a:t>
            </a:r>
            <a:r>
              <a:rPr lang="en-US" altLang="ru-RU" sz="1600" dirty="0" err="1">
                <a:latin typeface="Arial" panose="020B0604020202020204" pitchFamily="34" charset="0"/>
              </a:rPr>
              <a:t>Пресса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России</a:t>
            </a:r>
            <a:r>
              <a:rPr lang="en-US" altLang="ru-RU" sz="1600" dirty="0">
                <a:latin typeface="Arial" panose="020B0604020202020204" pitchFamily="34" charset="0"/>
              </a:rPr>
              <a:t>» – 10457  </a:t>
            </a:r>
          </a:p>
          <a:p>
            <a:pPr>
              <a:spcBef>
                <a:spcPct val="0"/>
              </a:spcBef>
              <a:buFontTx/>
              <a:buChar char="•"/>
              <a:defRPr/>
            </a:pPr>
            <a:r>
              <a:rPr lang="en-US" altLang="ru-RU" sz="1600" dirty="0">
                <a:latin typeface="Arial" panose="020B0604020202020204" pitchFamily="34" charset="0"/>
              </a:rPr>
              <a:t> «</a:t>
            </a:r>
            <a:r>
              <a:rPr lang="en-US" altLang="ru-RU" sz="1600" dirty="0" err="1">
                <a:latin typeface="Arial" panose="020B0604020202020204" pitchFamily="34" charset="0"/>
              </a:rPr>
              <a:t>Урал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пресс</a:t>
            </a:r>
            <a:r>
              <a:rPr lang="en-US" altLang="ru-RU" sz="1600" dirty="0">
                <a:latin typeface="Arial" panose="020B0604020202020204" pitchFamily="34" charset="0"/>
              </a:rPr>
              <a:t>» – 20246, </a:t>
            </a:r>
            <a:r>
              <a:rPr lang="en-US" altLang="ru-RU" sz="1600" dirty="0" err="1">
                <a:latin typeface="Arial" panose="020B0604020202020204" pitchFamily="34" charset="0"/>
              </a:rPr>
              <a:t>на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en-US" altLang="ru-RU" sz="1600" dirty="0" err="1">
                <a:latin typeface="Arial" panose="020B0604020202020204" pitchFamily="34" charset="0"/>
              </a:rPr>
              <a:t>год</a:t>
            </a:r>
            <a:r>
              <a:rPr lang="en-US" altLang="ru-RU" sz="1600" dirty="0">
                <a:latin typeface="Arial" panose="020B0604020202020204" pitchFamily="34" charset="0"/>
              </a:rPr>
              <a:t> –80389 </a:t>
            </a:r>
            <a:br>
              <a:rPr lang="ru-RU" altLang="ru-RU" sz="1600" dirty="0">
                <a:latin typeface="Arial" panose="020B0604020202020204" pitchFamily="34" charset="0"/>
              </a:rPr>
            </a:br>
            <a:r>
              <a:rPr lang="en-US" altLang="ru-RU" sz="1600" dirty="0">
                <a:latin typeface="Arial" panose="020B0604020202020204" pitchFamily="34" charset="0"/>
              </a:rPr>
              <a:t>(</a:t>
            </a:r>
            <a:r>
              <a:rPr lang="en-US" altLang="ru-RU" sz="1600" dirty="0">
                <a:latin typeface="Arial" panose="020B0604020202020204" pitchFamily="34" charset="0"/>
                <a:hlinkClick r:id="rId3"/>
              </a:rPr>
              <a:t>www.ural-press.ru</a:t>
            </a:r>
            <a:r>
              <a:rPr lang="en-US" altLang="ru-RU" sz="1600" dirty="0">
                <a:latin typeface="Arial" panose="020B0604020202020204" pitchFamily="34" charset="0"/>
              </a:rPr>
              <a:t>) 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  <p:pic>
        <p:nvPicPr>
          <p:cNvPr id="98308" name="Picture 2">
            <a:extLst>
              <a:ext uri="{FF2B5EF4-FFF2-40B4-BE49-F238E27FC236}">
                <a16:creationId xmlns:a16="http://schemas.microsoft.com/office/drawing/2014/main" id="{26B3DE72-109E-49E8-BF33-110E36C3D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2" y="411956"/>
            <a:ext cx="2970609" cy="431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267805"/>
      </p:ext>
    </p:extLst>
  </p:cSld>
  <p:clrMapOvr>
    <a:masterClrMapping/>
  </p:clrMapOvr>
  <p:transition spd="med">
    <p:dissolv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Номер слайда 5">
            <a:extLst>
              <a:ext uri="{FF2B5EF4-FFF2-40B4-BE49-F238E27FC236}">
                <a16:creationId xmlns:a16="http://schemas.microsoft.com/office/drawing/2014/main" id="{15404220-DA05-467E-93D3-4063ACB7EB8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6534150" y="4788694"/>
            <a:ext cx="1207294" cy="1678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66DC3D-EB49-4059-B1AB-8B9CDE4D039B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pic>
        <p:nvPicPr>
          <p:cNvPr id="131075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C8155C0-35E9-493C-8151-1FC888D7A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3" y="419100"/>
            <a:ext cx="1297781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Рисунок 2" descr="Изображение выглядит как знак, устройство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DB05F303-B6BB-43E9-B65A-4E61C87F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827735"/>
            <a:ext cx="1418035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7" descr="selfi">
            <a:extLst>
              <a:ext uri="{FF2B5EF4-FFF2-40B4-BE49-F238E27FC236}">
                <a16:creationId xmlns:a16="http://schemas.microsoft.com/office/drawing/2014/main" id="{30007619-A31E-4522-B1F2-C9D73D3A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804" y="2827735"/>
            <a:ext cx="1334690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Рисунок 2">
            <a:extLst>
              <a:ext uri="{FF2B5EF4-FFF2-40B4-BE49-F238E27FC236}">
                <a16:creationId xmlns:a16="http://schemas.microsoft.com/office/drawing/2014/main" id="{5B678904-660E-47C1-A370-CA029552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9" y="2827735"/>
            <a:ext cx="1387079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9" name="Picture 7">
            <a:extLst>
              <a:ext uri="{FF2B5EF4-FFF2-40B4-BE49-F238E27FC236}">
                <a16:creationId xmlns:a16="http://schemas.microsoft.com/office/drawing/2014/main" id="{771137AB-5503-4538-8961-6E233101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35" y="417910"/>
            <a:ext cx="1387078" cy="19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4583D2-4225-4533-847D-3145E4816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8941" y="44053"/>
            <a:ext cx="4195763" cy="47859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50" b="1" dirty="0">
                <a:solidFill>
                  <a:srgbClr val="7030A0"/>
                </a:solidFill>
                <a:latin typeface="Arial" panose="020B0604020202020204" pitchFamily="34" charset="0"/>
              </a:rPr>
              <a:t>«В помощь педагогу-библиотекарю»: </a:t>
            </a:r>
            <a:r>
              <a:rPr lang="ru-RU" altLang="ru-RU" sz="1500" b="1" dirty="0">
                <a:solidFill>
                  <a:srgbClr val="7030A0"/>
                </a:solidFill>
                <a:latin typeface="Arial" panose="020B0604020202020204" pitchFamily="34" charset="0"/>
              </a:rPr>
              <a:t>«Профессиональная библиотека школьного библиотекаря». Серия 1»</a:t>
            </a:r>
            <a:endParaRPr lang="ru-RU" altLang="ru-RU" sz="1725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700" b="1" dirty="0">
                <a:solidFill>
                  <a:srgbClr val="7030A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350" dirty="0">
                <a:latin typeface="Arial" panose="020B0604020202020204" pitchFamily="34" charset="0"/>
              </a:rPr>
              <a:t>В серии 1 издаются книги, известных ученых и специалистов-профессионалов, позволяющие  быть в курсе всего нового в библиотечном деле, постоянно повышать свою квалификацию, формировать свое профессиональное сознание, находить новые формы и методы работы, постоянно пополнять свою профессиональную библиотеку качественной литературой. Теоретический материал гармонично сочетается с практическими разработками: тестами, сценариями.</a:t>
            </a:r>
            <a:endParaRPr lang="en-US" altLang="ru-RU" sz="135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7030A0"/>
                </a:solidFill>
                <a:latin typeface="Arial" panose="020B0604020202020204" pitchFamily="34" charset="0"/>
              </a:rPr>
              <a:t>Подписные индексы по каталогам: 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700" dirty="0">
              <a:latin typeface="Arial" panose="020B0604020202020204" pitchFamily="34" charset="0"/>
            </a:endParaRPr>
          </a:p>
          <a:p>
            <a:pPr marL="342892" indent="-342892">
              <a:spcBef>
                <a:spcPct val="0"/>
              </a:spcBef>
              <a:buFont typeface="+mj-lt"/>
              <a:buAutoNum type="arabicPeriod"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 Почта России – П37</a:t>
            </a:r>
            <a:r>
              <a:rPr lang="en-US" altLang="ru-RU" sz="1600" dirty="0">
                <a:latin typeface="Arial" panose="020B0604020202020204" pitchFamily="34" charset="0"/>
              </a:rPr>
              <a:t>60</a:t>
            </a:r>
            <a:r>
              <a:rPr lang="ru-RU" altLang="ru-RU" sz="1600" dirty="0">
                <a:latin typeface="Arial" panose="020B0604020202020204" pitchFamily="34" charset="0"/>
              </a:rPr>
              <a:t> 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br>
              <a:rPr lang="ru-RU" altLang="ru-RU" sz="1600" dirty="0">
                <a:latin typeface="Arial" panose="020B0604020202020204" pitchFamily="34" charset="0"/>
              </a:rPr>
            </a:br>
            <a:r>
              <a:rPr lang="en-US" altLang="ru-RU" sz="1600" dirty="0">
                <a:latin typeface="Arial" panose="020B0604020202020204" pitchFamily="34" charset="0"/>
                <a:hlinkClick r:id="rId7"/>
              </a:rPr>
              <a:t>https://podpiska.pochta.ru/press/</a:t>
            </a:r>
            <a:r>
              <a:rPr lang="ru-RU" altLang="ru-RU" sz="1600" dirty="0">
                <a:latin typeface="Arial" panose="020B0604020202020204" pitchFamily="34" charset="0"/>
                <a:hlinkClick r:id="rId7"/>
              </a:rPr>
              <a:t>П37</a:t>
            </a:r>
            <a:r>
              <a:rPr lang="en-US" altLang="ru-RU" sz="1600" dirty="0">
                <a:latin typeface="Arial" panose="020B0604020202020204" pitchFamily="34" charset="0"/>
                <a:hlinkClick r:id="rId7"/>
              </a:rPr>
              <a:t>60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marL="342892" indent="-342892">
              <a:spcBef>
                <a:spcPct val="0"/>
              </a:spcBef>
              <a:buFont typeface="+mj-lt"/>
              <a:buAutoNum type="arabicPeriod"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«Роспечать» – 80</a:t>
            </a:r>
            <a:r>
              <a:rPr lang="en-US" altLang="ru-RU" sz="1600" dirty="0">
                <a:latin typeface="Arial" panose="020B0604020202020204" pitchFamily="34" charset="0"/>
              </a:rPr>
              <a:t>519</a:t>
            </a:r>
            <a:r>
              <a:rPr lang="ru-RU" altLang="ru-RU" sz="1600" dirty="0">
                <a:latin typeface="Arial" panose="020B0604020202020204" pitchFamily="34" charset="0"/>
              </a:rPr>
              <a:t>, на год – </a:t>
            </a:r>
            <a:r>
              <a:rPr lang="en-US" altLang="ru-RU" sz="1600" dirty="0">
                <a:latin typeface="Arial" panose="020B0604020202020204" pitchFamily="34" charset="0"/>
              </a:rPr>
              <a:t>80834</a:t>
            </a:r>
            <a:r>
              <a:rPr lang="ru-RU" altLang="ru-RU" sz="1600" dirty="0">
                <a:latin typeface="Arial" panose="020B0604020202020204" pitchFamily="34" charset="0"/>
              </a:rPr>
              <a:t>  </a:t>
            </a:r>
          </a:p>
          <a:p>
            <a:pPr marL="342892" indent="-342892">
              <a:spcBef>
                <a:spcPct val="0"/>
              </a:spcBef>
              <a:buFont typeface="+mj-lt"/>
              <a:buAutoNum type="arabicPeriod"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 «Урал пресс» – 80</a:t>
            </a:r>
            <a:r>
              <a:rPr lang="en-US" altLang="ru-RU" sz="1600" dirty="0">
                <a:latin typeface="Arial" panose="020B0604020202020204" pitchFamily="34" charset="0"/>
              </a:rPr>
              <a:t>5</a:t>
            </a:r>
            <a:r>
              <a:rPr lang="ru-RU" altLang="ru-RU" sz="1600" dirty="0">
                <a:latin typeface="Arial" panose="020B0604020202020204" pitchFamily="34" charset="0"/>
              </a:rPr>
              <a:t>1</a:t>
            </a:r>
            <a:r>
              <a:rPr lang="en-US" altLang="ru-RU" sz="1600" dirty="0">
                <a:latin typeface="Arial" panose="020B0604020202020204" pitchFamily="34" charset="0"/>
              </a:rPr>
              <a:t>9</a:t>
            </a:r>
            <a:r>
              <a:rPr lang="ru-RU" altLang="ru-RU" sz="1600" dirty="0">
                <a:latin typeface="Arial" panose="020B0604020202020204" pitchFamily="34" charset="0"/>
              </a:rPr>
              <a:t>, на год – </a:t>
            </a:r>
            <a:r>
              <a:rPr lang="en-US" altLang="ru-RU" sz="1600" dirty="0">
                <a:latin typeface="Arial" panose="020B0604020202020204" pitchFamily="34" charset="0"/>
              </a:rPr>
              <a:t>80834</a:t>
            </a:r>
            <a:r>
              <a:rPr lang="ru-RU" altLang="ru-RU" sz="1600" dirty="0">
                <a:latin typeface="Arial" panose="020B0604020202020204" pitchFamily="34" charset="0"/>
              </a:rPr>
              <a:t>  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</a:rPr>
              <a:t>(</a:t>
            </a:r>
            <a:r>
              <a:rPr lang="ru-RU" altLang="ru-RU" sz="1600" dirty="0">
                <a:latin typeface="Arial" panose="020B0604020202020204" pitchFamily="34" charset="0"/>
                <a:hlinkClick r:id="rId8"/>
              </a:rPr>
              <a:t>www.ural-press.ru</a:t>
            </a:r>
            <a:r>
              <a:rPr lang="ru-RU" altLang="ru-RU" sz="1600" dirty="0">
                <a:latin typeface="Arial" panose="020B0604020202020204" pitchFamily="34" charset="0"/>
              </a:rPr>
              <a:t>) </a:t>
            </a:r>
          </a:p>
        </p:txBody>
      </p:sp>
      <p:pic>
        <p:nvPicPr>
          <p:cNvPr id="131081" name="Рисунок 9">
            <a:extLst>
              <a:ext uri="{FF2B5EF4-FFF2-40B4-BE49-F238E27FC236}">
                <a16:creationId xmlns:a16="http://schemas.microsoft.com/office/drawing/2014/main" id="{4D95CE24-4203-4D1C-910C-0C0BECE5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06" y="417910"/>
            <a:ext cx="1385888" cy="19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Номер слайда 5">
            <a:extLst>
              <a:ext uri="{FF2B5EF4-FFF2-40B4-BE49-F238E27FC236}">
                <a16:creationId xmlns:a16="http://schemas.microsoft.com/office/drawing/2014/main" id="{1575235F-A2B2-42CE-98C0-7406B997D2FD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073B6C-C468-45A3-B177-C552F55DE0F6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D97CBE-A1E8-4628-B88C-BF7891AF7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728" y="44054"/>
            <a:ext cx="4662488" cy="487056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650" b="1" dirty="0">
                <a:solidFill>
                  <a:srgbClr val="7030A0"/>
                </a:solidFill>
                <a:latin typeface="Arial" panose="020B0604020202020204" pitchFamily="34" charset="0"/>
              </a:rPr>
              <a:t>Выставка в школьной библиотеке: «Профессиональная библиотека школьного библиотекаря». Серия 2»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700" b="1" dirty="0">
                <a:solidFill>
                  <a:srgbClr val="7030A0"/>
                </a:solidFill>
                <a:latin typeface="Arial" panose="020B0604020202020204" pitchFamily="34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500" dirty="0">
                <a:latin typeface="Arial" panose="020B0604020202020204" pitchFamily="34" charset="0"/>
              </a:rPr>
              <a:t>РШБА продолжает выпускать приложение – «Выставка в школьной библиотеке» издаются папки с иллюстративными материалами и текстами, позволяющие развернуть выставку из предложенных материалов, добавив конкретные издания и публикации из фондов своей библиотеки. Выпуски этой серии посвящаются юбилеям крупнейших известнейших писателей мира.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1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7030A0"/>
                </a:solidFill>
                <a:latin typeface="Arial" panose="020B0604020202020204" pitchFamily="34" charset="0"/>
              </a:rPr>
              <a:t>Подписные индексы по каталогам: 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700" dirty="0">
              <a:latin typeface="Arial" panose="020B0604020202020204" pitchFamily="34" charset="0"/>
            </a:endParaRPr>
          </a:p>
          <a:p>
            <a:pPr marL="342892" indent="-342892">
              <a:spcBef>
                <a:spcPct val="0"/>
              </a:spcBef>
              <a:buFont typeface="+mj-lt"/>
              <a:buAutoNum type="arabicPeriod"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 Почта России – П3759 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br>
              <a:rPr lang="ru-RU" altLang="ru-RU" sz="1600" dirty="0">
                <a:latin typeface="Arial" panose="020B0604020202020204" pitchFamily="34" charset="0"/>
              </a:rPr>
            </a:br>
            <a:r>
              <a:rPr lang="en-US" altLang="ru-RU" sz="1600" dirty="0">
                <a:latin typeface="Arial" panose="020B0604020202020204" pitchFamily="34" charset="0"/>
                <a:hlinkClick r:id="rId2"/>
              </a:rPr>
              <a:t>https://podpiska.pochta.ru/press/</a:t>
            </a:r>
            <a:r>
              <a:rPr lang="ru-RU" altLang="ru-RU" sz="1600" dirty="0">
                <a:latin typeface="Arial" panose="020B0604020202020204" pitchFamily="34" charset="0"/>
                <a:hlinkClick r:id="rId2"/>
              </a:rPr>
              <a:t>П3759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marL="342892" indent="-342892">
              <a:spcBef>
                <a:spcPct val="0"/>
              </a:spcBef>
              <a:buFont typeface="+mj-lt"/>
              <a:buAutoNum type="arabicPeriod"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«Роспечать» – 80841, на год – 20245  </a:t>
            </a:r>
          </a:p>
          <a:p>
            <a:pPr marL="342892" indent="-342892">
              <a:spcBef>
                <a:spcPct val="0"/>
              </a:spcBef>
              <a:buFont typeface="+mj-lt"/>
              <a:buAutoNum type="arabicPeriod"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 «Урал пресс» – 80841</a:t>
            </a:r>
            <a:r>
              <a:rPr lang="en-US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</a:rPr>
              <a:t>(</a:t>
            </a:r>
            <a:r>
              <a:rPr lang="ru-RU" altLang="ru-RU" sz="1600" dirty="0">
                <a:latin typeface="Arial" panose="020B0604020202020204" pitchFamily="34" charset="0"/>
                <a:hlinkClick r:id="rId3"/>
              </a:rPr>
              <a:t>www.ural-press.ru</a:t>
            </a:r>
            <a:r>
              <a:rPr lang="ru-RU" altLang="ru-RU" sz="1600" dirty="0">
                <a:latin typeface="Arial" panose="020B0604020202020204" pitchFamily="34" charset="0"/>
              </a:rPr>
              <a:t>) </a:t>
            </a:r>
          </a:p>
          <a:p>
            <a:pPr marL="342892" indent="-342892">
              <a:spcBef>
                <a:spcPct val="0"/>
              </a:spcBef>
              <a:buFont typeface="+mj-lt"/>
              <a:buAutoNum type="arabicPeriod"/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«Пресса России» – 14733  </a:t>
            </a:r>
          </a:p>
        </p:txBody>
      </p:sp>
      <p:sp>
        <p:nvSpPr>
          <p:cNvPr id="132100" name="AutoShape 2">
            <a:extLst>
              <a:ext uri="{FF2B5EF4-FFF2-40B4-BE49-F238E27FC236}">
                <a16:creationId xmlns:a16="http://schemas.microsoft.com/office/drawing/2014/main" id="{0DE09571-4213-4596-94E0-0CFE6B850F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831" y="-785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32101" name="AutoShape 4">
            <a:extLst>
              <a:ext uri="{FF2B5EF4-FFF2-40B4-BE49-F238E27FC236}">
                <a16:creationId xmlns:a16="http://schemas.microsoft.com/office/drawing/2014/main" id="{098C7713-8697-4C0D-9188-FE35C10EAA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831" y="-785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132102" name="Picture 16">
            <a:extLst>
              <a:ext uri="{FF2B5EF4-FFF2-40B4-BE49-F238E27FC236}">
                <a16:creationId xmlns:a16="http://schemas.microsoft.com/office/drawing/2014/main" id="{4A1EBAE4-C55C-475E-A0B4-BBBC1062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1194" cy="274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18">
            <a:extLst>
              <a:ext uri="{FF2B5EF4-FFF2-40B4-BE49-F238E27FC236}">
                <a16:creationId xmlns:a16="http://schemas.microsoft.com/office/drawing/2014/main" id="{78EC23C3-EE0F-4B5A-9C4C-B50A4185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23" y="0"/>
            <a:ext cx="1972865" cy="274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20">
            <a:extLst>
              <a:ext uri="{FF2B5EF4-FFF2-40B4-BE49-F238E27FC236}">
                <a16:creationId xmlns:a16="http://schemas.microsoft.com/office/drawing/2014/main" id="{8A41FF7F-7C97-49EB-B783-1AFAFC2C4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" y="2383631"/>
            <a:ext cx="1931194" cy="274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22">
            <a:extLst>
              <a:ext uri="{FF2B5EF4-FFF2-40B4-BE49-F238E27FC236}">
                <a16:creationId xmlns:a16="http://schemas.microsoft.com/office/drawing/2014/main" id="{0F7CDDE9-218E-4B11-B557-EB39C0C5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2394347"/>
            <a:ext cx="19431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24">
            <a:extLst>
              <a:ext uri="{FF2B5EF4-FFF2-40B4-BE49-F238E27FC236}">
                <a16:creationId xmlns:a16="http://schemas.microsoft.com/office/drawing/2014/main" id="{194315EC-F9BE-4C8D-B25D-800BA095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73" y="2394348"/>
            <a:ext cx="1968103" cy="274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ъект 1">
            <a:extLst>
              <a:ext uri="{FF2B5EF4-FFF2-40B4-BE49-F238E27FC236}">
                <a16:creationId xmlns:a16="http://schemas.microsoft.com/office/drawing/2014/main" id="{75CC2B38-0128-4DBF-BF70-041C3558B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16" y="1196579"/>
            <a:ext cx="7722394" cy="1371600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altLang="ru-RU" sz="2700" dirty="0">
                <a:latin typeface="Arial" panose="020B0604020202020204" pitchFamily="34" charset="0"/>
              </a:rPr>
              <a:t>Онлайн подписка на сайте «Почта России»:</a:t>
            </a:r>
            <a:br>
              <a:rPr lang="ru-RU" altLang="ru-RU" sz="2700" dirty="0">
                <a:latin typeface="Arial" panose="020B0604020202020204" pitchFamily="34" charset="0"/>
              </a:rPr>
            </a:br>
            <a:r>
              <a:rPr lang="ru-RU" altLang="ru-RU" sz="2700" u="sng" dirty="0">
                <a:latin typeface="Arial" panose="020B0604020202020204" pitchFamily="34" charset="0"/>
                <a:hlinkClick r:id="rId3"/>
              </a:rPr>
              <a:t>podpiska.pochta.ru </a:t>
            </a:r>
            <a:endParaRPr lang="ru-RU" altLang="ru-RU" sz="2700" u="sng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ru-RU" altLang="ru-RU" sz="2100" dirty="0">
              <a:latin typeface="Arial" panose="020B0604020202020204" pitchFamily="34" charset="0"/>
            </a:endParaRPr>
          </a:p>
        </p:txBody>
      </p:sp>
      <p:sp>
        <p:nvSpPr>
          <p:cNvPr id="133123" name="Заголовок 2">
            <a:extLst>
              <a:ext uri="{FF2B5EF4-FFF2-40B4-BE49-F238E27FC236}">
                <a16:creationId xmlns:a16="http://schemas.microsoft.com/office/drawing/2014/main" id="{7768269D-013E-478B-A864-93396651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97" y="303610"/>
            <a:ext cx="6157913" cy="8965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sz="3150" dirty="0">
                <a:solidFill>
                  <a:srgbClr val="C00000"/>
                </a:solidFill>
                <a:cs typeface="Calibri" panose="020F0502020204030204" pitchFamily="34" charset="0"/>
              </a:rPr>
              <a:t>Подписаться на издания РШБА</a:t>
            </a:r>
            <a:br>
              <a:rPr lang="ru-RU" altLang="ru-RU" sz="3150" dirty="0">
                <a:solidFill>
                  <a:srgbClr val="C00000"/>
                </a:solidFill>
                <a:cs typeface="Calibri" panose="020F0502020204030204" pitchFamily="34" charset="0"/>
              </a:rPr>
            </a:br>
            <a:r>
              <a:rPr lang="ru-RU" altLang="ru-RU" sz="3150" dirty="0">
                <a:solidFill>
                  <a:srgbClr val="C00000"/>
                </a:solidFill>
                <a:cs typeface="Calibri" panose="020F0502020204030204" pitchFamily="34" charset="0"/>
              </a:rPr>
              <a:t>можно с любого месяца</a:t>
            </a:r>
          </a:p>
        </p:txBody>
      </p:sp>
      <p:sp>
        <p:nvSpPr>
          <p:cNvPr id="133124" name="Номер слайда 5">
            <a:extLst>
              <a:ext uri="{FF2B5EF4-FFF2-40B4-BE49-F238E27FC236}">
                <a16:creationId xmlns:a16="http://schemas.microsoft.com/office/drawing/2014/main" id="{E80D93DC-F41A-401A-B25C-500DC70241FE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6C7BB6-1EF7-4F15-BBBD-AB561E1B954E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103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pic>
        <p:nvPicPr>
          <p:cNvPr id="133125" name="Рисунок 3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04A3DF6F-E325-48E8-8492-0BDC90D36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" y="289323"/>
            <a:ext cx="725091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4">
            <a:extLst>
              <a:ext uri="{FF2B5EF4-FFF2-40B4-BE49-F238E27FC236}">
                <a16:creationId xmlns:a16="http://schemas.microsoft.com/office/drawing/2014/main" id="{6949A6B1-6D4A-4A53-B40D-2BCB6647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66" y="2363391"/>
            <a:ext cx="14906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2">
            <a:extLst>
              <a:ext uri="{FF2B5EF4-FFF2-40B4-BE49-F238E27FC236}">
                <a16:creationId xmlns:a16="http://schemas.microsoft.com/office/drawing/2014/main" id="{B7D5DEB1-D523-4901-8441-514B52054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2368154"/>
            <a:ext cx="1508522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Рисунок 2">
            <a:extLst>
              <a:ext uri="{FF2B5EF4-FFF2-40B4-BE49-F238E27FC236}">
                <a16:creationId xmlns:a16="http://schemas.microsoft.com/office/drawing/2014/main" id="{3249EBC0-9E5E-43BC-8B14-301526006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85" y="2795588"/>
            <a:ext cx="153114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Рисунок 17">
            <a:extLst>
              <a:ext uri="{FF2B5EF4-FFF2-40B4-BE49-F238E27FC236}">
                <a16:creationId xmlns:a16="http://schemas.microsoft.com/office/drawing/2014/main" id="{8B38775F-5301-4C26-A40F-DB45EF8C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79" y="2964656"/>
            <a:ext cx="152042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0" name="Рисунок 6">
            <a:extLst>
              <a:ext uri="{FF2B5EF4-FFF2-40B4-BE49-F238E27FC236}">
                <a16:creationId xmlns:a16="http://schemas.microsoft.com/office/drawing/2014/main" id="{6CC6D2BD-CF55-409D-B260-208C40020771}"/>
              </a:ext>
            </a:extLst>
          </p:cNvPr>
          <p:cNvSpPr>
            <a:spLocks noGrp="1" noTextEdit="1"/>
          </p:cNvSpPr>
          <p:nvPr>
            <p:ph type="pic" sz="quarter" idx="13"/>
          </p:nvPr>
        </p:nvSpPr>
        <p:spPr>
          <a:xfrm>
            <a:off x="467916" y="303610"/>
            <a:ext cx="1295400" cy="900113"/>
          </a:xfrm>
        </p:spPr>
      </p:sp>
      <p:pic>
        <p:nvPicPr>
          <p:cNvPr id="133131" name="Picture 24">
            <a:extLst>
              <a:ext uri="{FF2B5EF4-FFF2-40B4-BE49-F238E27FC236}">
                <a16:creationId xmlns:a16="http://schemas.microsoft.com/office/drawing/2014/main" id="{FFA43264-BE99-4A7B-B0A8-8B549AFE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2775348"/>
            <a:ext cx="1566863" cy="218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Picture 16">
            <a:extLst>
              <a:ext uri="{FF2B5EF4-FFF2-40B4-BE49-F238E27FC236}">
                <a16:creationId xmlns:a16="http://schemas.microsoft.com/office/drawing/2014/main" id="{71120300-F8A0-457F-8B3E-EE8D7BF3E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56" y="2964656"/>
            <a:ext cx="1510904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E644E6-4DA5-432C-970D-70DA0C126D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РШБА 2019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104</a:t>
            </a:fld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269335-F73B-42D2-8B02-DB3BB7C693D6}"/>
              </a:ext>
            </a:extLst>
          </p:cNvPr>
          <p:cNvSpPr/>
          <p:nvPr/>
        </p:nvSpPr>
        <p:spPr>
          <a:xfrm>
            <a:off x="0" y="983233"/>
            <a:ext cx="9144000" cy="2020565"/>
          </a:xfrm>
          <a:prstGeom prst="rect">
            <a:avLst/>
          </a:prstGeom>
          <a:solidFill>
            <a:srgbClr val="2F369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0E2127D-098D-4BA3-9237-B6F59282565B}"/>
              </a:ext>
            </a:extLst>
          </p:cNvPr>
          <p:cNvGrpSpPr/>
          <p:nvPr/>
        </p:nvGrpSpPr>
        <p:grpSpPr>
          <a:xfrm>
            <a:off x="4943959" y="3740714"/>
            <a:ext cx="1880821" cy="792781"/>
            <a:chOff x="7320788" y="3904326"/>
            <a:chExt cx="1880821" cy="79278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A94D709-70E2-4648-9FA8-93BDAB3D366C}"/>
                </a:ext>
              </a:extLst>
            </p:cNvPr>
            <p:cNvSpPr/>
            <p:nvPr/>
          </p:nvSpPr>
          <p:spPr>
            <a:xfrm>
              <a:off x="7649709" y="3904326"/>
              <a:ext cx="1551900" cy="7927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fb.com/rusla.ru</a:t>
              </a:r>
              <a:endParaRPr lang="ru-RU" sz="1600" dirty="0">
                <a:latin typeface="Calibri" panose="020F0502020204030204" pitchFamily="34" charset="0"/>
                <a:ea typeface="Helios-Cond-Light"/>
                <a:cs typeface="Helios-Cond-Light"/>
                <a:sym typeface="Helios-Cond-Light"/>
              </a:endParaRPr>
            </a:p>
            <a:p>
              <a:pPr>
                <a:lnSpc>
                  <a:spcPct val="150000"/>
                </a:lnSpc>
              </a:pPr>
              <a:r>
                <a:rPr lang="en-US" sz="1600" dirty="0">
                  <a:latin typeface="Calibri" panose="020F0502020204030204" pitchFamily="34" charset="0"/>
                  <a:ea typeface="Helios-Cond-Light"/>
                  <a:cs typeface="Helios-Cond-Light"/>
                  <a:sym typeface="Helios-Cond-Light"/>
                </a:rPr>
                <a:t>vk.com/vk1rusla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DE4412A-9748-4354-89A2-C4AE3643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945" y="4390279"/>
              <a:ext cx="249702" cy="2497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7164F94-1A50-4374-AB1A-62BD4A1D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0788" y="3994235"/>
              <a:ext cx="249702" cy="249702"/>
            </a:xfrm>
            <a:prstGeom prst="rect">
              <a:avLst/>
            </a:prstGeom>
          </p:spPr>
        </p:pic>
      </p:grpSp>
      <p:sp>
        <p:nvSpPr>
          <p:cNvPr id="11" name="Методический центр 8-800-2000-550 (звонок бесплатный)">
            <a:extLst>
              <a:ext uri="{FF2B5EF4-FFF2-40B4-BE49-F238E27FC236}">
                <a16:creationId xmlns:a16="http://schemas.microsoft.com/office/drawing/2014/main" id="{1C4BC1BD-93B2-4B1A-B95C-7665C88D2384}"/>
              </a:ext>
            </a:extLst>
          </p:cNvPr>
          <p:cNvSpPr txBox="1"/>
          <p:nvPr/>
        </p:nvSpPr>
        <p:spPr>
          <a:xfrm>
            <a:off x="4943959" y="1569359"/>
            <a:ext cx="2814638" cy="96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 algn="l">
              <a:defRPr sz="4000" b="0">
                <a:solidFill>
                  <a:srgbClr val="FFFFFF"/>
                </a:solidFill>
                <a:latin typeface="Helios-Cond-Light"/>
                <a:ea typeface="Helios-Cond-Light"/>
                <a:cs typeface="Helios-Cond-Light"/>
                <a:sym typeface="Helios-Cond-Light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www.rusla.ru</a:t>
            </a:r>
          </a:p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</a:rPr>
              <a:t>rusla@rusla.ru</a:t>
            </a:r>
          </a:p>
          <a:p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</a:rPr>
              <a:t>Тел.: 8 (903) 615 90 36</a:t>
            </a:r>
            <a:endParaRPr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91C32628-B6CB-4F47-AF09-FE5B5D54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99" y="1596096"/>
            <a:ext cx="2223154" cy="308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407165-976B-4AAF-A205-869D3F5A3560}"/>
              </a:ext>
            </a:extLst>
          </p:cNvPr>
          <p:cNvSpPr/>
          <p:nvPr/>
        </p:nvSpPr>
        <p:spPr>
          <a:xfrm>
            <a:off x="323528" y="148340"/>
            <a:ext cx="8551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АССОЦИАЦИЯ ШКОЛЬНЫХ БИБЛИОТЕКАРЕЙ РУССКОГО МИРА</a:t>
            </a:r>
          </a:p>
        </p:txBody>
      </p:sp>
    </p:spTree>
    <p:extLst>
      <p:ext uri="{BB962C8B-B14F-4D97-AF65-F5344CB8AC3E}">
        <p14:creationId xmlns:p14="http://schemas.microsoft.com/office/powerpoint/2010/main" val="3001927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3965B46-334D-41EF-BEC2-280773D9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3598"/>
            <a:ext cx="249627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9A09E4-773D-49FD-9292-DF5F49E558C3}"/>
              </a:ext>
            </a:extLst>
          </p:cNvPr>
          <p:cNvSpPr txBox="1"/>
          <p:nvPr/>
        </p:nvSpPr>
        <p:spPr>
          <a:xfrm>
            <a:off x="3462132" y="1119100"/>
            <a:ext cx="55743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Героини фото, ставшего лауреатом первой степени, Трофимова Дарья и ее мама, поделились своими впечатлениями от чтения большой книги сказок: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2DAE3-B87F-4022-A613-006CEAFF6743}"/>
              </a:ext>
            </a:extLst>
          </p:cNvPr>
          <p:cNvSpPr txBox="1"/>
          <p:nvPr/>
        </p:nvSpPr>
        <p:spPr>
          <a:xfrm>
            <a:off x="3505812" y="1917262"/>
            <a:ext cx="548700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Огромный плюс этой книги - все сказки подобраны и разбиты по темам про животных, принцев и принцесс, про умных и глупых, о любви и дружбе, о больших и маленьких, и даже есть басни и арабские сказки. Иллюстрации красочные и приятные, вызывающие бурю радостных эмоций. Некоторые сказки идут в сокращении. Иногда это очень удобно и не утомительно для детей. Дети с удовольствием слушают и сами читают сказки из этой книги.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862819"/>
      </p:ext>
    </p:extLst>
  </p:cSld>
  <p:clrMapOvr>
    <a:masterClrMapping/>
  </p:clrMapOvr>
  <p:transition spd="slow" advClick="0" advTm="16218"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3BE22D0-1E45-482E-B00B-9D25EF97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275606"/>
            <a:ext cx="59505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BCCAD-6973-4D7A-B4A9-C30CE997081E}"/>
              </a:ext>
            </a:extLst>
          </p:cNvPr>
          <p:cNvSpPr txBox="1"/>
          <p:nvPr/>
        </p:nvSpPr>
        <p:spPr>
          <a:xfrm>
            <a:off x="3275856" y="465998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Горностаева</a:t>
            </a:r>
            <a:r>
              <a:rPr lang="ru-RU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Юлия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271755"/>
      </p:ext>
    </p:extLst>
  </p:cSld>
  <p:clrMapOvr>
    <a:masterClrMapping/>
  </p:clrMapOvr>
  <p:transition spd="slow" advClick="0" advTm="16218"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BCCAD-6973-4D7A-B4A9-C30CE997081E}"/>
              </a:ext>
            </a:extLst>
          </p:cNvPr>
          <p:cNvSpPr txBox="1"/>
          <p:nvPr/>
        </p:nvSpPr>
        <p:spPr>
          <a:xfrm>
            <a:off x="468784" y="1203598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А вот что о любимой книге рассказала </a:t>
            </a:r>
            <a:r>
              <a:rPr lang="ru-RU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Горностаева</a:t>
            </a:r>
            <a:r>
              <a:rPr lang="ru-RU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Юлия: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6277E-9FFB-4CDF-B320-D35BD0DB0F25}"/>
              </a:ext>
            </a:extLst>
          </p:cNvPr>
          <p:cNvSpPr txBox="1"/>
          <p:nvPr/>
        </p:nvSpPr>
        <p:spPr>
          <a:xfrm>
            <a:off x="468784" y="1562140"/>
            <a:ext cx="847868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Мы рекомендуем книгу Антуана Де Сент-Экзюпери "Маленький Принц" о мальчике, путешествующим по различным планетам, об одиночестве, дружбе, любви и потерях. Эта книга имеет по-настоящему глубокий смысл и дает повод задуматься. Книга подойдёт как взрослым, так и детям. Эта повесть о взросление людей, о потерянных мечтах и надеждах. "Маленький Принц" погружает нас в светлую и немного грустную историю, наполненную важными истинами: любовь, счастье, верность, ответственность и дружба. Книга читается под настроение, когда тебе кажется, что внутри ты разрушен, и тебе грустно. Читая её, мы задумывались о многих вещах, о которых раньше и мысли не возникало. Повесть завораживает своим легким слогом и необычным сюжетом. Все с удовольствием слушали чтение мамы, особенно книга понравилась самым младшим, которым история про мальчика показалось немного странной, но от этого не менее интересной.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76841397"/>
      </p:ext>
    </p:extLst>
  </p:cSld>
  <p:clrMapOvr>
    <a:masterClrMapping/>
  </p:clrMapOvr>
  <p:transition spd="slow" advClick="0" advTm="16218"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EF874A-87A4-43D5-82DB-918C817DD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02580"/>
            <a:ext cx="3629410" cy="36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90A2FE-2049-4B02-BA39-F2D3BC8BACD9}"/>
              </a:ext>
            </a:extLst>
          </p:cNvPr>
          <p:cNvSpPr txBox="1"/>
          <p:nvPr/>
        </p:nvSpPr>
        <p:spPr>
          <a:xfrm>
            <a:off x="4606404" y="1635646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Солнечное, доброе фото, ставшее лауреатом второй степени, может о многом рассказать зрителям. </a:t>
            </a:r>
            <a:r>
              <a:rPr lang="ru-RU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Мы уверены, что старшая группа детского сада № 53 из города Ленинск-Кузнецкий ни дня не проводит без книжки. И что у ребят замечательный, внимательный и чуткий </a:t>
            </a:r>
            <a:r>
              <a:rPr lang="ru-RU" b="0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наставнк</a:t>
            </a:r>
            <a:r>
              <a:rPr lang="ru-RU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– их воспитатель.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681474"/>
      </p:ext>
    </p:extLst>
  </p:cSld>
  <p:clrMapOvr>
    <a:masterClrMapping/>
  </p:clrMapOvr>
  <p:transition spd="slow" advClick="0" advTm="16218"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22656-CBB4-4641-8389-57FA8390C845}"/>
              </a:ext>
            </a:extLst>
          </p:cNvPr>
          <p:cNvSpPr txBox="1"/>
          <p:nvPr/>
        </p:nvSpPr>
        <p:spPr>
          <a:xfrm>
            <a:off x="3131840" y="1275606"/>
            <a:ext cx="58326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Мы рекомендуем книгу Татьяны Александровой "Домовенок Кузька" Сказочная повесть о смешном и трогательном, сообразительном, добром, обаятельном, симпатичном, интересном домовенке </a:t>
            </a:r>
            <a:r>
              <a:rPr lang="ru-RU" b="0" i="1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Кузеньке</a:t>
            </a:r>
            <a:r>
              <a:rPr lang="ru-RU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, как ласково его называют дети старшей группы. Любимый сказочный персонаж неожиданно заставляет детей задуматься, засмеяться, рассуждать в самых неожиданных эпизодах. Сказочница Татьяна Ивановна Александрова рассказала о нем в историях, полных забавных приключений и настоящих сказочных чудес.</a:t>
            </a:r>
            <a:endParaRPr lang="ru-RU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D4E58AA-5DF9-4B1E-8826-D01E431F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5016"/>
            <a:ext cx="2551311" cy="20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86340"/>
      </p:ext>
    </p:extLst>
  </p:cSld>
  <p:clrMapOvr>
    <a:masterClrMapping/>
  </p:clrMapOvr>
  <p:transition spd="slow" advClick="0" advTm="16218"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46178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16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07504" y="150962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Международный месячник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7078D6B-9161-4090-9568-967533341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29" y="832812"/>
            <a:ext cx="763284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друзья! Поздравляем вас с наступлением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Международным месячником школьных библиотек – 20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октябрь станет месяцем стартов ваших новых проектов, месяцем укрепления сетевого сотрудничества с российскими и зарубежными коллегами, месяцем открытия новых региональных представительств РШБА в небольших городах, поселках, деревнях – всюду, где есть школы, а значит, школьные библиотеки и маленькие читатели, а главное, есть вы – их добрые наставники, мудрые руководители в выборе хороших книг, советчики и друзья – школьные библиотекари!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5EB2E4-70C8-4CE0-9B96-8C65FEB90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2813F478-B227-4B1F-B196-3768F62A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E55AD24-0AD0-49E1-838E-61D4379D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98788"/>
            <a:ext cx="771988" cy="107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808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46178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17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215008" y="508776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Международные проекты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Месячника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7078D6B-9161-4090-9568-967533341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889188"/>
            <a:ext cx="7632848" cy="38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Проект «Закладка»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ISLM «Закладка» включает в себя создание школами-партнерами самодельных  закладок для книг (любого стиля, формы и т.д. – подход должен быть творческим), которые отражали бы тему Месячника школьных библиотек.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координаторов проекта: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 12 лет: Бридж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О'Брайен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Breege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O’Brien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(islmbookmarkexchange@gmail.com)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Старше12 лет: г-жа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Рамандип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Ramandeep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ramandee49@yahoo.com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этого проекта необходимо обмениваться закладками по почте.  Если вы предпочитаете участвовать в цифровом обмене, пожалуйста, изучите проект «Цифровая закладка».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5EB2E4-70C8-4CE0-9B96-8C65FEB90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2813F478-B227-4B1F-B196-3768F62A0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E55AD24-0AD0-49E1-838E-61D4379D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98788"/>
            <a:ext cx="771988" cy="107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104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46178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18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215008" y="508776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Международные проекты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Месячника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5EB2E4-70C8-4CE0-9B96-8C65FEB90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2813F478-B227-4B1F-B196-3768F62A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E55AD24-0AD0-49E1-838E-61D4379D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98788"/>
            <a:ext cx="771988" cy="107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CA5941-CCDC-41E0-8D23-DAE659446FE8}"/>
              </a:ext>
            </a:extLst>
          </p:cNvPr>
          <p:cNvSpPr txBox="1"/>
          <p:nvPr/>
        </p:nvSpPr>
        <p:spPr>
          <a:xfrm>
            <a:off x="467544" y="1072928"/>
            <a:ext cx="7416824" cy="367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Проект «Электронная закладка»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2019 года был запущен новый проект - обмен электронными закладками. Проект "Электронная закладка" может стать отличной альтернативой для тех школ, для которых  слишком обременительны расходы, связанные с отправкой закладок по почте, а также для школ, расположенных в районах, где почтовые услуги ненадежны или вовсе недоступны.</a:t>
            </a:r>
            <a:b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Суть проекта обмена электронными закладки та же, что и у проекта по обмену обычными закладками, только эти закладки создаются в электронной форме. У получателей есть возможность распечатать присланные электронные закладки или просто распространить закладки в электронном виде среди своих участников.</a:t>
            </a:r>
            <a:b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 проекта обмена электронными закладками:</a:t>
            </a:r>
            <a:b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Чхави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Джайн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Chhavi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Jain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 </a:t>
            </a:r>
            <a:r>
              <a:rPr lang="ru-RU" sz="14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iaslchhavi@gmail.com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4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46178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19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215008" y="508776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Международные проекты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Месячника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5EB2E4-70C8-4CE0-9B96-8C65FEB90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2813F478-B227-4B1F-B196-3768F62A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E55AD24-0AD0-49E1-838E-61D4379D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98788"/>
            <a:ext cx="771988" cy="107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D36B7-A924-430C-AA2D-248738C01337}"/>
              </a:ext>
            </a:extLst>
          </p:cNvPr>
          <p:cNvSpPr txBox="1"/>
          <p:nvPr/>
        </p:nvSpPr>
        <p:spPr>
          <a:xfrm>
            <a:off x="467544" y="1091085"/>
            <a:ext cx="7354847" cy="398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Проект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Skype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Ваши ученики хотели бы пообщаться во время Международного месячника школьных библиотек с другими школьниками из далекой страны? Главная задача - найти кого-то в своем часовом поясе, тогда вы можете связаться с новыми друзьями по скайпу во время школьных занятий.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Расширяйте границы общения! Если вы хотите быть частью проекта 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Skype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напишите координатору Инес 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Кинанти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она найдет для вас школу, с которой вы сможете связаться.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Координатор: Инес 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Кинанти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Inez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Kinanthi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16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kinantea@gmail.com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teabubs_fw@yahoo.com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69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2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07504" y="123478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Международный месячник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Тема этого года: «Найти свой путь к хорошему здоровью и благополучию»</a:t>
            </a:r>
            <a:endParaRPr lang="ru-RU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45976E-6CE6-4380-B749-6D71B96F7851}"/>
              </a:ext>
            </a:extLst>
          </p:cNvPr>
          <p:cNvSpPr/>
          <p:nvPr/>
        </p:nvSpPr>
        <p:spPr>
          <a:xfrm>
            <a:off x="320201" y="1038828"/>
            <a:ext cx="77801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Уже в течение 12-ти лет в октябре в связи с усилением роли школьных библиотек в образовании в разных концах мира и России проводится Международный месячник школьных библиотек в поддержку школьных библиотек и детского чтения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Тема российского месячника школьных библиотек – 20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«Добру откроем сердце. Обнимем ребенка с книгой»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4BD503-6AC0-43F6-9112-4073FDDE4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16" y="1059582"/>
            <a:ext cx="1321607" cy="13415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253BD8-DBEE-4351-B2E4-F8AB869A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41" y="3454699"/>
            <a:ext cx="4337918" cy="1447959"/>
          </a:xfrm>
          <a:prstGeom prst="rect">
            <a:avLst/>
          </a:prstGeom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6124B643-8F86-4433-ABC8-82D2EC02A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54" y="3082597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596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46178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20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215008" y="508776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Международные проекты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Месячника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5EB2E4-70C8-4CE0-9B96-8C65FEB90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2813F478-B227-4B1F-B196-3768F62A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AE55AD24-0AD0-49E1-838E-61D4379DF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98788"/>
            <a:ext cx="771988" cy="107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75C319-D143-4838-926A-8E900FD8D93D}"/>
              </a:ext>
            </a:extLst>
          </p:cNvPr>
          <p:cNvSpPr txBox="1"/>
          <p:nvPr/>
        </p:nvSpPr>
        <p:spPr>
          <a:xfrm>
            <a:off x="539552" y="927886"/>
            <a:ext cx="7488832" cy="4088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Что мы делаем для ISLM 2020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Пришлите вашу заявку для участия в проекте "Что мы делаем для ISLM 2020" на электронную почту в Секретариат ИАСЛ celebrateschoollibraries@gmail.com 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позднее 14 декабря 2020 г.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теме письма укажите: 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ISLM.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заявке должна содержаться следующая информация: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Страна. Имя. Ваша должность. Название вашей школы или организации. Краткое описание вашей деятельности относительно ISLM. Интернет-ссылки (в случае необходимости). До 6 фото, иллюстрирующих ваш доклад.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Эту и другую информацию вы можете найти на сайте IASL в разделе «Международный месячник школьных библиотек (ISLM)»: </a:t>
            </a:r>
            <a:b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https://iasl-online.org/advocacy/islm/index.html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13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46178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21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07504" y="150962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Международный месячник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C12DDA2-AFE2-4F20-B756-54B604B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48" y="922144"/>
            <a:ext cx="781462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10-ти лет празднования Международного Дня школьных библиотек, который приходился на четвертый понедельник октября каждого года, в январе 2008 года Советом Международной ассоциации школьных библиотек (IASL/ИАСЛ) был учрежден Международный месячник школьных библиотек (ISLM), который официально вступил в силу в октябре 2008 года.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месячник школьных библиотек дает возможность всем, кто занимается школьными библиотеками во всем мире, выбрать наиболее удобный  день в октябре, чтобы отметить важность школьных библиотек.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Месячник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время привлечения всеобщего внимания к школьным библиотекам, детскому чтению и  это возможность поддержать школьных библиотекарей и дать им признание, которого они заслуживают.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 школьные библиотекари два раза в год имеют возможность отмечать свой профессиональный праздник: 27 мая – в Общероссийский день библиотек и в октябре –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Международного месячника школьных библиотек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5ACA60-563A-4C77-A33C-E251245A2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DCDCCCB0-E64D-41A3-AA0D-16CE5C7DF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0DBF3F78-8653-4694-BF3B-08AFB784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98788"/>
            <a:ext cx="771988" cy="107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350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22</a:t>
            </a:fld>
            <a:endParaRPr lang="ru-RU"/>
          </a:p>
        </p:txBody>
      </p:sp>
      <p:pic>
        <p:nvPicPr>
          <p:cNvPr id="8" name="Рисунок 7" descr="Изображение выглядит как книга,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1E8BE4F-1075-4F12-A169-E7D4959F0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5" y="1197988"/>
            <a:ext cx="2455302" cy="336383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F6CD67-9879-4D53-9B07-39F03D9B1FF8}"/>
              </a:ext>
            </a:extLst>
          </p:cNvPr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4228"/>
                </a:solidFill>
                <a:latin typeface="Arial" panose="020B0604020202020204" pitchFamily="34" charset="0"/>
              </a:rPr>
              <a:t>Старт месячнику школьных библиотек в России под девизом </a:t>
            </a:r>
            <a:br>
              <a:rPr lang="ru-RU" b="1" dirty="0">
                <a:solidFill>
                  <a:srgbClr val="004228"/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rgbClr val="004228"/>
                </a:solidFill>
                <a:latin typeface="Arial" panose="020B0604020202020204" pitchFamily="34" charset="0"/>
              </a:rPr>
              <a:t>«Школьные библиотеки – на повестке дня!» был дан 2 октября 2008 года </a:t>
            </a:r>
            <a:br>
              <a:rPr lang="ru-RU" b="1" dirty="0">
                <a:solidFill>
                  <a:srgbClr val="004228"/>
                </a:solidFill>
                <a:latin typeface="Arial" panose="020B0604020202020204" pitchFamily="34" charset="0"/>
              </a:rPr>
            </a:br>
            <a:r>
              <a:rPr lang="ru-RU" b="1" dirty="0">
                <a:solidFill>
                  <a:srgbClr val="004228"/>
                </a:solidFill>
                <a:latin typeface="Arial" panose="020B0604020202020204" pitchFamily="34" charset="0"/>
              </a:rPr>
              <a:t>на пресс-конференции в Центральном Доме журналиста</a:t>
            </a:r>
            <a:endParaRPr lang="ru-RU" dirty="0"/>
          </a:p>
        </p:txBody>
      </p:sp>
      <p:pic>
        <p:nvPicPr>
          <p:cNvPr id="11" name="Рисунок 10" descr="Изображение выглядит как человек, стол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FCD4D679-E51E-4C63-ABD2-91C665F8F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62" y="1197988"/>
            <a:ext cx="4497109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04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5EB1C4-C381-4022-8E83-395C5073154F}"/>
              </a:ext>
            </a:extLst>
          </p:cNvPr>
          <p:cNvSpPr/>
          <p:nvPr/>
        </p:nvSpPr>
        <p:spPr>
          <a:xfrm>
            <a:off x="0" y="26744"/>
            <a:ext cx="912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Съезд школьных библиотекарей Южного федерального округа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Анапа, 23–28 сентября 2008 года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2ECCD3-6ADF-4BE5-BF16-A4C566DF4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400" y="1025517"/>
            <a:ext cx="5198813" cy="2485771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ешний, дерево, люди&#10;&#10;Автоматически созданное описание">
            <a:extLst>
              <a:ext uri="{FF2B5EF4-FFF2-40B4-BE49-F238E27FC236}">
                <a16:creationId xmlns:a16="http://schemas.microsoft.com/office/drawing/2014/main" id="{2CF8CEC5-3215-4B9B-A8F0-4179CF019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6" y="1491630"/>
            <a:ext cx="417981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24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24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B77B55-F8E5-4E93-A035-FEFC97984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28" y="915565"/>
            <a:ext cx="4240530" cy="373625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5EB1C4-C381-4022-8E83-395C5073154F}"/>
              </a:ext>
            </a:extLst>
          </p:cNvPr>
          <p:cNvSpPr/>
          <p:nvPr/>
        </p:nvSpPr>
        <p:spPr>
          <a:xfrm>
            <a:off x="0" y="26744"/>
            <a:ext cx="9105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Съезд школьных библиотекарей Приволжского федерального округа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Ульяновск, 6–9 октября 2008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84120D-5271-48BC-AE73-9234E9DEC169}"/>
              </a:ext>
            </a:extLst>
          </p:cNvPr>
          <p:cNvSpPr/>
          <p:nvPr/>
        </p:nvSpPr>
        <p:spPr>
          <a:xfrm>
            <a:off x="4582443" y="798111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NewtonC"/>
              </a:rPr>
              <a:t>На церемонии закрытия Съезда было</a:t>
            </a:r>
          </a:p>
          <a:p>
            <a:r>
              <a:rPr lang="ru-RU" dirty="0">
                <a:latin typeface="NewtonC"/>
              </a:rPr>
              <a:t>отмечено его историческое значение для</a:t>
            </a:r>
          </a:p>
          <a:p>
            <a:r>
              <a:rPr lang="ru-RU" dirty="0">
                <a:latin typeface="NewtonC"/>
              </a:rPr>
              <a:t>прорыва в деятельности школьных библиотек округа и профессионального роста каждого его делегата.</a:t>
            </a:r>
          </a:p>
          <a:p>
            <a:r>
              <a:rPr lang="ru-RU" dirty="0">
                <a:latin typeface="NewtonC"/>
              </a:rPr>
              <a:t>Съезд принял решение поддержать законодательно инициативу Губернатора</a:t>
            </a:r>
          </a:p>
          <a:p>
            <a:r>
              <a:rPr lang="ru-RU" dirty="0">
                <a:latin typeface="NewtonC"/>
              </a:rPr>
              <a:t>Ульяновской области С.И. Морозова о</a:t>
            </a:r>
          </a:p>
          <a:p>
            <a:r>
              <a:rPr lang="ru-RU" dirty="0">
                <a:latin typeface="NewtonC"/>
              </a:rPr>
              <a:t>назначении заведующих школьными библиотеками заместителями директора школы по информационной работе и распространить эту инициативу на все регионы Приволжского Федерального округа.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308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25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5EB1C4-C381-4022-8E83-395C5073154F}"/>
              </a:ext>
            </a:extLst>
          </p:cNvPr>
          <p:cNvSpPr/>
          <p:nvPr/>
        </p:nvSpPr>
        <p:spPr>
          <a:xfrm>
            <a:off x="0" y="26744"/>
            <a:ext cx="9105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Съезд школьных библиотекарей Центрального федерального округа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Москва, 30 октября 2008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84120D-5271-48BC-AE73-9234E9DEC169}"/>
              </a:ext>
            </a:extLst>
          </p:cNvPr>
          <p:cNvSpPr/>
          <p:nvPr/>
        </p:nvSpPr>
        <p:spPr>
          <a:xfrm>
            <a:off x="4244905" y="919348"/>
            <a:ext cx="489909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NewtonC"/>
              </a:rPr>
              <a:t>В рамках октябрьского месячника «Школьные библиотеки — на повестке дня!» в Москве на Старой площади в здании Администрации полномочного представителя Президента Российской Федерации в Центральном федеральном округе прошел Съезд школьных библиотекарей Центрального федерального округа, который был посвящен возрождению лучших традиций российского образования и духовно-нравственного воспитания детей через библиотеку и чтение.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A1C3D2-D1D4-48A6-8A69-8400F1A8F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4" y="1779662"/>
            <a:ext cx="4053491" cy="23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26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5EB1C4-C381-4022-8E83-395C5073154F}"/>
              </a:ext>
            </a:extLst>
          </p:cNvPr>
          <p:cNvSpPr/>
          <p:nvPr/>
        </p:nvSpPr>
        <p:spPr>
          <a:xfrm>
            <a:off x="0" y="26744"/>
            <a:ext cx="9105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Съезд школьных библиотекарей Уральского федерального округа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Екатеринбург, 26-28 ноября 2008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84120D-5271-48BC-AE73-9234E9DEC169}"/>
              </a:ext>
            </a:extLst>
          </p:cNvPr>
          <p:cNvSpPr/>
          <p:nvPr/>
        </p:nvSpPr>
        <p:spPr>
          <a:xfrm>
            <a:off x="2723423" y="981231"/>
            <a:ext cx="6372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NewtonC"/>
              </a:rPr>
              <a:t>Из приветствия министра общего и профессионального образования Свердловской области В.В. Нестерова:</a:t>
            </a:r>
          </a:p>
          <a:p>
            <a:r>
              <a:rPr lang="ru-RU" sz="2000" dirty="0">
                <a:latin typeface="NewtonC"/>
              </a:rPr>
              <a:t>Школьная библиотека для многих детей становится местом, где человек начинает ощущать великое таинство книги. Библиотека — одно из самых главных слов в истории человечества. Мы в Свердловской области стремимся к тому, чтобы школьные библиотеки развивались. Надо, чтобы в школьной библиотеке был и заведующий, и библиотекарь по организации работы в читальном зале, и обязательно библиограф — по этому пути надо идти, а не по пути «экономии» за счет зарплаты библиотекаря.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AFBD08-BF4A-4825-8132-567448BF3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7011"/>
            <a:ext cx="2232248" cy="27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77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27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5EB1C4-C381-4022-8E83-395C5073154F}"/>
              </a:ext>
            </a:extLst>
          </p:cNvPr>
          <p:cNvSpPr/>
          <p:nvPr/>
        </p:nvSpPr>
        <p:spPr>
          <a:xfrm>
            <a:off x="0" y="26744"/>
            <a:ext cx="91052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Парламентские слушания на тему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«Законодательное обеспечение деятельности библиотек общеобразовательных учреждений в сфере духовно-нравственного воспитания детей»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Москва, Государственная Дума, 1 июня 2009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84120D-5271-48BC-AE73-9234E9DEC169}"/>
              </a:ext>
            </a:extLst>
          </p:cNvPr>
          <p:cNvSpPr/>
          <p:nvPr/>
        </p:nvSpPr>
        <p:spPr>
          <a:xfrm>
            <a:off x="4645919" y="1806024"/>
            <a:ext cx="4211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NewtonC"/>
              </a:rPr>
              <a:t>Слушания, посвященные проблемам школьных библиотек, были инициированы Русской школьной библиотечной ассоциацией. Организаторами выступили три комитета Государственной Думы: Комитет по вопросам семьи, женщин и детей, Комитет по культуре, Комитет по образованию.</a:t>
            </a:r>
            <a:endParaRPr lang="ru-RU" sz="2000" dirty="0"/>
          </a:p>
        </p:txBody>
      </p:sp>
      <p:pic>
        <p:nvPicPr>
          <p:cNvPr id="8" name="Рисунок 7" descr="Изображение выглядит как стол, внутренний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9637B8B-5ECF-41BB-9EFF-0E9E944A5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4" y="1817412"/>
            <a:ext cx="4127016" cy="28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8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28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5EB1C4-C381-4022-8E83-395C5073154F}"/>
              </a:ext>
            </a:extLst>
          </p:cNvPr>
          <p:cNvSpPr/>
          <p:nvPr/>
        </p:nvSpPr>
        <p:spPr>
          <a:xfrm>
            <a:off x="0" y="26744"/>
            <a:ext cx="91052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Съезд школьных библиотекарей Северо-Западного федерального округа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Санкт-Петербург, 28 февраля – 4 марта 2010 года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AFF86F-4C76-4BB3-83A6-6F36F1A0E023}"/>
              </a:ext>
            </a:extLst>
          </p:cNvPr>
          <p:cNvSpPr/>
          <p:nvPr/>
        </p:nvSpPr>
        <p:spPr>
          <a:xfrm>
            <a:off x="2422599" y="4728450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Президентская библиотека им. Б.Н. Ельцина</a:t>
            </a:r>
            <a:endParaRPr lang="ru-RU" sz="1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14A539-4F94-42C9-8431-22E94E87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2036"/>
            <a:ext cx="5684220" cy="378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779A406F-88D4-40E0-BD0E-7E134365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092" y="2896436"/>
            <a:ext cx="4105085" cy="147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48898F-8814-4A49-8570-DB1E566B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64531"/>
            <a:ext cx="1507905" cy="20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650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A3EBFD-4E9E-4C51-B7C7-79D8801644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29</a:t>
            </a:fld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7740AEF-DFFC-4328-8236-2EA21319E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986" y="1592547"/>
            <a:ext cx="4421501" cy="293024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«Нашей новой школе»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XXI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века педагог-библиотекарь становится одной из ключевых фигур в процессе общего образования, проводником информационной культуры для учителей и учащихся, а школьная библиотека – площадкой для педагогических инноваций, комфортной образовательной средой для развития способностей учащихся и подготовки их к жизни.</a:t>
            </a:r>
            <a:b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7F223F08-E96A-43D2-A5BB-7EEDBBCD10DC}"/>
              </a:ext>
            </a:extLst>
          </p:cNvPr>
          <p:cNvSpPr txBox="1">
            <a:spLocks/>
          </p:cNvSpPr>
          <p:nvPr/>
        </p:nvSpPr>
        <p:spPr>
          <a:xfrm>
            <a:off x="557212" y="267494"/>
            <a:ext cx="8263260" cy="1325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6000" kern="1200">
                <a:solidFill>
                  <a:schemeClr val="tx1">
                    <a:lumMod val="50000"/>
                    <a:lumOff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Важным событием 2011 года стало введение в школы Российской Федерации должности «педагог-библиотекарь»: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Премьер-министр В.В. Путин объявил о введении нового статуса школьного библиотекаря в своем докладе на съезде Всероссийского педагогического собрания 31 мая 2011 г.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AF93C1-C05A-4AB9-8A2B-64A75278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4" y="1752175"/>
            <a:ext cx="3623911" cy="271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0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3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82974" y="242250"/>
            <a:ext cx="8928992" cy="8893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Международный месячник школьных библиотек (ISLM) – 2020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«Найти свой путь к хорошему здоровью и благополучию»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45976E-6CE6-4380-B749-6D71B96F7851}"/>
              </a:ext>
            </a:extLst>
          </p:cNvPr>
          <p:cNvSpPr/>
          <p:nvPr/>
        </p:nvSpPr>
        <p:spPr>
          <a:xfrm>
            <a:off x="229687" y="1203598"/>
            <a:ext cx="7488832" cy="2938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ru-RU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связана с одной из целей в области устойчивого развития ООН, а именно с Целью №3: «Хорошее здоровье и благополучие». Организаторы  предлагают всем участникам подумать и отметить связь между книгами, чтением, школьными библиотеками, хорошим здоровьем и благополучием, поучаствовать в проектах и мероприятиях месячника, развить тему этого года.  Международная ассоциация школьных библиотек надеется, что в этом году месячник пройдет очень творчески и станет впечатляющим всемирным праздником для школьных библиотек всего мира.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4BD503-6AC0-43F6-9112-4073FDDE40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6124B643-8F86-4433-ABC8-82D2EC02A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986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78F9C-5C13-420F-B58D-305AE99B0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30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95EB1C4-C381-4022-8E83-395C5073154F}"/>
              </a:ext>
            </a:extLst>
          </p:cNvPr>
          <p:cNvSpPr/>
          <p:nvPr/>
        </p:nvSpPr>
        <p:spPr>
          <a:xfrm>
            <a:off x="0" y="26744"/>
            <a:ext cx="91052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 месячник школьных библиотек стартовал на Камчатке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Елизово, 1 октября 2013 года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CCEFDEC-9129-4D1B-B99E-05E4FE52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78" y="2531262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8FE5DC8-B5B9-4B4B-A1E2-362B9A02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54" y="2778912"/>
            <a:ext cx="25273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0B76A53-B06A-416F-96B4-98267FA9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1" y="10839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D2963CEC-6332-4621-825D-B38A3E09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05" y="1083900"/>
            <a:ext cx="2857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4AE44B5-875F-4B22-9C1E-4D7F23393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83900"/>
            <a:ext cx="2857501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17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z="1600" smtClean="0"/>
              <a:t>31</a:t>
            </a:fld>
            <a:endParaRPr lang="ru-RU" sz="1600" dirty="0"/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B49EED05-6A77-4B72-8BB1-97CD9BFCA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7" y="60568"/>
            <a:ext cx="8569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</a:rPr>
              <a:t>Всемирный форум Международной ассоциации школьных библиотек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</a:rPr>
              <a:t>IASL-2014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B079212-D67B-4A5D-8850-50CB428A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88932"/>
            <a:ext cx="2163922" cy="14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403D36E-63C1-427C-8450-09916FFAF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51430"/>
            <a:ext cx="2163922" cy="14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9AA57E8-5C7A-4042-9C12-2D80DC89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72" y="1986398"/>
            <a:ext cx="2165698" cy="144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147F3239-282B-4CB0-A23E-4A4C5576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9" y="728686"/>
            <a:ext cx="4717503" cy="386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300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z="1600" smtClean="0"/>
              <a:t>32</a:t>
            </a:fld>
            <a:endParaRPr lang="ru-RU" sz="1600" dirty="0"/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B49EED05-6A77-4B72-8BB1-97CD9BFCA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7" y="60568"/>
            <a:ext cx="8569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</a:rPr>
              <a:t>Всемирный форум Международной ассоциации школьных библиотек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</a:rPr>
              <a:t>IASL-2014</a:t>
            </a:r>
          </a:p>
        </p:txBody>
      </p:sp>
      <p:pic>
        <p:nvPicPr>
          <p:cNvPr id="20" name="Рисунок 3">
            <a:extLst>
              <a:ext uri="{FF2B5EF4-FFF2-40B4-BE49-F238E27FC236}">
                <a16:creationId xmlns:a16="http://schemas.microsoft.com/office/drawing/2014/main" id="{7731AB12-7EC6-4158-BCFC-F772D199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" y="843558"/>
            <a:ext cx="4972886" cy="330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7">
            <a:extLst>
              <a:ext uri="{FF2B5EF4-FFF2-40B4-BE49-F238E27FC236}">
                <a16:creationId xmlns:a16="http://schemas.microsoft.com/office/drawing/2014/main" id="{37C6844B-13C6-49BD-A80A-D6D3C667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498" y="3130859"/>
            <a:ext cx="4979121" cy="152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F9D749AF-0807-4907-B9F0-252F96561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25" y="843558"/>
            <a:ext cx="2784093" cy="208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344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33</a:t>
            </a:fld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67902E6-D981-462C-87A0-5146E9B0B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2" y="944165"/>
            <a:ext cx="6557764" cy="3715817"/>
          </a:xfrm>
        </p:spPr>
        <p:txBody>
          <a:bodyPr>
            <a:normAutofit lnSpcReduction="10000"/>
          </a:bodyPr>
          <a:lstStyle/>
          <a:p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Утверждена Приказом Минобрнауки России №715 от 15.06.2016 г.</a:t>
            </a:r>
          </a:p>
          <a:p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Задаёт федеральную рамку развития Национальной сети школьных библиотек</a:t>
            </a:r>
          </a:p>
          <a:p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 образы будущего:</a:t>
            </a:r>
          </a:p>
          <a:p>
            <a:pPr lvl="1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Национальной школьной библиотечной сети</a:t>
            </a:r>
          </a:p>
          <a:p>
            <a:pPr lvl="1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Школьной библиотеки</a:t>
            </a:r>
          </a:p>
          <a:p>
            <a:pPr lvl="1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Педагога-библиотекаря</a:t>
            </a:r>
          </a:p>
          <a:p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Описывает:</a:t>
            </a:r>
          </a:p>
          <a:p>
            <a:pPr lvl="1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Существующие барьеры и зоны развития</a:t>
            </a:r>
          </a:p>
          <a:p>
            <a:pPr lvl="1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функции школьной библиотеки</a:t>
            </a:r>
          </a:p>
          <a:p>
            <a:pPr lvl="1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видам обеспечения:</a:t>
            </a:r>
          </a:p>
          <a:p>
            <a:pPr lvl="2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нормативно-правовому, </a:t>
            </a:r>
          </a:p>
          <a:p>
            <a:pPr lvl="2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кадровому, </a:t>
            </a:r>
          </a:p>
          <a:p>
            <a:pPr lvl="2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материально-техническому, </a:t>
            </a:r>
          </a:p>
          <a:p>
            <a:pPr lvl="2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информационно-ресурсному, </a:t>
            </a:r>
          </a:p>
          <a:p>
            <a:pPr lvl="2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программному</a:t>
            </a:r>
          </a:p>
          <a:p>
            <a:pPr lvl="1"/>
            <a:r>
              <a:rPr lang="ru-RU" alt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предлагаемых решений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CC493E8D-44C9-4E3C-8799-7C1B8F4B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31590"/>
            <a:ext cx="2138363" cy="278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43A2E16-9012-4BEB-9C97-6AF38F01E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3" y="1995983"/>
            <a:ext cx="1918097" cy="235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07504" y="51470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Концепция развития школьных библиотек</a:t>
            </a:r>
          </a:p>
        </p:txBody>
      </p:sp>
    </p:spTree>
    <p:extLst>
      <p:ext uri="{BB962C8B-B14F-4D97-AF65-F5344CB8AC3E}">
        <p14:creationId xmlns:p14="http://schemas.microsoft.com/office/powerpoint/2010/main" val="701883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355B9F-47E8-4965-924A-5CE3E632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64807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«Образование». Цели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34</a:t>
            </a:fld>
            <a:endParaRPr lang="ru-RU"/>
          </a:p>
        </p:txBody>
      </p:sp>
      <p:graphicFrame>
        <p:nvGraphicFramePr>
          <p:cNvPr id="13" name="Объект 6">
            <a:extLst>
              <a:ext uri="{FF2B5EF4-FFF2-40B4-BE49-F238E27FC236}">
                <a16:creationId xmlns:a16="http://schemas.microsoft.com/office/drawing/2014/main" id="{B037CCF8-5395-4934-B1C0-B6DE8B3BAE65}"/>
              </a:ext>
            </a:extLst>
          </p:cNvPr>
          <p:cNvGraphicFramePr>
            <a:graphicFrameLocks/>
          </p:cNvGraphicFramePr>
          <p:nvPr/>
        </p:nvGraphicFramePr>
        <p:xfrm>
          <a:off x="659166" y="984437"/>
          <a:ext cx="7513517" cy="3567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7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1892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Вхождение РФ в число 10 ведущих стран мира по качеству общего образования</a:t>
                      </a:r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3613">
                <a:tc>
                  <a:txBody>
                    <a:bodyPr/>
                    <a:lstStyle/>
                    <a:p>
                      <a:endParaRPr lang="ru-RU" sz="1800" dirty="0"/>
                    </a:p>
                    <a:p>
                      <a:endParaRPr lang="ru-RU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70C0"/>
                          </a:solidFill>
                        </a:rPr>
                        <a:t>Воспитание гармонично развитой и социально ответственной личности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:a16="http://schemas.microsoft.com/office/drawing/2014/main" id="{C1959DFA-6F69-4AD2-8F0D-98E4E51F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9582"/>
            <a:ext cx="2199152" cy="142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CBD5520-5F7E-4506-BFBE-CE035869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7814"/>
            <a:ext cx="284547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44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7DB529-8C89-4EDF-AF8D-0A8B13DCB7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35</a:t>
            </a:fld>
            <a:endParaRPr lang="ru-RU"/>
          </a:p>
        </p:txBody>
      </p:sp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96F77796-4271-464E-A8C0-03012BE91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92" y="2571750"/>
            <a:ext cx="778770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Юрий Михайлович Лотман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«Есть два главных условия развития образованного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порядочного человека: это иметь возможность разговаривать с умным человеком и читать умные книги». </a:t>
            </a: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3179BE1D-51CB-4494-9CE3-119693244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89" y="195486"/>
            <a:ext cx="4251221" cy="223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2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1">
            <a:extLst>
              <a:ext uri="{FF2B5EF4-FFF2-40B4-BE49-F238E27FC236}">
                <a16:creationId xmlns:a16="http://schemas.microsoft.com/office/drawing/2014/main" id="{FDAF9EBD-82CB-42DE-A369-28D2537D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85" y="0"/>
            <a:ext cx="360283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625ED-6190-4772-BA51-17E6BE5761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37</a:t>
            </a:fld>
            <a:endParaRPr lang="ru-RU"/>
          </a:p>
        </p:txBody>
      </p: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10D4B874-7121-4C06-B4FD-B5100CD97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8177"/>
            <a:ext cx="5616624" cy="422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E99DAAC3-CD82-4A0A-AC41-C2D15D7C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3358"/>
            <a:ext cx="504056" cy="31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11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2">
            <a:extLst>
              <a:ext uri="{FF2B5EF4-FFF2-40B4-BE49-F238E27FC236}">
                <a16:creationId xmlns:a16="http://schemas.microsoft.com/office/drawing/2014/main" id="{F251715C-8D56-453F-B784-F2F62BFFD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489723"/>
            <a:ext cx="6858000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100" b="1" dirty="0">
                <a:solidFill>
                  <a:schemeClr val="bg1"/>
                </a:solidFill>
              </a:rPr>
              <a:t>«Всероссийский проект «Читающая школа» — защита права российских школьников </a:t>
            </a:r>
            <a:br>
              <a:rPr lang="ru-RU" sz="2100" b="1" dirty="0">
                <a:solidFill>
                  <a:schemeClr val="bg1"/>
                </a:solidFill>
              </a:rPr>
            </a:br>
            <a:r>
              <a:rPr lang="ru-RU" sz="2100" b="1" dirty="0">
                <a:solidFill>
                  <a:schemeClr val="bg1"/>
                </a:solidFill>
              </a:rPr>
              <a:t>на детскую книгу и чтение»</a:t>
            </a:r>
          </a:p>
          <a:p>
            <a:pPr algn="ctr" eaLnBrk="1" hangingPunct="1">
              <a:defRPr/>
            </a:pPr>
            <a:endParaRPr lang="ru-RU" sz="1050" b="1" dirty="0">
              <a:solidFill>
                <a:schemeClr val="bg1"/>
              </a:solidFill>
            </a:endParaRPr>
          </a:p>
          <a:p>
            <a:pPr algn="r" eaLnBrk="1" hangingPunct="1">
              <a:defRPr/>
            </a:pPr>
            <a:r>
              <a:rPr lang="ru-RU" sz="1500" b="1" dirty="0">
                <a:solidFill>
                  <a:schemeClr val="bg1"/>
                </a:solidFill>
              </a:rPr>
              <a:t>Жукова Татьяна Дмитриевна, </a:t>
            </a:r>
            <a:r>
              <a:rPr lang="ru-RU" sz="1500" b="1" dirty="0" err="1">
                <a:solidFill>
                  <a:schemeClr val="bg1"/>
                </a:solidFill>
              </a:rPr>
              <a:t>к.пед.н</a:t>
            </a:r>
            <a:r>
              <a:rPr lang="ru-RU" sz="1500" b="1" dirty="0">
                <a:solidFill>
                  <a:schemeClr val="bg1"/>
                </a:solidFill>
              </a:rPr>
              <a:t>.,</a:t>
            </a:r>
          </a:p>
          <a:p>
            <a:pPr algn="r" eaLnBrk="1" hangingPunct="1">
              <a:defRPr/>
            </a:pPr>
            <a:r>
              <a:rPr lang="ru-RU" sz="1500" b="1" dirty="0">
                <a:solidFill>
                  <a:schemeClr val="bg1"/>
                </a:solidFill>
              </a:rPr>
              <a:t>Президент РШБА, вице-президент НП «Лига образования» </a:t>
            </a:r>
          </a:p>
        </p:txBody>
      </p:sp>
      <p:pic>
        <p:nvPicPr>
          <p:cNvPr id="26627" name="Рисунок 1">
            <a:extLst>
              <a:ext uri="{FF2B5EF4-FFF2-40B4-BE49-F238E27FC236}">
                <a16:creationId xmlns:a16="http://schemas.microsoft.com/office/drawing/2014/main" id="{3311B461-89F9-4AF7-81AB-B1BCFE1C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8"/>
            <a:ext cx="9144000" cy="50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>
    <p:wheel spokes="8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39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07504" y="19185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Чтение: ресурс развития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43310B3-55D6-4B50-9997-5E76F6F720FD}"/>
              </a:ext>
            </a:extLst>
          </p:cNvPr>
          <p:cNvGraphicFramePr>
            <a:graphicFrameLocks/>
          </p:cNvGraphicFramePr>
          <p:nvPr/>
        </p:nvGraphicFramePr>
        <p:xfrm>
          <a:off x="659166" y="811382"/>
          <a:ext cx="7825668" cy="378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2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2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8407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Когнитивных </a:t>
                      </a:r>
                      <a:b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способностей </a:t>
                      </a:r>
                    </a:p>
                    <a:p>
                      <a:pPr algn="ctr"/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8372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</a:rPr>
                        <a:t>Эмоционального интеллекта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B32158FF-9E1F-4341-9FE3-03BEF117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7812"/>
            <a:ext cx="3168834" cy="143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8D14DD4-2182-4479-8570-5D7CE143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72028"/>
            <a:ext cx="3168834" cy="143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585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5">
            <a:extLst>
              <a:ext uri="{FF2B5EF4-FFF2-40B4-BE49-F238E27FC236}">
                <a16:creationId xmlns:a16="http://schemas.microsoft.com/office/drawing/2014/main" id="{99D36989-A0A6-4CCC-BD46-0E6E5052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94" y="2557463"/>
            <a:ext cx="1176338" cy="182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Рисунок 1">
            <a:extLst>
              <a:ext uri="{FF2B5EF4-FFF2-40B4-BE49-F238E27FC236}">
                <a16:creationId xmlns:a16="http://schemas.microsoft.com/office/drawing/2014/main" id="{862B9746-327B-4EA1-9ABF-D733BF87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9" y="2549129"/>
            <a:ext cx="1346597" cy="18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http://gimnaziya8.eduru.ru/img/upload/13/image_image_50379.jpg">
            <a:extLst>
              <a:ext uri="{FF2B5EF4-FFF2-40B4-BE49-F238E27FC236}">
                <a16:creationId xmlns:a16="http://schemas.microsoft.com/office/drawing/2014/main" id="{6CC3566B-54EE-444A-B37A-F2003081024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1451" y="108012"/>
            <a:ext cx="3915054" cy="235572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61445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B9270B3-2DEF-4FE1-90E3-5C772477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6" y="844154"/>
            <a:ext cx="809625" cy="112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Рисунок 5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B96F2FB9-EA0F-4024-9A26-4BBA7B3C8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1" y="852488"/>
            <a:ext cx="1129904" cy="113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Прямоугольник 1">
            <a:extLst>
              <a:ext uri="{FF2B5EF4-FFF2-40B4-BE49-F238E27FC236}">
                <a16:creationId xmlns:a16="http://schemas.microsoft.com/office/drawing/2014/main" id="{A1A72155-BA62-4D74-B441-F573607AB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147" y="4550569"/>
            <a:ext cx="837128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schemeClr val="tx2"/>
                </a:solidFill>
                <a:latin typeface="Arial" panose="020B0604020202020204" pitchFamily="34" charset="0"/>
              </a:rPr>
              <a:t>Организаторы акции: </a:t>
            </a:r>
            <a:r>
              <a:rPr lang="ru-RU" altLang="ru-RU" sz="1350">
                <a:latin typeface="Arial" panose="020B0604020202020204" pitchFamily="34" charset="0"/>
              </a:rPr>
              <a:t>школьные библиотекари России (РШБА) при поддержке Общероссийской общественно-государственной организации «Союз женщин России» и компании «Директ-Медиа.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F2E50C-53D6-409F-A2BF-599648295FA3}"/>
              </a:ext>
            </a:extLst>
          </p:cNvPr>
          <p:cNvSpPr/>
          <p:nvPr/>
        </p:nvSpPr>
        <p:spPr>
          <a:xfrm>
            <a:off x="0" y="3011092"/>
            <a:ext cx="9144000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Всероссийская читательская акция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</p:spTree>
  </p:cSld>
  <p:clrMapOvr>
    <a:masterClrMapping/>
  </p:clrMapOvr>
  <p:transition spd="med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02715" y="4764559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40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899592" y="51470"/>
            <a:ext cx="813690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«Компетенции будущего» для сложного общества</a:t>
            </a:r>
          </a:p>
        </p:txBody>
      </p:sp>
      <p:pic>
        <p:nvPicPr>
          <p:cNvPr id="7" name="Рисунок 13">
            <a:extLst>
              <a:ext uri="{FF2B5EF4-FFF2-40B4-BE49-F238E27FC236}">
                <a16:creationId xmlns:a16="http://schemas.microsoft.com/office/drawing/2014/main" id="{10701658-1252-4FC4-8B81-B515116A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393"/>
            <a:ext cx="660415" cy="6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E27E9F05-97F9-4EFD-9C4C-A6FD6B72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22" y="965082"/>
            <a:ext cx="2059940" cy="28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D81829A2-EA24-4194-A530-9D57723E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3836381"/>
            <a:ext cx="34528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53F78632-5ACB-4298-86AF-8EE9BAA4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4103013"/>
            <a:ext cx="214947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">
            <a:extLst>
              <a:ext uri="{FF2B5EF4-FFF2-40B4-BE49-F238E27FC236}">
                <a16:creationId xmlns:a16="http://schemas.microsoft.com/office/drawing/2014/main" id="{6000D74C-3DDF-44F1-9AF5-BF610A97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4379992"/>
            <a:ext cx="2198688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E8C0EA0-0345-4E2E-AD37-8EDDCD9F992F}"/>
              </a:ext>
            </a:extLst>
          </p:cNvPr>
          <p:cNvCxnSpPr>
            <a:cxnSpLocks/>
          </p:cNvCxnSpPr>
          <p:nvPr/>
        </p:nvCxnSpPr>
        <p:spPr>
          <a:xfrm>
            <a:off x="4846241" y="2208684"/>
            <a:ext cx="1533525" cy="392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8234C4B-5719-4032-A133-F4FFF895B18E}"/>
              </a:ext>
            </a:extLst>
          </p:cNvPr>
          <p:cNvSpPr txBox="1"/>
          <p:nvPr/>
        </p:nvSpPr>
        <p:spPr>
          <a:xfrm>
            <a:off x="899592" y="894010"/>
            <a:ext cx="42990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/>
              <a:t>Готовность к сложному обществу </a:t>
            </a:r>
            <a:br>
              <a:rPr lang="ru-RU" sz="1400" b="1" dirty="0"/>
            </a:br>
            <a:r>
              <a:rPr lang="ru-RU" sz="1400" b="1" dirty="0"/>
              <a:t>стратегической неопределенности</a:t>
            </a:r>
            <a:endParaRPr lang="en-US" sz="1400" b="1" dirty="0"/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Осознанность, управление вниманием</a:t>
            </a:r>
            <a:endParaRPr lang="en-US" sz="1400" dirty="0"/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Жизнестойкость (</a:t>
            </a:r>
            <a:r>
              <a:rPr lang="en-US" sz="1400" dirty="0"/>
              <a:t>resilience)</a:t>
            </a:r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Готовность действовать / решительность</a:t>
            </a:r>
            <a:endParaRPr lang="en-US" sz="1400" dirty="0"/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Открытость и ориентация на развитие</a:t>
            </a:r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Творческие способности</a:t>
            </a:r>
            <a:endParaRPr lang="en-US" sz="1400" dirty="0"/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Эмпатия</a:t>
            </a:r>
            <a:r>
              <a:rPr lang="en-US" sz="1400" dirty="0"/>
              <a:t> / </a:t>
            </a:r>
            <a:r>
              <a:rPr lang="ru-RU" sz="1400" dirty="0"/>
              <a:t>сострадание</a:t>
            </a:r>
            <a:endParaRPr lang="en-US" sz="1400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1FA5069-BAE0-4061-9AC5-BC0644AC168A}"/>
              </a:ext>
            </a:extLst>
          </p:cNvPr>
          <p:cNvCxnSpPr>
            <a:cxnSpLocks/>
          </p:cNvCxnSpPr>
          <p:nvPr/>
        </p:nvCxnSpPr>
        <p:spPr>
          <a:xfrm flipV="1">
            <a:off x="3995341" y="3297709"/>
            <a:ext cx="2195512" cy="42227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B9D5686-3AF8-43F7-BEC8-956B90372B20}"/>
              </a:ext>
            </a:extLst>
          </p:cNvPr>
          <p:cNvSpPr txBox="1"/>
          <p:nvPr/>
        </p:nvSpPr>
        <p:spPr>
          <a:xfrm>
            <a:off x="899592" y="2724944"/>
            <a:ext cx="4192587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/>
              <a:t>«Новые грамотности»</a:t>
            </a:r>
            <a:endParaRPr lang="en-US" sz="1400" b="1" dirty="0"/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Цифровая грамотность / цифровая гигиена</a:t>
            </a:r>
            <a:endParaRPr lang="en-US" sz="1400" dirty="0"/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Экологическое мышление</a:t>
            </a:r>
            <a:endParaRPr lang="en-US" sz="1400" dirty="0"/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Способность к сотрудничеству и совместной работе</a:t>
            </a:r>
            <a:r>
              <a:rPr lang="en-US" sz="1400" dirty="0"/>
              <a:t> </a:t>
            </a:r>
          </a:p>
          <a:p>
            <a:pPr marL="244345" indent="-244345">
              <a:buFont typeface="Arial" panose="020B0604020202020204" pitchFamily="34" charset="0"/>
              <a:buChar char="•"/>
              <a:defRPr/>
            </a:pPr>
            <a:r>
              <a:rPr lang="ru-RU" sz="1400" dirty="0"/>
              <a:t>Кросс-культурная компетентность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04751B99-9E31-410F-BB63-043DCE981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4778775"/>
            <a:ext cx="18796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800" dirty="0"/>
              <a:t>Источник: П.О. Лукша</a:t>
            </a:r>
          </a:p>
        </p:txBody>
      </p:sp>
    </p:spTree>
    <p:extLst>
      <p:ext uri="{BB962C8B-B14F-4D97-AF65-F5344CB8AC3E}">
        <p14:creationId xmlns:p14="http://schemas.microsoft.com/office/powerpoint/2010/main" val="286155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02715" y="4764559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41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899592" y="51470"/>
            <a:ext cx="8136904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Новая </a:t>
            </a:r>
            <a:r>
              <a:rPr lang="ru-RU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компетенционная</a:t>
            </a: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модель: центральными становятся личностные «экзистенциальные» компетенции</a:t>
            </a:r>
          </a:p>
        </p:txBody>
      </p:sp>
      <p:pic>
        <p:nvPicPr>
          <p:cNvPr id="7" name="Рисунок 13">
            <a:extLst>
              <a:ext uri="{FF2B5EF4-FFF2-40B4-BE49-F238E27FC236}">
                <a16:creationId xmlns:a16="http://schemas.microsoft.com/office/drawing/2014/main" id="{10701658-1252-4FC4-8B81-B515116AC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393"/>
            <a:ext cx="660415" cy="69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04751B99-9E31-410F-BB63-043DCE981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4778775"/>
            <a:ext cx="18796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800" dirty="0"/>
              <a:t>Источник: П.О. Лукша</a:t>
            </a:r>
          </a:p>
        </p:txBody>
      </p:sp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97C2074D-193A-4DB8-9017-E09CBAA4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01935"/>
            <a:ext cx="7009750" cy="386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55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61C56074-8BD0-4F92-B157-5B56984B7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34216"/>
            <a:ext cx="5126919" cy="3943349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defRPr/>
            </a:pPr>
            <a:endParaRPr lang="en-US" altLang="ru-RU" sz="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Важнейший компонент экосистемы цифровой школы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Мозг школы, зона опережающего развития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Ядро школьной педагогики, </a:t>
            </a:r>
            <a:r>
              <a:rPr lang="ru-RU" alt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надпредметный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кабинет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Смыслотека</a:t>
            </a:r>
            <a:endParaRPr lang="ru-RU" alt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центр конструктивистского обучения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с 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службами школы – генератор высокотехнологичной контентной среды, гипермаркет знаний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«Третье место», 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-служба – управление человеческим капиталом, </a:t>
            </a:r>
            <a:r>
              <a:rPr lang="ru-RU" alt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пересборка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личности, творческая лаборатория учителей и учащихся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Пространство формирования компетенций </a:t>
            </a:r>
            <a:r>
              <a:rPr lang="en-US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</a:t>
            </a: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«Аптека для души», катализатор особого интеллектуального климата и культурной среды школы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355B9F-47E8-4965-924A-5CE3E632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1470"/>
            <a:ext cx="8928992" cy="648072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Школьные библиотеки - точка трансформации российских школ </a:t>
            </a:r>
            <a:b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свое новое качество – цифровые школы: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42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12718D-D46C-49EB-87FC-39984837F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24" y="1015230"/>
            <a:ext cx="3860776" cy="31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D85580-37CD-4B04-AB02-E4959796E156}"/>
              </a:ext>
            </a:extLst>
          </p:cNvPr>
          <p:cNvSpPr/>
          <p:nvPr/>
        </p:nvSpPr>
        <p:spPr>
          <a:xfrm>
            <a:off x="1259632" y="4451922"/>
            <a:ext cx="706378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alt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Цифровое чтение – нелинейное чтение – ключ к знаниям в цифровой школе.</a:t>
            </a:r>
          </a:p>
        </p:txBody>
      </p:sp>
    </p:spTree>
    <p:extLst>
      <p:ext uri="{BB962C8B-B14F-4D97-AF65-F5344CB8AC3E}">
        <p14:creationId xmlns:p14="http://schemas.microsoft.com/office/powerpoint/2010/main" val="2353270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43</a:t>
            </a:fld>
            <a:endParaRPr lang="ru-RU" dirty="0"/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C35B4F63-9EBB-425A-8165-B9AA4D35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96" y="483518"/>
            <a:ext cx="697840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412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44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5D1DB-D7CB-4637-A9AC-0A8B061D4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0"/>
            <a:ext cx="65485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25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45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07504" y="19185"/>
            <a:ext cx="8928992" cy="16164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«Когнитивные аспекты в работе с информацией современного педагога - библиотекаря» </a:t>
            </a: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(г. Екатеринбург, апрель 2019 г.)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Дополнительная профессиональная программа </a:t>
            </a:r>
            <a:b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(повышения квалификации)</a:t>
            </a:r>
          </a:p>
          <a:p>
            <a:pPr algn="l">
              <a:lnSpc>
                <a:spcPct val="100000"/>
              </a:lnSpc>
            </a:pPr>
            <a:endParaRPr lang="ru-RU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138882-712B-4E13-B96A-485CD557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44" y="1437513"/>
            <a:ext cx="4294444" cy="322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C6EB5D8B-4B0D-4F9A-9367-0A08ED08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6443"/>
            <a:ext cx="4294443" cy="322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01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AB31B-64E9-4469-B44F-784540E4E5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46</a:t>
            </a:fld>
            <a:endParaRPr lang="ru-RU"/>
          </a:p>
        </p:txBody>
      </p:sp>
      <p:grpSp>
        <p:nvGrpSpPr>
          <p:cNvPr id="4" name="Группа 4">
            <a:extLst>
              <a:ext uri="{FF2B5EF4-FFF2-40B4-BE49-F238E27FC236}">
                <a16:creationId xmlns:a16="http://schemas.microsoft.com/office/drawing/2014/main" id="{6811BFE2-8614-46FA-B555-9F9D98ABFD60}"/>
              </a:ext>
            </a:extLst>
          </p:cNvPr>
          <p:cNvGrpSpPr>
            <a:grpSpLocks/>
          </p:cNvGrpSpPr>
          <p:nvPr/>
        </p:nvGrpSpPr>
        <p:grpSpPr bwMode="auto">
          <a:xfrm>
            <a:off x="659166" y="871175"/>
            <a:ext cx="7946820" cy="3888433"/>
            <a:chOff x="251520" y="267494"/>
            <a:chExt cx="8748464" cy="4792027"/>
          </a:xfrm>
        </p:grpSpPr>
        <p:sp>
          <p:nvSpPr>
            <p:cNvPr id="7" name="Скругленный прямоугольник 5">
              <a:extLst>
                <a:ext uri="{FF2B5EF4-FFF2-40B4-BE49-F238E27FC236}">
                  <a16:creationId xmlns:a16="http://schemas.microsoft.com/office/drawing/2014/main" id="{E32A1F67-1898-4458-A1EC-F6F70F654DD5}"/>
                </a:ext>
              </a:extLst>
            </p:cNvPr>
            <p:cNvSpPr/>
            <p:nvPr/>
          </p:nvSpPr>
          <p:spPr>
            <a:xfrm>
              <a:off x="251520" y="267494"/>
              <a:ext cx="8569081" cy="468044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dirty="0"/>
            </a:p>
          </p:txBody>
        </p:sp>
        <p:pic>
          <p:nvPicPr>
            <p:cNvPr id="8" name="Рисунок 6">
              <a:extLst>
                <a:ext uri="{FF2B5EF4-FFF2-40B4-BE49-F238E27FC236}">
                  <a16:creationId xmlns:a16="http://schemas.microsoft.com/office/drawing/2014/main" id="{8C888A4B-1B6F-46F2-9F39-DF2671A91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070393"/>
              <a:ext cx="5148064" cy="98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4B286B5D-6920-469B-BD31-B60E364B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86" y="703294"/>
            <a:ext cx="8277200" cy="2291989"/>
          </a:xfrm>
        </p:spPr>
        <p:txBody>
          <a:bodyPr/>
          <a:lstStyle/>
          <a:p>
            <a:r>
              <a:rPr lang="ru-RU" altLang="ru-RU" sz="2800" dirty="0"/>
              <a:t>Работа пилотной площадки</a:t>
            </a:r>
            <a:br>
              <a:rPr lang="ru-RU" altLang="ru-RU" sz="3200" dirty="0"/>
            </a:br>
            <a:br>
              <a:rPr lang="ru-RU" altLang="ru-RU" sz="3200" dirty="0"/>
            </a:br>
            <a:r>
              <a:rPr lang="ru-RU" sz="3200" u="sng" dirty="0">
                <a:hlinkClick r:id="rId3"/>
              </a:rPr>
              <a:t>https://ur-l.ru/u11BA</a:t>
            </a:r>
            <a:r>
              <a:rPr lang="ru-RU" sz="3200" dirty="0"/>
              <a:t> </a:t>
            </a:r>
            <a:br>
              <a:rPr lang="ru-RU" sz="3200" dirty="0"/>
            </a:br>
            <a:endParaRPr lang="ru-RU" altLang="ru-RU" sz="32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F4F53B-AF9C-42F0-9C8F-71ABE7053DF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71750"/>
            <a:ext cx="1619169" cy="1343568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54A189C-6340-499E-8916-494E9E114DB9}"/>
              </a:ext>
            </a:extLst>
          </p:cNvPr>
          <p:cNvSpPr txBox="1">
            <a:spLocks/>
          </p:cNvSpPr>
          <p:nvPr/>
        </p:nvSpPr>
        <p:spPr bwMode="auto">
          <a:xfrm>
            <a:off x="2133926" y="4804798"/>
            <a:ext cx="6493685" cy="9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800" dirty="0"/>
              <a:t>Источник: </a:t>
            </a:r>
            <a:r>
              <a:rPr lang="ru-RU" altLang="ru-RU" sz="800" dirty="0" err="1"/>
              <a:t>Н.В.Еговкина</a:t>
            </a:r>
            <a:r>
              <a:rPr lang="ru-RU" altLang="ru-RU" sz="800" dirty="0"/>
              <a:t>, </a:t>
            </a:r>
            <a:r>
              <a:rPr lang="ru-RU" altLang="ru-RU" sz="800" dirty="0" err="1"/>
              <a:t>ст.методистМБУ</a:t>
            </a:r>
            <a:r>
              <a:rPr lang="ru-RU" altLang="ru-RU" sz="800" dirty="0"/>
              <a:t> «МЦРО Сарапульского района» УР</a:t>
            </a:r>
          </a:p>
        </p:txBody>
      </p:sp>
      <p:pic>
        <p:nvPicPr>
          <p:cNvPr id="3" name="Рисунок 2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3A4D01D-C666-4D1B-8B3D-38E9A85EE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109" y="2310084"/>
            <a:ext cx="1866900" cy="1866900"/>
          </a:xfrm>
          <a:prstGeom prst="rect">
            <a:avLst/>
          </a:prstGeom>
        </p:spPr>
      </p:pic>
      <p:pic>
        <p:nvPicPr>
          <p:cNvPr id="2" name="Picture 2" descr="Похожее изображение">
            <a:extLst>
              <a:ext uri="{FF2B5EF4-FFF2-40B4-BE49-F238E27FC236}">
                <a16:creationId xmlns:a16="http://schemas.microsoft.com/office/drawing/2014/main" id="{ED845C1F-116E-4E85-90EB-38E16C4EC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3239"/>
            <a:ext cx="530306" cy="66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424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47</a:t>
            </a:fld>
            <a:endParaRPr lang="ru-RU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E844826A-935E-42AF-9ECB-E099F74AA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376"/>
            <a:ext cx="8610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Целостное мышление, или золотой ключик творчества</a:t>
            </a:r>
          </a:p>
        </p:txBody>
      </p:sp>
      <p:pic>
        <p:nvPicPr>
          <p:cNvPr id="9" name="Рисунок 8" descr="Безимени-1.png">
            <a:extLst>
              <a:ext uri="{FF2B5EF4-FFF2-40B4-BE49-F238E27FC236}">
                <a16:creationId xmlns:a16="http://schemas.microsoft.com/office/drawing/2014/main" id="{E5365DFE-71B5-4DC8-BF56-525EF4EC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04" y="1563638"/>
            <a:ext cx="2846288" cy="266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C42744A-AB57-42EB-8A9F-9E09A28863BD}"/>
              </a:ext>
            </a:extLst>
          </p:cNvPr>
          <p:cNvSpPr txBox="1">
            <a:spLocks/>
          </p:cNvSpPr>
          <p:nvPr/>
        </p:nvSpPr>
        <p:spPr>
          <a:xfrm>
            <a:off x="3671629" y="411510"/>
            <a:ext cx="5391756" cy="283971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368FCF-7B21-4E91-801C-9C91965117F2}"/>
              </a:ext>
            </a:extLst>
          </p:cNvPr>
          <p:cNvSpPr/>
          <p:nvPr/>
        </p:nvSpPr>
        <p:spPr>
          <a:xfrm>
            <a:off x="4113838" y="120359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Целостное мышление позволяет воспринять и обработать на много порядков больше информации в единицу времени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</a:t>
            </a:r>
            <a:r>
              <a:rPr lang="en-US" altLang="ru-RU" b="1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t)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чем при линейном мышлении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t)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Целостное мышление обеспечивается </a:t>
            </a:r>
            <a:b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5-8-ым контурами головного мозга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756262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46178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48</a:t>
            </a:fld>
            <a:endParaRPr lang="ru-RU" dirty="0"/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936A899C-5131-4393-810D-DC5E894327A3}"/>
              </a:ext>
            </a:extLst>
          </p:cNvPr>
          <p:cNvSpPr txBox="1">
            <a:spLocks/>
          </p:cNvSpPr>
          <p:nvPr/>
        </p:nvSpPr>
        <p:spPr>
          <a:xfrm>
            <a:off x="107504" y="150962"/>
            <a:ext cx="8928992" cy="3591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Международный месячник школьных библиотек (ISLM) – 2020</a:t>
            </a:r>
            <a:endParaRPr lang="ru-RU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5ACA60-563A-4C77-A33C-E251245A2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92" y="510089"/>
            <a:ext cx="1321607" cy="1341582"/>
          </a:xfrm>
          <a:prstGeom prst="rect">
            <a:avLst/>
          </a:prstGeom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DCDCCCB0-E64D-41A3-AA0D-16CE5C7DF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92" y="3454699"/>
            <a:ext cx="1321607" cy="10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449BD4-BC1B-4392-93C4-1BBFCE1FC750}"/>
              </a:ext>
            </a:extLst>
          </p:cNvPr>
          <p:cNvSpPr/>
          <p:nvPr/>
        </p:nvSpPr>
        <p:spPr>
          <a:xfrm>
            <a:off x="131368" y="944618"/>
            <a:ext cx="75353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важнейших инициатив в нашем международном сообществе стала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«Декларация права на библиотеки»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объявленная Американской библиотечной ассоциацией. Эта декларация служит сегодня во многих странах мира сильным общественным заявлением о ценности библиотеки как института, который обогащает личность, укрепляет семью и защищает право человека на знания.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Ассоциация разработала свой проект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школьных библиотекарей России «Библиотеки меняют жизнь школы. Право российского школьника на библиотеку».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собрали сотни тысяч подписей под этой Декларацией от родителей, учителей, руководителей образовательных организаций, представителей общественных организаций и др.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 в рамках Месячника - 2020 продолжить эту акцию, как эффективный инструмент привлечения внимания к важнейшему институту детства – школьной библиотеке.</a:t>
            </a:r>
          </a:p>
        </p:txBody>
      </p:sp>
    </p:spTree>
    <p:extLst>
      <p:ext uri="{BB962C8B-B14F-4D97-AF65-F5344CB8AC3E}">
        <p14:creationId xmlns:p14="http://schemas.microsoft.com/office/powerpoint/2010/main" val="1212298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49</a:t>
            </a:fld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79D6685-EEAF-46FC-9006-1716AD00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51" y="1385290"/>
            <a:ext cx="1948597" cy="25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61DBD273-B3BF-4E91-B231-5930EF335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3965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Декларация школьных библиотекарей России: </a:t>
            </a:r>
            <a:b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«Библиотеки меняют жизнь школы. </a:t>
            </a:r>
            <a:b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российского школьника на библиотеку»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F6FF248-5F3D-45D3-A348-B8DFC5D0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72" y="1349038"/>
            <a:ext cx="1948598" cy="275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C148218-90F4-4FCE-A85E-70CC945F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94700"/>
            <a:ext cx="1989340" cy="271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">
            <a:extLst>
              <a:ext uri="{FF2B5EF4-FFF2-40B4-BE49-F238E27FC236}">
                <a16:creationId xmlns:a16="http://schemas.microsoft.com/office/drawing/2014/main" id="{C10736E8-A5BD-4D1D-A5F9-BEA876859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251" y="4283916"/>
            <a:ext cx="68182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4C4C4C"/>
                </a:solidFill>
                <a:latin typeface="Times New Roman" panose="02020603050405020304" pitchFamily="18" charset="0"/>
              </a:rPr>
              <a:t>Подробнее: </a:t>
            </a:r>
            <a:r>
              <a:rPr lang="en-US" altLang="ru-RU" sz="1600" dirty="0">
                <a:solidFill>
                  <a:srgbClr val="004228"/>
                </a:solidFill>
                <a:latin typeface="Times New Roman" panose="02020603050405020304" pitchFamily="18" charset="0"/>
                <a:hlinkClick r:id="rId5"/>
              </a:rPr>
              <a:t>www.rusla.ru/rsba/association/projects/declaration-sl-rus.php</a:t>
            </a:r>
            <a:r>
              <a:rPr lang="en-US" altLang="ru-RU" sz="1600" dirty="0">
                <a:solidFill>
                  <a:srgbClr val="4C4C4C"/>
                </a:solidFill>
                <a:latin typeface="Times New Roman" panose="02020603050405020304" pitchFamily="18" charset="0"/>
              </a:rPr>
              <a:t>  </a:t>
            </a:r>
            <a:endParaRPr lang="ru-RU" altLang="ru-RU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2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>
            <a:extLst>
              <a:ext uri="{FF2B5EF4-FFF2-40B4-BE49-F238E27FC236}">
                <a16:creationId xmlns:a16="http://schemas.microsoft.com/office/drawing/2014/main" id="{2E7FE9E9-09EA-42B8-B1BA-2BEF1445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497807"/>
            <a:ext cx="2016919" cy="281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Всероссийская читательская акция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778F53-FAB8-4725-9183-15771E2F4DE5}"/>
              </a:ext>
            </a:extLst>
          </p:cNvPr>
          <p:cNvSpPr/>
          <p:nvPr/>
        </p:nvSpPr>
        <p:spPr>
          <a:xfrm>
            <a:off x="2303860" y="1383507"/>
            <a:ext cx="653415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latin typeface="+mj-lt"/>
            </a:endParaRPr>
          </a:p>
          <a:p>
            <a:pPr>
              <a:defRPr/>
            </a:pPr>
            <a:r>
              <a:rPr lang="ru-RU" b="1" dirty="0">
                <a:latin typeface="+mj-lt"/>
              </a:rPr>
              <a:t>Дорогие родители, мамы, папы, бабушки и дедушки, находящиеся сейчас на самоизоляции!</a:t>
            </a:r>
          </a:p>
          <a:p>
            <a:pPr>
              <a:defRPr/>
            </a:pPr>
            <a:endParaRPr lang="ru-RU" sz="600" b="1" dirty="0">
              <a:latin typeface="+mj-lt"/>
            </a:endParaRPr>
          </a:p>
          <a:p>
            <a:pPr>
              <a:defRPr/>
            </a:pPr>
            <a:r>
              <a:rPr lang="ru-RU" dirty="0">
                <a:latin typeface="+mj-lt"/>
              </a:rPr>
              <a:t>Сообщество школьных библиотекарей России обращается к вам с предложением: в период распространения коронавируса запустить свой, хороший «вирус» – добра, разума и любви в семьях – при помощи семейного чтения хороших книг. </a:t>
            </a:r>
          </a:p>
          <a:p>
            <a:pPr>
              <a:defRPr/>
            </a:pPr>
            <a:r>
              <a:rPr lang="ru-RU" dirty="0">
                <a:latin typeface="+mj-lt"/>
              </a:rPr>
              <a:t>Мы запускаем акцию «Обнимем ребенка с книгой!». Мы не можем обнимать друг друга на улицах, но в семье мы можем стать еще ближе друг к другу. </a:t>
            </a:r>
          </a:p>
        </p:txBody>
      </p:sp>
    </p:spTree>
  </p:cSld>
  <p:clrMapOvr>
    <a:masterClrMapping/>
  </p:clrMapOvr>
  <p:transition spd="slow" advClick="0" advTm="16218">
    <p:whee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E278A2-D3E1-48C5-9ADA-D152401F5B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50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B3D6C9-45CF-4621-825A-77B4108A2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5" y="152617"/>
            <a:ext cx="2947439" cy="22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4AC69D4-73F0-4A23-B6AB-E01ED11FB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06" y="152617"/>
            <a:ext cx="3127781" cy="22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38752EC-55C3-47BD-B199-9662CA29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89" y="2568933"/>
            <a:ext cx="2966010" cy="208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A3D4AB1-2838-4627-B864-E6DB790A5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61" y="2568933"/>
            <a:ext cx="3864226" cy="21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E215366-AF80-4A6A-B811-C5FEE37F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68" y="684032"/>
            <a:ext cx="1128583" cy="11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616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51</a:t>
            </a:fld>
            <a:endParaRPr lang="ru-RU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1B423BF-8AB9-4CF2-800E-F8D315DB9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78" y="-5656"/>
            <a:ext cx="5904843" cy="514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878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52</a:t>
            </a:fld>
            <a:endParaRPr lang="ru-RU"/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4254F3FB-E7AB-4B41-9768-F2281669A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8891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Всероссийского Движения «Читающие Мамы»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«Обнимем ребенка с книгой!»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3C36E60-117F-46B9-92D6-6C8E9EA4CCBA}"/>
              </a:ext>
            </a:extLst>
          </p:cNvPr>
          <p:cNvSpPr/>
          <p:nvPr/>
        </p:nvSpPr>
        <p:spPr>
          <a:xfrm>
            <a:off x="179512" y="1350943"/>
            <a:ext cx="70561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знаю, что никакие электронные игры, компьютер и телевизор не обнимут моего ребенка и не заменят ему радость общения с родным человеком, когда мы сядем рядышком, обнимемся с ним и будем читать книгу вместе;</a:t>
            </a: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Cambria" panose="02040503050406030204" pitchFamily="18" charset="0"/>
              </a:rPr>
              <a:t> </a:t>
            </a:r>
            <a:endParaRPr lang="ru-RU" sz="1600" dirty="0">
              <a:latin typeface="Cambria" panose="02040503050406030204" pitchFamily="18" charset="0"/>
              <a:ea typeface="MS Mincho" panose="02020609040205080304" pitchFamily="49" charset="-128"/>
              <a:cs typeface="Cambria" panose="020405030504060302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всегда найду время, чтобы почитать своему малышу или малышке;</a:t>
            </a: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Cambria" panose="02040503050406030204" pitchFamily="18" charset="0"/>
              </a:rPr>
              <a:t> </a:t>
            </a:r>
            <a:endParaRPr lang="ru-RU" sz="1600" dirty="0">
              <a:latin typeface="Cambria" panose="02040503050406030204" pitchFamily="18" charset="0"/>
              <a:ea typeface="MS Mincho" panose="02020609040205080304" pitchFamily="49" charset="-128"/>
              <a:cs typeface="Cambria" panose="020405030504060302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всегда найду для моего ребенка самые-самые лучшие книги, которые научат его доброте – к людям, зверям, птицам, растениям и всему живому на нашей планете;</a:t>
            </a: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Cambria" panose="02040503050406030204" pitchFamily="18" charset="0"/>
              </a:rPr>
              <a:t> </a:t>
            </a:r>
            <a:endParaRPr lang="ru-RU" sz="1600" dirty="0">
              <a:latin typeface="Cambria" panose="02040503050406030204" pitchFamily="18" charset="0"/>
              <a:ea typeface="MS Mincho" panose="02020609040205080304" pitchFamily="49" charset="-128"/>
              <a:cs typeface="Cambria" panose="020405030504060302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уверена, что многие книги станут друзьями моему ребенку и помогут ему вырасти хорошим человеком;</a:t>
            </a:r>
            <a:endParaRPr lang="ru-RU" sz="1600" dirty="0">
              <a:latin typeface="Cambria" panose="02040503050406030204" pitchFamily="18" charset="0"/>
              <a:ea typeface="MS Mincho" panose="02020609040205080304" pitchFamily="49" charset="-128"/>
              <a:cs typeface="Symbol" panose="05050102010706020507" pitchFamily="18" charset="2"/>
            </a:endParaRPr>
          </a:p>
          <a:p>
            <a:pPr algn="just">
              <a:spcAft>
                <a:spcPts val="0"/>
              </a:spcAft>
              <a:defRPr/>
            </a:pPr>
            <a:r>
              <a:rPr lang="ru-RU" dirty="0">
                <a:latin typeface="Times New Roman" panose="02020603050405020304" pitchFamily="18" charset="0"/>
                <a:ea typeface="MS Mincho" panose="02020609040205080304" pitchFamily="49" charset="-128"/>
                <a:cs typeface="Cambria" panose="02040503050406030204" pitchFamily="18" charset="0"/>
              </a:rPr>
              <a:t> </a:t>
            </a:r>
            <a:endParaRPr lang="ru-RU" sz="1600" dirty="0">
              <a:latin typeface="Cambria" panose="02040503050406030204" pitchFamily="18" charset="0"/>
              <a:ea typeface="MS Mincho" panose="02020609040205080304" pitchFamily="49" charset="-128"/>
              <a:cs typeface="Cambria" panose="02040503050406030204" pitchFamily="18" charset="0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A7609B0B-17C5-4E12-BC65-12F4B3631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188" y="1811337"/>
            <a:ext cx="16383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903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53</a:t>
            </a:fld>
            <a:endParaRPr lang="ru-RU"/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4254F3FB-E7AB-4B41-9768-F2281669A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8891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Декларация Всероссийского Движения «Читающие Мамы»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«Обнимем ребенка с книгой!»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3C36E60-117F-46B9-92D6-6C8E9EA4CCBA}"/>
              </a:ext>
            </a:extLst>
          </p:cNvPr>
          <p:cNvSpPr/>
          <p:nvPr/>
        </p:nvSpPr>
        <p:spPr>
          <a:xfrm>
            <a:off x="183450" y="1134888"/>
            <a:ext cx="863702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Когда мы будем читать, нам вместе будет весело или грустно, мы вместе будем волноваться или радоваться, потому что хорошие книги уносят нас в другие, новые миры, учат справедливости, сопереживанию, любви к Родине;</a:t>
            </a:r>
            <a:endParaRPr lang="ru-RU" altLang="ru-RU" sz="1600" dirty="0">
              <a:latin typeface="Cambria" panose="02040503050406030204" pitchFamily="18" charset="0"/>
              <a:ea typeface="MS Mincho" panose="02020609040205080304" pitchFamily="49" charset="-128"/>
              <a:cs typeface="Symbol" panose="05050102010706020507" pitchFamily="18" charset="2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понимаю, что беседы, рисунки, игры, любое творчество, связанное с читаемой книгой, – всё это дарит радость мне и моему ребенку и обогащает наш мир;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знаю, что у меня всегда хватит любви и терпения, знания и умения выслушать, что мой ребенок думает о прочитанной книге и ее героях;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уверена, что и наш папа будет участвовать в семейном чтении и станет читающим папой, и это укрепит нашу семью;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b="1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Я знаю, что мой ребенок полюбит читать и станет замечательным читателем, добрым и умным человеком,                </a:t>
            </a:r>
            <a:br>
              <a:rPr lang="ru-RU" altLang="ru-RU" b="1" dirty="0"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Symbol" panose="05050102010706020507" pitchFamily="18" charset="2"/>
              </a:rPr>
              <a:t>Потому что я – Читающая Мама.</a:t>
            </a: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63450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>
            <a:extLst>
              <a:ext uri="{FF2B5EF4-FFF2-40B4-BE49-F238E27FC236}">
                <a16:creationId xmlns:a16="http://schemas.microsoft.com/office/drawing/2014/main" id="{61B200BE-BEB3-4BE1-96B9-CE88B2EE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73" y="0"/>
            <a:ext cx="70794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55</a:t>
            </a:fld>
            <a:endParaRPr lang="ru-RU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6C4EA973-AD09-44FB-82E4-0792DD332713}"/>
              </a:ext>
            </a:extLst>
          </p:cNvPr>
          <p:cNvSpPr txBox="1">
            <a:spLocks/>
          </p:cNvSpPr>
          <p:nvPr/>
        </p:nvSpPr>
        <p:spPr>
          <a:xfrm>
            <a:off x="107504" y="19185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Приглашаем к участию</a:t>
            </a:r>
          </a:p>
        </p:txBody>
      </p:sp>
      <p:graphicFrame>
        <p:nvGraphicFramePr>
          <p:cNvPr id="9" name="Объект 4">
            <a:extLst>
              <a:ext uri="{FF2B5EF4-FFF2-40B4-BE49-F238E27FC236}">
                <a16:creationId xmlns:a16="http://schemas.microsoft.com/office/drawing/2014/main" id="{7435917D-CED2-4147-BE72-2685878149B3}"/>
              </a:ext>
            </a:extLst>
          </p:cNvPr>
          <p:cNvGraphicFramePr>
            <a:graphicFrameLocks/>
          </p:cNvGraphicFramePr>
          <p:nvPr/>
        </p:nvGraphicFramePr>
        <p:xfrm>
          <a:off x="1481536" y="936926"/>
          <a:ext cx="6180927" cy="372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97666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56</a:t>
            </a:fld>
            <a:endParaRPr lang="ru-RU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399CD54-53D3-4DC7-9319-972456BA810E}"/>
              </a:ext>
            </a:extLst>
          </p:cNvPr>
          <p:cNvSpPr txBox="1">
            <a:spLocks/>
          </p:cNvSpPr>
          <p:nvPr/>
        </p:nvSpPr>
        <p:spPr>
          <a:xfrm>
            <a:off x="107504" y="19185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этап.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Каждый учитель – учитель чтения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79A5D651-D3A2-4ED1-BB50-3BB1B728F775}"/>
              </a:ext>
            </a:extLst>
          </p:cNvPr>
          <p:cNvGraphicFramePr>
            <a:graphicFrameLocks/>
          </p:cNvGraphicFramePr>
          <p:nvPr/>
        </p:nvGraphicFramePr>
        <p:xfrm>
          <a:off x="1007604" y="667257"/>
          <a:ext cx="7128792" cy="413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4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4402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Дистанционный формат// Очное обучения </a:t>
                      </a:r>
                      <a:r>
                        <a:rPr kumimoji="0" lang="ru-RU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4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Темы курса: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1.Педагогика чтения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 Стратегии читательской деятельности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3. Школьная библиотека – сердце школы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 Психология и физиология чтения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 Оценка качества чтения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6. Читающий взрослый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7. Круг детского чтения</a:t>
                      </a:r>
                    </a:p>
                    <a:p>
                      <a:endParaRPr lang="ru-RU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54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63ACEF5E-3A21-4D60-800E-777E91BC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43558"/>
            <a:ext cx="2056624" cy="29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631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57</a:t>
            </a:fld>
            <a:endParaRPr lang="ru-RU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399CD54-53D3-4DC7-9319-972456BA810E}"/>
              </a:ext>
            </a:extLst>
          </p:cNvPr>
          <p:cNvSpPr txBox="1">
            <a:spLocks/>
          </p:cNvSpPr>
          <p:nvPr/>
        </p:nvSpPr>
        <p:spPr>
          <a:xfrm>
            <a:off x="107504" y="19185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этап. 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Подготовка и реализация  собственного проекта</a:t>
            </a:r>
          </a:p>
        </p:txBody>
      </p:sp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3C32FC4E-EFA4-4BC4-967B-A85D61003C97}"/>
              </a:ext>
            </a:extLst>
          </p:cNvPr>
          <p:cNvGraphicFramePr>
            <a:graphicFrameLocks/>
          </p:cNvGraphicFramePr>
          <p:nvPr/>
        </p:nvGraphicFramePr>
        <p:xfrm>
          <a:off x="1331640" y="869161"/>
          <a:ext cx="6505312" cy="3790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2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6029"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endParaRPr lang="ru-RU" sz="1400" dirty="0"/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Направления деятельности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ru-RU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Уроки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Внеурочная деятельность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Образовательная среда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Родители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ru-RU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Подготовка школьных команд</a:t>
                      </a:r>
                      <a:endParaRPr lang="ru-RU" sz="14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387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E519083D-2306-436E-A557-36BC6E1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05265"/>
            <a:ext cx="280602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6831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58</a:t>
            </a:fld>
            <a:endParaRPr lang="ru-RU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399CD54-53D3-4DC7-9319-972456BA810E}"/>
              </a:ext>
            </a:extLst>
          </p:cNvPr>
          <p:cNvSpPr txBox="1">
            <a:spLocks/>
          </p:cNvSpPr>
          <p:nvPr/>
        </p:nvSpPr>
        <p:spPr>
          <a:xfrm>
            <a:off x="107504" y="19185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этап. Участие в конкурсе-фестивале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«5 шагов к читающей школе»</a:t>
            </a:r>
          </a:p>
        </p:txBody>
      </p:sp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CF557405-C292-4BE0-8DED-58C0F66AC6A3}"/>
              </a:ext>
            </a:extLst>
          </p:cNvPr>
          <p:cNvGraphicFramePr>
            <a:graphicFrameLocks/>
          </p:cNvGraphicFramePr>
          <p:nvPr/>
        </p:nvGraphicFramePr>
        <p:xfrm>
          <a:off x="1404648" y="969297"/>
          <a:ext cx="6264696" cy="3366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0327">
                <a:tc>
                  <a:txBody>
                    <a:bodyPr/>
                    <a:lstStyle/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033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B33DF599-3A7E-459E-81F1-8DCB04DB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03598"/>
            <a:ext cx="3674407" cy="25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680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71B79-8CD0-4029-993B-DA2C6F9B4E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59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490A58-6851-4713-96B5-3D7243B8A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219" y="0"/>
            <a:ext cx="46635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45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F6F30-2A82-43D3-81E2-436605CCE87B}"/>
              </a:ext>
            </a:extLst>
          </p:cNvPr>
          <p:cNvSpPr txBox="1"/>
          <p:nvPr/>
        </p:nvSpPr>
        <p:spPr>
          <a:xfrm>
            <a:off x="467544" y="1087560"/>
            <a:ext cx="849694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В адрес организаторов пришло более 500 видеороликов и фото.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В акции приняли участие: семьи (мамы и папы, дедушки и бабушки, сестры и братья); образовательные организации Российской Федерации.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Мы благодарим всех за активность и творческие идеи!</a:t>
            </a:r>
          </a:p>
          <a:p>
            <a:pPr algn="l"/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Мы рады высокой оценке участников акции, которые отметили, что семейное чтение в период пандемии стало для них доброй традицией. Вы, дорогие друзья и коллеги, убедили нас в том, что читательская акция – хороший повод поговорить с детьми о самом главном: доброте и сострадании, взаимопомощи, верности, чести, достоинстве, ответственности. уважительном отношении друг к другу, любви не только к родным и близким, но и к своей малой родине, к «братьям нашим меньшим». На такие содержательные беседы у взрослых часто не хватает времени, но при совместном чтении и обсуждении хорошей книги доверительное общение между поколениями, а значит и воспитание без назиданий и нравоучений, происходит само собой, приносит радость.</a:t>
            </a:r>
          </a:p>
        </p:txBody>
      </p:sp>
    </p:spTree>
    <p:extLst>
      <p:ext uri="{BB962C8B-B14F-4D97-AF65-F5344CB8AC3E}">
        <p14:creationId xmlns:p14="http://schemas.microsoft.com/office/powerpoint/2010/main" val="3164766484"/>
      </p:ext>
    </p:extLst>
  </p:cSld>
  <p:clrMapOvr>
    <a:masterClrMapping/>
  </p:clrMapOvr>
  <p:transition spd="slow" advClick="0" advTm="16218">
    <p:whee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60</a:t>
            </a:fld>
            <a:endParaRPr lang="ru-RU" dirty="0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7399CD54-53D3-4DC7-9319-972456BA810E}"/>
              </a:ext>
            </a:extLst>
          </p:cNvPr>
          <p:cNvSpPr txBox="1">
            <a:spLocks/>
          </p:cNvSpPr>
          <p:nvPr/>
        </p:nvSpPr>
        <p:spPr>
          <a:xfrm>
            <a:off x="107504" y="19185"/>
            <a:ext cx="8928992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Подать заявку</a:t>
            </a:r>
          </a:p>
        </p:txBody>
      </p:sp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721D337B-F5A3-4C97-8D2A-1A015D9FA6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35796" y="771550"/>
          <a:ext cx="3672408" cy="5303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9230">
                <a:tc>
                  <a:txBody>
                    <a:bodyPr/>
                    <a:lstStyle/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  <a:p>
                      <a:endParaRPr lang="ru-RU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1A54DBAB-7ABE-4073-BF60-5F44E037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15" y="1185992"/>
            <a:ext cx="2914733" cy="291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7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61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5B221-C9A9-42C1-8396-6A3F12150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75" y="0"/>
            <a:ext cx="69934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514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62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015B37-ADD0-4900-BD5B-7A840E32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59" y="0"/>
            <a:ext cx="73518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664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7EE31207-BFB4-4F78-BAF1-665843DADAE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Слайд think-cell" r:id="rId6" imgW="425" imgH="424" progId="TCLayout.ActiveDocument.1">
                  <p:embed/>
                </p:oleObj>
              </mc:Choice>
              <mc:Fallback>
                <p:oleObj name="Слайд think-cell" r:id="rId6" imgW="425" imgH="424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7EE31207-BFB4-4F78-BAF1-665843DAD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7CE42C53-920E-4CFD-9894-B08AE32CC4F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700" b="1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2AD47-F7F9-4364-BC14-E58AE819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" y="622046"/>
            <a:ext cx="8850086" cy="1371145"/>
          </a:xfrm>
        </p:spPr>
        <p:txBody>
          <a:bodyPr anchor="t" anchorCtr="0"/>
          <a:lstStyle/>
          <a:p>
            <a:pPr>
              <a:lnSpc>
                <a:spcPct val="100000"/>
              </a:lnSpc>
            </a:pPr>
            <a:r>
              <a:rPr lang="ru-RU" sz="2400" dirty="0"/>
              <a:t>Паспорт проекта</a:t>
            </a: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«Читающая школа – читающая мама – читающая страна»</a:t>
            </a:r>
            <a:br>
              <a:rPr lang="ru-RU" sz="2400" dirty="0"/>
            </a:br>
            <a:endParaRPr lang="ru-RU" sz="2400" dirty="0">
              <a:sym typeface="Trebuchet MS" panose="020B0603020202020204" pitchFamily="34" charset="0"/>
            </a:endParaRPr>
          </a:p>
        </p:txBody>
      </p:sp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7159D41-CB3C-4B1A-83F5-2FE7AE884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2703" y="45720"/>
            <a:ext cx="510841" cy="71273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319DDF1-4A77-45D7-BA3C-8DFC7EFB8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372" y="2256019"/>
            <a:ext cx="1848395" cy="25796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F2D8AC-9610-4416-87A7-083E1472DE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9766" y="2263158"/>
            <a:ext cx="2148840" cy="2571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DEC3FC-D0BD-4703-90F0-C15F6999FF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079" y="2569516"/>
            <a:ext cx="3654519" cy="21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5185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255" y="858436"/>
            <a:ext cx="8439104" cy="124649"/>
          </a:xfrm>
        </p:spPr>
        <p:txBody>
          <a:bodyPr/>
          <a:lstStyle/>
          <a:p>
            <a:r>
              <a:rPr lang="ru-RU" sz="900" dirty="0"/>
              <a:t>Какую актуальную проблему адресует проект ? Каков масштаб проблемы? Приведите ключевые данные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82" y="1171575"/>
            <a:ext cx="7119851" cy="30515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1650" dirty="0"/>
              <a:t>По оценке ФГБУ «Федеральный институт оценки качества образования», экспертов по чтению, педагогов, в настоящее время снижается уровень функциональной грамотности детей и подростков, что подтверждается объективными данными международных исследований PISA.</a:t>
            </a:r>
          </a:p>
          <a:p>
            <a:pPr marL="0" indent="0" algn="just">
              <a:buNone/>
            </a:pPr>
            <a:r>
              <a:rPr lang="ru-RU" sz="1650" dirty="0"/>
              <a:t>В исследовании PISA-2018 Россия заняла 31-е место по читательской грамотности. Позиции Российской Федерации снизились на 5 пунктов по сравнению с предыдущим исследованием в 2015 году.</a:t>
            </a:r>
          </a:p>
          <a:p>
            <a:pPr marL="0" indent="0" algn="just">
              <a:buNone/>
            </a:pPr>
            <a:r>
              <a:rPr lang="ru-RU" sz="1650" dirty="0"/>
              <a:t>Снижение уровня функциональной грамотности ставит под сомнение выполнение национального проекта «Образование», задачи вывести Россию в число 10 ведущих стран мира по качеству общего образования, сформулированной в Указе президента РФ В.В.</a:t>
            </a:r>
            <a:r>
              <a:rPr lang="en-US" sz="1650" dirty="0"/>
              <a:t> </a:t>
            </a:r>
            <a:r>
              <a:rPr lang="ru-RU" sz="1650" dirty="0"/>
              <a:t>Путина «О национальных целях и стратегических задачах развития Российской Федерации на период до 2024 года» и достойного места в рейтинге по итогам международного исследования PISA.</a:t>
            </a:r>
          </a:p>
          <a:p>
            <a:pPr marL="0" indent="0" algn="just">
              <a:buNone/>
            </a:pPr>
            <a:endParaRPr lang="ru-RU" sz="1650" strike="sngStrike" dirty="0"/>
          </a:p>
          <a:p>
            <a:pPr marL="0" indent="0" algn="just">
              <a:buNone/>
            </a:pPr>
            <a:endParaRPr lang="ru-RU" sz="1650" strike="sngStrike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320653"/>
            <a:ext cx="8439104" cy="415498"/>
          </a:xfrm>
        </p:spPr>
        <p:txBody>
          <a:bodyPr/>
          <a:lstStyle/>
          <a:p>
            <a:r>
              <a:rPr lang="ru-RU" sz="2700" dirty="0"/>
              <a:t>Проблема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BB556F-578D-4374-9126-C579886E2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560" y="1216995"/>
            <a:ext cx="967574" cy="967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291CA4-189B-4603-AEAA-CBE73BD2E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564" y="2467106"/>
            <a:ext cx="911566" cy="913934"/>
          </a:xfrm>
          <a:prstGeom prst="rect">
            <a:avLst/>
          </a:prstGeom>
        </p:spPr>
      </p:pic>
      <p:pic>
        <p:nvPicPr>
          <p:cNvPr id="1826818" name="Picture 2">
            <a:extLst>
              <a:ext uri="{FF2B5EF4-FFF2-40B4-BE49-F238E27FC236}">
                <a16:creationId xmlns:a16="http://schemas.microsoft.com/office/drawing/2014/main" id="{892B5F03-1543-4DB1-8A1E-4419B3B3F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564" y="3724212"/>
            <a:ext cx="938570" cy="64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63703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81" y="694603"/>
            <a:ext cx="8439104" cy="124649"/>
          </a:xfrm>
        </p:spPr>
        <p:txBody>
          <a:bodyPr/>
          <a:lstStyle/>
          <a:p>
            <a:r>
              <a:rPr lang="ru-RU" sz="900" dirty="0"/>
              <a:t>Какую актуальную проблему адресует проект ? Каков масштаб проблемы? Приведите ключевые данные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320653"/>
            <a:ext cx="8439104" cy="415498"/>
          </a:xfrm>
        </p:spPr>
        <p:txBody>
          <a:bodyPr/>
          <a:lstStyle/>
          <a:p>
            <a:r>
              <a:rPr lang="ru-RU" sz="2700" dirty="0"/>
              <a:t>Проблема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6F8B708-C73D-4358-9CA6-E092DDC8F564}"/>
              </a:ext>
            </a:extLst>
          </p:cNvPr>
          <p:cNvGraphicFramePr>
            <a:graphicFrameLocks noGrp="1"/>
          </p:cNvGraphicFramePr>
          <p:nvPr/>
        </p:nvGraphicFramePr>
        <p:xfrm>
          <a:off x="351282" y="1005841"/>
          <a:ext cx="8224484" cy="3786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4484">
                  <a:extLst>
                    <a:ext uri="{9D8B030D-6E8A-4147-A177-3AD203B41FA5}">
                      <a16:colId xmlns:a16="http://schemas.microsoft.com/office/drawing/2014/main" val="36703211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Проблемы в российском школьном образовании (вывод экспертов на основе отчетов об итогах ВПР, анализа PISA и диагностических работ)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7743512"/>
                  </a:ext>
                </a:extLst>
              </a:tr>
              <a:tr h="372728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Низкий уровень читательской и цифровой грамотности школьников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8533346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ru-RU" sz="1500" dirty="0"/>
                        <a:t>Низкий уровень читательских компетенций родителей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4672880"/>
                  </a:ext>
                </a:extLst>
              </a:tr>
              <a:tr h="783335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Дефицит психолого-педагогических и методических компетенций школьных библиотекарей, родителей и учителей по организации читательской деятельности школьников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3274163"/>
                  </a:ext>
                </a:extLst>
              </a:tr>
              <a:tr h="589770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Отсутствие читательской экосистемы в образовательной деятельности (</a:t>
                      </a:r>
                      <a:r>
                        <a:rPr lang="ru-RU" sz="1500" dirty="0" err="1"/>
                        <a:t>недооснащенность</a:t>
                      </a:r>
                      <a:r>
                        <a:rPr lang="ru-RU" sz="1500" dirty="0"/>
                        <a:t> библиотечных фондов)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12230568"/>
                  </a:ext>
                </a:extLst>
              </a:tr>
              <a:tr h="783335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Несформированность общей модели вовлечения субъектов образовательных отношений (школа – семья) в процесс формирования читательской среды для школьников </a:t>
                      </a:r>
                    </a:p>
                    <a:p>
                      <a:endParaRPr lang="ru-RU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6627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400588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94" y="648883"/>
            <a:ext cx="8439104" cy="124649"/>
          </a:xfrm>
        </p:spPr>
        <p:txBody>
          <a:bodyPr/>
          <a:lstStyle/>
          <a:p>
            <a:r>
              <a:rPr lang="ru-RU" sz="900" dirty="0"/>
              <a:t>Каковы целевые эффекты от реализации? Какие показатели изменятся, в какой мере?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86" y="1022831"/>
            <a:ext cx="8439150" cy="1685169"/>
          </a:xfrm>
        </p:spPr>
        <p:txBody>
          <a:bodyPr/>
          <a:lstStyle/>
          <a:p>
            <a:pPr marL="0" indent="0">
              <a:buNone/>
            </a:pPr>
            <a:r>
              <a:rPr lang="ru-RU" sz="1050" b="1" dirty="0"/>
              <a:t>Создание качественной читательской среды в современной школе через реализацию 5 шагов:</a:t>
            </a:r>
          </a:p>
          <a:p>
            <a:pPr marL="0" indent="0">
              <a:buNone/>
            </a:pPr>
            <a:r>
              <a:rPr lang="ru-RU" sz="1050" dirty="0"/>
              <a:t>1. Самоорганизация родителей в поддержку интереса ребенка к чтению; 2. Развитие активной читательской среды внутри и вокруг школы; 3. Чтение через все предметы; 4. Чтение и внеурочная деятельность; 5. Самоорганизация школьников.</a:t>
            </a:r>
            <a:endParaRPr lang="ru-RU" sz="1050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994" y="274933"/>
            <a:ext cx="8439104" cy="415498"/>
          </a:xfrm>
        </p:spPr>
        <p:txBody>
          <a:bodyPr/>
          <a:lstStyle/>
          <a:p>
            <a:r>
              <a:rPr lang="ru-RU" sz="2700" dirty="0"/>
              <a:t>Цель проекта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6D9D2F5-C0C3-4EE8-847A-167108364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580598"/>
              </p:ext>
            </p:extLst>
          </p:nvPr>
        </p:nvGraphicFramePr>
        <p:xfrm>
          <a:off x="405086" y="1611597"/>
          <a:ext cx="8221707" cy="3531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3352">
                  <a:extLst>
                    <a:ext uri="{9D8B030D-6E8A-4147-A177-3AD203B41FA5}">
                      <a16:colId xmlns:a16="http://schemas.microsoft.com/office/drawing/2014/main" val="403805124"/>
                    </a:ext>
                  </a:extLst>
                </a:gridCol>
                <a:gridCol w="1528355">
                  <a:extLst>
                    <a:ext uri="{9D8B030D-6E8A-4147-A177-3AD203B41FA5}">
                      <a16:colId xmlns:a16="http://schemas.microsoft.com/office/drawing/2014/main" val="1544468473"/>
                    </a:ext>
                  </a:extLst>
                </a:gridCol>
              </a:tblGrid>
              <a:tr h="270543">
                <a:tc>
                  <a:txBody>
                    <a:bodyPr/>
                    <a:lstStyle/>
                    <a:p>
                      <a:r>
                        <a:rPr lang="ru-RU" sz="1100" dirty="0"/>
                        <a:t>Ожидаемые результаты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Сроки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620857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ru-RU" sz="1100" dirty="0"/>
                        <a:t>Вовлечение в проекты и конкурсы по чтению не менее 5000 родителей в пилотных регионах. Пилотные площадки: региональные (Калининградская область, Свердловская область, Курская область), муниципальные (Сарапульский район Удмуртской Республики), на базе отдельных образовательных организаций.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1,5 года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341328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dirty="0"/>
                        <a:t>Повышение читательской и информационной грамотности учащихся на 10% и выше.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1,5 года</a:t>
                      </a:r>
                    </a:p>
                    <a:p>
                      <a:endParaRPr lang="ru-RU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4829832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100" dirty="0"/>
                        <a:t>Повышение квалификации учителей-предметников за счет организации на электронной платформе Проекта информационного канала о научно-популярных произведениях, расширяющих границы обучающих программ. Канал в открытом доступе. Оценка эффективности – по отзывам пользователей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1,5 года</a:t>
                      </a:r>
                    </a:p>
                    <a:p>
                      <a:endParaRPr lang="ru-RU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850385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dirty="0"/>
                        <a:t>Включение в планы работы не менее 80% школьных библиотек  пилотных регионов программу «Основы информационной культуры школьников».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январь 2021 года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4357520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dirty="0"/>
                        <a:t>Обеспечение 100% образовательных организаций в пилотных регионах электронным ресурсом «Читающая школа».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январь 2021 года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017753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ru-RU" sz="1100" dirty="0"/>
                        <a:t>Тиражирование Проекта из пилотного формата на всю страну позволит России войти в первую десятку стран в рейтинге международного исследования PISA.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Срок тиражирования Проекта 2021-2022 гг.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77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383812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81" y="694603"/>
            <a:ext cx="8439104" cy="124649"/>
          </a:xfrm>
        </p:spPr>
        <p:txBody>
          <a:bodyPr/>
          <a:lstStyle/>
          <a:p>
            <a:r>
              <a:rPr lang="ru-RU" sz="900" dirty="0"/>
              <a:t>Краткое описание предлагаемого решения.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50" dirty="0"/>
              <a:t>Проект представляет собой эффективный механизм для повышения уровня функциональной грамотности детей, воспитание гармонично развитой и социально ответственной личности через создание для каждого ребенка мотивирующей читательской среды с привлечением родительского, педагогического и библиотечного сообществ. </a:t>
            </a:r>
          </a:p>
          <a:p>
            <a:pPr marL="0" indent="0">
              <a:buNone/>
            </a:pPr>
            <a:r>
              <a:rPr lang="ru-RU" sz="1650" dirty="0"/>
              <a:t>Проект включает в себя методическую поддержку, сопровождение, мотивацию родителей, учителей, школьных библиотекарей, общественности для решения задачи сохранения и развития культуры чтения.</a:t>
            </a:r>
            <a:endParaRPr lang="ru-RU" sz="1650" dirty="0">
              <a:highlight>
                <a:srgbClr val="FFFF00"/>
              </a:highlight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291469"/>
            <a:ext cx="8439104" cy="415498"/>
          </a:xfrm>
        </p:spPr>
        <p:txBody>
          <a:bodyPr/>
          <a:lstStyle/>
          <a:p>
            <a:r>
              <a:rPr lang="ru-RU" sz="2700" dirty="0"/>
              <a:t>Суть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16534041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81" y="862335"/>
            <a:ext cx="8439104" cy="2492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900" dirty="0">
                <a:solidFill>
                  <a:schemeClr val="dk1"/>
                </a:solidFill>
              </a:rPr>
              <a:t>На какие сегменты населения\рынка ориентирован проект и его продукт? Укажите размер целевой аудитории – текущий и в перспективе</a:t>
            </a:r>
            <a:br>
              <a:rPr lang="ru-RU" sz="900" dirty="0">
                <a:solidFill>
                  <a:schemeClr val="dk1"/>
                </a:solidFill>
              </a:rPr>
            </a:br>
            <a:endParaRPr lang="ru-RU" sz="900" dirty="0">
              <a:solidFill>
                <a:schemeClr val="dk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/>
              <a:t>Педагогическое сообщество (учителя-предметники, методисты, администрация школы, школьные библиотекари).</a:t>
            </a:r>
          </a:p>
          <a:p>
            <a:r>
              <a:rPr lang="ru-RU" sz="1800" dirty="0"/>
              <a:t>Родительское сообщество.</a:t>
            </a:r>
          </a:p>
          <a:p>
            <a:r>
              <a:rPr lang="ru-RU" sz="1800" dirty="0"/>
              <a:t>Государство.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270694"/>
            <a:ext cx="8439104" cy="415498"/>
          </a:xfrm>
        </p:spPr>
        <p:txBody>
          <a:bodyPr/>
          <a:lstStyle/>
          <a:p>
            <a:r>
              <a:rPr lang="ru-RU" sz="2700" dirty="0"/>
              <a:t>Анализ рынка, целевая аудитория</a:t>
            </a:r>
          </a:p>
        </p:txBody>
      </p:sp>
    </p:spTree>
    <p:extLst>
      <p:ext uri="{BB962C8B-B14F-4D97-AF65-F5344CB8AC3E}">
        <p14:creationId xmlns:p14="http://schemas.microsoft.com/office/powerpoint/2010/main" val="1691785197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08922"/>
            <a:ext cx="8439104" cy="27699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900" dirty="0"/>
              <a:t>Какие материальные и нематериальные объекты, продукты и (или) услуги мы создадим в рамках проекта. </a:t>
            </a:r>
            <a:br>
              <a:rPr lang="ru-RU" sz="900" dirty="0"/>
            </a:br>
            <a:r>
              <a:rPr lang="ru-RU" sz="900" dirty="0"/>
              <a:t>Краткосрочные и долгосрочные ключевые результаты проекта, описание их взаимосвязи. По возможности представьте в виде дерева продуктов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82" y="1045964"/>
            <a:ext cx="8509664" cy="30515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050" b="1" dirty="0"/>
              <a:t>Количественные показатели</a:t>
            </a:r>
          </a:p>
          <a:p>
            <a:pPr marL="0" indent="0">
              <a:buNone/>
            </a:pPr>
            <a:r>
              <a:rPr lang="ru-RU" sz="1050" dirty="0"/>
              <a:t>В рамках Проекта создано:</a:t>
            </a:r>
          </a:p>
          <a:p>
            <a:r>
              <a:rPr lang="ru-RU" sz="1050" dirty="0"/>
              <a:t>Цифровая площадка на имеющейся платформе www.rusla.ru: интернет-ресурс Ассоциации школьных библиотекарей русского мира. Площадка включает в себя несколько разделов, соответствующих созданию методических, обучающих, просветительских образовательных пространств. Каждый раздел содержит каталог готовых решений. Функционал площадки позволяет воспользоваться готовым решением для участия в Проекте.</a:t>
            </a:r>
          </a:p>
          <a:p>
            <a:r>
              <a:rPr lang="ru-RU" sz="1050" dirty="0"/>
              <a:t>Инфраструктура сетевого взаимодействия  для общения между представителями профильных сообществ (не менее 5000 пользователей).</a:t>
            </a:r>
          </a:p>
          <a:p>
            <a:r>
              <a:rPr lang="ru-RU" sz="1050" dirty="0"/>
              <a:t>Методические материалы, распространяемые в печатном формате ежемесячно среди профильной читательской аудитории (школьные библиотекари, методисты, учителя, дети, родители), профильных ведомств.</a:t>
            </a:r>
          </a:p>
          <a:p>
            <a:r>
              <a:rPr lang="ru-RU" sz="1050" dirty="0"/>
              <a:t>Просветительские программы по развитию читательской грамотности для родителей (не менее 5).</a:t>
            </a:r>
          </a:p>
          <a:p>
            <a:r>
              <a:rPr lang="ru-RU" sz="1050" dirty="0"/>
              <a:t>Региональные пилотные площадки (не менее 7).</a:t>
            </a:r>
          </a:p>
          <a:p>
            <a:r>
              <a:rPr lang="ru-RU" sz="1050" dirty="0"/>
              <a:t>Комнаты читающей мамы в не менее 15% школ в каждом пилотном регионе.</a:t>
            </a:r>
          </a:p>
          <a:p>
            <a:r>
              <a:rPr lang="ru-RU" sz="1050" dirty="0"/>
              <a:t>Читательский конкурс для школьников и родителей.</a:t>
            </a:r>
          </a:p>
          <a:p>
            <a:r>
              <a:rPr lang="ru-RU" sz="1050" dirty="0"/>
              <a:t>Профессиональный конкурс для школьных библиотекарей.</a:t>
            </a:r>
          </a:p>
          <a:p>
            <a:r>
              <a:rPr lang="ru-RU" sz="1050" dirty="0"/>
              <a:t>Волонтерские читательские проекты (не менее 3), сообщество волонтеров чтения (не менее 1 000 участников).</a:t>
            </a:r>
          </a:p>
          <a:p>
            <a:r>
              <a:rPr lang="ru-RU" sz="1050" dirty="0"/>
              <a:t>Дополнительная профессиональная программа для педагогов-библиотекарей.</a:t>
            </a:r>
          </a:p>
          <a:p>
            <a:r>
              <a:rPr lang="ru-RU" sz="1050" dirty="0"/>
              <a:t>Создание линейки пособий по программе внеурочной деятельности «Основы информационной культуры школьников» </a:t>
            </a:r>
            <a:br>
              <a:rPr lang="ru-RU" sz="1050" dirty="0"/>
            </a:br>
            <a:r>
              <a:rPr lang="ru-RU" sz="1050" dirty="0"/>
              <a:t>(с 1-го по 11-й класс).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203753"/>
            <a:ext cx="8439104" cy="415498"/>
          </a:xfrm>
        </p:spPr>
        <p:txBody>
          <a:bodyPr/>
          <a:lstStyle/>
          <a:p>
            <a:pPr defTabSz="685800">
              <a:spcBef>
                <a:spcPts val="0"/>
              </a:spcBef>
              <a:defRPr/>
            </a:pPr>
            <a:r>
              <a:rPr lang="ru-RU" sz="2700" dirty="0"/>
              <a:t>Ключевые результаты (продукты)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4153173681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5A75C-C8F1-4777-8520-84423F12B1E8}"/>
              </a:ext>
            </a:extLst>
          </p:cNvPr>
          <p:cNvSpPr txBox="1"/>
          <p:nvPr/>
        </p:nvSpPr>
        <p:spPr>
          <a:xfrm>
            <a:off x="467544" y="1347614"/>
            <a:ext cx="835292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НОМИНАЦИЯ «ВИДЕО»</a:t>
            </a:r>
          </a:p>
          <a:p>
            <a:pPr algn="l"/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Победитель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Вятскин</a:t>
            </a: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Артём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г. Красноярск 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2"/>
              </a:rPr>
              <a:t>https://vk.com/id113370901?w=wall113370901_2163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sz="1600" b="1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Лауреаты первой степени: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3 «А» класс, Артинский лицей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Свердловская область, п. Арти 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3"/>
              </a:rPr>
              <a:t>https://vk.com/wall-193810173_62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Куропаткина Анна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г. Великий Новгород 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4"/>
              </a:rPr>
              <a:t>https://vk.com/wall505663678_30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Шадрин Илья с мамой и папой 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- Удмуртская Республика, Каракулинский район, дер. Малые </a:t>
            </a:r>
            <a:r>
              <a:rPr lang="ru-RU" sz="1600" b="0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Калмаши</a:t>
            </a:r>
            <a:r>
              <a:rPr lang="ru-RU" sz="16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5"/>
              </a:rPr>
              <a:t>https://vk.com/video150672885_456239031</a:t>
            </a:r>
            <a:endParaRPr lang="ru-RU" sz="16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27391"/>
      </p:ext>
    </p:extLst>
  </p:cSld>
  <p:clrMapOvr>
    <a:masterClrMapping/>
  </p:clrMapOvr>
  <p:transition spd="slow" advClick="0" advTm="16218">
    <p:whee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699542"/>
            <a:ext cx="8439104" cy="27699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900" dirty="0"/>
              <a:t>Какие материальные и нематериальные объекты, продукты и (или) услуги мы создадим в рамках проекта. </a:t>
            </a:r>
            <a:br>
              <a:rPr lang="ru-RU" sz="900" dirty="0"/>
            </a:br>
            <a:r>
              <a:rPr lang="ru-RU" sz="900" dirty="0"/>
              <a:t>Краткосрочные и долгосрочные ключевые результаты проекта, описание их взаимосвязи. По возможности представьте в виде дерева продуктов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500" b="1" dirty="0"/>
              <a:t>Качественные показатели </a:t>
            </a:r>
            <a:endParaRPr lang="en-US" sz="1500" b="1" dirty="0"/>
          </a:p>
          <a:p>
            <a:r>
              <a:rPr lang="ru-RU" sz="1500" dirty="0"/>
              <a:t>Формирование лояльности к проекту социальных институтов (вовлечение в проект широких слоев общественности).</a:t>
            </a:r>
          </a:p>
          <a:p>
            <a:r>
              <a:rPr lang="ru-RU" sz="1500" dirty="0"/>
              <a:t>Создание достойного информационного повода для СМИ, освещающих и продвигающих социально значимые темы.</a:t>
            </a:r>
          </a:p>
          <a:p>
            <a:r>
              <a:rPr lang="ru-RU" sz="1500" dirty="0"/>
              <a:t>Взаимодействие с профильными структурами – региональные институты развития образования, Институт стратегии развития образования РАО (Центр оценки качества образования) - с целью получения экспертной оценки и отбора лучших практик для тиражирования, в том числе способных оказать положительное влияние на уровень качества чтения, осмысления и анализа полученной информации, развития речи, а значит образования в целом. Выявление и трансляция директорам российских школ инновационных практик по улучшению результатов учащихся.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203753"/>
            <a:ext cx="8439104" cy="415498"/>
          </a:xfrm>
        </p:spPr>
        <p:txBody>
          <a:bodyPr/>
          <a:lstStyle/>
          <a:p>
            <a:pPr defTabSz="685800">
              <a:spcBef>
                <a:spcPts val="0"/>
              </a:spcBef>
              <a:defRPr/>
            </a:pPr>
            <a:r>
              <a:rPr lang="ru-RU" sz="2700" dirty="0"/>
              <a:t>Ключевые результаты (продукты)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116327003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81" y="734668"/>
            <a:ext cx="8439104" cy="138500"/>
          </a:xfrm>
        </p:spPr>
        <p:txBody>
          <a:bodyPr/>
          <a:lstStyle/>
          <a:p>
            <a:pPr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900" dirty="0"/>
              <a:t>Чем ваш замысел отличается от аналогов и существующих решений?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500" dirty="0"/>
              <a:t>Проект представляет собой уникальное соединение общественной инициативы с государственными программами развития. </a:t>
            </a:r>
            <a:endParaRPr lang="en-US" sz="1500" dirty="0"/>
          </a:p>
          <a:p>
            <a:pPr marL="0" indent="0">
              <a:buNone/>
            </a:pPr>
            <a:r>
              <a:rPr lang="ru-RU" sz="1500" dirty="0"/>
              <a:t>Аналогов настоящему Проекту на сегодня не существует.</a:t>
            </a:r>
          </a:p>
          <a:p>
            <a:pPr marL="0" indent="0">
              <a:buNone/>
            </a:pPr>
            <a:r>
              <a:rPr lang="ru-RU" sz="1500" dirty="0"/>
              <a:t>Проект при соответствующей административной поддержке может стать национальной идеей, вокруг которой сплотится все общество: вернуть России репутацию самой читающей страны в мире.</a:t>
            </a:r>
          </a:p>
          <a:p>
            <a:pPr marL="0" indent="0">
              <a:buNone/>
            </a:pPr>
            <a:r>
              <a:rPr lang="ru-RU" sz="1500" dirty="0"/>
              <a:t>Проект предусматривает комплексный подход к его реализации и позволяет привлечь внимание и ресурсы всего общества. </a:t>
            </a:r>
          </a:p>
          <a:p>
            <a:pPr marL="0" indent="0">
              <a:buNone/>
            </a:pPr>
            <a:r>
              <a:rPr lang="ru-RU" sz="1500" dirty="0"/>
              <a:t>Идеология проекта построена на экспертном изучении и соединении лучших российских традиций с зарубежными разработками по формированию активной читательской среды. </a:t>
            </a:r>
          </a:p>
          <a:p>
            <a:pPr marL="0" indent="0">
              <a:buNone/>
            </a:pPr>
            <a:r>
              <a:rPr lang="ru-RU" sz="1500" dirty="0"/>
              <a:t>Став общенациональным, этот Проект сыграет решающую роль в решении российской амбициозной задачи:  попасть в десятку лучших стран по качеству образования к 2024 году.</a:t>
            </a:r>
          </a:p>
          <a:p>
            <a:pPr marL="0" indent="0">
              <a:buNone/>
            </a:pPr>
            <a:endParaRPr lang="ru-RU" sz="15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222220"/>
            <a:ext cx="8439104" cy="415498"/>
          </a:xfrm>
        </p:spPr>
        <p:txBody>
          <a:bodyPr/>
          <a:lstStyle/>
          <a:p>
            <a:r>
              <a:rPr lang="ru-RU" sz="2700" dirty="0"/>
              <a:t>Новизна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140793883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11039"/>
            <a:ext cx="8439104" cy="2492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900" dirty="0"/>
              <a:t>Идея </a:t>
            </a:r>
            <a:r>
              <a:rPr lang="en-US" sz="900" dirty="0"/>
              <a:t>⟶ </a:t>
            </a:r>
            <a:r>
              <a:rPr lang="ru-RU" sz="900" dirty="0"/>
              <a:t>Наличие прототипа/макета/опытного образца</a:t>
            </a:r>
            <a:r>
              <a:rPr lang="en-US" sz="900" dirty="0"/>
              <a:t> ⟶ </a:t>
            </a:r>
            <a:r>
              <a:rPr lang="ru-RU" sz="900" dirty="0"/>
              <a:t>Наличие экспертизы</a:t>
            </a:r>
            <a:r>
              <a:rPr lang="en-US" sz="900" dirty="0"/>
              <a:t>/</a:t>
            </a:r>
            <a:r>
              <a:rPr lang="ru-RU" sz="900" dirty="0"/>
              <a:t>поддержки сообщества и спонсоров</a:t>
            </a:r>
            <a:r>
              <a:rPr lang="en-US" sz="900" dirty="0"/>
              <a:t>/</a:t>
            </a:r>
            <a:r>
              <a:rPr lang="ru-RU" sz="900" dirty="0"/>
              <a:t>договоренностей</a:t>
            </a:r>
            <a:r>
              <a:rPr lang="en-US" sz="900" dirty="0"/>
              <a:t>/</a:t>
            </a:r>
            <a:r>
              <a:rPr lang="ru-RU" sz="900" dirty="0"/>
              <a:t>ресурсной базы</a:t>
            </a:r>
            <a:r>
              <a:rPr lang="en-US" sz="900" dirty="0"/>
              <a:t> ⟶ </a:t>
            </a:r>
            <a:br>
              <a:rPr lang="en-US" sz="900" dirty="0"/>
            </a:br>
            <a:r>
              <a:rPr lang="ru-RU" sz="900" dirty="0"/>
              <a:t>Реализованный пилот или локальное внедрение</a:t>
            </a:r>
            <a:r>
              <a:rPr lang="en-US" sz="900" dirty="0"/>
              <a:t> ⟶ </a:t>
            </a:r>
            <a:r>
              <a:rPr lang="ru-RU" sz="900" dirty="0"/>
              <a:t>Готовность передачи в производство или тиражирование.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131590"/>
            <a:ext cx="8439150" cy="30515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350" dirty="0"/>
              <a:t>Проект реализуется на базе пилотных площадок в различных регионах страны. Собран и описан интересный опыт и изданы методические рекомендации для широкого тиражирования социально-важного проекта.</a:t>
            </a:r>
          </a:p>
          <a:p>
            <a:pPr marL="0" indent="0">
              <a:buNone/>
            </a:pPr>
            <a:r>
              <a:rPr lang="ru-RU" sz="1350" dirty="0"/>
              <a:t>Примеры пилотных площадок:</a:t>
            </a:r>
          </a:p>
          <a:p>
            <a:r>
              <a:rPr lang="ru-RU" sz="1350" dirty="0"/>
              <a:t>Калининградская область (реализуется проект «Читающая мама – читающая страна»). </a:t>
            </a:r>
          </a:p>
          <a:p>
            <a:r>
              <a:rPr lang="ru-RU" sz="1350" dirty="0"/>
              <a:t>Краснодарский край (на базе школы №32 г. Краснодара открыты «Комнаты читающей мамы»). </a:t>
            </a:r>
          </a:p>
          <a:p>
            <a:r>
              <a:rPr lang="ru-RU" sz="1350" dirty="0"/>
              <a:t>Свердловская область (по инициативе министра общего и профессионального образования состоялась региональная конференция «Мы – за читающую Россию: пять шагов к читающей школе». В Конференции участвовало более 1000 директоров школ Свердловской области. </a:t>
            </a:r>
          </a:p>
          <a:p>
            <a:r>
              <a:rPr lang="ru-RU" sz="1350" dirty="0"/>
              <a:t>Курская область (проводятся конкурсы читающих семей в рамках проекта «Читающая мама – читающая страна»). </a:t>
            </a:r>
          </a:p>
          <a:p>
            <a:r>
              <a:rPr lang="ru-RU" sz="1350" dirty="0"/>
              <a:t>Новгородская область (реализуется проект «Читающая мама – читающий ребенок»). </a:t>
            </a:r>
          </a:p>
          <a:p>
            <a:r>
              <a:rPr lang="ru-RU" sz="1350" dirty="0"/>
              <a:t>Нижегородская область (реализуется сетевой проект «Добру откроем сердце: школа развивающего чтения» на основе сборника рассказов на нравственно-этическую тему). </a:t>
            </a:r>
          </a:p>
          <a:p>
            <a:r>
              <a:rPr lang="ru-RU" sz="1350" dirty="0"/>
              <a:t>Камчатский край (проводятся муниципальные конкурсы «Читающая мама – читающая страна», конкурс на «Лучшую читающую маму», организован городской клуб читающих мам).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425" y="36590"/>
            <a:ext cx="8439104" cy="55880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700" dirty="0"/>
              <a:t>Текущая стадия зрелости </a:t>
            </a:r>
          </a:p>
        </p:txBody>
      </p:sp>
    </p:spTree>
    <p:extLst>
      <p:ext uri="{BB962C8B-B14F-4D97-AF65-F5344CB8AC3E}">
        <p14:creationId xmlns:p14="http://schemas.microsoft.com/office/powerpoint/2010/main" val="946012864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60" y="0"/>
            <a:ext cx="8727136" cy="96826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700" dirty="0"/>
              <a:t>Заказчик или лицо, выполняющее функцию заказчика (=владелец продукта, приёмщик результата проекта), функциональный заказчик (=пользователь продукта проекта), держатель бюджета, куратор,</a:t>
            </a:r>
            <a:r>
              <a:rPr lang="en-US" sz="700" dirty="0"/>
              <a:t> </a:t>
            </a:r>
            <a:r>
              <a:rPr lang="ru-RU" sz="700" dirty="0"/>
              <a:t>руководитель проекта, администратор проекта (если предусматривается), причастные заинтересованные стороны (стейкхолдеры).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7614"/>
            <a:ext cx="8439150" cy="30515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/>
              <a:t>Заказчик и владелец продукта – РШБА.</a:t>
            </a:r>
          </a:p>
          <a:p>
            <a:pPr marL="0" indent="0">
              <a:buNone/>
            </a:pPr>
            <a:r>
              <a:rPr lang="ru-RU" sz="1800" dirty="0"/>
              <a:t>Функциональный заказчик (пользователь проекта) – специалисты школьных библиотек России, школьники, родители, педагоги.</a:t>
            </a:r>
          </a:p>
          <a:p>
            <a:pPr marL="0" indent="0">
              <a:buNone/>
            </a:pPr>
            <a:r>
              <a:rPr lang="ru-RU" sz="1800" dirty="0"/>
              <a:t>Держатели бюджета – компании-партнеры, государственные гранты и субсидии.</a:t>
            </a:r>
          </a:p>
          <a:p>
            <a:pPr marL="0" indent="0">
              <a:buNone/>
            </a:pPr>
            <a:r>
              <a:rPr lang="ru-RU" sz="1800" dirty="0"/>
              <a:t>Куратор и руководитель проекта – президент РШБА.</a:t>
            </a:r>
          </a:p>
          <a:p>
            <a:pPr marL="0" indent="0">
              <a:buNone/>
            </a:pPr>
            <a:r>
              <a:rPr lang="ru-RU" sz="1800" dirty="0"/>
              <a:t>Стейкхолдеры – Министерство просвещения Российской Федерации, региональные органы управления образованием, региональные институты развития образования, специалисты школьных библиотек, школьники, родители.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504" y="0"/>
            <a:ext cx="8928992" cy="738664"/>
          </a:xfrm>
        </p:spPr>
        <p:txBody>
          <a:bodyPr/>
          <a:lstStyle/>
          <a:p>
            <a:pPr algn="ctr"/>
            <a:r>
              <a:rPr lang="ru-RU" sz="2400" dirty="0"/>
              <a:t>Команда проекта: Матрица ролей и ключевых участников </a:t>
            </a:r>
          </a:p>
        </p:txBody>
      </p:sp>
    </p:spTree>
    <p:extLst>
      <p:ext uri="{BB962C8B-B14F-4D97-AF65-F5344CB8AC3E}">
        <p14:creationId xmlns:p14="http://schemas.microsoft.com/office/powerpoint/2010/main" val="2111730614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61448"/>
            <a:ext cx="8439104" cy="124649"/>
          </a:xfrm>
        </p:spPr>
        <p:txBody>
          <a:bodyPr/>
          <a:lstStyle/>
          <a:p>
            <a:r>
              <a:rPr lang="ru-RU" sz="900" dirty="0"/>
              <a:t>Основные этапы проекта, контрольные точки, ведущие к достижению промежуточных и конечных результатов.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Этапы реализации:</a:t>
            </a:r>
          </a:p>
          <a:p>
            <a:r>
              <a:rPr lang="ru-RU" dirty="0"/>
              <a:t>Этап 1. Создать фокус-группы. Осуществить замер исходного состояния качества чтения среди разных групп детей и молодежи, учительской среды, родительской среды.</a:t>
            </a:r>
          </a:p>
          <a:p>
            <a:r>
              <a:rPr lang="ru-RU" dirty="0"/>
              <a:t>Этап 2. Создать пилотные площадки в регионах.</a:t>
            </a:r>
          </a:p>
          <a:p>
            <a:r>
              <a:rPr lang="ru-RU" dirty="0"/>
              <a:t>Этап 3. Осуществить формирование и тиражирование комплекта методических материалов для школьных библиотек.</a:t>
            </a:r>
          </a:p>
          <a:p>
            <a:r>
              <a:rPr lang="ru-RU" dirty="0"/>
              <a:t>Этап 4. Разработать мониторинг эффективности проекта.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92521"/>
            <a:ext cx="8439104" cy="5588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700" dirty="0"/>
              <a:t>План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739703040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871753"/>
            <a:ext cx="8439104" cy="124649"/>
          </a:xfrm>
        </p:spPr>
        <p:txBody>
          <a:bodyPr/>
          <a:lstStyle/>
          <a:p>
            <a:r>
              <a:rPr lang="ru-RU" sz="900" dirty="0">
                <a:solidFill>
                  <a:schemeClr val="dk1"/>
                </a:solidFill>
              </a:rPr>
              <a:t>Источники финансирования, наличие команды, инфраструктура и т.д.</a:t>
            </a:r>
            <a:endParaRPr lang="ru-RU" sz="9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350" dirty="0"/>
              <a:t>Инфраструктура:</a:t>
            </a:r>
          </a:p>
          <a:p>
            <a:r>
              <a:rPr lang="ru-RU" sz="1350" dirty="0"/>
              <a:t>Взаимодействует с самой большой библиотечной сетью России, объединяющей свыше 40 000 школьных библиотек.</a:t>
            </a:r>
          </a:p>
          <a:p>
            <a:r>
              <a:rPr lang="ru-RU" sz="1350" dirty="0"/>
              <a:t>Руководители региональных отделений Ассоциации представлены в региональных институтах развития образования (ИРО).</a:t>
            </a:r>
          </a:p>
          <a:p>
            <a:pPr marL="0" indent="0">
              <a:buNone/>
            </a:pPr>
            <a:r>
              <a:rPr lang="ru-RU" sz="1350" dirty="0"/>
              <a:t>Собственные СМИ:</a:t>
            </a:r>
          </a:p>
          <a:p>
            <a:pPr marL="0" indent="0">
              <a:buNone/>
            </a:pPr>
            <a:r>
              <a:rPr lang="ru-RU" sz="1350" dirty="0"/>
              <a:t>Журнал «Школьная библиотека», журнал «</a:t>
            </a:r>
            <a:r>
              <a:rPr lang="ru-RU" sz="1350" dirty="0" err="1"/>
              <a:t>Читайка</a:t>
            </a:r>
            <a:r>
              <a:rPr lang="ru-RU" sz="1350" dirty="0"/>
              <a:t>» (ежемесячное издание для детей младшего школьного возраста, поддерживающее традиции семейного чтения), серия «Профессиональная библиотека школьного библиотекаря» с методическими материалами, научно-практическими статьями, методическими разработками.</a:t>
            </a:r>
          </a:p>
          <a:p>
            <a:pPr marL="0" indent="0">
              <a:buNone/>
            </a:pPr>
            <a:r>
              <a:rPr lang="ru-RU" sz="1350" dirty="0"/>
              <a:t>Команда:</a:t>
            </a:r>
          </a:p>
          <a:p>
            <a:pPr marL="0" indent="0">
              <a:buNone/>
            </a:pPr>
            <a:r>
              <a:rPr lang="ru-RU" sz="1350" dirty="0"/>
              <a:t>Ассоциация имеет свой стратегический комитет, в который входят специалисты школьных библиотек, имеющие богатый инновационный опыт в организации библиотечного дела, методисты, библиотековеды, собственный пул авторитетных экспертов, региональные представители, действует общественный совет.</a:t>
            </a:r>
          </a:p>
          <a:p>
            <a:pPr marL="0" indent="0">
              <a:buNone/>
            </a:pPr>
            <a:r>
              <a:rPr lang="ru-RU" sz="1350" dirty="0"/>
              <a:t>Источники финансирования: целевое обеспечение Проекта /этапов Проекта профильными министерствами (Министерство просвещения РФ, Министерство образования РФ), получение грантов.</a:t>
            </a:r>
          </a:p>
          <a:p>
            <a:pPr marL="0" indent="0">
              <a:buNone/>
            </a:pPr>
            <a:r>
              <a:rPr lang="ru-RU" sz="1350" dirty="0"/>
              <a:t>…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281082"/>
            <a:ext cx="8439104" cy="415498"/>
          </a:xfrm>
        </p:spPr>
        <p:txBody>
          <a:bodyPr/>
          <a:lstStyle/>
          <a:p>
            <a:r>
              <a:rPr lang="ru-RU" sz="2700" dirty="0"/>
              <a:t>Ресурсное обеспечение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634199270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81" y="655030"/>
            <a:ext cx="8439104" cy="138500"/>
          </a:xfrm>
        </p:spPr>
        <p:txBody>
          <a:bodyPr/>
          <a:lstStyle/>
          <a:p>
            <a:pPr defTabSz="6858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900" dirty="0">
                <a:solidFill>
                  <a:schemeClr val="dk1"/>
                </a:solidFill>
              </a:rPr>
              <a:t>Перечень ключевых рисков.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108102"/>
            <a:ext cx="8439104" cy="5588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700" dirty="0"/>
              <a:t>Риски 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E96F79F-591F-4FEC-97E1-240A166C6C2D}"/>
              </a:ext>
            </a:extLst>
          </p:cNvPr>
          <p:cNvGraphicFramePr>
            <a:graphicFrameLocks noGrp="1"/>
          </p:cNvGraphicFramePr>
          <p:nvPr/>
        </p:nvGraphicFramePr>
        <p:xfrm>
          <a:off x="351282" y="901947"/>
          <a:ext cx="8196239" cy="3960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25">
                  <a:extLst>
                    <a:ext uri="{9D8B030D-6E8A-4147-A177-3AD203B41FA5}">
                      <a16:colId xmlns:a16="http://schemas.microsoft.com/office/drawing/2014/main" val="2637538732"/>
                    </a:ext>
                  </a:extLst>
                </a:gridCol>
                <a:gridCol w="1124085">
                  <a:extLst>
                    <a:ext uri="{9D8B030D-6E8A-4147-A177-3AD203B41FA5}">
                      <a16:colId xmlns:a16="http://schemas.microsoft.com/office/drawing/2014/main" val="753910184"/>
                    </a:ext>
                  </a:extLst>
                </a:gridCol>
                <a:gridCol w="1295449">
                  <a:extLst>
                    <a:ext uri="{9D8B030D-6E8A-4147-A177-3AD203B41FA5}">
                      <a16:colId xmlns:a16="http://schemas.microsoft.com/office/drawing/2014/main" val="1903060989"/>
                    </a:ext>
                  </a:extLst>
                </a:gridCol>
                <a:gridCol w="963824">
                  <a:extLst>
                    <a:ext uri="{9D8B030D-6E8A-4147-A177-3AD203B41FA5}">
                      <a16:colId xmlns:a16="http://schemas.microsoft.com/office/drawing/2014/main" val="864612788"/>
                    </a:ext>
                  </a:extLst>
                </a:gridCol>
                <a:gridCol w="802982">
                  <a:extLst>
                    <a:ext uri="{9D8B030D-6E8A-4147-A177-3AD203B41FA5}">
                      <a16:colId xmlns:a16="http://schemas.microsoft.com/office/drawing/2014/main" val="1566658775"/>
                    </a:ext>
                  </a:extLst>
                </a:gridCol>
                <a:gridCol w="1241018">
                  <a:extLst>
                    <a:ext uri="{9D8B030D-6E8A-4147-A177-3AD203B41FA5}">
                      <a16:colId xmlns:a16="http://schemas.microsoft.com/office/drawing/2014/main" val="1222462140"/>
                    </a:ext>
                  </a:extLst>
                </a:gridCol>
                <a:gridCol w="853844">
                  <a:extLst>
                    <a:ext uri="{9D8B030D-6E8A-4147-A177-3AD203B41FA5}">
                      <a16:colId xmlns:a16="http://schemas.microsoft.com/office/drawing/2014/main" val="134022966"/>
                    </a:ext>
                  </a:extLst>
                </a:gridCol>
                <a:gridCol w="831135">
                  <a:extLst>
                    <a:ext uri="{9D8B030D-6E8A-4147-A177-3AD203B41FA5}">
                      <a16:colId xmlns:a16="http://schemas.microsoft.com/office/drawing/2014/main" val="2344001212"/>
                    </a:ext>
                  </a:extLst>
                </a:gridCol>
                <a:gridCol w="890177">
                  <a:extLst>
                    <a:ext uri="{9D8B030D-6E8A-4147-A177-3AD203B41FA5}">
                      <a16:colId xmlns:a16="http://schemas.microsoft.com/office/drawing/2014/main" val="948272715"/>
                    </a:ext>
                  </a:extLst>
                </a:gridCol>
              </a:tblGrid>
              <a:tr h="140494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Матрица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901419"/>
                  </a:ext>
                </a:extLst>
              </a:tr>
              <a:tr h="580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Риск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Последствие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Событие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Причина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Триггер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Вероятность (высокая – 3, средняя – 2, низкая - 1)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Последствия (сильные – 3, средние – 2, слабые – 1)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Ранг риска (вероятность *последствия)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extLst>
                  <a:ext uri="{0D108BD9-81ED-4DB2-BD59-A6C34878D82A}">
                    <a16:rowId xmlns:a16="http://schemas.microsoft.com/office/drawing/2014/main" val="1312673322"/>
                  </a:ext>
                </a:extLst>
              </a:tr>
              <a:tr h="1167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Отсутствие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административной поддержки общественной инициативы со стороны государственных структур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Затруднения в продвижении проекта в образовательных организациях страны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Смена стратегических целей развития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Смена приоритетов в политике образования и воспитания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Указ о стратегических целях развития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extLst>
                  <a:ext uri="{0D108BD9-81ED-4DB2-BD59-A6C34878D82A}">
                    <a16:rowId xmlns:a16="http://schemas.microsoft.com/office/drawing/2014/main" val="66790701"/>
                  </a:ext>
                </a:extLst>
              </a:tr>
              <a:tr h="727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Недостаток финансирования на реализацию и дальнейшее развитие Проекта</a:t>
                      </a: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Недостаток средств на организацию и обеспечение деятельности пилотных площадок</a:t>
                      </a: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Недостаток средств у грантодателя и партнеров</a:t>
                      </a: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Усугубление финансов ого кризиса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Падение цен на нефть, падение курса рубля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extLst>
                  <a:ext uri="{0D108BD9-81ED-4DB2-BD59-A6C34878D82A}">
                    <a16:rowId xmlns:a16="http://schemas.microsoft.com/office/drawing/2014/main" val="53118858"/>
                  </a:ext>
                </a:extLst>
              </a:tr>
              <a:tr h="580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Введение в стране карантина в связи с пандемией Коронавируса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Переход школ на дистанционное обучение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Введение режима самоизоляции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Повторная волна коронавируса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Ухудшение эпидемиологической Обстановки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extLst>
                  <a:ext uri="{0D108BD9-81ED-4DB2-BD59-A6C34878D82A}">
                    <a16:rowId xmlns:a16="http://schemas.microsoft.com/office/drawing/2014/main" val="4246629900"/>
                  </a:ext>
                </a:extLst>
              </a:tr>
              <a:tr h="762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Изменение состава трудовых ресурсов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Увеличение сроков реализации проекта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Уход из проекта ключевых членов команды проекта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Отсутствие необходимой мотивации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Смена состава команды на 30% и более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14" marR="17414" marT="0" marB="0"/>
                </a:tc>
                <a:extLst>
                  <a:ext uri="{0D108BD9-81ED-4DB2-BD59-A6C34878D82A}">
                    <a16:rowId xmlns:a16="http://schemas.microsoft.com/office/drawing/2014/main" val="1874439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934611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81" y="668881"/>
            <a:ext cx="8439104" cy="124649"/>
          </a:xfrm>
        </p:spPr>
        <p:txBody>
          <a:bodyPr/>
          <a:lstStyle/>
          <a:p>
            <a:r>
              <a:rPr lang="ru-RU" sz="900" dirty="0"/>
              <a:t>По срокам, по стоимости, по технологиям, по безопасности, по географии и т.д. Изначальные ограничения должны быть учтены в плане действий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85763" indent="-385763">
              <a:buAutoNum type="arabicPeriod"/>
            </a:pPr>
            <a:r>
              <a:rPr lang="ru-RU" dirty="0"/>
              <a:t>Полномасштабно Проект может быть реализован при обязательной административной  поддержке Министерства просвещения РФ (региональных министерств просвещения) и  административной поддержке со стороны государственных структур (губернаторы).</a:t>
            </a:r>
          </a:p>
          <a:p>
            <a:pPr marL="385763" indent="-385763">
              <a:buAutoNum type="arabicPeriod"/>
            </a:pPr>
            <a:r>
              <a:rPr lang="ru-RU" dirty="0"/>
              <a:t>Требуется финансовая поддержка для проведения тестирования, мониторингов, работы фокус-групп, издания методических материалов для родителей.</a:t>
            </a:r>
          </a:p>
          <a:p>
            <a:pPr marL="385763" indent="-385763"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281" y="108102"/>
            <a:ext cx="8439104" cy="5588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700" dirty="0"/>
              <a:t>Ограничения  </a:t>
            </a:r>
          </a:p>
        </p:txBody>
      </p:sp>
    </p:spTree>
    <p:extLst>
      <p:ext uri="{BB962C8B-B14F-4D97-AF65-F5344CB8AC3E}">
        <p14:creationId xmlns:p14="http://schemas.microsoft.com/office/powerpoint/2010/main" val="3915881893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85C3D-3439-9D4B-81AF-3CD8AFD8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794169"/>
            <a:ext cx="8439104" cy="249299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sz="900" dirty="0">
                <a:solidFill>
                  <a:schemeClr val="dk1"/>
                </a:solidFill>
              </a:rPr>
            </a:br>
            <a:br>
              <a:rPr lang="en-US" sz="900" dirty="0">
                <a:solidFill>
                  <a:schemeClr val="dk1"/>
                </a:solidFill>
              </a:rPr>
            </a:br>
            <a:br>
              <a:rPr lang="en-US" sz="900" dirty="0">
                <a:solidFill>
                  <a:schemeClr val="dk1"/>
                </a:solidFill>
              </a:rPr>
            </a:br>
            <a:br>
              <a:rPr lang="en-US" sz="900" dirty="0">
                <a:solidFill>
                  <a:schemeClr val="dk1"/>
                </a:solidFill>
              </a:rPr>
            </a:br>
            <a:r>
              <a:rPr lang="ru-RU" sz="900" dirty="0">
                <a:solidFill>
                  <a:schemeClr val="dk1"/>
                </a:solidFill>
              </a:rPr>
              <a:t>Какой рынок создает, развивает реализация проекта? Какой эффект даст реализация проекта вне системы заявителя, а не внутри нее? </a:t>
            </a:r>
            <a:br>
              <a:rPr lang="ru-RU" sz="900" dirty="0">
                <a:solidFill>
                  <a:schemeClr val="dk1"/>
                </a:solidFill>
              </a:rPr>
            </a:br>
            <a:r>
              <a:rPr lang="ru-RU" sz="900" dirty="0"/>
              <a:t>Изменение поведения людей или функционирования объектов и систем, к которому приводит использование результата проекта?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350" dirty="0"/>
              <a:t>Формирование института ответственного родительства (читающие родители – читающие дети).</a:t>
            </a:r>
          </a:p>
          <a:p>
            <a:r>
              <a:rPr lang="ru-RU" sz="1350" dirty="0"/>
              <a:t>Изменение микроклимата в </a:t>
            </a:r>
            <a:r>
              <a:rPr lang="ru-RU" sz="1350" dirty="0" err="1"/>
              <a:t>резильентных</a:t>
            </a:r>
            <a:r>
              <a:rPr lang="ru-RU" sz="1350" dirty="0"/>
              <a:t> школах (социализация детей из неблагополучных семей и детей с особенностями развития, уравнивание возможностей детей из разных социальных слоев, детей мигрантов и т.п.).</a:t>
            </a:r>
          </a:p>
          <a:p>
            <a:r>
              <a:rPr lang="ru-RU" sz="1350" dirty="0"/>
              <a:t>Формирование массового волонтерского движения, направленного на пропаганду и продвижение чтения.</a:t>
            </a:r>
          </a:p>
          <a:p>
            <a:r>
              <a:rPr lang="ru-RU" sz="1350" dirty="0"/>
              <a:t>Создание условий для подготовки грамотного читателя – будущего постоянного посетителя публичных библиотек и книжных магазинов - начиная с детского сада и начальной школы.</a:t>
            </a:r>
          </a:p>
          <a:p>
            <a:r>
              <a:rPr lang="ru-RU" sz="1350" dirty="0"/>
              <a:t>Трансформация школьной библиотеки в гипермаркет знаний и творческую лабораторию учителей и учащихся, выстраивающей качественно новую - креативную систему мышления, установление прочных связей в парадигме «читающий учитель – читающие ученики»).</a:t>
            </a:r>
          </a:p>
          <a:p>
            <a:r>
              <a:rPr lang="ru-RU" sz="1350" dirty="0"/>
              <a:t>Повышение статуса профессии школьного педагога-библиотекаря.</a:t>
            </a:r>
          </a:p>
          <a:p>
            <a:r>
              <a:rPr lang="ru-RU" sz="1350" dirty="0"/>
              <a:t>Активизация деятельности педагогов в решении проблем детского чтения.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C703FD-A3F0-0445-BBD1-8F6E9AEFA3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44" y="252104"/>
            <a:ext cx="8439104" cy="41395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/>
              <a:t>Системные Эффекты от реализации проекта   </a:t>
            </a:r>
          </a:p>
        </p:txBody>
      </p:sp>
    </p:spTree>
    <p:extLst>
      <p:ext uri="{BB962C8B-B14F-4D97-AF65-F5344CB8AC3E}">
        <p14:creationId xmlns:p14="http://schemas.microsoft.com/office/powerpoint/2010/main" val="3442567985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79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4C73C-7998-48F3-A445-76E1FFE1D2D9}"/>
              </a:ext>
            </a:extLst>
          </p:cNvPr>
          <p:cNvSpPr txBox="1"/>
          <p:nvPr/>
        </p:nvSpPr>
        <p:spPr>
          <a:xfrm>
            <a:off x="251943" y="210573"/>
            <a:ext cx="8640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онлайн-конкурс </a:t>
            </a:r>
            <a:br>
              <a:rPr lang="ru-RU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«Читающая школа – читающая мама – читающая страна»</a:t>
            </a:r>
            <a:endParaRPr lang="ru-RU" sz="1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505E9-3AC0-4D8A-8CA1-7906CA1423BE}"/>
              </a:ext>
            </a:extLst>
          </p:cNvPr>
          <p:cNvSpPr txBox="1"/>
          <p:nvPr/>
        </p:nvSpPr>
        <p:spPr>
          <a:xfrm>
            <a:off x="467544" y="1055439"/>
            <a:ext cx="8352928" cy="2575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50">
              <a:spcAft>
                <a:spcPts val="1000"/>
              </a:spcAft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 проводится в целях создания условий для: </a:t>
            </a:r>
            <a:endParaRPr lang="ru-RU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повышения интереса к чтению и читательской грамотности школьников и родителей; 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воспитание культуры семейного чтения;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развития познавательного интереса детей и подростков;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реализации права каждого ребенка на доступность книг как источника знаний, формирующего интеллектуальное, культурное, общеобразовательное развитие, читательскую и языковую грамотность, социализацию, гражданственность.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9AC488D-81A3-4C8F-BBC7-125253D2A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183" y="3700072"/>
            <a:ext cx="879472" cy="12273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FBA1D3-752C-4581-A802-1BC07E4D9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069" y="3703072"/>
            <a:ext cx="1022424" cy="12236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B0AE4D-AB27-49E9-8EB1-03232C2F1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795886"/>
            <a:ext cx="1738830" cy="10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3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2D237-BA82-45FB-93BC-BF9AB398591B}"/>
              </a:ext>
            </a:extLst>
          </p:cNvPr>
          <p:cNvSpPr txBox="1"/>
          <p:nvPr/>
        </p:nvSpPr>
        <p:spPr>
          <a:xfrm>
            <a:off x="545828" y="1122746"/>
            <a:ext cx="827464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Лауреаты второй степени: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700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Битяева</a:t>
            </a: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Вера 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- Ленинградская область, п. Беседа 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2"/>
              </a:rPr>
              <a:t>https://youtu.be/Hq2kmUchXeQ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Семья Байковых -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Челябинская область, г. Южно-Уральск 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3"/>
              </a:rPr>
              <a:t>https://vk.com/id195533508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 Вадим </a:t>
            </a:r>
            <a:r>
              <a:rPr lang="ru-RU" sz="1700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Мухамадеев</a:t>
            </a: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700" b="1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Мухамадеев</a:t>
            </a: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Роман 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- Республика Башкортостан, </a:t>
            </a:r>
            <a:b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</a:b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г. </a:t>
            </a:r>
            <a:r>
              <a:rPr lang="ru-RU" sz="1700" b="0" i="0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Ишимай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  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4"/>
              </a:rPr>
              <a:t>https://youtu.be/ik8oPNO_ZTw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Лауреаты третьей степени: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 Ковальчук Егор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ученик 2 «А» класса МАОУ «Гимназия «Гармония», </a:t>
            </a:r>
            <a:b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</a:b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г. Великий Новгород 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5"/>
              </a:rPr>
              <a:t>https://vk.com/wall505663678_32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 3 «Б» класс, Артинский лицей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Свердловская область, </a:t>
            </a:r>
            <a:b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</a:b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п. Арти 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6"/>
              </a:rPr>
              <a:t>https://vk.com/video-193810173_456239017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 Семья Герасимовых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; мама - педагог-библиотекарь БИЦ МАОУ «Гимназия», </a:t>
            </a:r>
            <a:b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</a:b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г. Чернушка, Пермский край 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7"/>
              </a:rPr>
              <a:t>https://youtu.be/OWX3CmGOZwo 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57406"/>
      </p:ext>
    </p:extLst>
  </p:cSld>
  <p:clrMapOvr>
    <a:masterClrMapping/>
  </p:clrMapOvr>
  <p:transition spd="slow" advClick="0" advTm="16218">
    <p:wheel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FCB25B-8BB5-4B61-A9A3-B0F6966F0F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2D38BD-AC05-45EF-A3CD-5A738F89286B}" type="slidenum">
              <a:rPr lang="ru-RU" smtClean="0"/>
              <a:t>80</a:t>
            </a:fld>
            <a:endParaRPr lang="ru-RU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E487FB42-1861-4976-B179-6B269249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93" y="-11917"/>
            <a:ext cx="6167413" cy="484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814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3">
            <a:extLst>
              <a:ext uri="{FF2B5EF4-FFF2-40B4-BE49-F238E27FC236}">
                <a16:creationId xmlns:a16="http://schemas.microsoft.com/office/drawing/2014/main" id="{571AABA5-A9A5-4646-829E-71567B03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5263"/>
            <a:ext cx="914400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конкурс «100 СКАЗОК О КНИГЕ И ЧТЕНИИ»</a:t>
            </a:r>
            <a:br>
              <a:rPr lang="ru-RU" altLang="ru-RU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5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(для учащихся 1-4 классов)</a:t>
            </a:r>
            <a:endParaRPr lang="ru-RU" altLang="ru-RU" sz="12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A840B2-86BE-435E-AB3C-102457EB0FBF}"/>
              </a:ext>
            </a:extLst>
          </p:cNvPr>
          <p:cNvSpPr/>
          <p:nvPr/>
        </p:nvSpPr>
        <p:spPr>
          <a:xfrm>
            <a:off x="755576" y="1131590"/>
            <a:ext cx="5040560" cy="3687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ПОЛОЖЕНИЕ О КОНКУРСЕ</a:t>
            </a:r>
            <a:endParaRPr lang="ru-RU" sz="1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Цели конкурса: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повышение престижа чтения и книги у учащихся начальных классов;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привлечение родительской общественности к вопросам приобщения детей к творческому чтению;</a:t>
            </a: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  <a:defRPr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распространение положительного опыта работы школьных библиотек по формированию у детей устойчивого интереса к чтению.</a:t>
            </a:r>
          </a:p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  <a:defRPr/>
            </a:pP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Участники конкурса: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учащиеся 1–4 классов;</a:t>
            </a:r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руководители детского чтения — библиотекари и учителя общеобразовательных учреждений.</a:t>
            </a:r>
          </a:p>
        </p:txBody>
      </p:sp>
      <p:pic>
        <p:nvPicPr>
          <p:cNvPr id="2" name="Рисунок 6" descr="Изображение выглядит как человек, держит, внутренний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E8A7B64A-EA5D-4CDE-ACB3-A067DA26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9622"/>
            <a:ext cx="2304256" cy="307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5">
            <a:extLst>
              <a:ext uri="{FF2B5EF4-FFF2-40B4-BE49-F238E27FC236}">
                <a16:creationId xmlns:a16="http://schemas.microsoft.com/office/drawing/2014/main" id="{AB7EF6C3-E023-4153-827D-C60CBAB2C83A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8582025" y="4767263"/>
            <a:ext cx="561975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B3D12E-9135-4CC3-ACF4-671C36FC1A9F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77827" name="Заголовок 2">
            <a:extLst>
              <a:ext uri="{FF2B5EF4-FFF2-40B4-BE49-F238E27FC236}">
                <a16:creationId xmlns:a16="http://schemas.microsoft.com/office/drawing/2014/main" id="{E3D8AF05-96C8-4B51-89A0-1DDFD913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6" y="51198"/>
            <a:ext cx="8929688" cy="648890"/>
          </a:xfrm>
        </p:spPr>
        <p:txBody>
          <a:bodyPr/>
          <a:lstStyle/>
          <a:p>
            <a:r>
              <a:rPr lang="ru-RU" altLang="ru-RU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сказок о книге и чтении</a:t>
            </a:r>
          </a:p>
        </p:txBody>
      </p:sp>
      <p:pic>
        <p:nvPicPr>
          <p:cNvPr id="77828" name="Picture 2">
            <a:extLst>
              <a:ext uri="{FF2B5EF4-FFF2-40B4-BE49-F238E27FC236}">
                <a16:creationId xmlns:a16="http://schemas.microsoft.com/office/drawing/2014/main" id="{79CC8955-EB1C-4E1E-AAF0-BEC44A863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1" y="2571751"/>
            <a:ext cx="1556147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439097-4C5A-4305-ADC6-31DC7F2FBDF6}"/>
              </a:ext>
            </a:extLst>
          </p:cNvPr>
          <p:cNvSpPr/>
          <p:nvPr/>
        </p:nvSpPr>
        <p:spPr>
          <a:xfrm>
            <a:off x="310753" y="1113235"/>
            <a:ext cx="4585097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latin typeface="+mj-lt"/>
              </a:rPr>
              <a:t>Методические разработки:</a:t>
            </a:r>
          </a:p>
          <a:p>
            <a:pPr>
              <a:defRPr/>
            </a:pPr>
            <a:endParaRPr lang="ru-RU" sz="600" b="1" dirty="0">
              <a:solidFill>
                <a:schemeClr val="tx2"/>
              </a:solidFill>
              <a:latin typeface="+mj-lt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j-lt"/>
              </a:rPr>
              <a:t>Рекомендуемый список сказок о книге и чтении.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j-lt"/>
              </a:rPr>
              <a:t>Полный текст рекомендуемых сказок о книге и чтении.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j-lt"/>
              </a:rPr>
              <a:t>Методически подсказки: Ю.Н. Столяров «Сказка - дверь в большой мир». Советы взрослым о воспитании у детей культуры чтения сказок.</a:t>
            </a:r>
          </a:p>
        </p:txBody>
      </p:sp>
      <p:pic>
        <p:nvPicPr>
          <p:cNvPr id="77830" name="Рисунок 4" descr="Изображение выглядит как трав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324588A7-729C-4DA3-A225-7382EB3A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06" y="720329"/>
            <a:ext cx="1719263" cy="226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Рисунок 7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FD76954-3C60-4D4B-94DC-233E9EC7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81" y="2531269"/>
            <a:ext cx="1771650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Номер слайда 5">
            <a:extLst>
              <a:ext uri="{FF2B5EF4-FFF2-40B4-BE49-F238E27FC236}">
                <a16:creationId xmlns:a16="http://schemas.microsoft.com/office/drawing/2014/main" id="{265DED0E-464D-4501-92F6-31537920B60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8582025" y="4767263"/>
            <a:ext cx="561975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2EE7FE-9B1B-44F5-8691-50DED855D772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79875" name="Заголовок 2">
            <a:extLst>
              <a:ext uri="{FF2B5EF4-FFF2-40B4-BE49-F238E27FC236}">
                <a16:creationId xmlns:a16="http://schemas.microsoft.com/office/drawing/2014/main" id="{FE05D806-D1E7-4CF4-A22F-791A120F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6" y="51198"/>
            <a:ext cx="8929688" cy="648890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сказок о книге и чтении</a:t>
            </a:r>
          </a:p>
        </p:txBody>
      </p:sp>
      <p:sp>
        <p:nvSpPr>
          <p:cNvPr id="79876" name="Прямоугольник 3">
            <a:extLst>
              <a:ext uri="{FF2B5EF4-FFF2-40B4-BE49-F238E27FC236}">
                <a16:creationId xmlns:a16="http://schemas.microsoft.com/office/drawing/2014/main" id="{0B1C9D73-65F9-49AB-95E6-F2A2D131F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485" y="897731"/>
            <a:ext cx="5485209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 одном из писем в редакцию «Школьной библиотеки» автор —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учитель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словесник (причём специализировалась она на русском фольклоре) и одновременно школьный библиотекарь — сообщала, что за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свой 27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летний трудовой стаж в каких она только конкурсах ни участвовала, каких только конкурсов ни проводила сама. Но чтобы в сказках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хоть каким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либо образом была отражена тема чтения, присутствовал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образ письменного источника, — увольте, уж она-то правду знает. С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большим недоверием она сняла с полки первый попавшийся сборник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сказок, нашла в нём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рекомендованную сказку … и ни днём, ни ночью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 могла оторваться от перечитывания сказок!</a:t>
            </a:r>
          </a:p>
        </p:txBody>
      </p:sp>
      <p:pic>
        <p:nvPicPr>
          <p:cNvPr id="79877" name="Рисунок 4" descr="Изображение выглядит как трав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32359737-6239-4E4E-9EE8-F84E39CCA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1" y="789385"/>
            <a:ext cx="1719263" cy="226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Рисунок 6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85C67804-DD52-4666-BC42-D885CECD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6" y="2600325"/>
            <a:ext cx="1771650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84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2D252B-DBDF-4689-AE73-CD7A25FC11B6}"/>
              </a:ext>
            </a:extLst>
          </p:cNvPr>
          <p:cNvSpPr txBox="1"/>
          <p:nvPr/>
        </p:nvSpPr>
        <p:spPr>
          <a:xfrm>
            <a:off x="467544" y="172805"/>
            <a:ext cx="7344816" cy="4706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«Педагог-библиотекарь года России»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направлен на развитие творческой деятельности педагогических и библиотечных работников  образовательных организаций по информационно-методическому сопровождению содержания образования, поддержку новых технологий в организации библиотечного и  образовательного процесса, рост профессионального мастерства библиотечных и  педагогических работников, утверждение приоритетов образования в обществе.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проводится с целью повышения статуса библиотечных работников  образовательных организаций.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Задачами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конкурса «Педагог-библиотекарь года России» являются: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и распространение инновационного опыта работы библиотечных работников  образовательных организаций;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культурных и творческих инициатив Российского  библиотечного сообщества;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возрождение лучших отечественных традиций культуры чтения в библиотеке общеобразовательной организации – первой общественной библиотеке в жизни ребенка;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внимания широкой общественности к проблемам и перспективам развития  библиотек  образовательных организациях;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диапазона профессионального общения.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BEC018C-8600-4CF4-8520-33D4912F8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27534"/>
            <a:ext cx="98653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25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85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D88A4-EDD2-42D9-BB79-7231F7257A33}"/>
              </a:ext>
            </a:extLst>
          </p:cNvPr>
          <p:cNvSpPr txBox="1"/>
          <p:nvPr/>
        </p:nvSpPr>
        <p:spPr>
          <a:xfrm>
            <a:off x="254540" y="35220"/>
            <a:ext cx="8640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4F64C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Презентация проекта </a:t>
            </a:r>
            <a:br>
              <a:rPr lang="ru-RU" sz="2400" b="0" i="0" dirty="0">
                <a:solidFill>
                  <a:srgbClr val="4F64C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0" i="0" dirty="0">
                <a:solidFill>
                  <a:srgbClr val="4F64C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0" i="0" dirty="0" err="1">
                <a:solidFill>
                  <a:srgbClr val="4F64C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Киноуроки</a:t>
            </a:r>
            <a:r>
              <a:rPr lang="ru-RU" sz="2400" b="0" i="0" dirty="0">
                <a:solidFill>
                  <a:srgbClr val="4F64C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школах России и мира»</a:t>
            </a:r>
          </a:p>
        </p:txBody>
      </p:sp>
      <p:pic>
        <p:nvPicPr>
          <p:cNvPr id="4" name="Рисунок 3" descr="Изображение выглядит как человек, стоит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8ECF3A3-E52F-4111-8CCD-C140E30B7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74273"/>
            <a:ext cx="5373216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922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86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20F93-1ED4-412E-89E6-EF9427828589}"/>
              </a:ext>
            </a:extLst>
          </p:cNvPr>
          <p:cNvSpPr txBox="1"/>
          <p:nvPr/>
        </p:nvSpPr>
        <p:spPr>
          <a:xfrm>
            <a:off x="395536" y="260901"/>
            <a:ext cx="8532948" cy="450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Меморандум о Культуре развития Жизни</a:t>
            </a:r>
            <a:endParaRPr lang="ru-RU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Мы, поддерживающие цели и задачи данного Меморандума;</a:t>
            </a:r>
            <a:b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Мы, нижеподписавшиеся под этим открытым Меморандумом, каждый человек и гражданин, каждая коммерческая и некоммерческая организация и объединение, каждый государственный орган, каждая международная правительственная и неправительственная организация, стремясь укреплять духовно-нравственные основы жизни человека, семьи, общества, государства и международного сообщества в интересах сохранения и развития жизни через формирование и поддержку Культуры развития Жизни, желая иметь объективные критерии оценки тех или иных творений, произведений, действий и поступков в области культуры, договорились о нижеследующем:</a:t>
            </a:r>
            <a:b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Культура – это среда, созидающая и формирующая Человека.</a:t>
            </a:r>
            <a:b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 становится отражением и воплощением того пространства материальной и нематериальной культуры, в котором он рождается, пребывает и развивается.</a:t>
            </a:r>
            <a:b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Культура делится на созидающую и разрушающую.</a:t>
            </a:r>
          </a:p>
          <a:p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Созидающая – та, которая формирует Человека-творца. Закладывает в основу его личности культурно-генетические коды, закреплённые в антропогенезе. Такая культура вмещает в себя весь положительный эволюционный опыт, знания и мудрость предшествующих поколений людей, сообществ, народов, государств и человечества в целом.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1091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E690D-3126-4349-B621-8F65516BF1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582025" y="4767263"/>
            <a:ext cx="561975" cy="273844"/>
          </a:xfrm>
        </p:spPr>
        <p:txBody>
          <a:bodyPr/>
          <a:lstStyle/>
          <a:p>
            <a:fld id="{6C2D38BD-AC05-45EF-A3CD-5A738F89286B}" type="slidenum">
              <a:rPr lang="ru-RU" smtClean="0"/>
              <a:t>87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D83B7-934B-4265-8048-7D4973F734A7}"/>
              </a:ext>
            </a:extLst>
          </p:cNvPr>
          <p:cNvSpPr txBox="1"/>
          <p:nvPr/>
        </p:nvSpPr>
        <p:spPr>
          <a:xfrm>
            <a:off x="467544" y="40353"/>
            <a:ext cx="8640959" cy="486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Применительно к России созидательна та культура, которая отражает во всех гранях исторический путь развития русской державности и государственности. Содержит в себе всё неизмеримое богатство духовной, религиозной, научной, творческой, художественной, литературной, зодческой, архитектурной, ремесленной, технической, технологической и многих других сфер жизни и деятельности общества.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Такую культуру мы называем Культура развития Жизни.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в сфере культуры и искусства, вызывающая в человеке высокие идеалы личного и общественного и побуждающая к скорейшей реализации этих идеалов на практике, является созидательной, а значит, полезной.</a:t>
            </a:r>
          </a:p>
          <a:p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Объективным критерием оценки тех или иных творений, произведений, действий и поступков, формирующих и характеризующих человека, с позиции Культуры развития Жизни, является их соответствие качествам, проявленным в таких высоких идеалах, как: Любовь, Добро, Дружба, Трудолюбие, Вежливость, Героизм, Счастье, Радость за другого, Патриотизм, и др.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Меморандум создан 22 апреля 2020 года и имеет открытый формат. Каждый желающий может подписать его путём своего волеизъявления, написав об этом на адрес: </a:t>
            </a:r>
            <a:r>
              <a:rPr lang="ru-RU" sz="1400" u="sng" dirty="0">
                <a:solidFill>
                  <a:srgbClr val="818EB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info@cosmatica.org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 </a:t>
            </a:r>
            <a:r>
              <a:rPr lang="ru-RU" sz="1400" u="sng" dirty="0">
                <a:solidFill>
                  <a:srgbClr val="818EB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info@kinouroki.ru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или иным способом связавшись с представителями инициаторов Меморандума о Культуре развития Жизни МОО «Русское Космическое Общество» и АНО ЦРИТС «ИНТЕЛРОСТ».  </a:t>
            </a:r>
            <a:r>
              <a:rPr lang="en-US" sz="1400" u="sng" dirty="0">
                <a:solidFill>
                  <a:srgbClr val="818EB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Memorandum on the Culture for Life Development.pdf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951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8415FC-FC93-45D8-AC6D-1D7C245542F0}"/>
              </a:ext>
            </a:extLst>
          </p:cNvPr>
          <p:cNvSpPr txBox="1"/>
          <p:nvPr/>
        </p:nvSpPr>
        <p:spPr>
          <a:xfrm>
            <a:off x="521494" y="2347536"/>
            <a:ext cx="810815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Расширение образовательного пространства школьной библиотеки,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её облачная инфраструктура</a:t>
            </a:r>
          </a:p>
        </p:txBody>
      </p:sp>
      <p:pic>
        <p:nvPicPr>
          <p:cNvPr id="89093" name="Picture 2">
            <a:extLst>
              <a:ext uri="{FF2B5EF4-FFF2-40B4-BE49-F238E27FC236}">
                <a16:creationId xmlns:a16="http://schemas.microsoft.com/office/drawing/2014/main" id="{2C1937BC-AC25-41FA-83FA-2C9B45A1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891" y="3319087"/>
            <a:ext cx="1209675" cy="77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D2C9A-99C4-4E16-B578-AEDB0C695E41}"/>
              </a:ext>
            </a:extLst>
          </p:cNvPr>
          <p:cNvSpPr txBox="1"/>
          <p:nvPr/>
        </p:nvSpPr>
        <p:spPr>
          <a:xfrm>
            <a:off x="521494" y="2923079"/>
            <a:ext cx="2780110" cy="16004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массив: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школьный каталог,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электронные версии журналов,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издания.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9A64D-D8B8-4F42-B781-57AD765CA5A0}"/>
              </a:ext>
            </a:extLst>
          </p:cNvPr>
          <p:cNvSpPr txBox="1"/>
          <p:nvPr/>
        </p:nvSpPr>
        <p:spPr>
          <a:xfrm>
            <a:off x="4572000" y="2923079"/>
            <a:ext cx="4057650" cy="16273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425" b="1" dirty="0">
                <a:latin typeface="Arial" panose="020B0604020202020204" pitchFamily="34" charset="0"/>
                <a:cs typeface="Arial" panose="020B0604020202020204" pitchFamily="34" charset="0"/>
              </a:rPr>
              <a:t>Интернет-площадка проекта «Читающая школа»: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ru-RU" sz="1425" dirty="0">
                <a:latin typeface="Arial" panose="020B0604020202020204" pitchFamily="34" charset="0"/>
                <a:cs typeface="Arial" panose="020B0604020202020204" pitchFamily="34" charset="0"/>
              </a:rPr>
              <a:t>отражение профессионального творчества педагогов и библиотекарей,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ru-RU" sz="1425" dirty="0">
                <a:latin typeface="Arial" panose="020B0604020202020204" pitchFamily="34" charset="0"/>
                <a:cs typeface="Arial" panose="020B0604020202020204" pitchFamily="34" charset="0"/>
              </a:rPr>
              <a:t>систематизация, анализ и обобщение лучших педагогических практик приобщения к чтению школьников.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964EEE-64E8-4E08-9371-EB048851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9776" y="205690"/>
            <a:ext cx="6424446" cy="194845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C84092-A0F9-44E1-87AB-3CF1B810086A}"/>
              </a:ext>
            </a:extLst>
          </p:cNvPr>
          <p:cNvSpPr/>
          <p:nvPr/>
        </p:nvSpPr>
        <p:spPr>
          <a:xfrm>
            <a:off x="521494" y="4507255"/>
            <a:ext cx="8108156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Умный гид и помощник для специалистов школьных библиотек </a:t>
            </a:r>
          </a:p>
          <a:p>
            <a:pPr algn="ctr"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актуальным образовательным, библиотечным и развивающим ресурсам</a:t>
            </a:r>
          </a:p>
        </p:txBody>
      </p:sp>
      <p:sp>
        <p:nvSpPr>
          <p:cNvPr id="8" name="Стрелка вниз 2">
            <a:extLst>
              <a:ext uri="{FF2B5EF4-FFF2-40B4-BE49-F238E27FC236}">
                <a16:creationId xmlns:a16="http://schemas.microsoft.com/office/drawing/2014/main" id="{89E973DF-2BD5-45FA-BD4A-3790C102A58B}"/>
              </a:ext>
            </a:extLst>
          </p:cNvPr>
          <p:cNvSpPr/>
          <p:nvPr/>
        </p:nvSpPr>
        <p:spPr>
          <a:xfrm>
            <a:off x="4285059" y="2102401"/>
            <a:ext cx="573881" cy="22621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</p:spTree>
  </p:cSld>
  <p:clrMapOvr>
    <a:masterClrMapping/>
  </p:clrMapOvr>
  <p:transition spd="med">
    <p:dissolv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232067B-6285-409A-8262-2052E921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33468"/>
            <a:ext cx="4428492" cy="134310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sp>
        <p:nvSpPr>
          <p:cNvPr id="14339" name="Прямоугольник 1">
            <a:extLst>
              <a:ext uri="{FF2B5EF4-FFF2-40B4-BE49-F238E27FC236}">
                <a16:creationId xmlns:a16="http://schemas.microsoft.com/office/drawing/2014/main" id="{DD1BDA7F-8E56-4220-84B1-2A7E490B7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568053"/>
            <a:ext cx="8020050" cy="32932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Современная библиотека – вход в </a:t>
            </a:r>
            <a:r>
              <a:rPr lang="ru-RU" altLang="ru-RU" sz="1600" b="1" dirty="0">
                <a:latin typeface="Arial" panose="020B0604020202020204" pitchFamily="34" charset="0"/>
              </a:rPr>
              <a:t>ПРОСТРАНСТВО НОВЫХ СМЫСЛОВ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Книжный клуб – клуб мышления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Книжный клуб «Читающий учитель», Движение читающих педагогов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Книжный клуб «Читающая мама»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Конкурс «Самый читающий класс»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Проект «Читающая переменка», книжные зоны не только в библиотеке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 err="1">
                <a:latin typeface="Arial" panose="020B0604020202020204" pitchFamily="34" charset="0"/>
              </a:rPr>
              <a:t>Буккросинг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Всероссийская школьная летопись. Проект «Книга класса»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Проект «Одна школа – одна книга»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Проект «Волонтеры чтения»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Проект «Страна </a:t>
            </a:r>
            <a:r>
              <a:rPr lang="ru-RU" altLang="ru-RU" sz="1600" dirty="0" err="1">
                <a:latin typeface="Arial" panose="020B0604020202020204" pitchFamily="34" charset="0"/>
              </a:rPr>
              <a:t>Читалия</a:t>
            </a:r>
            <a:r>
              <a:rPr lang="ru-RU" altLang="ru-RU" sz="1600" dirty="0">
                <a:latin typeface="Arial" panose="020B0604020202020204" pitchFamily="34" charset="0"/>
              </a:rPr>
              <a:t>». </a:t>
            </a:r>
            <a:r>
              <a:rPr lang="ru-RU" altLang="ru-RU" sz="1600" dirty="0" err="1">
                <a:latin typeface="Arial" panose="020B0604020202020204" pitchFamily="34" charset="0"/>
              </a:rPr>
              <a:t>Буктрейлеры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600" dirty="0">
                <a:latin typeface="Arial" panose="020B0604020202020204" pitchFamily="34" charset="0"/>
              </a:rPr>
              <a:t>Конкурс лучших плакатов «Говорим правильно» и др.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600" b="1" dirty="0">
                <a:latin typeface="Arial" panose="020B0604020202020204" pitchFamily="34" charset="0"/>
              </a:rPr>
              <a:t>Читающая школа - Школа в библиотеке</a:t>
            </a: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47FD5-8BF0-4C92-856D-578CAC321369}"/>
              </a:ext>
            </a:extLst>
          </p:cNvPr>
          <p:cNvSpPr/>
          <p:nvPr/>
        </p:nvSpPr>
        <p:spPr>
          <a:xfrm>
            <a:off x="0" y="86917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 dirty="0">
                <a:solidFill>
                  <a:srgbClr val="FF0000"/>
                </a:solidFill>
                <a:latin typeface="+mj-lt"/>
              </a:rPr>
              <a:t>Итоги всероссийской читательской акции </a:t>
            </a:r>
            <a:br>
              <a:rPr lang="ru-RU" sz="3000" b="1" dirty="0">
                <a:solidFill>
                  <a:srgbClr val="FF0000"/>
                </a:solidFill>
                <a:latin typeface="+mj-lt"/>
              </a:rPr>
            </a:br>
            <a:r>
              <a:rPr lang="ru-RU" sz="3000" b="1" dirty="0">
                <a:solidFill>
                  <a:srgbClr val="FF0000"/>
                </a:solidFill>
                <a:latin typeface="+mj-lt"/>
              </a:rPr>
              <a:t>«Обнимем ребенка с книгой!»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FA021-4748-4A74-A3AA-F8D086480191}"/>
              </a:ext>
            </a:extLst>
          </p:cNvPr>
          <p:cNvSpPr txBox="1"/>
          <p:nvPr/>
        </p:nvSpPr>
        <p:spPr>
          <a:xfrm>
            <a:off x="251520" y="1102580"/>
            <a:ext cx="8640960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НОМИНАЦИЯ «ФОТО»</a:t>
            </a:r>
          </a:p>
          <a:p>
            <a:pPr algn="l"/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Победитель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Семья Валеевых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– г. Челябинск 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2"/>
              </a:rPr>
              <a:t>https://vk.com/club175109612?w=wall-175109612_545%2Fall&amp;z=photo-175109612_457239722%2Fwall-175109612_545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7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Координаторы участия в акции – педагоги-библиотекари лицея №77 </a:t>
            </a:r>
            <a:r>
              <a:rPr lang="ru-RU" sz="1700" b="0" i="1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Милянюк</a:t>
            </a:r>
            <a:r>
              <a:rPr lang="ru-RU" sz="17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С.Г. и </a:t>
            </a:r>
            <a:r>
              <a:rPr lang="ru-RU" sz="1700" b="0" i="1" dirty="0" err="1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Костицина</a:t>
            </a:r>
            <a:r>
              <a:rPr lang="ru-RU" sz="17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Н.М.</a:t>
            </a:r>
          </a:p>
          <a:p>
            <a:pPr algn="l"/>
            <a:r>
              <a:rPr lang="ru-RU" sz="800" dirty="0"/>
              <a:t> </a:t>
            </a:r>
          </a:p>
          <a:p>
            <a:pPr algn="l"/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Лауреаты первой степени: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Трофимова Дарья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 - г. Ленинск-Кузнецкий Кемеровской области 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3"/>
              </a:rPr>
              <a:t>https://ok.ru/profile/461446829532/album/876462022108/896587035356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7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Организатор и координатор акции – педагог-организатор Самойлова А. В.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700" b="1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  Семья Кожедуб </a:t>
            </a:r>
            <a:r>
              <a:rPr lang="ru-RU" sz="1700" b="0" i="0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– г. Ленинск-Кузнецкий Кемеровской области </a:t>
            </a:r>
            <a:r>
              <a:rPr lang="ru-RU" sz="1700" b="0" i="0" u="none" strike="noStrike" dirty="0">
                <a:solidFill>
                  <a:srgbClr val="004228"/>
                </a:solidFill>
                <a:effectLst/>
                <a:latin typeface="Arial" panose="020B0604020202020204" pitchFamily="34" charset="0"/>
                <a:hlinkClick r:id="rId4"/>
              </a:rPr>
              <a:t>https://www.instagram.com/p/CAwdwSwHhDk/?igshid=vdt0416lvokt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sz="1700" b="0" i="1" dirty="0">
                <a:solidFill>
                  <a:srgbClr val="4C4C4C"/>
                </a:solidFill>
                <a:effectLst/>
                <a:latin typeface="Arial" panose="020B0604020202020204" pitchFamily="34" charset="0"/>
              </a:rPr>
              <a:t>Организатор и координатор акции – педагог-организатор Самойлова А. В.</a:t>
            </a:r>
            <a:endParaRPr lang="ru-RU" sz="1700" b="0" i="0" dirty="0">
              <a:solidFill>
                <a:srgbClr val="4C4C4C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52421"/>
      </p:ext>
    </p:extLst>
  </p:cSld>
  <p:clrMapOvr>
    <a:masterClrMapping/>
  </p:clrMapOvr>
  <p:transition spd="slow" advClick="0" advTm="16218">
    <p:wheel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568CDF28-1C3D-4691-8DE0-17C2A0DF0F5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43000" y="-167305"/>
            <a:ext cx="6344841" cy="30008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35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881E28-1355-4186-ADB6-DCBF35C335F6}"/>
              </a:ext>
            </a:extLst>
          </p:cNvPr>
          <p:cNvSpPr/>
          <p:nvPr/>
        </p:nvSpPr>
        <p:spPr>
          <a:xfrm>
            <a:off x="251520" y="483518"/>
            <a:ext cx="5202684" cy="1558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13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Школа волонтеров чтения</a:t>
            </a:r>
            <a:endParaRPr lang="ru-RU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defRPr/>
            </a:pPr>
            <a:r>
              <a:rPr lang="ru-RU" sz="13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Грант Президента Российской Федерации на развитие гражданского общества предоставлен Фондом президентских грантов</a:t>
            </a:r>
            <a:endParaRPr lang="ru-RU" sz="10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6020" name="Рисунок 8">
            <a:extLst>
              <a:ext uri="{FF2B5EF4-FFF2-40B4-BE49-F238E27FC236}">
                <a16:creationId xmlns:a16="http://schemas.microsoft.com/office/drawing/2014/main" id="{941C2B78-808E-4CDB-A743-D9C62F4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6" y="2895601"/>
            <a:ext cx="4313634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Прямоугольник 1">
            <a:extLst>
              <a:ext uri="{FF2B5EF4-FFF2-40B4-BE49-F238E27FC236}">
                <a16:creationId xmlns:a16="http://schemas.microsoft.com/office/drawing/2014/main" id="{884142BD-CBC7-45FE-96F0-C3BCC37E7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2895600"/>
            <a:ext cx="280868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Галактионова Татьяна Гелиевна,</a:t>
            </a:r>
            <a:r>
              <a:rPr lang="ru-RU" altLang="ru-RU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педагогических наук, профессор Института педагогики Санкт-Петербургского государственного университета, эксперт Центра русского языка и славистики РАО </a:t>
            </a:r>
            <a:br>
              <a:rPr lang="ru-RU" altLang="ru-RU" sz="135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22" name="Picture 2">
            <a:extLst>
              <a:ext uri="{FF2B5EF4-FFF2-40B4-BE49-F238E27FC236}">
                <a16:creationId xmlns:a16="http://schemas.microsoft.com/office/drawing/2014/main" id="{9B8313BC-3593-4BE2-8549-7DACC27DB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9" y="266700"/>
            <a:ext cx="2483644" cy="248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D28353F1-8E70-4616-9E58-25F24948152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88331" y="-167305"/>
            <a:ext cx="6344841" cy="30008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350"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54A4E2-23BA-4086-962C-D18C34867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672" y="1000125"/>
            <a:ext cx="2833688" cy="3948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C4E10F-45E5-4510-B5AA-497A4488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10" y="195263"/>
            <a:ext cx="3024188" cy="4288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045" name="Рисунок 10">
            <a:extLst>
              <a:ext uri="{FF2B5EF4-FFF2-40B4-BE49-F238E27FC236}">
                <a16:creationId xmlns:a16="http://schemas.microsoft.com/office/drawing/2014/main" id="{4ED4C6D2-F851-4036-B616-72E3071E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" y="195263"/>
            <a:ext cx="3358754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Номер слайда 5">
            <a:extLst>
              <a:ext uri="{FF2B5EF4-FFF2-40B4-BE49-F238E27FC236}">
                <a16:creationId xmlns:a16="http://schemas.microsoft.com/office/drawing/2014/main" id="{49F7134A-B853-4FD0-ADFC-1DE2B690E78C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7910" indent="-160735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2938" indent="-128588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00113" indent="-1285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7288" indent="-1285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500188" indent="-128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843088" indent="-128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185988" indent="-128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528888" indent="-1285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D3B3CA-4F1D-4A23-8E2C-AEBCDDDCA23C}" type="slidenum">
              <a:rPr lang="ru-RU" altLang="ru-RU" sz="675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92</a:t>
            </a:fld>
            <a:endParaRPr lang="ru-RU" altLang="ru-RU" sz="675">
              <a:solidFill>
                <a:srgbClr val="898989"/>
              </a:solidFill>
            </a:endParaRPr>
          </a:p>
        </p:txBody>
      </p:sp>
      <p:sp>
        <p:nvSpPr>
          <p:cNvPr id="66564" name="Rectangle 1">
            <a:extLst>
              <a:ext uri="{FF2B5EF4-FFF2-40B4-BE49-F238E27FC236}">
                <a16:creationId xmlns:a16="http://schemas.microsoft.com/office/drawing/2014/main" id="{34D6379D-FFA9-4D07-AE30-FFA547B75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379944"/>
            <a:ext cx="5976664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«Уроки материнского чтения». </a:t>
            </a:r>
            <a:r>
              <a:rPr lang="ru-RU" altLang="ru-RU" sz="1800" b="1" dirty="0">
                <a:solidFill>
                  <a:srgbClr val="FF0000"/>
                </a:solidFill>
              </a:rPr>
              <a:t>И.И. Тихомирова </a:t>
            </a:r>
            <a:r>
              <a:rPr lang="ru-RU" altLang="ru-RU" sz="1800" dirty="0">
                <a:solidFill>
                  <a:srgbClr val="FF0000"/>
                </a:solidFill>
              </a:rPr>
              <a:t>Учебно-методическое пособие по реализации проекта РШБА «Читающая мама – читающая страна»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/>
              <a:t>Цель пособия – возбудить и усилить у матерей интерес к вопросам детского чтения и мобилизовать их на включение в этот процесс. Для этого автором специально создана система читательского всеобуча матерей как руководителей детского чтения в семье, пробуждающего у ребёнка интерес к этому роду эмоционально-интеллектуальных занятий. Автор опирается на традиции материнского чтения, уходящие корнями в далёкое прошлое и начинающиеся колыбельными песнями, продолжающиеся с использованием лучших образцов художественной литературы, написанных для разных возрастных групп детей, способных воспринимать и реагировать своим воображением на интонацию и содержание материнского чтения.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/>
              <a:t>Пособие снабжено вопросами к читающим мамам для обдумывания и самопроверки усвоения предлагаемого в пособии материала. В конце пособия даются практические советы читающим мамам, предлагается словарик терминов, используемых в сфере руководства детским чтением, скомпонован материал для самообразования читающих мам в области духовно-нравственного развития детей средствами книги и чтения.</a:t>
            </a:r>
            <a:endParaRPr lang="en-US" altLang="ru-RU" sz="1400" dirty="0"/>
          </a:p>
        </p:txBody>
      </p:sp>
      <p:pic>
        <p:nvPicPr>
          <p:cNvPr id="66565" name="Рисунок 2" descr="Изображение выглядит как знак, устройство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DC9A4DDA-4A89-484E-B5FA-7129412E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9622"/>
            <a:ext cx="2110978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7136F8-3818-447E-B2C6-739609448684}"/>
              </a:ext>
            </a:extLst>
          </p:cNvPr>
          <p:cNvSpPr/>
          <p:nvPr/>
        </p:nvSpPr>
        <p:spPr>
          <a:xfrm>
            <a:off x="0" y="86917"/>
            <a:ext cx="9144000" cy="8194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Книжный клуб - клуб мышления</a:t>
            </a:r>
          </a:p>
          <a:p>
            <a:pPr algn="ctr">
              <a:defRPr/>
            </a:pPr>
            <a:endParaRPr lang="ru-RU" sz="825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Школьная библиотека - вход в пространство новых смыслов</a:t>
            </a:r>
          </a:p>
        </p:txBody>
      </p:sp>
      <p:pic>
        <p:nvPicPr>
          <p:cNvPr id="139267" name="Picture 3" descr="C:\Users\Andrey\Desktop\ИЗДАНИЯ РШБА 2013-2014\Добру откроем сердце\cover_1-41.jpg">
            <a:extLst>
              <a:ext uri="{FF2B5EF4-FFF2-40B4-BE49-F238E27FC236}">
                <a16:creationId xmlns:a16="http://schemas.microsoft.com/office/drawing/2014/main" id="{849FB2EB-723E-4AFF-88A1-B743A9C0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1918098"/>
            <a:ext cx="1834753" cy="259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Заголовок 1">
            <a:extLst>
              <a:ext uri="{FF2B5EF4-FFF2-40B4-BE49-F238E27FC236}">
                <a16:creationId xmlns:a16="http://schemas.microsoft.com/office/drawing/2014/main" id="{08046F4B-26DF-4399-8A60-A708E45B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54" y="1383506"/>
            <a:ext cx="473392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Совесть, или Суд над собой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Быть или казаться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О шутке всерьез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О правде, лжи и детской фантазии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О силе воли и силе духа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6. «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есть красота?»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 – счастью сестра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истинная и ложная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9. «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В ответе за тех, кого приручил»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10. </a:t>
            </a: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– души движение </a:t>
            </a:r>
            <a:br>
              <a:rPr lang="ru-RU" altLang="ru-RU" sz="165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Указатель авторов и названий рассказов</a:t>
            </a:r>
            <a:b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50" b="1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обсуждения </a:t>
            </a:r>
            <a:endParaRPr lang="ru-RU" altLang="ru-RU" sz="16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9269" name="Рисунок 4">
            <a:extLst>
              <a:ext uri="{FF2B5EF4-FFF2-40B4-BE49-F238E27FC236}">
                <a16:creationId xmlns:a16="http://schemas.microsoft.com/office/drawing/2014/main" id="{1470F295-D888-462F-9708-2F824FB9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5" y="1447800"/>
            <a:ext cx="2384822" cy="35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>
            <a:extLst>
              <a:ext uri="{FF2B5EF4-FFF2-40B4-BE49-F238E27FC236}">
                <a16:creationId xmlns:a16="http://schemas.microsoft.com/office/drawing/2014/main" id="{7F0BC7DB-880A-4FE5-A926-E6296B31C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600" y="2819773"/>
            <a:ext cx="4066852" cy="1583407"/>
          </a:xfrm>
        </p:spPr>
        <p:txBody>
          <a:bodyPr/>
          <a:lstStyle/>
          <a:p>
            <a:pPr algn="l"/>
            <a:r>
              <a:rPr lang="ru-RU" alt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Как отмечает И.И. Тихомирова, методическая система материнского чтения, разработанная В.П. Острогорским, на опыте которого училась и духовно развивалась вся Россия, сегодня нуждается в возрождении. </a:t>
            </a:r>
            <a:b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7" name="Рисунок 2">
            <a:extLst>
              <a:ext uri="{FF2B5EF4-FFF2-40B4-BE49-F238E27FC236}">
                <a16:creationId xmlns:a16="http://schemas.microsoft.com/office/drawing/2014/main" id="{31FFCB4D-651B-43E6-B97C-C7D7CFD8F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9502"/>
            <a:ext cx="1798690" cy="19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2" descr="C:\Users\Andrey\Desktop\ПЕЧАТЬ\seriya1_vip5_2016_digest-obl.jpg">
            <a:extLst>
              <a:ext uri="{FF2B5EF4-FFF2-40B4-BE49-F238E27FC236}">
                <a16:creationId xmlns:a16="http://schemas.microsoft.com/office/drawing/2014/main" id="{258C5C2A-E687-408C-8333-4F781E47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213"/>
            <a:ext cx="2975567" cy="445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>
            <a:extLst>
              <a:ext uri="{FF2B5EF4-FFF2-40B4-BE49-F238E27FC236}">
                <a16:creationId xmlns:a16="http://schemas.microsoft.com/office/drawing/2014/main" id="{FC5F9DC3-564F-48D7-8FD5-131002074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56" y="627460"/>
            <a:ext cx="2571750" cy="38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5" descr="Мария  Черняк">
            <a:extLst>
              <a:ext uri="{FF2B5EF4-FFF2-40B4-BE49-F238E27FC236}">
                <a16:creationId xmlns:a16="http://schemas.microsoft.com/office/drawing/2014/main" id="{FCDCB138-F15C-4F72-A7B3-7D8135B0D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" y="1537098"/>
            <a:ext cx="2068116" cy="206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Прямоугольник 1">
            <a:extLst>
              <a:ext uri="{FF2B5EF4-FFF2-40B4-BE49-F238E27FC236}">
                <a16:creationId xmlns:a16="http://schemas.microsoft.com/office/drawing/2014/main" id="{8B41F89E-6B4E-4DBC-BEB8-DFF07C194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81" y="1809750"/>
            <a:ext cx="3077766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350" b="1">
                <a:solidFill>
                  <a:srgbClr val="333333"/>
                </a:solidFill>
                <a:latin typeface="Arial" panose="020B0604020202020204" pitchFamily="34" charset="0"/>
              </a:rPr>
              <a:t>Мария</a:t>
            </a:r>
            <a:r>
              <a:rPr lang="ru-RU" altLang="ru-RU" sz="135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altLang="ru-RU" sz="1350" b="1">
                <a:solidFill>
                  <a:srgbClr val="333333"/>
                </a:solidFill>
                <a:latin typeface="Arial" panose="020B0604020202020204" pitchFamily="34" charset="0"/>
              </a:rPr>
              <a:t>Александровна</a:t>
            </a:r>
            <a:r>
              <a:rPr lang="ru-RU" altLang="ru-RU" sz="135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altLang="ru-RU" sz="1350" b="1">
                <a:solidFill>
                  <a:srgbClr val="333333"/>
                </a:solidFill>
                <a:latin typeface="Arial" panose="020B0604020202020204" pitchFamily="34" charset="0"/>
              </a:rPr>
              <a:t>Черняк,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>
                <a:solidFill>
                  <a:srgbClr val="333333"/>
                </a:solidFill>
                <a:latin typeface="Arial" panose="020B0604020202020204" pitchFamily="34" charset="0"/>
              </a:rPr>
              <a:t>доктор филологических наук, профессор кафедры новейшей русской литературы Российского государственного педагогического университета им. А.И. Герцена </a:t>
            </a:r>
            <a:br>
              <a:rPr lang="ru-RU" altLang="ru-RU" sz="1350">
                <a:solidFill>
                  <a:srgbClr val="333333"/>
                </a:solidFill>
                <a:latin typeface="Arial" panose="020B0604020202020204" pitchFamily="34" charset="0"/>
              </a:rPr>
            </a:br>
            <a:r>
              <a:rPr lang="ru-RU" altLang="ru-RU" sz="1350">
                <a:solidFill>
                  <a:srgbClr val="333333"/>
                </a:solidFill>
                <a:latin typeface="Arial" panose="020B0604020202020204" pitchFamily="34" charset="0"/>
              </a:rPr>
              <a:t>(г. Санкт-Петербург)</a:t>
            </a:r>
            <a:endParaRPr lang="ru-RU" altLang="ru-RU" sz="135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>
            <a:extLst>
              <a:ext uri="{FF2B5EF4-FFF2-40B4-BE49-F238E27FC236}">
                <a16:creationId xmlns:a16="http://schemas.microsoft.com/office/drawing/2014/main" id="{A40094C1-C9BD-4587-A5D2-167CCDA90EE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8582025" y="4767263"/>
            <a:ext cx="561975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5D76A6-D58C-466C-ACCB-49DF81C9BCA5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96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E965520D-252E-4898-A0BC-FD56EC1B5000}"/>
              </a:ext>
            </a:extLst>
          </p:cNvPr>
          <p:cNvSpPr txBox="1">
            <a:spLocks/>
          </p:cNvSpPr>
          <p:nvPr/>
        </p:nvSpPr>
        <p:spPr>
          <a:xfrm>
            <a:off x="107156" y="88106"/>
            <a:ext cx="8929688" cy="64770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ru-RU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ВНИМАНИЕ! </a:t>
            </a: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Новый электронный ресурс для российских школ –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«ЧИТАЮЩАЯ ШКОЛА»: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F3875A-03F7-4126-813C-E6CFF5D9B11B}"/>
              </a:ext>
            </a:extLst>
          </p:cNvPr>
          <p:cNvSpPr/>
          <p:nvPr/>
        </p:nvSpPr>
        <p:spPr>
          <a:xfrm>
            <a:off x="3131344" y="947738"/>
            <a:ext cx="5817394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дайджест новостей образования, культуры, книжного и медиа рынка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доступ к вебинарам 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видеолекциям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 теме «Современная библиотека – пространство для формирования и развития компетенций XXI века. Наука – школе: через библиотеки к будущему» и др.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инновационные разработки по работе с родителями (предлагаем участвовать в проектах «Добру откроем сердце. Школа развивающего чтения для мам», «Семья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читаек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и др.)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ЭБС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Библиошкола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(ресурс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Direct-Media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«Электронный школьный каталог» (ресурс Российской книжной палаты)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журнал «Читаем вместе. Навигатор в мире книг» помогает читателям ориентироваться в современной литературе – российской и зарубежной</a:t>
            </a:r>
          </a:p>
        </p:txBody>
      </p:sp>
      <p:pic>
        <p:nvPicPr>
          <p:cNvPr id="24581" name="Рисунок 5">
            <a:extLst>
              <a:ext uri="{FF2B5EF4-FFF2-40B4-BE49-F238E27FC236}">
                <a16:creationId xmlns:a16="http://schemas.microsoft.com/office/drawing/2014/main" id="{8E2EDD2E-D72E-4EDB-A5BF-AD6AD205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6" y="947737"/>
            <a:ext cx="2232422" cy="347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Номер слайда 5">
            <a:extLst>
              <a:ext uri="{FF2B5EF4-FFF2-40B4-BE49-F238E27FC236}">
                <a16:creationId xmlns:a16="http://schemas.microsoft.com/office/drawing/2014/main" id="{FC8D6F41-F0BF-4207-8281-D04BC9C23884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8582025" y="4767263"/>
            <a:ext cx="561975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F4E052-E856-44D9-AED9-95DBBA63839D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97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01AEBB21-B30F-43C7-85BD-B64AF790573D}"/>
              </a:ext>
            </a:extLst>
          </p:cNvPr>
          <p:cNvSpPr txBox="1">
            <a:spLocks/>
          </p:cNvSpPr>
          <p:nvPr/>
        </p:nvSpPr>
        <p:spPr>
          <a:xfrm>
            <a:off x="107156" y="19050"/>
            <a:ext cx="8929688" cy="64770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Новый электронный ресурс для российских школ – </a:t>
            </a:r>
            <a:br>
              <a:rPr lang="ru-RU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«ЧИТАЮЩАЯ ШКОЛА»: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46B740-70DD-4B5A-8180-3D87794432AA}"/>
              </a:ext>
            </a:extLst>
          </p:cNvPr>
          <p:cNvSpPr/>
          <p:nvPr/>
        </p:nvSpPr>
        <p:spPr>
          <a:xfrm>
            <a:off x="165498" y="702469"/>
            <a:ext cx="8798719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журнал «Школьная библиотека»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библиотека школьного библиотекаря. Серия 1: «В помощь-педагогу библиотекарю»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архив книжных изданий РШБА (более 75 книг)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архив журнала «Школьная библиотека» (более 185 номеров)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архив журнала для детей «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Читайка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» (более 140 номеров с рассказами и стихами, играми и кроссвордами, загадками и творческими заданиями для детишек)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архив приложения к журналу «Школьная библиотека»,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Cерия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2: «Выставка в школьной библиотеке»: текстовая часть.</a:t>
            </a:r>
          </a:p>
          <a:p>
            <a:pPr marL="285743" indent="-28574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сценарии проведения библиотечных уроков, массовых мероприятий по приобщению к чтению, в частности, к юбилеям писателей, поэтов, ученых, знаменательным датам русской и мировой истории</a:t>
            </a:r>
          </a:p>
          <a:p>
            <a:pP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Обновление ресурса: ежемесячно.</a:t>
            </a:r>
          </a:p>
          <a:p>
            <a:pPr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Способ получения ресурса: личный кабинет.</a:t>
            </a:r>
          </a:p>
          <a:p>
            <a:pPr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Подробнее на портале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WWW.RUSLA.RU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Условия подписки на сайте: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biblioschool.ru</a:t>
            </a:r>
            <a:b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>
            <a:extLst>
              <a:ext uri="{FF2B5EF4-FFF2-40B4-BE49-F238E27FC236}">
                <a16:creationId xmlns:a16="http://schemas.microsoft.com/office/drawing/2014/main" id="{1DD87B0D-9E80-45B0-9A16-2B26A4099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4173"/>
            <a:ext cx="7772400" cy="1706165"/>
          </a:xfrm>
        </p:spPr>
        <p:txBody>
          <a:bodyPr/>
          <a:lstStyle/>
          <a:p>
            <a:r>
              <a:rPr lang="ru-RU" altLang="ru-RU" sz="6600">
                <a:solidFill>
                  <a:srgbClr val="00B050"/>
                </a:solidFill>
              </a:rPr>
              <a:t>Школьная</a:t>
            </a:r>
            <a:br>
              <a:rPr lang="ru-RU" altLang="ru-RU" sz="6600">
                <a:solidFill>
                  <a:srgbClr val="00B050"/>
                </a:solidFill>
              </a:rPr>
            </a:br>
            <a:r>
              <a:rPr lang="ru-RU" altLang="ru-RU" sz="6600">
                <a:solidFill>
                  <a:srgbClr val="00B050"/>
                </a:solidFill>
              </a:rPr>
              <a:t>Библиотека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E1512-4BF5-4A5F-9F8D-3C61383A4A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/>
              <a:t>Информационно-методический журнал</a:t>
            </a:r>
            <a:br>
              <a:rPr lang="ru-RU" dirty="0"/>
            </a:br>
            <a:r>
              <a:rPr lang="ru-RU" dirty="0"/>
              <a:t>выпускается РШБА с 2000 года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28004" name="Рисунок 12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64A9367D-3C2C-492F-96A6-8E10E91D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816" y="2462213"/>
            <a:ext cx="1091803" cy="69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Рисунок 14" descr="Изображение выглядит как текст, вычерчивание ли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6DEADC2-035E-4632-9535-3ED038644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1476375"/>
            <a:ext cx="1097756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Рисунок 16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3D0CB1C-2FCA-4722-A569-BAFA99212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120253"/>
            <a:ext cx="1092994" cy="135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Рисунок 18">
            <a:extLst>
              <a:ext uri="{FF2B5EF4-FFF2-40B4-BE49-F238E27FC236}">
                <a16:creationId xmlns:a16="http://schemas.microsoft.com/office/drawing/2014/main" id="{DDCBE5CE-54F5-4FC8-963C-7E3928C6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54" y="4077891"/>
            <a:ext cx="1103709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8" name="Рисунок 20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E647BA3-5EC9-4ABD-B510-24F48BD55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10" y="3161110"/>
            <a:ext cx="1097756" cy="9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9" name="Рисунок 4">
            <a:extLst>
              <a:ext uri="{FF2B5EF4-FFF2-40B4-BE49-F238E27FC236}">
                <a16:creationId xmlns:a16="http://schemas.microsoft.com/office/drawing/2014/main" id="{86DDE24D-C87D-4993-9B49-58D0C19F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2381"/>
            <a:ext cx="1168003" cy="177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0" name="Рисунок 14" descr="Изображение выглядит как книга, полка, библиоте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36BEB91-58FB-4C77-B8F7-A6E8C657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5" y="3483769"/>
            <a:ext cx="1177529" cy="170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11" name="Рисунок 16">
            <a:extLst>
              <a:ext uri="{FF2B5EF4-FFF2-40B4-BE49-F238E27FC236}">
                <a16:creationId xmlns:a16="http://schemas.microsoft.com/office/drawing/2014/main" id="{6C207644-C03E-45E0-88E8-E1229C0E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1779985"/>
            <a:ext cx="1169194" cy="170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ED19F63-37D4-46A4-8177-AB5B464B1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16" y="1196579"/>
            <a:ext cx="5400675" cy="339090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sz="7200" b="1" dirty="0">
                <a:latin typeface="Arial" panose="020B0604020202020204" pitchFamily="34" charset="0"/>
              </a:rPr>
              <a:t>Подписка онлайн: </a:t>
            </a:r>
          </a:p>
          <a:p>
            <a:pPr marL="857250" indent="-8572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7200" dirty="0">
                <a:latin typeface="Arial" panose="020B0604020202020204" pitchFamily="34" charset="0"/>
              </a:rPr>
              <a:t>Сайт «Почта России»: </a:t>
            </a:r>
            <a:r>
              <a:rPr lang="ru-RU" altLang="ru-RU" sz="7200" u="sng" dirty="0">
                <a:latin typeface="Arial" panose="020B0604020202020204" pitchFamily="34" charset="0"/>
                <a:hlinkClick r:id="rId3"/>
              </a:rPr>
              <a:t>podpiska.pochta.ru </a:t>
            </a:r>
            <a:endParaRPr lang="ru-RU" altLang="ru-RU" sz="7200" u="sng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7200" b="1" dirty="0">
                <a:latin typeface="Arial" panose="020B0604020202020204" pitchFamily="34" charset="0"/>
              </a:rPr>
              <a:t>По каталогам в почтовых отделениях:</a:t>
            </a:r>
          </a:p>
          <a:p>
            <a:pPr marL="857228" indent="-85722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7200" dirty="0">
                <a:latin typeface="Arial" panose="020B0604020202020204" pitchFamily="34" charset="0"/>
              </a:rPr>
              <a:t>«Почта России» - </a:t>
            </a:r>
            <a:r>
              <a:rPr lang="ru-RU" altLang="ru-RU" sz="7200" dirty="0">
                <a:solidFill>
                  <a:schemeClr val="tx2"/>
                </a:solidFill>
                <a:latin typeface="Arial" panose="020B0604020202020204" pitchFamily="34" charset="0"/>
              </a:rPr>
              <a:t>П3683 </a:t>
            </a:r>
          </a:p>
          <a:p>
            <a:pPr marL="857228" indent="-85722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7200" dirty="0">
                <a:latin typeface="Arial" panose="020B0604020202020204" pitchFamily="34" charset="0"/>
              </a:rPr>
              <a:t>«Роспечать» – </a:t>
            </a:r>
            <a:r>
              <a:rPr lang="ru-RU" altLang="ru-RU" sz="7200" dirty="0">
                <a:solidFill>
                  <a:schemeClr val="tx2"/>
                </a:solidFill>
                <a:latin typeface="Arial" panose="020B0604020202020204" pitchFamily="34" charset="0"/>
              </a:rPr>
              <a:t>18220</a:t>
            </a:r>
            <a:r>
              <a:rPr lang="ru-RU" altLang="ru-RU" sz="7200" dirty="0">
                <a:latin typeface="Arial" panose="020B0604020202020204" pitchFamily="34" charset="0"/>
              </a:rPr>
              <a:t>, на год – </a:t>
            </a:r>
            <a:r>
              <a:rPr lang="ru-RU" altLang="ru-RU" sz="7200" dirty="0">
                <a:solidFill>
                  <a:schemeClr val="tx2"/>
                </a:solidFill>
                <a:latin typeface="Arial" panose="020B0604020202020204" pitchFamily="34" charset="0"/>
              </a:rPr>
              <a:t>85130 </a:t>
            </a:r>
          </a:p>
          <a:p>
            <a:pPr marL="857228" indent="-85722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7200" dirty="0">
                <a:latin typeface="Arial" panose="020B0604020202020204" pitchFamily="34" charset="0"/>
              </a:rPr>
              <a:t>«Урал-пресс» – </a:t>
            </a:r>
            <a:r>
              <a:rPr lang="ru-RU" altLang="ru-RU" sz="7200" dirty="0">
                <a:solidFill>
                  <a:schemeClr val="tx2"/>
                </a:solidFill>
                <a:latin typeface="Arial" panose="020B0604020202020204" pitchFamily="34" charset="0"/>
              </a:rPr>
              <a:t>85130</a:t>
            </a:r>
            <a:r>
              <a:rPr lang="ru-RU" altLang="ru-RU" sz="7200" dirty="0">
                <a:latin typeface="Arial" panose="020B0604020202020204" pitchFamily="34" charset="0"/>
              </a:rPr>
              <a:t> на год для </a:t>
            </a:r>
            <a:r>
              <a:rPr lang="ru-RU" altLang="ru-RU" sz="7200" dirty="0" err="1">
                <a:latin typeface="Arial" panose="020B0604020202020204" pitchFamily="34" charset="0"/>
              </a:rPr>
              <a:t>юр.лиц</a:t>
            </a:r>
            <a:r>
              <a:rPr lang="ru-RU" altLang="ru-RU" sz="7200" dirty="0">
                <a:latin typeface="Arial" panose="020B0604020202020204" pitchFamily="34" charset="0"/>
              </a:rPr>
              <a:t> </a:t>
            </a:r>
            <a:br>
              <a:rPr lang="ru-RU" altLang="ru-RU" sz="7200" dirty="0">
                <a:latin typeface="Arial" panose="020B0604020202020204" pitchFamily="34" charset="0"/>
              </a:rPr>
            </a:br>
            <a:r>
              <a:rPr lang="ru-RU" altLang="ru-RU" sz="7200" dirty="0">
                <a:latin typeface="Arial" panose="020B0604020202020204" pitchFamily="34" charset="0"/>
              </a:rPr>
              <a:t>(</a:t>
            </a:r>
            <a:r>
              <a:rPr lang="ru-RU" altLang="ru-RU" sz="7200" dirty="0">
                <a:latin typeface="Arial" panose="020B0604020202020204" pitchFamily="34" charset="0"/>
                <a:hlinkClick r:id="rId4"/>
              </a:rPr>
              <a:t>ural-press.ru</a:t>
            </a:r>
            <a:r>
              <a:rPr lang="ru-RU" altLang="ru-RU" sz="7200" dirty="0">
                <a:latin typeface="Arial" panose="020B0604020202020204" pitchFamily="34" charset="0"/>
              </a:rPr>
              <a:t>)</a:t>
            </a:r>
          </a:p>
          <a:p>
            <a:pPr marL="857228" indent="-85722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7200" dirty="0">
                <a:latin typeface="Arial" panose="020B0604020202020204" pitchFamily="34" charset="0"/>
              </a:rPr>
              <a:t>«Пресса России» – </a:t>
            </a:r>
            <a:r>
              <a:rPr lang="ru-RU" altLang="ru-RU" sz="7200" dirty="0">
                <a:solidFill>
                  <a:schemeClr val="tx2"/>
                </a:solidFill>
                <a:latin typeface="Arial" panose="020B0604020202020204" pitchFamily="34" charset="0"/>
              </a:rPr>
              <a:t>43951 </a:t>
            </a:r>
            <a:br>
              <a:rPr lang="ru-RU" altLang="ru-RU" sz="72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ru-RU" altLang="ru-RU" sz="7200" dirty="0">
                <a:latin typeface="Arial" panose="020B0604020202020204" pitchFamily="34" charset="0"/>
              </a:rPr>
              <a:t>(для зарубежных подписчиков)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7200" dirty="0">
                <a:latin typeface="Arial" panose="020B0604020202020204" pitchFamily="34" charset="0"/>
              </a:rPr>
              <a:t>Периодичность выхода – 6 номеров в год.</a:t>
            </a:r>
          </a:p>
          <a:p>
            <a:pPr>
              <a:spcBef>
                <a:spcPct val="0"/>
              </a:spcBef>
              <a:defRPr/>
            </a:pP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129027" name="Заголовок 2">
            <a:extLst>
              <a:ext uri="{FF2B5EF4-FFF2-40B4-BE49-F238E27FC236}">
                <a16:creationId xmlns:a16="http://schemas.microsoft.com/office/drawing/2014/main" id="{311BE9A1-B1A5-4B46-BD75-53BE8829F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98" y="303610"/>
            <a:ext cx="7670006" cy="89654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ru-RU" altLang="ru-RU" sz="3150" dirty="0">
                <a:solidFill>
                  <a:schemeClr val="accent1"/>
                </a:solidFill>
                <a:cs typeface="Calibri" panose="020F0502020204030204" pitchFamily="34" charset="0"/>
              </a:rPr>
              <a:t>Подписка на журнал</a:t>
            </a:r>
            <a:br>
              <a:rPr lang="ru-RU" altLang="ru-RU" sz="3150" dirty="0">
                <a:solidFill>
                  <a:schemeClr val="accent1"/>
                </a:solidFill>
                <a:cs typeface="Calibri" panose="020F0502020204030204" pitchFamily="34" charset="0"/>
              </a:rPr>
            </a:br>
            <a:r>
              <a:rPr lang="ru-RU" altLang="ru-RU" sz="3150" dirty="0">
                <a:solidFill>
                  <a:schemeClr val="accent1"/>
                </a:solidFill>
                <a:cs typeface="Calibri" panose="020F0502020204030204" pitchFamily="34" charset="0"/>
              </a:rPr>
              <a:t>«Школьная библиотека»</a:t>
            </a:r>
          </a:p>
        </p:txBody>
      </p:sp>
      <p:sp>
        <p:nvSpPr>
          <p:cNvPr id="129029" name="Номер слайда 5">
            <a:extLst>
              <a:ext uri="{FF2B5EF4-FFF2-40B4-BE49-F238E27FC236}">
                <a16:creationId xmlns:a16="http://schemas.microsoft.com/office/drawing/2014/main" id="{31BA137F-CBD6-49B3-98B8-0AB53E314451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2DCB01-109A-4DE1-B6F5-AF4A1DE15699}" type="slidenum">
              <a:rPr lang="ru-RU" altLang="ru-RU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99</a:t>
            </a:fld>
            <a:endParaRPr lang="ru-RU" altLang="ru-RU" sz="900">
              <a:solidFill>
                <a:srgbClr val="898989"/>
              </a:solidFill>
            </a:endParaRPr>
          </a:p>
        </p:txBody>
      </p:sp>
      <p:sp>
        <p:nvSpPr>
          <p:cNvPr id="129030" name="Рисунок 8">
            <a:extLst>
              <a:ext uri="{FF2B5EF4-FFF2-40B4-BE49-F238E27FC236}">
                <a16:creationId xmlns:a16="http://schemas.microsoft.com/office/drawing/2014/main" id="{0D5E9550-BA10-40C7-A1EC-35B2EF96041E}"/>
              </a:ext>
            </a:extLst>
          </p:cNvPr>
          <p:cNvSpPr>
            <a:spLocks noGrp="1" noTextEdit="1"/>
          </p:cNvSpPr>
          <p:nvPr>
            <p:ph type="pic" sz="quarter" idx="13"/>
          </p:nvPr>
        </p:nvSpPr>
        <p:spPr>
          <a:xfrm>
            <a:off x="467916" y="303610"/>
            <a:ext cx="863203" cy="900113"/>
          </a:xfrm>
        </p:spPr>
      </p:sp>
      <p:pic>
        <p:nvPicPr>
          <p:cNvPr id="129031" name="Рисунок 3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A62974C1-2F6C-4BCD-A9BB-3EE928C7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" y="300038"/>
            <a:ext cx="725091" cy="9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4">
            <a:extLst>
              <a:ext uri="{FF2B5EF4-FFF2-40B4-BE49-F238E27FC236}">
                <a16:creationId xmlns:a16="http://schemas.microsoft.com/office/drawing/2014/main" id="{7D6548EF-B7B6-469A-A48F-B8E081F9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5553"/>
            <a:ext cx="2656284" cy="391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doEKL.2RgQHQalDTXZn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Z4tYyORtm6KuGgf2dyK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_CUu.q2fDo6NkTwmL5M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Русла - 1">
      <a:dk1>
        <a:sysClr val="windowText" lastClr="000000"/>
      </a:dk1>
      <a:lt1>
        <a:sysClr val="window" lastClr="FFFFFF"/>
      </a:lt1>
      <a:dk2>
        <a:srgbClr val="00B050"/>
      </a:dk2>
      <a:lt2>
        <a:srgbClr val="E4E9EF"/>
      </a:lt2>
      <a:accent1>
        <a:srgbClr val="00B050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Русла Шрифт">
      <a:majorFont>
        <a:latin typeface="Candara"/>
        <a:ea typeface=""/>
        <a:cs typeface=""/>
      </a:majorFont>
      <a:minorFont>
        <a:latin typeface="Palatino Linotype"/>
        <a:ea typeface=""/>
        <a:cs typeface="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</TotalTime>
  <Words>8225</Words>
  <Application>Microsoft Office PowerPoint</Application>
  <PresentationFormat>Экран (16:9)</PresentationFormat>
  <Paragraphs>702</Paragraphs>
  <Slides>104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104</vt:i4>
      </vt:variant>
    </vt:vector>
  </HeadingPairs>
  <TitlesOfParts>
    <vt:vector size="118" baseType="lpstr">
      <vt:lpstr>Arial</vt:lpstr>
      <vt:lpstr>Calibri</vt:lpstr>
      <vt:lpstr>Cambria</vt:lpstr>
      <vt:lpstr>Candara</vt:lpstr>
      <vt:lpstr>Century Gothic</vt:lpstr>
      <vt:lpstr>Courier New</vt:lpstr>
      <vt:lpstr>NewtonC</vt:lpstr>
      <vt:lpstr>Palatino Linotype</vt:lpstr>
      <vt:lpstr>Symbol</vt:lpstr>
      <vt:lpstr>Times New Roman</vt:lpstr>
      <vt:lpstr>Trebuchet MS</vt:lpstr>
      <vt:lpstr>Исполнительная</vt:lpstr>
      <vt:lpstr>Специальное оформление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«Нашей новой школе» XXI века педагог-библиотекарь становится одной из ключевых фигур в процессе общего образования, проводником информационной культуры для учителей и учащихся, а школьная библиотека – площадкой для педагогических инноваций, комфортной образовательной средой для развития способностей учащихся и подготовки их к жизни. 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«Образование». Цели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Школьные библиотеки - точка трансформации российских школ  в свое новое качество – цифровые школы:</vt:lpstr>
      <vt:lpstr>Презентация PowerPoint</vt:lpstr>
      <vt:lpstr>Презентация PowerPoint</vt:lpstr>
      <vt:lpstr>Презентация PowerPoint</vt:lpstr>
      <vt:lpstr>Работа пилотной площадки  https://ur-l.ru/u11BA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Паспорт проекта  «Читающая школа – читающая мама – читающая страна» </vt:lpstr>
      <vt:lpstr>Какую актуальную проблему адресует проект ? Каков масштаб проблемы? Приведите ключевые данные</vt:lpstr>
      <vt:lpstr>Какую актуальную проблему адресует проект ? Каков масштаб проблемы? Приведите ключевые данные</vt:lpstr>
      <vt:lpstr>Каковы целевые эффекты от реализации? Какие показатели изменятся, в какой мере?</vt:lpstr>
      <vt:lpstr>Краткое описание предлагаемого решения. </vt:lpstr>
      <vt:lpstr>На какие сегменты населения\рынка ориентирован проект и его продукт? Укажите размер целевой аудитории – текущий и в перспективе </vt:lpstr>
      <vt:lpstr>Какие материальные и нематериальные объекты, продукты и (или) услуги мы создадим в рамках проекта.  Краткосрочные и долгосрочные ключевые результаты проекта, описание их взаимосвязи. По возможности представьте в виде дерева продуктов</vt:lpstr>
      <vt:lpstr>Какие материальные и нематериальные объекты, продукты и (или) услуги мы создадим в рамках проекта.  Краткосрочные и долгосрочные ключевые результаты проекта, описание их взаимосвязи. По возможности представьте в виде дерева продуктов</vt:lpstr>
      <vt:lpstr>Чем ваш замысел отличается от аналогов и существующих решений?</vt:lpstr>
      <vt:lpstr>Идея ⟶ Наличие прототипа/макета/опытного образца ⟶ Наличие экспертизы/поддержки сообщества и спонсоров/договоренностей/ресурсной базы ⟶  Реализованный пилот или локальное внедрение ⟶ Готовность передачи в производство или тиражирование. </vt:lpstr>
      <vt:lpstr>Заказчик или лицо, выполняющее функцию заказчика (=владелец продукта, приёмщик результата проекта), функциональный заказчик (=пользователь продукта проекта), держатель бюджета, куратор, руководитель проекта, администратор проекта (если предусматривается), причастные заинтересованные стороны (стейкхолдеры).</vt:lpstr>
      <vt:lpstr>Основные этапы проекта, контрольные точки, ведущие к достижению промежуточных и конечных результатов.</vt:lpstr>
      <vt:lpstr>Источники финансирования, наличие команды, инфраструктура и т.д.</vt:lpstr>
      <vt:lpstr>Перечень ключевых рисков.</vt:lpstr>
      <vt:lpstr>По срокам, по стоимости, по технологиям, по безопасности, по географии и т.д. Изначальные ограничения должны быть учтены в плане действий</vt:lpstr>
      <vt:lpstr>    Какой рынок создает, развивает реализация проекта? Какой эффект даст реализация проекта вне системы заявителя, а не внутри нее?  Изменение поведения людей или функционирования объектов и систем, к которому приводит использование результата проекта?</vt:lpstr>
      <vt:lpstr>Презентация PowerPoint</vt:lpstr>
      <vt:lpstr>Презентация PowerPoint</vt:lpstr>
      <vt:lpstr>Презентация PowerPoint</vt:lpstr>
      <vt:lpstr>100 сказок о книге и чтении</vt:lpstr>
      <vt:lpstr>100 сказок о книге и чтении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отмечает И.И. Тихомирова, методическая система материнского чтения, разработанная В.П. Острогорским, на опыте которого училась и духовно развивалась вся Россия, сегодня нуждается в возрождении.  </vt:lpstr>
      <vt:lpstr>Презентация PowerPoint</vt:lpstr>
      <vt:lpstr>Презентация PowerPoint</vt:lpstr>
      <vt:lpstr>Презентация PowerPoint</vt:lpstr>
      <vt:lpstr>Школьная Библиотека</vt:lpstr>
      <vt:lpstr>Подписка на журнал «Школьная библиотека»</vt:lpstr>
      <vt:lpstr>Презентация PowerPoint</vt:lpstr>
      <vt:lpstr>Презентация PowerPoint</vt:lpstr>
      <vt:lpstr>Презентация PowerPoint</vt:lpstr>
      <vt:lpstr>Подписаться на издания РШБА можно с любого месяца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Библиотека</dc:title>
  <dc:creator>Андрей Багинский</dc:creator>
  <cp:lastModifiedBy>user</cp:lastModifiedBy>
  <cp:revision>148</cp:revision>
  <cp:lastPrinted>2019-10-04T06:20:14Z</cp:lastPrinted>
  <dcterms:created xsi:type="dcterms:W3CDTF">2019-08-27T08:50:36Z</dcterms:created>
  <dcterms:modified xsi:type="dcterms:W3CDTF">2020-10-01T07:28:03Z</dcterms:modified>
</cp:coreProperties>
</file>