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0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914400" y="2130426"/>
            <a:ext cx="103632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828800" y="3886200"/>
            <a:ext cx="85344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200" y="274639"/>
            <a:ext cx="27432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600" y="274639"/>
            <a:ext cx="80264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766732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F8BA10-86DA-4D90-865F-CF24C8D27E21}" type="datetimeFigureOut">
              <a:rPr lang="ru-RU"/>
              <a:t>07.12.2022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92DBA2-0E29-44BF-B6B6-9905C1D7AAC7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slide" Target="slide31.xml"/><Relationship Id="rId4" Type="http://schemas.openxmlformats.org/officeDocument/2006/relationships/slide" Target="slide9.xml"/><Relationship Id="rId9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docs.google.com/document/u/1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docs.google.com/spreadsheets/u/1/?pli=1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hyperlink" Target="https://docs.google.com/presentation/u/0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docs.google.com/forms/u/1/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https://sites.google.com/u/1/new/?authuser=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hyperlink" Target="https://calendar.google.com/calendar/b/1/r/month/2019/6/1?tab=oc&amp;pli=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hyperlink" Target="https://classroom.google.com/u/1/h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51207829/2017633520/record-new/2078170646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865784" y="3298988"/>
            <a:ext cx="8676456" cy="1181993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/>
            </a:br>
            <a:br>
              <a:rPr lang="ru-RU"/>
            </a:br>
            <a:r>
              <a:rPr lang="ru-RU"/>
              <a:t> </a:t>
            </a:r>
            <a:r>
              <a:rPr lang="ru-RU" sz="4000" b="1">
                <a:solidFill>
                  <a:schemeClr val="tx2">
                    <a:lumMod val="50000"/>
                  </a:schemeClr>
                </a:solidFill>
                <a:latin typeface="Cambria"/>
              </a:rPr>
              <a:t>ОБЛАЧНЫЕ СЕРВИСЫ И ОФИСНЫЕ ПРИЛОЖЕНИЯ В РАБОТЕ УЧИТЕЛЯ - ПРЕДМЕТНИКА </a:t>
            </a:r>
            <a:endParaRPr lang="ru-RU" sz="4000">
              <a:solidFill>
                <a:schemeClr val="tx2">
                  <a:lumMod val="50000"/>
                </a:schemeClr>
              </a:solidFill>
              <a:latin typeface="Cambria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2207568" y="5517232"/>
            <a:ext cx="7992888" cy="9605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>
                <a:latin typeface="Cambria"/>
              </a:rPr>
              <a:t>ЯКОВЛЕВА Н.Г</a:t>
            </a:r>
            <a:endParaRPr lang="ru-RU" sz="2800"/>
          </a:p>
        </p:txBody>
      </p:sp>
      <p:pic>
        <p:nvPicPr>
          <p:cNvPr id="6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387829"/>
            <a:ext cx="12227612" cy="3056903"/>
          </a:xfrm>
          <a:prstGeom prst="rect">
            <a:avLst/>
          </a:prstGeom>
        </p:spPr>
      </p:pic>
      <p:sp>
        <p:nvSpPr>
          <p:cNvPr id="7" name="Стрелка: пятиугольник 5"/>
          <p:cNvSpPr/>
          <p:nvPr/>
        </p:nvSpPr>
        <p:spPr bwMode="auto">
          <a:xfrm rot="5400000">
            <a:off x="905596" y="3087474"/>
            <a:ext cx="1049633" cy="1181993"/>
          </a:xfrm>
          <a:prstGeom prst="homePlate">
            <a:avLst>
              <a:gd name="adj" fmla="val 234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Группа 13"/>
          <p:cNvGrpSpPr/>
          <p:nvPr/>
        </p:nvGrpSpPr>
        <p:grpSpPr bwMode="auto">
          <a:xfrm>
            <a:off x="2999656" y="756670"/>
            <a:ext cx="1296144" cy="728114"/>
            <a:chOff x="7125312" y="973249"/>
            <a:chExt cx="1368152" cy="860311"/>
          </a:xfrm>
        </p:grpSpPr>
        <p:grpSp>
          <p:nvGrpSpPr>
            <p:cNvPr id="5" name="Группа 12"/>
            <p:cNvGrpSpPr/>
            <p:nvPr/>
          </p:nvGrpSpPr>
          <p:grpSpPr bwMode="auto">
            <a:xfrm>
              <a:off x="7125312" y="973249"/>
              <a:ext cx="1368152" cy="860311"/>
              <a:chOff x="7125312" y="973249"/>
              <a:chExt cx="1368152" cy="860311"/>
            </a:xfrm>
          </p:grpSpPr>
          <p:sp>
            <p:nvSpPr>
              <p:cNvPr id="6" name="Овал 10"/>
              <p:cNvSpPr/>
              <p:nvPr/>
            </p:nvSpPr>
            <p:spPr bwMode="auto">
              <a:xfrm rot="18504661">
                <a:off x="7326933" y="962890"/>
                <a:ext cx="758987" cy="7797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" name="Овал 9"/>
              <p:cNvSpPr/>
              <p:nvPr/>
            </p:nvSpPr>
            <p:spPr bwMode="auto">
              <a:xfrm rot="3709120">
                <a:off x="7495875" y="835972"/>
                <a:ext cx="627025" cy="1368152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8" name="Овал 11"/>
            <p:cNvSpPr/>
            <p:nvPr/>
          </p:nvSpPr>
          <p:spPr bwMode="auto">
            <a:xfrm rot="3709120">
              <a:off x="7737351" y="1270404"/>
              <a:ext cx="312826" cy="7277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9" name="Заголовок 1"/>
          <p:cNvSpPr>
            <a:spLocks noGrp="1"/>
          </p:cNvSpPr>
          <p:nvPr>
            <p:ph type="title"/>
          </p:nvPr>
        </p:nvSpPr>
        <p:spPr bwMode="auto">
          <a:xfrm>
            <a:off x="4141286" y="499922"/>
            <a:ext cx="5741744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ru-RU" b="1"/>
            </a:br>
            <a:r>
              <a:rPr lang="ru-RU" b="1"/>
              <a:t>   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ЯНДЕКС ДИСК</a:t>
            </a:r>
            <a:b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endParaRPr lang="ru-RU">
              <a:solidFill>
                <a:schemeClr val="accent1">
                  <a:lumMod val="50000"/>
                </a:schemeClr>
              </a:solidFill>
              <a:latin typeface="Cambria"/>
            </a:endParaRPr>
          </a:p>
        </p:txBody>
      </p:sp>
      <p:sp>
        <p:nvSpPr>
          <p:cNvPr id="10" name="Содержимое 4"/>
          <p:cNvSpPr>
            <a:spLocks noGrp="1"/>
          </p:cNvSpPr>
          <p:nvPr>
            <p:ph idx="1"/>
          </p:nvPr>
        </p:nvSpPr>
        <p:spPr bwMode="auto">
          <a:xfrm>
            <a:off x="1415479" y="1600201"/>
            <a:ext cx="9865096" cy="452596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10 ГБ БЕСПЛАТНОГО ОБЪЕМА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ПОДДЕРЖКА БОЛЬШОГО ЧИСЛА ФОРМАТОВ, ИНТЕГРАЦИЮ С OFFICE ONLINE И ПОСТОЯННОЕ РАЗВИТИЕ ПРИЛОЖЕНИЙ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В КОНЦЕ 2017 ГОДА ДИСК ТАКЖЕ ВЫДЕЛИЛСЯ И СДЕЛАЛ ЗАГРУЗКУ ФОТОГРАФИЙ И ВИДЕО В МОБИЛЬНЫХ ПРИЛОЖЕНИЯХ, БЕЗЛИМИТНОЙ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1" name="Прямоугольник 5"/>
          <p:cNvSpPr/>
          <p:nvPr/>
        </p:nvSpPr>
        <p:spPr bwMode="auto">
          <a:xfrm>
            <a:off x="479376" y="467245"/>
            <a:ext cx="11305256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135560" y="62525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b="1">
                <a:latin typeface="Cambria"/>
              </a:rPr>
            </a:br>
            <a:r>
              <a:rPr lang="en-US" b="1">
                <a:solidFill>
                  <a:schemeClr val="tx2">
                    <a:lumMod val="50000"/>
                  </a:schemeClr>
                </a:solidFill>
                <a:latin typeface="Cambria"/>
              </a:rPr>
              <a:t>GOOGLE </a:t>
            </a:r>
            <a:r>
              <a:rPr lang="ru-RU" b="1">
                <a:solidFill>
                  <a:schemeClr val="tx2">
                    <a:lumMod val="50000"/>
                  </a:schemeClr>
                </a:solidFill>
                <a:latin typeface="Cambria"/>
              </a:rPr>
              <a:t>ДИСК</a:t>
            </a:r>
            <a:br>
              <a:rPr lang="ru-RU" b="1">
                <a:solidFill>
                  <a:schemeClr val="tx2">
                    <a:lumMod val="50000"/>
                  </a:schemeClr>
                </a:solidFill>
                <a:latin typeface="Cambria"/>
              </a:rPr>
            </a:br>
            <a:endParaRPr lang="ru-RU">
              <a:solidFill>
                <a:schemeClr val="tx2">
                  <a:lumMod val="50000"/>
                </a:schemeClr>
              </a:solidFill>
              <a:latin typeface="Cambria"/>
            </a:endParaRPr>
          </a:p>
        </p:txBody>
      </p:sp>
      <p:sp>
        <p:nvSpPr>
          <p:cNvPr id="5" name="Содержимое 3"/>
          <p:cNvSpPr>
            <a:spLocks noGrp="1"/>
          </p:cNvSpPr>
          <p:nvPr>
            <p:ph idx="1"/>
          </p:nvPr>
        </p:nvSpPr>
        <p:spPr bwMode="auto">
          <a:xfrm>
            <a:off x="1055440" y="1844825"/>
            <a:ext cx="10225136" cy="3888431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САМОЕ  БОЛЬШЕ КОЛИЧЕСТВО ПОДДЕРЖИВАЕМЫХ ФОРМАТОВ ФАЙЛОВ</a:t>
            </a:r>
            <a:endParaRPr/>
          </a:p>
          <a:p>
            <a:pPr marL="0" indent="0">
              <a:buNone/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Cambria"/>
              </a:rPr>
              <a:t>ОФИСНЫЕ ДОКУМЕНТЫ НЕБОЛЬШОГО ОБЪЕМА, А ТАКЖЕ ФОТОГРАФИИ И ВИДЕО С НЕБОЛЬШИМ РАСШИРЕНИЕМ – НЕ УЧИТЫВАЮТСЯ ПРИ ПОДСЧЕТЕ ДОСТУПНОГО МЕСТА В ОБЛАКЕ. А МЕСТА ЭТОГО 15 ГБ</a:t>
            </a:r>
            <a:endParaRPr/>
          </a:p>
          <a:p>
            <a:pPr marL="0" indent="0">
              <a:buNone/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ОБЛАКО ИНТЕГРИРОВАНО С ОБЛАЧНЫМ ОФИСНЫМ ПАКЕТОМ GOOGLE DOCS</a:t>
            </a:r>
            <a:endParaRPr/>
          </a:p>
          <a:p>
            <a:pPr marL="0" indent="0">
              <a:buNone/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Cambria"/>
              </a:rPr>
              <a:t>ОТНОСИТЕЛЬНО НЕДАВНО ПРИЛОЖЕНИЯ GOOGLE ДИСКА И GOOGLE ФОТО БЫЛИ ОБЪЕДИНЕНЫ В ОДНО ПРИЛОЖЕНИЕ, ПОЛУЧИВШЕЕ НАЗВАНИЕ «GOOGLE АВТОЗАГРУЗКА И СИНХРОНИЗАЦИЯ» </a:t>
            </a:r>
            <a:endParaRPr/>
          </a:p>
          <a:p>
            <a:pPr>
              <a:defRPr/>
            </a:pPr>
            <a:endParaRPr lang="ru-RU" sz="2000">
              <a:latin typeface="Cambria"/>
            </a:endParaRPr>
          </a:p>
        </p:txBody>
      </p:sp>
      <p:sp>
        <p:nvSpPr>
          <p:cNvPr id="6" name="Прямоугольник 4"/>
          <p:cNvSpPr/>
          <p:nvPr/>
        </p:nvSpPr>
        <p:spPr bwMode="auto">
          <a:xfrm>
            <a:off x="551384" y="467245"/>
            <a:ext cx="11161240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7" name="Группа 12"/>
          <p:cNvGrpSpPr/>
          <p:nvPr/>
        </p:nvGrpSpPr>
        <p:grpSpPr bwMode="auto">
          <a:xfrm>
            <a:off x="3289186" y="548681"/>
            <a:ext cx="1027186" cy="1066761"/>
            <a:chOff x="6730531" y="469751"/>
            <a:chExt cx="1027186" cy="1066761"/>
          </a:xfrm>
        </p:grpSpPr>
        <p:sp>
          <p:nvSpPr>
            <p:cNvPr id="8" name="Параллелограмм 11"/>
            <p:cNvSpPr/>
            <p:nvPr/>
          </p:nvSpPr>
          <p:spPr bwMode="auto">
            <a:xfrm>
              <a:off x="6851707" y="1185162"/>
              <a:ext cx="906009" cy="351350"/>
            </a:xfrm>
            <a:prstGeom prst="parallelogram">
              <a:avLst>
                <a:gd name="adj" fmla="val 56041"/>
              </a:avLst>
            </a:prstGeom>
            <a:solidFill>
              <a:srgbClr val="FFC00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Параллелограмм 14"/>
            <p:cNvSpPr/>
            <p:nvPr/>
          </p:nvSpPr>
          <p:spPr bwMode="auto">
            <a:xfrm rot="3606163">
              <a:off x="6916264" y="709851"/>
              <a:ext cx="857039" cy="376839"/>
            </a:xfrm>
            <a:prstGeom prst="parallelogram">
              <a:avLst>
                <a:gd name="adj" fmla="val 56459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Параллелограмм 15"/>
            <p:cNvSpPr/>
            <p:nvPr/>
          </p:nvSpPr>
          <p:spPr bwMode="auto">
            <a:xfrm rot="17984133">
              <a:off x="6487096" y="927914"/>
              <a:ext cx="816840" cy="329970"/>
            </a:xfrm>
            <a:prstGeom prst="parallelogram">
              <a:avLst>
                <a:gd name="adj" fmla="val 58285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438400" y="620539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b="1"/>
            </a:br>
            <a:r>
              <a:rPr lang="ru-RU" b="1">
                <a:solidFill>
                  <a:schemeClr val="tx2">
                    <a:lumMod val="50000"/>
                  </a:schemeClr>
                </a:solidFill>
                <a:latin typeface="Cambria"/>
              </a:rPr>
              <a:t>ОБЛАКО </a:t>
            </a:r>
            <a:r>
              <a:rPr lang="en-US" b="1">
                <a:solidFill>
                  <a:schemeClr val="tx2">
                    <a:lumMod val="50000"/>
                  </a:schemeClr>
                </a:solidFill>
                <a:latin typeface="Cambria"/>
              </a:rPr>
              <a:t>MAIL.RU</a:t>
            </a:r>
            <a:br>
              <a:rPr lang="en-US" b="1"/>
            </a:br>
            <a:endParaRPr lang="ru-RU"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1055440" y="1916833"/>
            <a:ext cx="10297144" cy="380588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8 ГБ БЕСПЛАТНОГО ОБЪЕМА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ПРИЛОЖЕНИЕ ДИСК-О, КОТОРОЕ НЕМНОГО ИНАЧЕ ПОДХОДИТ К РЕАЛИЗАЦИИ ПРИЛОЖЕНИЙ ОБЛАЧНЫХ ХРАНИЛИЩ ДЛЯ КОМПЬЮТЕРОВ. ДИСК-О ПОДКЛЮЧАЕТ ХРАНИЛИЩА КАК ОТДЕЛЬНЫЕ ДИСКИ, ГДЕ ВЫ МОЖЕТЕ СОЗДАВАТЬ ПАПКИ, ПЕРЕМЕЩАТЬ ФАЙЛЫ И ДЕЛАТЬ ВСЕ ТОЖЕ САМОЕ, ЧТО И С ДРУГИМИ ФАЙЛАМИ НА ВАШЕМ КОМПЬЮТЕРЕ, К ПРИМЕРУ НА ДИСКЕ С: ИЛИ D: </a:t>
            </a:r>
            <a:endParaRPr/>
          </a:p>
          <a:p>
            <a:pPr>
              <a:defRPr/>
            </a:pPr>
            <a:endParaRPr lang="ru-RU" sz="2400"/>
          </a:p>
        </p:txBody>
      </p:sp>
      <p:sp>
        <p:nvSpPr>
          <p:cNvPr id="6" name="Прямоугольник 4"/>
          <p:cNvSpPr/>
          <p:nvPr/>
        </p:nvSpPr>
        <p:spPr bwMode="auto">
          <a:xfrm>
            <a:off x="551384" y="467245"/>
            <a:ext cx="11161240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7" name="Группа 7"/>
          <p:cNvGrpSpPr/>
          <p:nvPr/>
        </p:nvGrpSpPr>
        <p:grpSpPr bwMode="auto">
          <a:xfrm>
            <a:off x="2855640" y="417091"/>
            <a:ext cx="1346448" cy="1346448"/>
            <a:chOff x="1331640" y="417091"/>
            <a:chExt cx="1346448" cy="1346448"/>
          </a:xfrm>
        </p:grpSpPr>
        <p:pic>
          <p:nvPicPr>
            <p:cNvPr id="8" name="Рисунок 5" descr="Синхронизация облака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1331640" y="417091"/>
              <a:ext cx="1346448" cy="1346448"/>
            </a:xfrm>
            <a:prstGeom prst="rect">
              <a:avLst/>
            </a:prstGeom>
          </p:spPr>
        </p:pic>
        <p:sp>
          <p:nvSpPr>
            <p:cNvPr id="9" name="Овал 6"/>
            <p:cNvSpPr/>
            <p:nvPr/>
          </p:nvSpPr>
          <p:spPr bwMode="auto">
            <a:xfrm>
              <a:off x="1788840" y="966017"/>
              <a:ext cx="432048" cy="3600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981200" y="728551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b="1"/>
            </a:br>
            <a:r>
              <a:rPr lang="en-US" b="1">
                <a:latin typeface="Cambria"/>
                <a:ea typeface="Cambria"/>
              </a:rPr>
              <a:t>DROPBOX</a:t>
            </a:r>
            <a:br>
              <a:rPr lang="en-US" b="1"/>
            </a:br>
            <a:endParaRPr lang="ru-RU"/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839416" y="2132857"/>
            <a:ext cx="10657183" cy="3993307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</a:rPr>
              <a:t>ИМЕННО DROPBOX СЧИТАЮТ СЕРВИСОМ, ИЗ-ЗА КОТОРОГО И НАЧАЛСЯ «ВЗРЫВНОЙ» РОСТ ОБЛАЧНЫХ ХРАНИЛИЩ</a:t>
            </a:r>
            <a:endParaRPr/>
          </a:p>
          <a:p>
            <a:pPr marL="0" indent="0">
              <a:buNone/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</a:rPr>
              <a:t>БЕСПЛАТНО DROPBOX ДАЕТ ВСЕГО 2 ГБ. УВЕЛИЧИВАЮЩИХ БЕСПЛАТНЫЙ ОБЪЕМ АКЦИЙ УЖЕ ДАВНО НЕ ПРОВОДИЛИ, А ОГРАНИЧЕНИЯ БЕСПЛАТНОГО ТАРИФА НЕ ДАЮТ ПОЛЬЗОВАТЬСЯ ОБЛАКОМ В ПОЛНОЙ МЕРЕ. </a:t>
            </a:r>
            <a:endParaRPr/>
          </a:p>
          <a:p>
            <a:pPr>
              <a:defRPr/>
            </a:pPr>
            <a:endParaRPr lang="ru-RU" sz="2400">
              <a:latin typeface="Cambria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79376" y="467245"/>
            <a:ext cx="11305256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467113" y="692697"/>
            <a:ext cx="1178855" cy="11788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161220" y="69954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b="1"/>
            </a:br>
            <a:r>
              <a:rPr lang="en-US" b="1">
                <a:latin typeface="Cambria"/>
              </a:rPr>
              <a:t>ONEDRIVE</a:t>
            </a:r>
            <a:br>
              <a:rPr lang="en-US" b="1">
                <a:latin typeface="Cambria"/>
              </a:rPr>
            </a:br>
            <a:endParaRPr lang="ru-RU">
              <a:latin typeface="Cambria"/>
            </a:endParaRPr>
          </a:p>
        </p:txBody>
      </p:sp>
      <p:sp>
        <p:nvSpPr>
          <p:cNvPr id="5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983432" y="2074837"/>
            <a:ext cx="10369152" cy="42970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ru-RU" sz="4200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ОБЛАЧНОЕ ХРАНИЛИЩЕ ОТ MICROSOFT. </a:t>
            </a:r>
            <a:endParaRPr/>
          </a:p>
          <a:p>
            <a:pPr marL="0" indent="0">
              <a:buNone/>
              <a:defRPr/>
            </a:pPr>
            <a:r>
              <a:rPr lang="ru-RU" sz="4200">
                <a:solidFill>
                  <a:schemeClr val="accent1">
                    <a:lumMod val="50000"/>
                  </a:schemeClr>
                </a:solidFill>
                <a:latin typeface="Cambria"/>
              </a:rPr>
              <a:t>ПОДДЕРЖКА ФОРМАТОВ ТОЖЕ ДОСТАТОЧНО ОБШИРНАЯ. РАБОТАЯ В ДАННОМ ОБЛАКЕ, МНОГИЕ ПОЛЬЗОВАТЕЛИ МОГУТ СПОКОЙНО ОТКАЗАТЬСЯ ОТ ПОЛНОЦЕННОГО ПАКЕТА MICROSOFT OFFICE ИЛИ MICROSOFT OFFICE 365, КОТОРЫЕ ДАЮТ ЛИШЬ РАСШИРЕННЫЕ ВОЗМОЖНОСТИ ДЛЯ БОЛЕЕ ПРОФЕССИОНАЛЬНЫХ ЗАДАЧ.</a:t>
            </a:r>
            <a:endParaRPr/>
          </a:p>
          <a:p>
            <a:pPr marL="0" indent="0">
              <a:buNone/>
              <a:defRPr/>
            </a:pPr>
            <a:r>
              <a:rPr lang="ru-RU" sz="4200">
                <a:solidFill>
                  <a:schemeClr val="accent1">
                    <a:lumMod val="50000"/>
                  </a:schemeClr>
                </a:solidFill>
                <a:latin typeface="Cambria"/>
              </a:rPr>
              <a:t>ПОКУПАЯ ПОДПИСКУ НА MICROSOFT OFFICE 365, ВАМ ТАКЖЕ БОНУСОМ ДАЮТ 1 ТБ ПРОСТРАНСТВА В ONEDRIVE. </a:t>
            </a: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51384" y="467245"/>
            <a:ext cx="11161240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33" descr="Скачивание из облака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431704" y="699542"/>
            <a:ext cx="1274440" cy="12744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 bwMode="auto">
          <a:xfrm>
            <a:off x="1991544" y="543564"/>
            <a:ext cx="8064896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b="1">
                <a:solidFill>
                  <a:schemeClr val="tx2">
                    <a:lumMod val="50000"/>
                  </a:schemeClr>
                </a:solidFill>
                <a:latin typeface="Cambria"/>
              </a:rPr>
              <a:t>4 ЦЕЛИ ДЛЯ ИСПОЛЬЗОВАНИЯ ОБЛАЧНЫХ ХРАНИЛИЩ</a:t>
            </a:r>
            <a:endParaRPr/>
          </a:p>
        </p:txBody>
      </p:sp>
      <p:sp>
        <p:nvSpPr>
          <p:cNvPr id="5" name="Содержимое 5"/>
          <p:cNvSpPr>
            <a:spLocks noGrp="1"/>
          </p:cNvSpPr>
          <p:nvPr>
            <p:ph idx="1"/>
          </p:nvPr>
        </p:nvSpPr>
        <p:spPr bwMode="auto">
          <a:xfrm>
            <a:off x="983432" y="1844825"/>
            <a:ext cx="10297144" cy="4248472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b="1">
                <a:solidFill>
                  <a:srgbClr val="FFC000"/>
                </a:solidFill>
                <a:latin typeface="Cambria"/>
              </a:rPr>
              <a:t>ЦЕЛЬ 1:</a:t>
            </a:r>
            <a:r>
              <a:rPr lang="ru-RU">
                <a:solidFill>
                  <a:schemeClr val="tx2">
                    <a:lumMod val="50000"/>
                  </a:schemeClr>
                </a:solidFill>
                <a:latin typeface="Cambria"/>
              </a:rPr>
              <a:t> ОБЛАЧНЫЕ ХРАНИЛИЩА ДЛЯ ВРЕМЕННЫХ ФАЙЛОВ </a:t>
            </a:r>
            <a:endParaRPr/>
          </a:p>
          <a:p>
            <a:pPr marL="0" indent="0">
              <a:buNone/>
              <a:defRPr/>
            </a:pPr>
            <a:r>
              <a:rPr lang="ru-RU" b="1">
                <a:solidFill>
                  <a:srgbClr val="FFC000"/>
                </a:solidFill>
                <a:latin typeface="Cambria"/>
              </a:rPr>
              <a:t>ЦЕЛЬ 2:</a:t>
            </a:r>
            <a:r>
              <a:rPr lang="ru-RU">
                <a:solidFill>
                  <a:schemeClr val="tx2">
                    <a:lumMod val="50000"/>
                  </a:schemeClr>
                </a:solidFill>
                <a:latin typeface="Cambria"/>
              </a:rPr>
              <a:t> ОБЛАЧНЫЕ ХРАНИЛИЩА ДЛЯ РЕГУЛЯРНОГО ОБМЕНА ФАЙЛАМИ </a:t>
            </a:r>
            <a:endParaRPr/>
          </a:p>
          <a:p>
            <a:pPr marL="0" indent="0">
              <a:buNone/>
              <a:defRPr/>
            </a:pPr>
            <a:r>
              <a:rPr lang="ru-RU" b="1">
                <a:solidFill>
                  <a:srgbClr val="FFC000"/>
                </a:solidFill>
                <a:latin typeface="Cambria"/>
              </a:rPr>
              <a:t>ЦЕЛЬ 3:</a:t>
            </a:r>
            <a:r>
              <a:rPr lang="ru-RU">
                <a:solidFill>
                  <a:schemeClr val="tx2">
                    <a:lumMod val="50000"/>
                  </a:schemeClr>
                </a:solidFill>
                <a:latin typeface="Cambria"/>
              </a:rPr>
              <a:t> ОБЛАЧНЫЕ ХРАНИЛИЩА ДЛЯ ЛИЧНЫХ ФАЙЛОВ И СОЗДАНИЯ РЕЗЕРВНЫХ КОПИЙ </a:t>
            </a:r>
            <a:endParaRPr/>
          </a:p>
          <a:p>
            <a:pPr marL="0" indent="0">
              <a:buNone/>
              <a:defRPr/>
            </a:pPr>
            <a:r>
              <a:rPr lang="ru-RU" b="1">
                <a:solidFill>
                  <a:srgbClr val="FFC000"/>
                </a:solidFill>
                <a:latin typeface="Cambria"/>
              </a:rPr>
              <a:t>ЦЕЛЬ 4:</a:t>
            </a:r>
            <a:r>
              <a:rPr lang="ru-RU">
                <a:solidFill>
                  <a:schemeClr val="tx2">
                    <a:lumMod val="50000"/>
                  </a:schemeClr>
                </a:solidFill>
                <a:latin typeface="Cambria"/>
              </a:rPr>
              <a:t> ОБЛАЧНЫЕ ХРАНИЛИЩА ДЛЯ ПРИВАТНЫХ И СЕКРЕТНЫХ ФАЙЛОВ</a:t>
            </a:r>
            <a:endParaRPr lang="en-US">
              <a:solidFill>
                <a:schemeClr val="tx2">
                  <a:lumMod val="50000"/>
                </a:schemeClr>
              </a:solidFill>
              <a:latin typeface="Cambria"/>
            </a:endParaRPr>
          </a:p>
        </p:txBody>
      </p:sp>
      <p:sp>
        <p:nvSpPr>
          <p:cNvPr id="6" name="Прямоугольник 3"/>
          <p:cNvSpPr/>
          <p:nvPr/>
        </p:nvSpPr>
        <p:spPr bwMode="auto">
          <a:xfrm>
            <a:off x="479376" y="467245"/>
            <a:ext cx="11233248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3736980" y="2522308"/>
            <a:ext cx="5961148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ИДЕИ ИСПОЛЬЗОВАНИЯ </a:t>
            </a:r>
            <a:b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ОБЛАЧНЫХ СЕРВИСОВ В ШКОЛЕ</a:t>
            </a:r>
            <a:endParaRPr lang="ru-RU"/>
          </a:p>
        </p:txBody>
      </p:sp>
      <p:grpSp>
        <p:nvGrpSpPr>
          <p:cNvPr id="5" name="Рисунок 9" descr="Аудитория"/>
          <p:cNvGrpSpPr/>
          <p:nvPr/>
        </p:nvGrpSpPr>
        <p:grpSpPr bwMode="auto">
          <a:xfrm>
            <a:off x="2483357" y="2204864"/>
            <a:ext cx="1070017" cy="1143000"/>
            <a:chOff x="5220072" y="4149079"/>
            <a:chExt cx="914400" cy="914400"/>
          </a:xfrm>
          <a:solidFill>
            <a:srgbClr val="FFC000"/>
          </a:solidFill>
        </p:grpSpPr>
        <p:sp>
          <p:nvSpPr>
            <p:cNvPr id="6" name="Полилиния: фигура 26"/>
            <p:cNvSpPr/>
            <p:nvPr/>
          </p:nvSpPr>
          <p:spPr bwMode="auto">
            <a:xfrm>
              <a:off x="5568020" y="4754870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3 w 86486"/>
                <a:gd name="connsiteY1" fmla="*/ 86487 h 86487"/>
                <a:gd name="connsiteX2" fmla="*/ 0 w 86486"/>
                <a:gd name="connsiteY2" fmla="*/ 43243 h 86487"/>
                <a:gd name="connsiteX3" fmla="*/ 43243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 extrusionOk="0">
                  <a:moveTo>
                    <a:pt x="86487" y="43243"/>
                  </a:moveTo>
                  <a:cubicBezTo>
                    <a:pt x="86487" y="67126"/>
                    <a:pt x="67126" y="86487"/>
                    <a:pt x="43243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3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Полилиния: фигура 27"/>
            <p:cNvSpPr/>
            <p:nvPr/>
          </p:nvSpPr>
          <p:spPr bwMode="auto">
            <a:xfrm>
              <a:off x="5524872" y="485326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 extrusionOk="0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Полилиния: фигура 28"/>
            <p:cNvSpPr/>
            <p:nvPr/>
          </p:nvSpPr>
          <p:spPr bwMode="auto">
            <a:xfrm>
              <a:off x="5757186" y="4754870"/>
              <a:ext cx="86486" cy="86487"/>
            </a:xfrm>
            <a:custGeom>
              <a:avLst/>
              <a:gdLst>
                <a:gd name="connsiteX0" fmla="*/ 86487 w 86486"/>
                <a:gd name="connsiteY0" fmla="*/ 43243 h 86487"/>
                <a:gd name="connsiteX1" fmla="*/ 43244 w 86486"/>
                <a:gd name="connsiteY1" fmla="*/ 86487 h 86487"/>
                <a:gd name="connsiteX2" fmla="*/ 0 w 86486"/>
                <a:gd name="connsiteY2" fmla="*/ 43243 h 86487"/>
                <a:gd name="connsiteX3" fmla="*/ 43244 w 86486"/>
                <a:gd name="connsiteY3" fmla="*/ 0 h 86487"/>
                <a:gd name="connsiteX4" fmla="*/ 86487 w 86486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6" h="86487" extrusionOk="0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Полилиния: фигура 29"/>
            <p:cNvSpPr/>
            <p:nvPr/>
          </p:nvSpPr>
          <p:spPr bwMode="auto">
            <a:xfrm>
              <a:off x="5715372" y="485326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 extrusionOk="0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Полилиния: фигура 30"/>
            <p:cNvSpPr/>
            <p:nvPr/>
          </p:nvSpPr>
          <p:spPr bwMode="auto">
            <a:xfrm>
              <a:off x="5947686" y="4754870"/>
              <a:ext cx="86487" cy="86487"/>
            </a:xfrm>
            <a:custGeom>
              <a:avLst/>
              <a:gdLst>
                <a:gd name="connsiteX0" fmla="*/ 86487 w 86487"/>
                <a:gd name="connsiteY0" fmla="*/ 43243 h 86487"/>
                <a:gd name="connsiteX1" fmla="*/ 43244 w 86487"/>
                <a:gd name="connsiteY1" fmla="*/ 86487 h 86487"/>
                <a:gd name="connsiteX2" fmla="*/ 0 w 86487"/>
                <a:gd name="connsiteY2" fmla="*/ 43243 h 86487"/>
                <a:gd name="connsiteX3" fmla="*/ 43244 w 86487"/>
                <a:gd name="connsiteY3" fmla="*/ 0 h 86487"/>
                <a:gd name="connsiteX4" fmla="*/ 86487 w 86487"/>
                <a:gd name="connsiteY4" fmla="*/ 43243 h 86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87" h="86487" extrusionOk="0">
                  <a:moveTo>
                    <a:pt x="86487" y="43243"/>
                  </a:moveTo>
                  <a:cubicBezTo>
                    <a:pt x="86487" y="67126"/>
                    <a:pt x="67126" y="86487"/>
                    <a:pt x="43244" y="86487"/>
                  </a:cubicBezTo>
                  <a:cubicBezTo>
                    <a:pt x="19361" y="86487"/>
                    <a:pt x="0" y="67126"/>
                    <a:pt x="0" y="43243"/>
                  </a:cubicBezTo>
                  <a:cubicBezTo>
                    <a:pt x="0" y="19361"/>
                    <a:pt x="19361" y="0"/>
                    <a:pt x="43244" y="0"/>
                  </a:cubicBezTo>
                  <a:cubicBezTo>
                    <a:pt x="67126" y="0"/>
                    <a:pt x="86487" y="19361"/>
                    <a:pt x="86487" y="432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Полилиния: фигура 31"/>
            <p:cNvSpPr/>
            <p:nvPr/>
          </p:nvSpPr>
          <p:spPr bwMode="auto">
            <a:xfrm>
              <a:off x="5905872" y="4853263"/>
              <a:ext cx="171450" cy="86391"/>
            </a:xfrm>
            <a:custGeom>
              <a:avLst/>
              <a:gdLst>
                <a:gd name="connsiteX0" fmla="*/ 171450 w 171450"/>
                <a:gd name="connsiteY0" fmla="*/ 86392 h 86391"/>
                <a:gd name="connsiteX1" fmla="*/ 171450 w 171450"/>
                <a:gd name="connsiteY1" fmla="*/ 43148 h 86391"/>
                <a:gd name="connsiteX2" fmla="*/ 162877 w 171450"/>
                <a:gd name="connsiteY2" fmla="*/ 25908 h 86391"/>
                <a:gd name="connsiteX3" fmla="*/ 121063 w 171450"/>
                <a:gd name="connsiteY3" fmla="*/ 5334 h 86391"/>
                <a:gd name="connsiteX4" fmla="*/ 85725 w 171450"/>
                <a:gd name="connsiteY4" fmla="*/ 0 h 86391"/>
                <a:gd name="connsiteX5" fmla="*/ 50387 w 171450"/>
                <a:gd name="connsiteY5" fmla="*/ 5334 h 86391"/>
                <a:gd name="connsiteX6" fmla="*/ 8573 w 171450"/>
                <a:gd name="connsiteY6" fmla="*/ 25908 h 86391"/>
                <a:gd name="connsiteX7" fmla="*/ 0 w 171450"/>
                <a:gd name="connsiteY7" fmla="*/ 43148 h 86391"/>
                <a:gd name="connsiteX8" fmla="*/ 0 w 171450"/>
                <a:gd name="connsiteY8" fmla="*/ 86392 h 8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86391" extrusionOk="0">
                  <a:moveTo>
                    <a:pt x="171450" y="86392"/>
                  </a:moveTo>
                  <a:lnTo>
                    <a:pt x="171450" y="43148"/>
                  </a:lnTo>
                  <a:cubicBezTo>
                    <a:pt x="171309" y="36410"/>
                    <a:pt x="168166" y="30087"/>
                    <a:pt x="162877" y="25908"/>
                  </a:cubicBezTo>
                  <a:cubicBezTo>
                    <a:pt x="150451" y="16330"/>
                    <a:pt x="136233" y="9335"/>
                    <a:pt x="121063" y="5334"/>
                  </a:cubicBezTo>
                  <a:cubicBezTo>
                    <a:pt x="109612" y="1819"/>
                    <a:pt x="97703" y="21"/>
                    <a:pt x="85725" y="0"/>
                  </a:cubicBezTo>
                  <a:cubicBezTo>
                    <a:pt x="73760" y="185"/>
                    <a:pt x="61873" y="1978"/>
                    <a:pt x="50387" y="5334"/>
                  </a:cubicBezTo>
                  <a:cubicBezTo>
                    <a:pt x="35385" y="9775"/>
                    <a:pt x="21246" y="16733"/>
                    <a:pt x="8573" y="25908"/>
                  </a:cubicBezTo>
                  <a:cubicBezTo>
                    <a:pt x="3284" y="30087"/>
                    <a:pt x="141" y="36410"/>
                    <a:pt x="0" y="43148"/>
                  </a:cubicBezTo>
                  <a:lnTo>
                    <a:pt x="0" y="863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Полилиния: фигура 32"/>
            <p:cNvSpPr/>
            <p:nvPr/>
          </p:nvSpPr>
          <p:spPr bwMode="auto">
            <a:xfrm>
              <a:off x="5368090" y="4341675"/>
              <a:ext cx="113157" cy="113157"/>
            </a:xfrm>
            <a:custGeom>
              <a:avLst/>
              <a:gdLst>
                <a:gd name="connsiteX0" fmla="*/ 113157 w 113157"/>
                <a:gd name="connsiteY0" fmla="*/ 56579 h 113157"/>
                <a:gd name="connsiteX1" fmla="*/ 56578 w 113157"/>
                <a:gd name="connsiteY1" fmla="*/ 113157 h 113157"/>
                <a:gd name="connsiteX2" fmla="*/ 0 w 113157"/>
                <a:gd name="connsiteY2" fmla="*/ 56578 h 113157"/>
                <a:gd name="connsiteX3" fmla="*/ 56578 w 113157"/>
                <a:gd name="connsiteY3" fmla="*/ 0 h 113157"/>
                <a:gd name="connsiteX4" fmla="*/ 113157 w 113157"/>
                <a:gd name="connsiteY4" fmla="*/ 56579 h 11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57" h="113157" extrusionOk="0">
                  <a:moveTo>
                    <a:pt x="113157" y="56579"/>
                  </a:moveTo>
                  <a:cubicBezTo>
                    <a:pt x="113157" y="87826"/>
                    <a:pt x="87826" y="113157"/>
                    <a:pt x="56578" y="113157"/>
                  </a:cubicBezTo>
                  <a:cubicBezTo>
                    <a:pt x="25331" y="113157"/>
                    <a:pt x="0" y="87826"/>
                    <a:pt x="0" y="56578"/>
                  </a:cubicBezTo>
                  <a:cubicBezTo>
                    <a:pt x="0" y="25331"/>
                    <a:pt x="25331" y="0"/>
                    <a:pt x="56578" y="0"/>
                  </a:cubicBezTo>
                  <a:cubicBezTo>
                    <a:pt x="87826" y="0"/>
                    <a:pt x="113157" y="25331"/>
                    <a:pt x="113157" y="565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Полилиния: фигура 33"/>
            <p:cNvSpPr/>
            <p:nvPr/>
          </p:nvSpPr>
          <p:spPr bwMode="auto">
            <a:xfrm>
              <a:off x="5269125" y="4372301"/>
              <a:ext cx="493343" cy="605453"/>
            </a:xfrm>
            <a:custGeom>
              <a:avLst/>
              <a:gdLst>
                <a:gd name="connsiteX0" fmla="*/ 489204 w 493343"/>
                <a:gd name="connsiteY0" fmla="*/ 4140 h 605453"/>
                <a:gd name="connsiteX1" fmla="*/ 469011 w 493343"/>
                <a:gd name="connsiteY1" fmla="*/ 4140 h 605453"/>
                <a:gd name="connsiteX2" fmla="*/ 345948 w 493343"/>
                <a:gd name="connsiteY2" fmla="*/ 127203 h 605453"/>
                <a:gd name="connsiteX3" fmla="*/ 318230 w 493343"/>
                <a:gd name="connsiteY3" fmla="*/ 134251 h 605453"/>
                <a:gd name="connsiteX4" fmla="*/ 280702 w 493343"/>
                <a:gd name="connsiteY4" fmla="*/ 194354 h 605453"/>
                <a:gd name="connsiteX5" fmla="*/ 270034 w 493343"/>
                <a:gd name="connsiteY5" fmla="*/ 148920 h 605453"/>
                <a:gd name="connsiteX6" fmla="*/ 261557 w 493343"/>
                <a:gd name="connsiteY6" fmla="*/ 133299 h 605453"/>
                <a:gd name="connsiteX7" fmla="*/ 202121 w 493343"/>
                <a:gd name="connsiteY7" fmla="*/ 102247 h 605453"/>
                <a:gd name="connsiteX8" fmla="*/ 155543 w 493343"/>
                <a:gd name="connsiteY8" fmla="*/ 96628 h 605453"/>
                <a:gd name="connsiteX9" fmla="*/ 108871 w 493343"/>
                <a:gd name="connsiteY9" fmla="*/ 103676 h 605453"/>
                <a:gd name="connsiteX10" fmla="*/ 49530 w 493343"/>
                <a:gd name="connsiteY10" fmla="*/ 134728 h 605453"/>
                <a:gd name="connsiteX11" fmla="*/ 41053 w 493343"/>
                <a:gd name="connsiteY11" fmla="*/ 150349 h 605453"/>
                <a:gd name="connsiteX12" fmla="*/ 0 w 493343"/>
                <a:gd name="connsiteY12" fmla="*/ 325609 h 605453"/>
                <a:gd name="connsiteX13" fmla="*/ 28575 w 493343"/>
                <a:gd name="connsiteY13" fmla="*/ 354184 h 605453"/>
                <a:gd name="connsiteX14" fmla="*/ 55436 w 493343"/>
                <a:gd name="connsiteY14" fmla="*/ 333038 h 605453"/>
                <a:gd name="connsiteX15" fmla="*/ 85154 w 493343"/>
                <a:gd name="connsiteY15" fmla="*/ 210070 h 605453"/>
                <a:gd name="connsiteX16" fmla="*/ 85154 w 493343"/>
                <a:gd name="connsiteY16" fmla="*/ 605453 h 605453"/>
                <a:gd name="connsiteX17" fmla="*/ 141446 w 493343"/>
                <a:gd name="connsiteY17" fmla="*/ 605453 h 605453"/>
                <a:gd name="connsiteX18" fmla="*/ 141446 w 493343"/>
                <a:gd name="connsiteY18" fmla="*/ 351040 h 605453"/>
                <a:gd name="connsiteX19" fmla="*/ 170021 w 493343"/>
                <a:gd name="connsiteY19" fmla="*/ 351040 h 605453"/>
                <a:gd name="connsiteX20" fmla="*/ 170021 w 493343"/>
                <a:gd name="connsiteY20" fmla="*/ 605453 h 605453"/>
                <a:gd name="connsiteX21" fmla="*/ 226219 w 493343"/>
                <a:gd name="connsiteY21" fmla="*/ 605453 h 605453"/>
                <a:gd name="connsiteX22" fmla="*/ 226219 w 493343"/>
                <a:gd name="connsiteY22" fmla="*/ 208261 h 605453"/>
                <a:gd name="connsiteX23" fmla="*/ 236696 w 493343"/>
                <a:gd name="connsiteY23" fmla="*/ 253028 h 605453"/>
                <a:gd name="connsiteX24" fmla="*/ 242316 w 493343"/>
                <a:gd name="connsiteY24" fmla="*/ 260172 h 605453"/>
                <a:gd name="connsiteX25" fmla="*/ 280416 w 493343"/>
                <a:gd name="connsiteY25" fmla="*/ 273602 h 605453"/>
                <a:gd name="connsiteX26" fmla="*/ 303276 w 493343"/>
                <a:gd name="connsiteY26" fmla="*/ 263220 h 605453"/>
                <a:gd name="connsiteX27" fmla="*/ 361379 w 493343"/>
                <a:gd name="connsiteY27" fmla="*/ 167970 h 605453"/>
                <a:gd name="connsiteX28" fmla="*/ 365284 w 493343"/>
                <a:gd name="connsiteY28" fmla="*/ 148253 h 605453"/>
                <a:gd name="connsiteX29" fmla="*/ 489109 w 493343"/>
                <a:gd name="connsiteY29" fmla="*/ 24428 h 605453"/>
                <a:gd name="connsiteX30" fmla="*/ 489204 w 493343"/>
                <a:gd name="connsiteY30" fmla="*/ 4140 h 60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93343" h="605453" extrusionOk="0">
                  <a:moveTo>
                    <a:pt x="489204" y="4140"/>
                  </a:moveTo>
                  <a:cubicBezTo>
                    <a:pt x="483604" y="-1380"/>
                    <a:pt x="474611" y="-1380"/>
                    <a:pt x="469011" y="4140"/>
                  </a:cubicBezTo>
                  <a:lnTo>
                    <a:pt x="345948" y="127203"/>
                  </a:lnTo>
                  <a:cubicBezTo>
                    <a:pt x="336113" y="124427"/>
                    <a:pt x="325545" y="127114"/>
                    <a:pt x="318230" y="134251"/>
                  </a:cubicBezTo>
                  <a:cubicBezTo>
                    <a:pt x="316230" y="136252"/>
                    <a:pt x="280702" y="194354"/>
                    <a:pt x="280702" y="194354"/>
                  </a:cubicBezTo>
                  <a:lnTo>
                    <a:pt x="270034" y="148920"/>
                  </a:lnTo>
                  <a:cubicBezTo>
                    <a:pt x="268621" y="143062"/>
                    <a:pt x="265699" y="137676"/>
                    <a:pt x="261557" y="133299"/>
                  </a:cubicBezTo>
                  <a:cubicBezTo>
                    <a:pt x="244001" y="119108"/>
                    <a:pt x="223797" y="108552"/>
                    <a:pt x="202121" y="102247"/>
                  </a:cubicBezTo>
                  <a:cubicBezTo>
                    <a:pt x="186797" y="98970"/>
                    <a:pt x="171207" y="97089"/>
                    <a:pt x="155543" y="96628"/>
                  </a:cubicBezTo>
                  <a:cubicBezTo>
                    <a:pt x="139740" y="96871"/>
                    <a:pt x="124041" y="99242"/>
                    <a:pt x="108871" y="103676"/>
                  </a:cubicBezTo>
                  <a:cubicBezTo>
                    <a:pt x="86998" y="109410"/>
                    <a:pt x="66710" y="120027"/>
                    <a:pt x="49530" y="134728"/>
                  </a:cubicBezTo>
                  <a:cubicBezTo>
                    <a:pt x="45351" y="139078"/>
                    <a:pt x="42422" y="144474"/>
                    <a:pt x="41053" y="150349"/>
                  </a:cubicBezTo>
                  <a:cubicBezTo>
                    <a:pt x="41053" y="150349"/>
                    <a:pt x="0" y="322751"/>
                    <a:pt x="0" y="325609"/>
                  </a:cubicBezTo>
                  <a:cubicBezTo>
                    <a:pt x="0" y="341391"/>
                    <a:pt x="12794" y="354184"/>
                    <a:pt x="28575" y="354184"/>
                  </a:cubicBezTo>
                  <a:cubicBezTo>
                    <a:pt x="41222" y="353859"/>
                    <a:pt x="52150" y="345256"/>
                    <a:pt x="55436" y="333038"/>
                  </a:cubicBezTo>
                  <a:lnTo>
                    <a:pt x="85154" y="210070"/>
                  </a:lnTo>
                  <a:lnTo>
                    <a:pt x="85154" y="605453"/>
                  </a:lnTo>
                  <a:lnTo>
                    <a:pt x="141446" y="605453"/>
                  </a:lnTo>
                  <a:lnTo>
                    <a:pt x="141446" y="351040"/>
                  </a:lnTo>
                  <a:lnTo>
                    <a:pt x="170021" y="351040"/>
                  </a:lnTo>
                  <a:lnTo>
                    <a:pt x="170021" y="605453"/>
                  </a:lnTo>
                  <a:lnTo>
                    <a:pt x="226219" y="605453"/>
                  </a:lnTo>
                  <a:lnTo>
                    <a:pt x="226219" y="208261"/>
                  </a:lnTo>
                  <a:lnTo>
                    <a:pt x="236696" y="253028"/>
                  </a:lnTo>
                  <a:cubicBezTo>
                    <a:pt x="237423" y="256123"/>
                    <a:pt x="239479" y="258737"/>
                    <a:pt x="242316" y="260172"/>
                  </a:cubicBezTo>
                  <a:cubicBezTo>
                    <a:pt x="253269" y="268579"/>
                    <a:pt x="266612" y="273282"/>
                    <a:pt x="280416" y="273602"/>
                  </a:cubicBezTo>
                  <a:cubicBezTo>
                    <a:pt x="289404" y="274860"/>
                    <a:pt x="298310" y="270815"/>
                    <a:pt x="303276" y="263220"/>
                  </a:cubicBezTo>
                  <a:lnTo>
                    <a:pt x="361379" y="167970"/>
                  </a:lnTo>
                  <a:cubicBezTo>
                    <a:pt x="365092" y="162114"/>
                    <a:pt x="366486" y="155082"/>
                    <a:pt x="365284" y="148253"/>
                  </a:cubicBezTo>
                  <a:lnTo>
                    <a:pt x="489109" y="24428"/>
                  </a:lnTo>
                  <a:cubicBezTo>
                    <a:pt x="494717" y="18844"/>
                    <a:pt x="494760" y="9777"/>
                    <a:pt x="489204" y="41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Полилиния: фигура 34"/>
            <p:cNvSpPr/>
            <p:nvPr/>
          </p:nvSpPr>
          <p:spPr bwMode="auto">
            <a:xfrm>
              <a:off x="5448672" y="4244330"/>
              <a:ext cx="542925" cy="390525"/>
            </a:xfrm>
            <a:custGeom>
              <a:avLst/>
              <a:gdLst>
                <a:gd name="connsiteX0" fmla="*/ 504825 w 542925"/>
                <a:gd name="connsiteY0" fmla="*/ 0 h 390525"/>
                <a:gd name="connsiteX1" fmla="*/ 38100 w 542925"/>
                <a:gd name="connsiteY1" fmla="*/ 0 h 390525"/>
                <a:gd name="connsiteX2" fmla="*/ 0 w 542925"/>
                <a:gd name="connsiteY2" fmla="*/ 38100 h 390525"/>
                <a:gd name="connsiteX3" fmla="*/ 0 w 542925"/>
                <a:gd name="connsiteY3" fmla="*/ 72390 h 390525"/>
                <a:gd name="connsiteX4" fmla="*/ 38100 w 542925"/>
                <a:gd name="connsiteY4" fmla="*/ 95250 h 390525"/>
                <a:gd name="connsiteX5" fmla="*/ 38100 w 542925"/>
                <a:gd name="connsiteY5" fmla="*/ 38100 h 390525"/>
                <a:gd name="connsiteX6" fmla="*/ 504825 w 542925"/>
                <a:gd name="connsiteY6" fmla="*/ 38100 h 390525"/>
                <a:gd name="connsiteX7" fmla="*/ 504825 w 542925"/>
                <a:gd name="connsiteY7" fmla="*/ 352425 h 390525"/>
                <a:gd name="connsiteX8" fmla="*/ 179737 w 542925"/>
                <a:gd name="connsiteY8" fmla="*/ 352425 h 390525"/>
                <a:gd name="connsiteX9" fmla="*/ 156496 w 542925"/>
                <a:gd name="connsiteY9" fmla="*/ 390525 h 390525"/>
                <a:gd name="connsiteX10" fmla="*/ 504825 w 542925"/>
                <a:gd name="connsiteY10" fmla="*/ 390525 h 390525"/>
                <a:gd name="connsiteX11" fmla="*/ 542925 w 542925"/>
                <a:gd name="connsiteY11" fmla="*/ 352425 h 390525"/>
                <a:gd name="connsiteX12" fmla="*/ 542925 w 542925"/>
                <a:gd name="connsiteY12" fmla="*/ 38100 h 390525"/>
                <a:gd name="connsiteX13" fmla="*/ 504825 w 542925"/>
                <a:gd name="connsiteY13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5" h="390525" extrusionOk="0">
                  <a:moveTo>
                    <a:pt x="504825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72390"/>
                  </a:lnTo>
                  <a:cubicBezTo>
                    <a:pt x="14564" y="76354"/>
                    <a:pt x="27748" y="84266"/>
                    <a:pt x="38100" y="95250"/>
                  </a:cubicBezTo>
                  <a:lnTo>
                    <a:pt x="38100" y="38100"/>
                  </a:lnTo>
                  <a:lnTo>
                    <a:pt x="504825" y="38100"/>
                  </a:lnTo>
                  <a:lnTo>
                    <a:pt x="504825" y="352425"/>
                  </a:lnTo>
                  <a:lnTo>
                    <a:pt x="179737" y="352425"/>
                  </a:lnTo>
                  <a:lnTo>
                    <a:pt x="156496" y="390525"/>
                  </a:lnTo>
                  <a:lnTo>
                    <a:pt x="504825" y="390525"/>
                  </a:lnTo>
                  <a:cubicBezTo>
                    <a:pt x="525867" y="390525"/>
                    <a:pt x="542925" y="373467"/>
                    <a:pt x="542925" y="352425"/>
                  </a:cubicBezTo>
                  <a:lnTo>
                    <a:pt x="542925" y="38100"/>
                  </a:lnTo>
                  <a:cubicBezTo>
                    <a:pt x="542925" y="17058"/>
                    <a:pt x="525867" y="0"/>
                    <a:pt x="5048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" name="Прямоугольник 36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4"/>
          <p:cNvSpPr>
            <a:spLocks noGrp="1"/>
          </p:cNvSpPr>
          <p:nvPr>
            <p:ph idx="4294967295"/>
          </p:nvPr>
        </p:nvSpPr>
        <p:spPr bwMode="auto">
          <a:xfrm>
            <a:off x="1775520" y="1772816"/>
            <a:ext cx="3600400" cy="3096344"/>
          </a:xfrm>
        </p:spPr>
        <p:txBody>
          <a:bodyPr>
            <a:normAutofit fontScale="62500" lnSpcReduction="20000"/>
          </a:bodyPr>
          <a:lstStyle/>
          <a:p>
            <a:pPr>
              <a:buNone/>
              <a:defRPr/>
            </a:pPr>
            <a:r>
              <a:rPr lang="ru-RU">
                <a:solidFill>
                  <a:schemeClr val="tx2">
                    <a:lumMod val="50000"/>
                  </a:schemeClr>
                </a:solidFill>
                <a:latin typeface="Cambria"/>
              </a:rPr>
              <a:t>    </a:t>
            </a:r>
            <a:endParaRPr/>
          </a:p>
          <a:p>
            <a:pPr>
              <a:buNone/>
              <a:defRPr/>
            </a:pPr>
            <a:r>
              <a:rPr lang="ru-RU">
                <a:solidFill>
                  <a:schemeClr val="tx2">
                    <a:lumMod val="50000"/>
                  </a:schemeClr>
                </a:solidFill>
                <a:latin typeface="Cambria"/>
              </a:rPr>
              <a:t>      </a:t>
            </a:r>
            <a:r>
              <a:rPr lang="ru-RU" sz="51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СОВМЕСТНАЯ РАБОТА СОТРУДНИКОВ ШКОЛЫ НАД ДОКУМЕНТАМИ</a:t>
            </a:r>
            <a:endParaRPr/>
          </a:p>
        </p:txBody>
      </p:sp>
      <p:sp>
        <p:nvSpPr>
          <p:cNvPr id="5" name="Прямоугольник 3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6" descr="Расширение бизнеса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28048" y="1412776"/>
            <a:ext cx="4248472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1946438" y="1556792"/>
            <a:ext cx="38884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</a:rPr>
              <a:t>ОРГАНИЗАЦИЯ ДИСТАНЦИОННОГО ОБУЧЕНИЯ С ИСПОЛЬЗОВАНИЕМ ОБЛАЧНЫХ ТЕХНОЛОГИЙ В ОБРАЗОВАНИИ </a:t>
            </a:r>
            <a:endParaRPr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2" descr="Компьютер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344690" y="1106025"/>
            <a:ext cx="4203288" cy="420328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/>
          <p:nvPr/>
        </p:nvSpPr>
        <p:spPr bwMode="auto">
          <a:xfrm>
            <a:off x="1991544" y="1617762"/>
            <a:ext cx="468049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>
                <a:solidFill>
                  <a:schemeClr val="accent1">
                    <a:lumMod val="50000"/>
                  </a:schemeClr>
                </a:solidFill>
                <a:latin typeface="Cambria"/>
              </a:rPr>
              <a:t>РАБОТА УЧАЩИХСЯ НАД ОБЩИМ ПРОЕКТОМ, ГДЕ КАЖДЫЙ ЧЛЕН ГРУППЫ И ПРЕПОДАВАТЕЛЬ МОГУТ ОСТАВЛЯТЬ КОММЕНТАРИИ, ПРАВКИ, ЗАМЕЧАНИЯ, ДОБАВЛЯТЬ ИНФОРМАЦИЮ </a:t>
            </a:r>
            <a:endParaRPr/>
          </a:p>
        </p:txBody>
      </p:sp>
      <p:sp>
        <p:nvSpPr>
          <p:cNvPr id="5" name="Прямоугольник 3"/>
          <p:cNvSpPr/>
          <p:nvPr/>
        </p:nvSpPr>
        <p:spPr bwMode="auto">
          <a:xfrm>
            <a:off x="623391" y="467245"/>
            <a:ext cx="10945216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4" descr="Фрагменты головоломки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888113" y="908720"/>
            <a:ext cx="4248472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993796" y="456574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>
                <a:solidFill>
                  <a:srgbClr val="002060"/>
                </a:solidFill>
                <a:latin typeface="Cambria"/>
                <a:ea typeface="Cambria"/>
              </a:rPr>
              <a:t>ОГЛАВЛЕНИЕ </a:t>
            </a:r>
            <a:endParaRPr/>
          </a:p>
        </p:txBody>
      </p:sp>
      <p:grpSp>
        <p:nvGrpSpPr>
          <p:cNvPr id="5" name="Интерактивное оглавление 4"/>
          <p:cNvGrpSpPr>
            <a:grpSpLocks noGrp="1" noUngrp="1" noRot="1" noChangeAspect="1" noMove="1" noResize="1"/>
          </p:cNvGrpSpPr>
          <p:nvPr/>
        </p:nvGrpSpPr>
        <p:grpSpPr bwMode="auto">
          <a:xfrm>
            <a:off x="1343472" y="1556793"/>
            <a:ext cx="9865096" cy="4497363"/>
            <a:chOff x="1343472" y="1556793"/>
            <a:chExt cx="9865096" cy="4497363"/>
          </a:xfrm>
        </p:grpSpPr>
        <p:pic>
          <p:nvPicPr>
            <p:cNvPr id="6" name="Рисунок 3">
              <a:hlinkClick r:id="rId2" action="ppaction://hlinksldjump"/>
            </p:cNvPr>
            <p:cNvPicPr>
              <a:picLocks noSelect="1" noRot="1" noChangeAspect="1" noMove="1" noResize="1" noEditPoints="1" noAdjustHandles="1" noChangeArrowheads="1" noChangeShapeType="1"/>
            </p:cNvPicPr>
            <p:nvPr/>
          </p:nvPicPr>
          <p:blipFill>
            <a:blip r:embed="rId3"/>
            <a:stretch/>
          </p:blipFill>
          <p:spPr bwMode="auto">
            <a:xfrm>
              <a:off x="1738145" y="2055617"/>
              <a:ext cx="2959529" cy="1664735"/>
            </a:xfrm>
            <a:prstGeom prst="rect">
              <a:avLst/>
            </a:prstGeom>
            <a:ln w="3175">
              <a:solidFill>
                <a:prstClr val="ltGray"/>
              </a:solidFill>
            </a:ln>
          </p:spPr>
        </p:pic>
        <p:pic>
          <p:nvPicPr>
            <p:cNvPr id="7" name="Рисунок 4">
              <a:hlinkClick r:id="rId4" action="ppaction://hlinksldjump"/>
            </p:cNvPr>
            <p:cNvPicPr>
              <a:picLocks noSelect="1" noRot="1" noChangeAspect="1" noMove="1" noResize="1" noEditPoints="1" noAdjustHandles="1" noChangeArrowheads="1" noChangeShapeType="1"/>
            </p:cNvPicPr>
            <p:nvPr/>
          </p:nvPicPr>
          <p:blipFill>
            <a:blip r:embed="rId5"/>
            <a:stretch/>
          </p:blipFill>
          <p:spPr bwMode="auto">
            <a:xfrm>
              <a:off x="8002403" y="2055617"/>
              <a:ext cx="2959529" cy="1664735"/>
            </a:xfrm>
            <a:prstGeom prst="rect">
              <a:avLst/>
            </a:prstGeom>
            <a:ln w="3175">
              <a:solidFill>
                <a:prstClr val="ltGray"/>
              </a:solidFill>
            </a:ln>
          </p:spPr>
        </p:pic>
        <p:pic>
          <p:nvPicPr>
            <p:cNvPr id="8" name="Рисунок 6">
              <a:hlinkClick r:id="rId6" action="ppaction://hlinksldjump"/>
            </p:cNvPr>
            <p:cNvPicPr>
              <a:picLocks noSelect="1" noRot="1" noChangeAspect="1" noMove="1" noResize="1" noEditPoints="1" noAdjustHandles="1" noChangeArrowheads="1" noChangeShapeType="1"/>
            </p:cNvPicPr>
            <p:nvPr/>
          </p:nvPicPr>
          <p:blipFill>
            <a:blip r:embed="rId7"/>
            <a:stretch/>
          </p:blipFill>
          <p:spPr bwMode="auto">
            <a:xfrm>
              <a:off x="3045250" y="3868297"/>
              <a:ext cx="2959529" cy="1664735"/>
            </a:xfrm>
            <a:prstGeom prst="rect">
              <a:avLst/>
            </a:prstGeom>
            <a:ln w="3175">
              <a:solidFill>
                <a:prstClr val="ltGray"/>
              </a:solidFill>
            </a:ln>
          </p:spPr>
        </p:pic>
        <p:pic>
          <p:nvPicPr>
            <p:cNvPr id="9" name="Рисунок 7">
              <a:hlinkClick r:id="rId8" action="ppaction://hlinksldjump"/>
            </p:cNvPr>
            <p:cNvPicPr>
              <a:picLocks noSelect="1" noRot="1" noChangeAspect="1" noMove="1" noResize="1" noEditPoints="1" noAdjustHandles="1" noChangeArrowheads="1" noChangeShapeType="1"/>
            </p:cNvPicPr>
            <p:nvPr/>
          </p:nvPicPr>
          <p:blipFill>
            <a:blip r:embed="rId9"/>
            <a:stretch/>
          </p:blipFill>
          <p:spPr bwMode="auto">
            <a:xfrm>
              <a:off x="4833250" y="2055611"/>
              <a:ext cx="2959529" cy="1664735"/>
            </a:xfrm>
            <a:prstGeom prst="rect">
              <a:avLst/>
            </a:prstGeom>
            <a:ln w="3175">
              <a:solidFill>
                <a:prstClr val="ltGray"/>
              </a:solidFill>
            </a:ln>
          </p:spPr>
        </p:pic>
        <p:pic>
          <p:nvPicPr>
            <p:cNvPr id="10" name="Рисунок 8">
              <a:hlinkClick r:id="rId10" action="ppaction://hlinksldjump"/>
            </p:cNvPr>
            <p:cNvPicPr>
              <a:picLocks noSelect="1" noRot="1" noChangeAspect="1" noMove="1" noResize="1" noEditPoints="1" noAdjustHandles="1" noChangeArrowheads="1" noChangeShapeType="1"/>
            </p:cNvPicPr>
            <p:nvPr/>
          </p:nvPicPr>
          <p:blipFill>
            <a:blip r:embed="rId11"/>
            <a:stretch/>
          </p:blipFill>
          <p:spPr bwMode="auto">
            <a:xfrm>
              <a:off x="6448650" y="3868291"/>
              <a:ext cx="2959529" cy="1664735"/>
            </a:xfrm>
            <a:prstGeom prst="rect">
              <a:avLst/>
            </a:prstGeom>
            <a:ln w="3175">
              <a:solidFill>
                <a:prstClr val="ltGray"/>
              </a:solidFill>
            </a:ln>
          </p:spPr>
        </p:pic>
      </p:grpSp>
      <p:sp>
        <p:nvSpPr>
          <p:cNvPr id="11" name="Прямоугольник 10"/>
          <p:cNvSpPr/>
          <p:nvPr/>
        </p:nvSpPr>
        <p:spPr bwMode="auto">
          <a:xfrm>
            <a:off x="551384" y="467245"/>
            <a:ext cx="11089232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2135560" y="920030"/>
            <a:ext cx="8640960" cy="1497013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53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СМЕШАННОЕ  ОБУЧЕНИЕ </a:t>
            </a:r>
            <a:b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</a:rPr>
              <a:t> ОБРАЗОВАТЕЛЬНЫЙ ПОДХОД, КОТОРЫЙ СОВМЕЩАЕТ ОБУЧЕНИЕ С УЧАСТИЕМ УЧИТЕЛЯ (ЛИЦОМ К ЛИЦУ) И ОНЛАЙН ОБУЧЕНИЕ</a:t>
            </a:r>
            <a:endParaRPr/>
          </a:p>
        </p:txBody>
      </p:sp>
      <p:sp>
        <p:nvSpPr>
          <p:cNvPr id="5" name="Прямоугольник 3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9" descr="Аудитория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89153" y="2861728"/>
            <a:ext cx="2799184" cy="2799184"/>
          </a:xfrm>
          <a:prstGeom prst="rect">
            <a:avLst/>
          </a:prstGeom>
        </p:spPr>
      </p:pic>
      <p:pic>
        <p:nvPicPr>
          <p:cNvPr id="7" name="Рисунок 11" descr="Ноутбук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20136" y="2825758"/>
            <a:ext cx="2502860" cy="2502860"/>
          </a:xfrm>
          <a:prstGeom prst="rect">
            <a:avLst/>
          </a:prstGeom>
        </p:spPr>
      </p:pic>
      <p:sp>
        <p:nvSpPr>
          <p:cNvPr id="8" name="Знак ''плюс'' 16"/>
          <p:cNvSpPr/>
          <p:nvPr/>
        </p:nvSpPr>
        <p:spPr bwMode="auto">
          <a:xfrm>
            <a:off x="5618186" y="3573132"/>
            <a:ext cx="1071824" cy="1008112"/>
          </a:xfrm>
          <a:prstGeom prst="mathPlus">
            <a:avLst>
              <a:gd name="adj1" fmla="val 2352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2454270" y="1130585"/>
            <a:ext cx="8047148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sz="6000">
                <a:solidFill>
                  <a:schemeClr val="accent1">
                    <a:lumMod val="50000"/>
                  </a:schemeClr>
                </a:solidFill>
                <a:latin typeface="Cambria"/>
              </a:rPr>
              <a:t>ПЕРЕВЕРНУТЫЙ КЛАСС </a:t>
            </a:r>
            <a:br>
              <a:rPr lang="ru-RU" sz="5300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sz="3100">
                <a:solidFill>
                  <a:schemeClr val="accent1">
                    <a:lumMod val="50000"/>
                  </a:schemeClr>
                </a:solidFill>
                <a:latin typeface="Cambria"/>
              </a:rPr>
              <a:t> МОДЕЛЬ ОБУЧЕНИЯ, ПРИ КОТОРОЙ УЧИТЕЛЬ ПРЕДОСТАВЛЯЕТ МАТЕРИАЛ ДЛЯ ИЗУЧЕНИЯ ДОМА, А НА ОЧНОМ ЗАНЯТИИ ПРОХОДИТ ПРАКТИЧЕСКОЕ ЗАКРЕПЛЕНИЕ МАТЕРИАЛА </a:t>
            </a:r>
            <a:endParaRPr/>
          </a:p>
        </p:txBody>
      </p:sp>
      <p:sp>
        <p:nvSpPr>
          <p:cNvPr id="5" name="Прямоугольник 3"/>
          <p:cNvSpPr/>
          <p:nvPr/>
        </p:nvSpPr>
        <p:spPr bwMode="auto">
          <a:xfrm>
            <a:off x="623391" y="467245"/>
            <a:ext cx="10945216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6" descr="Преподаватель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807968" y="3166515"/>
            <a:ext cx="1339752" cy="1339752"/>
          </a:xfrm>
          <a:prstGeom prst="rect">
            <a:avLst/>
          </a:prstGeom>
        </p:spPr>
      </p:pic>
      <p:pic>
        <p:nvPicPr>
          <p:cNvPr id="7" name="Рисунок 8" descr="Едящий человек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95669" y="4293096"/>
            <a:ext cx="1818878" cy="1818878"/>
          </a:xfrm>
          <a:prstGeom prst="rect">
            <a:avLst/>
          </a:prstGeom>
        </p:spPr>
      </p:pic>
      <p:pic>
        <p:nvPicPr>
          <p:cNvPr id="8" name="Рисунок 12" descr="Профессор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264352" y="4631035"/>
            <a:ext cx="1143000" cy="1143000"/>
          </a:xfrm>
          <a:prstGeom prst="rect">
            <a:avLst/>
          </a:prstGeom>
        </p:spPr>
      </p:pic>
      <p:sp>
        <p:nvSpPr>
          <p:cNvPr id="9" name="Стрелка: влево-вправо-вверх 14"/>
          <p:cNvSpPr/>
          <p:nvPr/>
        </p:nvSpPr>
        <p:spPr bwMode="auto">
          <a:xfrm>
            <a:off x="4785995" y="4506267"/>
            <a:ext cx="3672408" cy="1275430"/>
          </a:xfrm>
          <a:prstGeom prst="leftRightUpArrow">
            <a:avLst>
              <a:gd name="adj1" fmla="val 36338"/>
              <a:gd name="adj2" fmla="val 25945"/>
              <a:gd name="adj3" fmla="val 25000"/>
            </a:avLst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4597725" y="2693988"/>
            <a:ext cx="5026668" cy="1470025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РАБОТА УЧИТЕЛЯ С ОБЛАЧНЫМИ 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ИНСТРУМЕНТАМИ</a:t>
            </a:r>
            <a:endParaRPr dirty="0"/>
          </a:p>
        </p:txBody>
      </p:sp>
      <p:pic>
        <p:nvPicPr>
          <p:cNvPr id="5" name="Рисунок 5" descr="Скачивание из облака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99656" y="2420888"/>
            <a:ext cx="1368152" cy="1368152"/>
          </a:xfrm>
          <a:prstGeom prst="rect">
            <a:avLst/>
          </a:prstGeom>
        </p:spPr>
      </p:pic>
      <p:sp>
        <p:nvSpPr>
          <p:cNvPr id="6" name="Прямоугольник 6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2040732" y="50403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СОЗДАНИЕ АККАУНТА</a:t>
            </a:r>
            <a:endParaRPr/>
          </a:p>
        </p:txBody>
      </p:sp>
      <p:sp>
        <p:nvSpPr>
          <p:cNvPr id="5" name="AutoShape 2" descr="https://www.hostinger.ru/rukovodstva/wp-content/uploads/sites/8/2017/04/google.pn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" name="Picture 10" descr="https://im0-tub-ru.yandex.net/i?id=6ee135bf1f4ae1875f009bb3502a6378-l&amp;n=1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343472" y="1628800"/>
            <a:ext cx="9937103" cy="4392487"/>
          </a:xfrm>
          <a:prstGeom prst="rect">
            <a:avLst/>
          </a:prstGeom>
          <a:noFill/>
        </p:spPr>
      </p:pic>
      <p:pic>
        <p:nvPicPr>
          <p:cNvPr id="7" name="Picture 12" descr="https://im0-tub-ru.yandex.net/i?id=a11674ede4f33983ad7c58daeb62ee23&amp;n=13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8462309" y="4654474"/>
            <a:ext cx="816090" cy="816090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10aab35cffad30467a9b7412c90768aa&amp;n=13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0034483" y="4749146"/>
            <a:ext cx="816090" cy="720080"/>
          </a:xfrm>
          <a:prstGeom prst="rect">
            <a:avLst/>
          </a:prstGeom>
          <a:noFill/>
        </p:spPr>
      </p:pic>
      <p:sp>
        <p:nvSpPr>
          <p:cNvPr id="9" name="Прямоугольник 6"/>
          <p:cNvSpPr/>
          <p:nvPr/>
        </p:nvSpPr>
        <p:spPr bwMode="auto">
          <a:xfrm>
            <a:off x="551384" y="467245"/>
            <a:ext cx="11089232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439815" y="607504"/>
            <a:ext cx="5942383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 ДОКУМЕНТОВ</a:t>
            </a: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583832" y="1845938"/>
            <a:ext cx="626469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ОФЛАЙН ДОСТУП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СОВМЕСТНАЯ РАБОТА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ПУБЛИКАЦИЯ ДОКУМЕНТА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ПЕРСОНАЛЬНЫЙ СЛОВАРЬ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РАСШИРЕННЫЙ ПОИСК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ВСТАВКА КАРТИНКИ ПЕРЕТАСКИВАНИЕМ С РАБОЧЕГО СТОЛА ИЛИ ДРУГОГО САЙТА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ПЕРЕВОД ДОКУМЕНТА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pic>
        <p:nvPicPr>
          <p:cNvPr id="6" name="Picture 2" descr="https://www.workamajig.com/hs-fs/hubfs/google-docs-icon.png?width=240&amp;height=240&amp;name=google-docs-icon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52781" y="260648"/>
            <a:ext cx="3633312" cy="3633315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551384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295800" y="678706"/>
            <a:ext cx="633018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 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ТАБЛИЦ</a:t>
            </a: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223792" y="1884126"/>
            <a:ext cx="6995120" cy="44253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СОВМЕСТНАЯ РАБОТА НАД ДОКУМЕНТАМИ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ФОРМУЛЫ РАСПРЕДЕЛЕНЫ ПО 15 РАЗДЕЛАМ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АВТОМАТИЗАЦИЯ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 КОЛЛЕКЦИЯ ДОПОЛНЕНИЙ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ИНТЕГРАЦИЯ С </a:t>
            </a:r>
            <a:r>
              <a:rPr lang="en-US">
                <a:solidFill>
                  <a:schemeClr val="accent1">
                    <a:lumMod val="50000"/>
                  </a:schemeClr>
                </a:solidFill>
                <a:latin typeface="Cambria"/>
              </a:rPr>
              <a:t>GOOGLE DRIVE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ГОРЯЧИЕ КЛАВИШИ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ЭКСПОРТ ДАННЫХ</a:t>
            </a:r>
            <a:endParaRPr/>
          </a:p>
          <a:p>
            <a:pPr marL="0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МГНОВЕННАЯ ВСТАВКА КАРТИНОК ИЗ ИНТЕРНЕТА</a:t>
            </a:r>
            <a:endParaRPr/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en-US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  <a:p>
            <a:pPr>
              <a:defRPr/>
            </a:pPr>
            <a:endParaRPr lang="ru-RU">
              <a:latin typeface="Cambria"/>
            </a:endParaRPr>
          </a:p>
        </p:txBody>
      </p:sp>
      <p:pic>
        <p:nvPicPr>
          <p:cNvPr id="6" name="Picture 2" descr="https://www.apkmirror.com/wp-content/uploads/2019/03/5c92730a0f58d-384x384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55849" y="678706"/>
            <a:ext cx="3335486" cy="3335486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623391" y="467245"/>
            <a:ext cx="10945216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 bwMode="auto">
          <a:xfrm>
            <a:off x="4583832" y="716955"/>
            <a:ext cx="6696744" cy="11430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sz="4000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 </a:t>
            </a: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ПРЕЗЕНТАЦИЙ</a:t>
            </a: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3"/>
          <p:cNvSpPr>
            <a:spLocks noGrp="1"/>
          </p:cNvSpPr>
          <p:nvPr>
            <p:ph idx="1"/>
          </p:nvPr>
        </p:nvSpPr>
        <p:spPr bwMode="auto">
          <a:xfrm>
            <a:off x="4727848" y="2109665"/>
            <a:ext cx="6336703" cy="40801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Cambria"/>
              </a:rPr>
              <a:t>ЭФФЕКТНАЯ ПОДАЧА .</a:t>
            </a:r>
            <a:endParaRPr/>
          </a:p>
          <a:p>
            <a:pPr marL="0" indent="0">
              <a:buNone/>
              <a:defRPr/>
            </a:pP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Cambria"/>
              </a:rPr>
              <a:t>ВСЕГДА ПОД РУКОЙ.</a:t>
            </a:r>
            <a:endParaRPr/>
          </a:p>
          <a:p>
            <a:pPr marL="0" indent="0">
              <a:buNone/>
              <a:defRPr/>
            </a:pP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Cambria"/>
              </a:rPr>
              <a:t>ЭФФЕКТИВНАЯ СОВМЕСТНАЯ РАБОТА.</a:t>
            </a:r>
            <a:endParaRPr/>
          </a:p>
          <a:p>
            <a:pPr marL="0" indent="0">
              <a:buNone/>
              <a:defRPr/>
            </a:pP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Cambria"/>
              </a:rPr>
              <a:t> АВТОМАТИЧЕСКОЕ СОХРАНЕНИЕ.</a:t>
            </a:r>
            <a:endParaRPr/>
          </a:p>
          <a:p>
            <a:pPr marL="0" indent="0">
              <a:buNone/>
              <a:defRPr/>
            </a:pPr>
            <a:r>
              <a:rPr lang="ru-RU" sz="40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СОВМЕСТИМОСТЬ С </a:t>
            </a:r>
            <a:r>
              <a:rPr lang="en-US" sz="4000">
                <a:solidFill>
                  <a:schemeClr val="accent1">
                    <a:lumMod val="50000"/>
                  </a:schemeClr>
                </a:solidFill>
                <a:latin typeface="Cambria"/>
              </a:rPr>
              <a:t>POWERPOINT </a:t>
            </a:r>
            <a:endParaRPr/>
          </a:p>
          <a:p>
            <a:pPr>
              <a:defRPr/>
            </a:pPr>
            <a:endParaRPr lang="ru-RU" b="1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endParaRPr lang="ru-RU" b="1"/>
          </a:p>
          <a:p>
            <a:pPr>
              <a:defRPr/>
            </a:pPr>
            <a:endParaRPr lang="ru-RU" b="1"/>
          </a:p>
          <a:p>
            <a:pPr>
              <a:defRPr/>
            </a:pPr>
            <a:endParaRPr lang="ru-RU"/>
          </a:p>
        </p:txBody>
      </p:sp>
      <p:pic>
        <p:nvPicPr>
          <p:cNvPr id="6" name="Picture 2" descr="https://im0-tub-ru.yandex.net/i?id=56d39073766a6c8accf8d9874df5af5f-l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02999" y="188640"/>
            <a:ext cx="4080196" cy="4080196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551384" y="467245"/>
            <a:ext cx="11089232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/>
          <p:nvPr/>
        </p:nvSpPr>
        <p:spPr bwMode="auto">
          <a:xfrm>
            <a:off x="4273875" y="569008"/>
            <a:ext cx="60137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sz="4000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</a:t>
            </a: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 ФОРМ</a:t>
            </a:r>
            <a:endParaRPr lang="ru-RU" sz="4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273874" y="2132856"/>
            <a:ext cx="527850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ОНЛАЙН - РЕГИСТРАЦИЯ НА МЕРОПРИЯТИЕ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ОНЛАЙН - ИССЛЕДОВАНИЕ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МОНИТОРИНГ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  <a:cs typeface="Arial"/>
              </a:rPr>
              <a:t>ТЕСТИРОВАНИЕ</a:t>
            </a:r>
            <a:endParaRPr/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СБОР  ФИДБЕКА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3200">
                <a:solidFill>
                  <a:schemeClr val="accent1">
                    <a:lumMod val="50000"/>
                  </a:schemeClr>
                </a:solidFill>
                <a:latin typeface="Cambria"/>
                <a:ea typeface="Times New Roman"/>
                <a:cs typeface="Arial"/>
              </a:rPr>
              <a:t>ГОЛОСОВАНИЕ  И Т. Д.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Cambria"/>
              <a:cs typeface="Arial"/>
            </a:endParaRPr>
          </a:p>
        </p:txBody>
      </p:sp>
      <p:pic>
        <p:nvPicPr>
          <p:cNvPr id="6" name="Picture 4" descr="https://im0-tub-ru.yandex.net/i?id=a11674ede4f33983ad7c58daeb62ee23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841301" y="470028"/>
            <a:ext cx="3214663" cy="3214665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 bwMode="auto">
          <a:xfrm>
            <a:off x="4295800" y="467245"/>
            <a:ext cx="5688632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ru-RU" b="1">
                <a:solidFill>
                  <a:schemeClr val="tx2">
                    <a:lumMod val="50000"/>
                  </a:schemeClr>
                </a:solidFill>
                <a:latin typeface="Cambria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  САЙТОВ</a:t>
            </a: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3"/>
          <p:cNvSpPr>
            <a:spLocks noGrp="1"/>
          </p:cNvSpPr>
          <p:nvPr>
            <p:ph idx="1"/>
          </p:nvPr>
        </p:nvSpPr>
        <p:spPr bwMode="auto">
          <a:xfrm>
            <a:off x="4295800" y="2060849"/>
            <a:ext cx="5472608" cy="406531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ДО ОБНОВЛЕНИЯ GOOGLE-САЙТЫ БЫЛИ ИЗВЕСТНЫ КАК ИНСТРУМЕНТ ДЛЯ СОЗДАНИЯ КОРПОРАТИВНОЙ WIKI 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СЕЙЧАС GOOGLE ГОВОРИТ, ЧТО СЕРВИС НУЖЕН СОТРУДНИКАМ, ЧТОБЫ СОЗДАВАТЬ ДЛЯ СВОИХ ПРОЕКТОВ НАГЛЯДНЫЕ И ПРОСТЫЕ «ВИЗИТКИ» БЕЗ СТРОЧКИ КОДА ЭТО МОГУТ БЫТЬ ИНТЕРНЕТ-САЙТЫ ТОЛЬКО ДЛЯ ЗАЛОГИНЕННЫХ ПОЛЬЗОВАТЕЛЕЙ ИЛИ ЖЕ — СТРАНИЦЫ, ДОСТУПНЫЕ ВСЕМ В ИНТЕРНЕТЕ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СОБСТВЕННО, СЕРВИС ЗАКРЫВАЕТ ЧАСТЬ ЗАДАЧ ECM-СИСТЕМ, КАК ТО СОВМЕСТНАЯ РАБОТА С КОНТЕНТОМ, ОРГАНИЗАЦИЯ БАЗЫ ЗНАНИЙ И ПУБЛИКАЦИЯ WEB-КОНТЕНТА</a:t>
            </a:r>
            <a:endParaRPr/>
          </a:p>
          <a:p>
            <a:pPr>
              <a:defRPr/>
            </a:pPr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https://im0-tub-ru.yandex.net/i?id=10aab35cffad30467a9b7412c90768aa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81811" y="620688"/>
            <a:ext cx="3427578" cy="3024336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479376" y="467245"/>
            <a:ext cx="11089232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/>
          <p:cNvSpPr/>
          <p:nvPr/>
        </p:nvSpPr>
        <p:spPr bwMode="auto">
          <a:xfrm>
            <a:off x="3935760" y="1921795"/>
            <a:ext cx="741682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ПЛАНИРОВАНИЕ ДЕЛ, ПРИОРИТЕТЫ.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КАЛЕНДАРЬ СОБЫТИЙ, С УКАЗАНИЕМ ВРЕМЕНИ, НАПОМИНАНИЯМИ И ПРИГЛАШЕНИЯМИ.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НАПОМИНАНИЯ НА ПОЧТУ, ВСПЛЫВАЮЩИМ ОКНОМ ИЛИ В ВИДЕ SMS.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НЕСКОЛЬКО РАЗНЫХ КАЛЕНДАРЕЙ.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СПИСКИ ДЕЛ, СВЯЗАННЫЕ ТЕМОЙ, С ПРИВЯЗКОЙ К ДАТАМ И СОБЫТИЯМ.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СОВМЕСТНАЯ РАБОТА С ДРУГИМИ ПОЛЬЗОВАТЕЛЯМИ.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ИНТЕГРАЦИЯ С КАРТАМИ, ПОЧТОЙ, ПОГОДОЙ И ДРУГИМИ СЕРВИСАМИ.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СИНХРОНИЗАЦИЯ КАЛЕНДАРЯ НА МОБИЛЬНОМ ТЕЛЕФОНЕ ИЛИ НА ПК.</a:t>
            </a:r>
            <a:endParaRPr dirty="0"/>
          </a:p>
          <a:p>
            <a:pPr lvl="1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ИМПОРТ КАЛЕНДАРЕЙ.</a:t>
            </a:r>
            <a:endParaRPr dirty="0"/>
          </a:p>
        </p:txBody>
      </p:sp>
      <p:sp>
        <p:nvSpPr>
          <p:cNvPr id="5" name="Прямоугольник 6"/>
          <p:cNvSpPr/>
          <p:nvPr/>
        </p:nvSpPr>
        <p:spPr bwMode="auto">
          <a:xfrm>
            <a:off x="4439816" y="545794"/>
            <a:ext cx="676875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sz="4000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 </a:t>
            </a:r>
            <a:endParaRPr lang="ru-RU" sz="4000" b="1">
              <a:solidFill>
                <a:schemeClr val="accent1">
                  <a:lumMod val="50000"/>
                </a:schemeClr>
              </a:solidFill>
              <a:latin typeface="Cambria"/>
              <a:cs typeface="Times New Roman"/>
            </a:endParaRPr>
          </a:p>
          <a:p>
            <a:pPr>
              <a:defRPr/>
            </a:pP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КАЛЕНДАРЯ</a:t>
            </a:r>
            <a:endParaRPr lang="ru-RU" sz="4000" b="1">
              <a:solidFill>
                <a:schemeClr val="accent1">
                  <a:lumMod val="50000"/>
                </a:schemeClr>
              </a:solidFill>
              <a:latin typeface="Cambria"/>
            </a:endParaRPr>
          </a:p>
        </p:txBody>
      </p:sp>
      <p:pic>
        <p:nvPicPr>
          <p:cNvPr id="6" name="Picture 2" descr="https://im0-tub-ru.yandex.net/i?id=7bf793a70dea62c7e0c13026c0cac27e-sr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04116" y="491773"/>
            <a:ext cx="3366945" cy="3366945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551384" y="467245"/>
            <a:ext cx="11089232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4294967295"/>
          </p:nvPr>
        </p:nvSpPr>
        <p:spPr bwMode="auto">
          <a:xfrm>
            <a:off x="3287688" y="774452"/>
            <a:ext cx="7992888" cy="5246836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>
                <a:latin typeface="Cambria"/>
              </a:rPr>
              <a:t>    </a:t>
            </a:r>
            <a:r>
              <a:rPr lang="ru-RU" sz="4800" b="1">
                <a:solidFill>
                  <a:srgbClr val="FFC000"/>
                </a:solidFill>
                <a:latin typeface="Cambria"/>
              </a:rPr>
              <a:t>ОБЛАЧНЫЕ ВЫЧИСЛЕНИЯ    </a:t>
            </a:r>
            <a:endParaRPr lang="en-US" sz="4800" b="1">
              <a:solidFill>
                <a:srgbClr val="FFC000"/>
              </a:solidFill>
              <a:latin typeface="Cambria"/>
            </a:endParaRPr>
          </a:p>
          <a:p>
            <a:pPr>
              <a:buNone/>
              <a:defRPr/>
            </a:pPr>
            <a:r>
              <a:rPr lang="en-US" sz="4000" b="1">
                <a:solidFill>
                  <a:srgbClr val="FFC000"/>
                </a:solidFill>
                <a:latin typeface="Cambria"/>
              </a:rPr>
              <a:t>   </a:t>
            </a:r>
            <a:r>
              <a:rPr lang="ru-RU" sz="3500">
                <a:solidFill>
                  <a:srgbClr val="002060"/>
                </a:solidFill>
                <a:latin typeface="Cambria"/>
              </a:rPr>
              <a:t>(CLOUD COMPUTING) - ЭТО ТЕХНОЛОГИЯ РАСПРЕДЕЛЁННОЙ ОБРАБОТКИ ДАННЫХ В КОТОРОЙ КОМПЬЮТЕРНЫЕ РЕСУРСЫ И МОЩНОСТИ ПРЕДОСТАВЛЯЮТСЯ ПОЛЬЗОВАТЕЛЮ КАК ИНТЕРНЕТ-СЕРВИС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5" name="Прямоугольник 3"/>
          <p:cNvSpPr/>
          <p:nvPr/>
        </p:nvSpPr>
        <p:spPr bwMode="auto">
          <a:xfrm>
            <a:off x="479376" y="467245"/>
            <a:ext cx="11233248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4"/>
          <p:cNvPicPr>
            <a:picLocks noChangeAspect="1"/>
          </p:cNvPicPr>
          <p:nvPr/>
        </p:nvPicPr>
        <p:blipFill>
          <a:blip r:embed="rId2"/>
          <a:srcRect l="8447" r="60070"/>
          <a:stretch/>
        </p:blipFill>
        <p:spPr bwMode="auto">
          <a:xfrm>
            <a:off x="767408" y="805582"/>
            <a:ext cx="2520280" cy="524683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223792" y="733038"/>
            <a:ext cx="6275040" cy="1143000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ru-RU" b="1">
                <a:solidFill>
                  <a:schemeClr val="tx2">
                    <a:lumMod val="50000"/>
                  </a:schemeClr>
                </a:solidFill>
                <a:latin typeface="Cambria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ВОЗМОЖНОСТИ </a:t>
            </a: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GOOGLE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 </a:t>
            </a:r>
            <a:b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</a:b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ambria"/>
                <a:cs typeface="Times New Roman"/>
              </a:rPr>
              <a:t>CLASSROOM</a:t>
            </a:r>
            <a:br>
              <a:rPr lang="ru-RU">
                <a:solidFill>
                  <a:schemeClr val="tx2">
                    <a:lumMod val="50000"/>
                  </a:schemeClr>
                </a:solidFill>
              </a:rPr>
            </a:br>
            <a:endParaRPr lang="ru-RU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3702527" y="2056973"/>
            <a:ext cx="7488832" cy="4268784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Georgia"/>
              </a:rPr>
              <a:t>СОЗДАТЬ СВОЙ КЛАСС ИЛИ КУРС.</a:t>
            </a:r>
            <a:endParaRPr/>
          </a:p>
          <a:p>
            <a:pPr marL="457200" lvl="1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Georgia"/>
              </a:rPr>
              <a:t>ОРГАНИЗОВАТЬ ЗАПИСЬ УЧАЩИХСЯ НА КУРС</a:t>
            </a:r>
            <a:endParaRPr/>
          </a:p>
          <a:p>
            <a:pPr marL="457200" lvl="1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Georgia"/>
              </a:rPr>
              <a:t>ДЕЛИТЬСЯ С УЧЕНИКАМИ НЕОБХОДИМЫМ УЧЕБНЫМ МАТЕРИАЛОМ</a:t>
            </a:r>
            <a:endParaRPr/>
          </a:p>
          <a:p>
            <a:pPr marL="457200" lvl="1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Georgia"/>
              </a:rPr>
              <a:t>ПРЕДЛОЖИТЬ ЗАДАНИЯ ДЛЯ УЧЕНИКОВ</a:t>
            </a:r>
            <a:endParaRPr/>
          </a:p>
          <a:p>
            <a:pPr marL="457200" lvl="1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Georgia"/>
              </a:rPr>
              <a:t>ОЦЕНИВАТЬ ЗАДАНИЯ УЧАЩИХСЯ И СЛЕДИТЬ ЗА ИХ ПРОГРЕССОМ</a:t>
            </a:r>
            <a:endParaRPr/>
          </a:p>
          <a:p>
            <a:pPr marL="457200" lvl="1" indent="0">
              <a:buNone/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Georgia"/>
              </a:rPr>
              <a:t>ОРГАНИЗОВАТЬ ОБЩЕНИЕ УЧАЩИХСЯ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6" name="Picture 2" descr="https://im0-tub-ru.yandex.net/i?id=4a93a896eb254b87e1dbe04bc1ad2a0e-l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56144" y="75838"/>
            <a:ext cx="3600397" cy="3600400"/>
          </a:xfrm>
          <a:prstGeom prst="rect">
            <a:avLst/>
          </a:prstGeom>
          <a:noFill/>
        </p:spPr>
      </p:pic>
      <p:sp>
        <p:nvSpPr>
          <p:cNvPr id="7" name="Прямоугольник 4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4295800" y="2102993"/>
            <a:ext cx="4680520" cy="1470025"/>
          </a:xfrm>
        </p:spPr>
        <p:txBody>
          <a:bodyPr>
            <a:noAutofit/>
          </a:bodyPr>
          <a:lstStyle/>
          <a:p>
            <a:pPr algn="l">
              <a:defRPr/>
            </a:pPr>
            <a:b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b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ИТОГИ: ПРЕИМУЩЕСТВА И НЕДОСТАТКИ ОБЛАЧНЫХ </a:t>
            </a:r>
            <a:b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sz="40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ТЕХНОЛОГИЙ</a:t>
            </a:r>
            <a:endParaRPr/>
          </a:p>
        </p:txBody>
      </p:sp>
      <p:pic>
        <p:nvPicPr>
          <p:cNvPr id="5" name="Рисунок 3" descr="Весы правосудия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64646" y="1844824"/>
            <a:ext cx="1331154" cy="1008112"/>
          </a:xfrm>
          <a:prstGeom prst="rect">
            <a:avLst/>
          </a:prstGeom>
        </p:spPr>
      </p:pic>
      <p:sp>
        <p:nvSpPr>
          <p:cNvPr id="6" name="Прямоугольник 4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b="1">
                <a:solidFill>
                  <a:schemeClr val="tx2">
                    <a:lumMod val="50000"/>
                  </a:schemeClr>
                </a:solidFill>
                <a:latin typeface="Cambria"/>
              </a:rPr>
              <a:t>ПРЕИМУЩЕСТВА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6262148" y="2325004"/>
            <a:ext cx="5353284" cy="373181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ПОВЫШЕНИЕ КРЕАТИВНОГО ПОТЕНЦИАЛА УЧИТЕЛЯ</a:t>
            </a:r>
            <a:endParaRPr dirty="0"/>
          </a:p>
          <a:p>
            <a:pPr marL="0" indent="0">
              <a:buNone/>
              <a:defRPr/>
            </a:pPr>
            <a:endParaRPr lang="ru-RU" sz="1800" dirty="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1800" dirty="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2400" dirty="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ВОЗМОЖНОСТЬ СОВМЕСТНОЙ РАБОТЫ В РЕЖИМЕ РЕАЛЬНОГО ВРЕМЕНИ</a:t>
            </a:r>
            <a:endParaRPr dirty="0"/>
          </a:p>
          <a:p>
            <a:pPr marL="0" indent="0">
              <a:buNone/>
              <a:defRPr/>
            </a:pPr>
            <a:endParaRPr lang="ru-RU" sz="1800" dirty="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2400" dirty="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2400" dirty="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ambria"/>
              </a:rPr>
              <a:t>ПОВЫШЕНИЕ КАЧЕСТВА ОБРАЗОВАНИЯ</a:t>
            </a:r>
            <a:endParaRPr dirty="0"/>
          </a:p>
          <a:p>
            <a:pPr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  <a:latin typeface="Cambria"/>
            </a:endParaRPr>
          </a:p>
        </p:txBody>
      </p:sp>
      <p:sp>
        <p:nvSpPr>
          <p:cNvPr id="6" name="Прямоугольник 3"/>
          <p:cNvSpPr/>
          <p:nvPr/>
        </p:nvSpPr>
        <p:spPr bwMode="auto">
          <a:xfrm>
            <a:off x="609600" y="467245"/>
            <a:ext cx="10972800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10"/>
          <p:cNvSpPr/>
          <p:nvPr/>
        </p:nvSpPr>
        <p:spPr bwMode="auto">
          <a:xfrm flipH="1">
            <a:off x="5951984" y="1610245"/>
            <a:ext cx="45719" cy="41345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8" name="TextBox 15"/>
          <p:cNvSpPr txBox="1"/>
          <p:nvPr/>
        </p:nvSpPr>
        <p:spPr bwMode="auto">
          <a:xfrm>
            <a:off x="-2365297" y="3819773"/>
            <a:ext cx="85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5400">
                <a:solidFill>
                  <a:srgbClr val="002060"/>
                </a:solidFill>
                <a:latin typeface="Russo One"/>
              </a:rPr>
              <a:t> </a:t>
            </a:r>
            <a:endParaRPr/>
          </a:p>
        </p:txBody>
      </p:sp>
      <p:pic>
        <p:nvPicPr>
          <p:cNvPr id="9" name="Рисунок 8" descr="Статистика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486250" y="1388881"/>
            <a:ext cx="793843" cy="793843"/>
          </a:xfrm>
          <a:prstGeom prst="rect">
            <a:avLst/>
          </a:prstGeom>
        </p:spPr>
      </p:pic>
      <p:pic>
        <p:nvPicPr>
          <p:cNvPr id="10" name="Рисунок 21" descr="Мозг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593775" y="1437056"/>
            <a:ext cx="745668" cy="745668"/>
          </a:xfrm>
          <a:prstGeom prst="rect">
            <a:avLst/>
          </a:prstGeom>
        </p:spPr>
      </p:pic>
      <p:pic>
        <p:nvPicPr>
          <p:cNvPr id="11" name="Рисунок 23" descr="Едящий человек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540827" y="2934726"/>
            <a:ext cx="795198" cy="795198"/>
          </a:xfrm>
          <a:prstGeom prst="rect">
            <a:avLst/>
          </a:prstGeom>
        </p:spPr>
      </p:pic>
      <p:pic>
        <p:nvPicPr>
          <p:cNvPr id="12" name="Рисунок 27" descr="Конференц-зал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365681" y="2971335"/>
            <a:ext cx="1053055" cy="1053055"/>
          </a:xfrm>
          <a:prstGeom prst="rect">
            <a:avLst/>
          </a:prstGeom>
        </p:spPr>
      </p:pic>
      <p:pic>
        <p:nvPicPr>
          <p:cNvPr id="13" name="Рисунок 29" descr="Мозговой штурм в группе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486250" y="4376456"/>
            <a:ext cx="811162" cy="811162"/>
          </a:xfrm>
          <a:prstGeom prst="rect">
            <a:avLst/>
          </a:prstGeom>
        </p:spPr>
      </p:pic>
      <p:sp>
        <p:nvSpPr>
          <p:cNvPr id="14" name="Прямоугольник 32"/>
          <p:cNvSpPr/>
          <p:nvPr/>
        </p:nvSpPr>
        <p:spPr bwMode="auto">
          <a:xfrm>
            <a:off x="1413464" y="2325004"/>
            <a:ext cx="3939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ПОВЫШЕНИЕ МОТИВАЦИИ ОБУЧАЮЩИХСЯ</a:t>
            </a:r>
            <a:endParaRPr/>
          </a:p>
        </p:txBody>
      </p:sp>
      <p:sp>
        <p:nvSpPr>
          <p:cNvPr id="15" name="Прямоугольник 33"/>
          <p:cNvSpPr/>
          <p:nvPr/>
        </p:nvSpPr>
        <p:spPr bwMode="auto">
          <a:xfrm>
            <a:off x="1323523" y="4089089"/>
            <a:ext cx="4119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>
                <a:solidFill>
                  <a:schemeClr val="accent1">
                    <a:lumMod val="50000"/>
                  </a:schemeClr>
                </a:solidFill>
                <a:latin typeface="Cambria"/>
              </a:rPr>
              <a:t>СОЗДАНИЕ ЕДИНОГО ОБРАЗОВАТЕЛЬНОГО ПРОСТРАНСТВА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75520" y="40466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НЕДОСТАТКИ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6574264" y="1667252"/>
            <a:ext cx="4818601" cy="12241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Cambria"/>
              </a:rPr>
              <a:t>ЗАВИСИМОСТЬ ОТ НАЛИЧИЯ ИНТЕРНЕТА</a:t>
            </a:r>
            <a:endParaRPr/>
          </a:p>
        </p:txBody>
      </p:sp>
      <p:sp>
        <p:nvSpPr>
          <p:cNvPr id="6" name="Прямоугольник 3"/>
          <p:cNvSpPr/>
          <p:nvPr/>
        </p:nvSpPr>
        <p:spPr bwMode="auto">
          <a:xfrm>
            <a:off x="623391" y="467245"/>
            <a:ext cx="11017224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9" descr="Разблокировать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42068" y="2599254"/>
            <a:ext cx="907019" cy="907019"/>
          </a:xfrm>
          <a:prstGeom prst="rect">
            <a:avLst/>
          </a:prstGeom>
        </p:spPr>
      </p:pic>
      <p:pic>
        <p:nvPicPr>
          <p:cNvPr id="8" name="Рисунок 11" descr="Wi-Fi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574913" y="1390444"/>
            <a:ext cx="1012668" cy="1012668"/>
          </a:xfrm>
          <a:prstGeom prst="rect">
            <a:avLst/>
          </a:prstGeom>
        </p:spPr>
      </p:pic>
      <p:sp>
        <p:nvSpPr>
          <p:cNvPr id="9" name="TextBox 12"/>
          <p:cNvSpPr txBox="1"/>
          <p:nvPr/>
        </p:nvSpPr>
        <p:spPr bwMode="auto">
          <a:xfrm>
            <a:off x="1317148" y="2403114"/>
            <a:ext cx="41819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2400">
                <a:solidFill>
                  <a:schemeClr val="accent1">
                    <a:lumMod val="50000"/>
                  </a:schemeClr>
                </a:solidFill>
                <a:latin typeface="Cambria"/>
              </a:rPr>
              <a:t>НЕБЕЗОПАСНОСТЬ ПЕРСОНАЛЬНЫХ ДАННЫХ</a:t>
            </a:r>
            <a:endParaRPr/>
          </a:p>
          <a:p>
            <a:pPr algn="r">
              <a:defRPr/>
            </a:pPr>
            <a:endParaRPr lang="ru-RU"/>
          </a:p>
        </p:txBody>
      </p:sp>
      <p:sp>
        <p:nvSpPr>
          <p:cNvPr id="10" name="Прямоугольник 13"/>
          <p:cNvSpPr/>
          <p:nvPr/>
        </p:nvSpPr>
        <p:spPr bwMode="auto">
          <a:xfrm>
            <a:off x="5997702" y="1610245"/>
            <a:ext cx="45719" cy="189602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 bwMode="auto">
          <a:xfrm>
            <a:off x="2221210" y="3956674"/>
            <a:ext cx="7772400" cy="14700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Cambria"/>
              </a:rPr>
              <a:t>СПАСИБО ЗА ВНИМАНИЕ</a:t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Cambria"/>
              </a:rPr>
            </a:br>
            <a:endParaRPr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 bwMode="auto">
          <a:xfrm>
            <a:off x="2061320" y="4869159"/>
            <a:ext cx="8064896" cy="175259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>
                <a:latin typeface="Cambria"/>
              </a:rPr>
              <a:t>Яковлева Надежда Геннадьевна,   </a:t>
            </a:r>
            <a:endParaRPr/>
          </a:p>
          <a:p>
            <a:pPr>
              <a:defRPr/>
            </a:pPr>
            <a:r>
              <a:rPr lang="ru-RU" sz="2800">
                <a:latin typeface="Cambria"/>
              </a:rPr>
              <a:t>(с.т. 8-909-731-01-80,  </a:t>
            </a:r>
            <a:r>
              <a:rPr lang="en-US" sz="2800">
                <a:latin typeface="Cambria"/>
              </a:rPr>
              <a:t>e-mail fanni1909@yandex.ru)</a:t>
            </a:r>
            <a:endParaRPr lang="ru-RU" sz="2800">
              <a:latin typeface="Cambria"/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519310"/>
            <a:ext cx="12214820" cy="3053705"/>
          </a:xfrm>
          <a:prstGeom prst="rect">
            <a:avLst/>
          </a:prstGeom>
        </p:spPr>
      </p:pic>
      <p:sp>
        <p:nvSpPr>
          <p:cNvPr id="7" name="Стрелка: пятиугольник 6"/>
          <p:cNvSpPr/>
          <p:nvPr/>
        </p:nvSpPr>
        <p:spPr bwMode="auto">
          <a:xfrm rot="5400000">
            <a:off x="1536503" y="3039692"/>
            <a:ext cx="1049633" cy="1181993"/>
          </a:xfrm>
          <a:prstGeom prst="homePlate">
            <a:avLst>
              <a:gd name="adj" fmla="val 234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78FA9F-F6EE-4A4E-A652-DF168CD5491B}"/>
              </a:ext>
            </a:extLst>
          </p:cNvPr>
          <p:cNvSpPr txBox="1"/>
          <p:nvPr/>
        </p:nvSpPr>
        <p:spPr>
          <a:xfrm>
            <a:off x="1847528" y="2274838"/>
            <a:ext cx="842493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Cambria"/>
              </a:rPr>
              <a:t>ССЫЛКА НА ЗАПИСЬ: </a:t>
            </a:r>
            <a:r>
              <a:rPr lang="en-US" sz="3600" b="0" i="0" dirty="0">
                <a:solidFill>
                  <a:srgbClr val="333333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https://events.webinar.ru/51207829/2017633520/record-new/2078170646</a:t>
            </a:r>
            <a:endParaRPr lang="ru-RU" sz="3600" b="0" i="0" dirty="0">
              <a:solidFill>
                <a:srgbClr val="333333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88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 bwMode="auto">
          <a:xfrm>
            <a:off x="4871864" y="2132857"/>
            <a:ext cx="4536504" cy="147002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 </a:t>
            </a:r>
            <a:b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ОБЛАЧНЫЕ ТЕХНОЛОГИИ</a:t>
            </a:r>
            <a:endParaRPr/>
          </a:p>
        </p:txBody>
      </p:sp>
      <p:pic>
        <p:nvPicPr>
          <p:cNvPr id="5" name="Рисунок 2" descr="Облачные вычисления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143672" y="2348880"/>
            <a:ext cx="1458220" cy="1458220"/>
          </a:xfrm>
          <a:prstGeom prst="rect">
            <a:avLst/>
          </a:prstGeom>
        </p:spPr>
      </p:pic>
      <p:sp>
        <p:nvSpPr>
          <p:cNvPr id="6" name="Прямоугольник 4"/>
          <p:cNvSpPr/>
          <p:nvPr/>
        </p:nvSpPr>
        <p:spPr bwMode="auto">
          <a:xfrm>
            <a:off x="551384" y="476672"/>
            <a:ext cx="11161240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15"/>
          <p:cNvPicPr>
            <a:picLocks noChangeAspect="1"/>
          </p:cNvPicPr>
          <p:nvPr/>
        </p:nvPicPr>
        <p:blipFill>
          <a:blip r:embed="rId2"/>
          <a:srcRect l="8447" r="52921"/>
          <a:stretch/>
        </p:blipFill>
        <p:spPr bwMode="auto">
          <a:xfrm>
            <a:off x="887636" y="805582"/>
            <a:ext cx="3092609" cy="5246836"/>
          </a:xfrm>
          <a:prstGeom prst="rect">
            <a:avLst/>
          </a:prstGeom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266446" y="1544064"/>
            <a:ext cx="6890142" cy="498126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000">
                <a:solidFill>
                  <a:schemeClr val="tx2">
                    <a:lumMod val="50000"/>
                  </a:schemeClr>
                </a:solidFill>
                <a:latin typeface="Cambria"/>
              </a:rPr>
              <a:t>ИДЕЯ О ВОЗМОЖНОСТИ ПРЕДОСТАВЛЕНИЯ ПОЛЬЗОВАТЕЛЯМ ИНТЕРНЕТА ДОСТУПА К ПРОГРАММАМ.  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tx2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>
                    <a:lumMod val="50000"/>
                  </a:schemeClr>
                </a:solidFill>
                <a:latin typeface="Cambria"/>
              </a:rPr>
              <a:t>ПРОПУСКНАЯ СПОСОБНОСТЬ ИНТЕРНЕТА УВЕЛИЧИЛАСЬ, НО ПРОФИЛЬНЫЕ  КОМПАНИИ ЕЩЁ НЕГОТОВЫ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tx2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>
                    <a:lumMod val="50000"/>
                  </a:schemeClr>
                </a:solidFill>
                <a:latin typeface="Cambria"/>
              </a:rPr>
              <a:t>ВПЕРВЫЕ ПОЯВИЛАСЬ ФИРМА, КОТОРАЯ ПРЕДОСТАВИЛА ПОСЕТИТЕЛЯМ ДОСТУП К ПО КАК К СЕРВИСУ.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tx2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tx2">
                    <a:lumMod val="50000"/>
                  </a:schemeClr>
                </a:solidFill>
                <a:latin typeface="Cambria"/>
              </a:rPr>
              <a:t>ОБЛАЧНЫЕ ТЕХНОЛОГИИ ПОЯВИЛИСЬ В РОССИИ</a:t>
            </a:r>
            <a:endParaRPr/>
          </a:p>
        </p:txBody>
      </p:sp>
      <p:sp>
        <p:nvSpPr>
          <p:cNvPr id="6" name="Прямоугольник 3"/>
          <p:cNvSpPr/>
          <p:nvPr/>
        </p:nvSpPr>
        <p:spPr bwMode="auto">
          <a:xfrm>
            <a:off x="479376" y="457818"/>
            <a:ext cx="11161240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10"/>
          <p:cNvSpPr txBox="1"/>
          <p:nvPr/>
        </p:nvSpPr>
        <p:spPr bwMode="auto">
          <a:xfrm>
            <a:off x="2100950" y="1373917"/>
            <a:ext cx="1505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C000"/>
                </a:solidFill>
                <a:latin typeface="Russo One"/>
              </a:rPr>
              <a:t>70 - е</a:t>
            </a:r>
            <a:endParaRPr/>
          </a:p>
        </p:txBody>
      </p:sp>
      <p:sp>
        <p:nvSpPr>
          <p:cNvPr id="8" name="TextBox 11"/>
          <p:cNvSpPr txBox="1"/>
          <p:nvPr/>
        </p:nvSpPr>
        <p:spPr bwMode="auto">
          <a:xfrm>
            <a:off x="2087765" y="2704305"/>
            <a:ext cx="1505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C000"/>
                </a:solidFill>
                <a:latin typeface="Russo One"/>
              </a:rPr>
              <a:t>90 - е</a:t>
            </a:r>
            <a:endParaRPr/>
          </a:p>
        </p:txBody>
      </p:sp>
      <p:sp>
        <p:nvSpPr>
          <p:cNvPr id="9" name="TextBox 12"/>
          <p:cNvSpPr txBox="1"/>
          <p:nvPr/>
        </p:nvSpPr>
        <p:spPr bwMode="auto">
          <a:xfrm>
            <a:off x="2008705" y="4034694"/>
            <a:ext cx="1705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C000"/>
                </a:solidFill>
                <a:latin typeface="Russo One"/>
              </a:rPr>
              <a:t>2000 г.</a:t>
            </a:r>
            <a:endParaRPr/>
          </a:p>
        </p:txBody>
      </p:sp>
      <p:sp>
        <p:nvSpPr>
          <p:cNvPr id="10" name="TextBox 13"/>
          <p:cNvSpPr txBox="1"/>
          <p:nvPr/>
        </p:nvSpPr>
        <p:spPr bwMode="auto">
          <a:xfrm>
            <a:off x="2036380" y="5298194"/>
            <a:ext cx="1650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200">
                <a:solidFill>
                  <a:srgbClr val="FFC000"/>
                </a:solidFill>
                <a:latin typeface="Russo One"/>
              </a:rPr>
              <a:t>2010 г.</a:t>
            </a:r>
            <a:endParaRPr/>
          </a:p>
        </p:txBody>
      </p:sp>
      <p:sp>
        <p:nvSpPr>
          <p:cNvPr id="11" name="TextBox 14"/>
          <p:cNvSpPr txBox="1"/>
          <p:nvPr/>
        </p:nvSpPr>
        <p:spPr bwMode="auto">
          <a:xfrm>
            <a:off x="4266446" y="616697"/>
            <a:ext cx="68901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800" b="1">
                <a:solidFill>
                  <a:srgbClr val="002060"/>
                </a:solidFill>
                <a:latin typeface="Cambria"/>
                <a:ea typeface="Cambria"/>
              </a:rPr>
              <a:t>НЕМНОГО ИСТОРИИ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21"/>
          <p:cNvPicPr>
            <a:picLocks noChangeAspect="1"/>
          </p:cNvPicPr>
          <p:nvPr/>
        </p:nvPicPr>
        <p:blipFill>
          <a:blip r:embed="rId2"/>
          <a:srcRect l="8447" r="41076"/>
          <a:stretch/>
        </p:blipFill>
        <p:spPr bwMode="auto">
          <a:xfrm>
            <a:off x="830998" y="805582"/>
            <a:ext cx="4040866" cy="5246836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 bwMode="auto">
          <a:xfrm>
            <a:off x="1947961" y="404664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8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ВИДЫ</a:t>
            </a:r>
            <a:endParaRPr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 bwMode="auto">
          <a:xfrm>
            <a:off x="5015880" y="1601788"/>
            <a:ext cx="6048672" cy="432048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en-US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IT</a:t>
            </a:r>
            <a:r>
              <a:rPr lang="ru-RU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 - ИНФРАСТРУКТУРА, ИСПОЛЬЗУЕМАЯ ОДНОВРЕМЕННО МНОЖЕСТВОМ КОМПАНИЙ И СЕРВИСОВ</a:t>
            </a:r>
            <a:endParaRPr lang="en-US" sz="8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8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8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en-US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IT</a:t>
            </a:r>
            <a:r>
              <a:rPr lang="ru-RU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 - ИНФРАСТРУКТУРА КОНТРОЛИРУЕМАЯ И ЭКСПЛУАТИРУЕМАЯ В ИНТЕРЕСАХ ОДНОЙ-ЕДИНСТВЕННОЙ ОРГАНИЗАЦИИ</a:t>
            </a:r>
            <a:endParaRPr lang="en-US" sz="8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en-US" sz="8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endParaRPr lang="ru-RU" sz="8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 </a:t>
            </a:r>
            <a:endParaRPr/>
          </a:p>
          <a:p>
            <a:pPr marL="0" indent="0">
              <a:buNone/>
              <a:defRPr/>
            </a:pPr>
            <a:r>
              <a:rPr lang="en-US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IT</a:t>
            </a:r>
            <a:r>
              <a:rPr lang="ru-RU" sz="8000">
                <a:solidFill>
                  <a:schemeClr val="accent1">
                    <a:lumMod val="50000"/>
                  </a:schemeClr>
                </a:solidFill>
                <a:latin typeface="Cambria"/>
              </a:rPr>
              <a:t> - ИНФРАСТРУКТУРА ИСПОЛЬЗУЮЩАЯ ЛУЧШИЕ КАЧЕСТВА ПУБЛИЧНОГО И ПРИВАТНОГО ОБЛАКА ПРИ РЕШЕНИИ ПОСТАВЛЕННОЙ ЗАДАЧИ 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7" name="Прямоугольник 3"/>
          <p:cNvSpPr/>
          <p:nvPr/>
        </p:nvSpPr>
        <p:spPr bwMode="auto">
          <a:xfrm>
            <a:off x="479376" y="476672"/>
            <a:ext cx="11233248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4"/>
          <p:cNvSpPr txBox="1"/>
          <p:nvPr/>
        </p:nvSpPr>
        <p:spPr bwMode="auto">
          <a:xfrm>
            <a:off x="2127142" y="1554436"/>
            <a:ext cx="2493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2800" b="1">
                <a:solidFill>
                  <a:srgbClr val="FFC000"/>
                </a:solidFill>
                <a:latin typeface="Cambria"/>
              </a:rPr>
              <a:t>ПУБЛИЧНОЕ ОБЛАКО</a:t>
            </a:r>
            <a:endParaRPr lang="ru-RU" sz="2800">
              <a:solidFill>
                <a:srgbClr val="FFC000"/>
              </a:solidFill>
            </a:endParaRPr>
          </a:p>
        </p:txBody>
      </p:sp>
      <p:sp>
        <p:nvSpPr>
          <p:cNvPr id="9" name="TextBox 5"/>
          <p:cNvSpPr txBox="1"/>
          <p:nvPr/>
        </p:nvSpPr>
        <p:spPr bwMode="auto">
          <a:xfrm>
            <a:off x="2351584" y="2931031"/>
            <a:ext cx="22025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2800" b="1">
                <a:solidFill>
                  <a:srgbClr val="FFC000"/>
                </a:solidFill>
                <a:latin typeface="Cambria"/>
              </a:rPr>
              <a:t>ЧАСТНОЕ ОБЛАКО</a:t>
            </a:r>
            <a:endParaRPr lang="ru-RU" sz="2800">
              <a:solidFill>
                <a:srgbClr val="FFC000"/>
              </a:solidFill>
            </a:endParaRPr>
          </a:p>
        </p:txBody>
      </p:sp>
      <p:sp>
        <p:nvSpPr>
          <p:cNvPr id="10" name="TextBox 6"/>
          <p:cNvSpPr txBox="1"/>
          <p:nvPr/>
        </p:nvSpPr>
        <p:spPr bwMode="auto">
          <a:xfrm>
            <a:off x="2134512" y="4581128"/>
            <a:ext cx="2493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2800" b="1">
                <a:solidFill>
                  <a:srgbClr val="FFC000"/>
                </a:solidFill>
                <a:latin typeface="Cambria"/>
              </a:rPr>
              <a:t>ГИБРИДНОЕ ОБЛАКО</a:t>
            </a:r>
            <a:endParaRPr lang="ru-RU" sz="2800">
              <a:solidFill>
                <a:srgbClr val="FFC000"/>
              </a:solidFill>
            </a:endParaRPr>
          </a:p>
        </p:txBody>
      </p:sp>
      <p:sp>
        <p:nvSpPr>
          <p:cNvPr id="11" name="Прямоугольник 7"/>
          <p:cNvSpPr/>
          <p:nvPr/>
        </p:nvSpPr>
        <p:spPr bwMode="auto">
          <a:xfrm>
            <a:off x="4731354" y="1661146"/>
            <a:ext cx="63589" cy="88257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9"/>
          <p:cNvSpPr/>
          <p:nvPr/>
        </p:nvSpPr>
        <p:spPr bwMode="auto">
          <a:xfrm>
            <a:off x="4736267" y="4581128"/>
            <a:ext cx="63589" cy="1143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0"/>
          <p:cNvSpPr/>
          <p:nvPr/>
        </p:nvSpPr>
        <p:spPr bwMode="auto">
          <a:xfrm>
            <a:off x="4736267" y="3010755"/>
            <a:ext cx="63589" cy="1143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295800" y="770770"/>
            <a:ext cx="6310812" cy="11430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3600" b="1">
                <a:solidFill>
                  <a:srgbClr val="FFC000"/>
                </a:solidFill>
                <a:latin typeface="Cambria"/>
              </a:rPr>
              <a:t>ВОЗМОЖНОСТИ ОБЛАЧНЫХ ВЫЧИСЛЕНИЙ</a:t>
            </a:r>
            <a:endParaRPr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159424" y="2054782"/>
            <a:ext cx="6886876" cy="4032448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ДОСТУП К ЛИЧНОЙ ИНФОРМАЦИИ С ЛЮБОГО УСТРОЙСТВА ПОДКЛЮЧЁННОГО К ИНТЕРНЕТУ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РАБОТА В ЛЮБОЙ ОПЕРАЦИОННОЙ СИСТЕМЕ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МНОГИЕ ПЛАТНЫЕ ПРОГРАММЫ СТАЛИ</a:t>
            </a:r>
            <a:endParaRPr/>
          </a:p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 БЕСПЛАТНЫМИ ВЕБ-ПРИЛОЖЕНИЯМИ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ВЫ НИКОГДА НЕ ПОТЕРЯЕТЕ ВАЖНУЮ ИНФОРМАЦИЮ</a:t>
            </a:r>
            <a:endParaRPr/>
          </a:p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НЕ НАДО СЛЕДИТЬ ЗА ВЫХОДОМ ОБНОВЛЕНИЙ</a:t>
            </a:r>
            <a:endParaRPr/>
          </a:p>
          <a:p>
            <a:pPr marL="0" indent="0">
              <a:buNone/>
              <a:defRPr/>
            </a:pPr>
            <a:endParaRPr lang="ru-RU" sz="2000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2000">
                <a:solidFill>
                  <a:schemeClr val="accent1">
                    <a:lumMod val="50000"/>
                  </a:schemeClr>
                </a:solidFill>
                <a:latin typeface="Cambria"/>
              </a:rPr>
              <a:t>МОЖНО СВОЮ ИНФОРМАЦИЮ ОБЪЕДИНЯТЬ С ДРУГИМИ ПОЛЬЗОВАТЕЛЯМИ</a:t>
            </a:r>
            <a:endParaRPr/>
          </a:p>
        </p:txBody>
      </p:sp>
      <p:sp>
        <p:nvSpPr>
          <p:cNvPr id="6" name="Прямоугольник 3"/>
          <p:cNvSpPr/>
          <p:nvPr/>
        </p:nvSpPr>
        <p:spPr bwMode="auto">
          <a:xfrm>
            <a:off x="551384" y="476672"/>
            <a:ext cx="10945216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12"/>
          <p:cNvSpPr txBox="1"/>
          <p:nvPr/>
        </p:nvSpPr>
        <p:spPr bwMode="auto">
          <a:xfrm>
            <a:off x="5688941" y="3903500"/>
            <a:ext cx="6774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FFC000"/>
                </a:solidFill>
                <a:latin typeface="Cambria"/>
                <a:ea typeface="Cambria"/>
              </a:rPr>
              <a:t> </a:t>
            </a:r>
            <a:endParaRPr/>
          </a:p>
        </p:txBody>
      </p:sp>
      <p:pic>
        <p:nvPicPr>
          <p:cNvPr id="8" name="Рисунок 24"/>
          <p:cNvPicPr>
            <a:picLocks noChangeAspect="1"/>
          </p:cNvPicPr>
          <p:nvPr/>
        </p:nvPicPr>
        <p:blipFill>
          <a:blip r:embed="rId2"/>
          <a:srcRect l="8447" r="52921"/>
          <a:stretch/>
        </p:blipFill>
        <p:spPr bwMode="auto">
          <a:xfrm>
            <a:off x="985462" y="805582"/>
            <a:ext cx="3092609" cy="52468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985739" y="805582"/>
            <a:ext cx="6408712" cy="114300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4800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АКТУАЛЬНОСТЬ ИСПОЛЬЗОВАНИЯ</a:t>
            </a:r>
            <a:endParaRPr lang="ru-RU" sz="480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4985739" y="1893062"/>
            <a:ext cx="6408712" cy="454072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endParaRPr lang="ru-RU" sz="2400" b="1">
              <a:solidFill>
                <a:schemeClr val="accent1">
                  <a:lumMod val="50000"/>
                </a:schemeClr>
              </a:solidFill>
              <a:latin typeface="Cambria"/>
            </a:endParaRPr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СОХРАНЯЕТСЯ КОНФИДЕНЦИАЛЬНОСТЬ ИНФОРМАЦИИ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СОХРАННОСТЬ ХРАНИЛИЩ ОБЕСПЕЧИВАЮТ НЕСКОЛЬКО МОЩНЫХ СЕРВЕРОВ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ФАЙЛАМИ, СОХРАНЁННЫМИ НА ОБЛАКЕ МОЖНО ОЧЕНЬ БЫСТРО ОБМЕНИВАТЬСЯ С ДРУГИМИ ПОЛЬЗОВАТЕЛЯМИ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ОБЛАЧНЫЕ ХРАНИЛИЩА ИНТЕГРИРОВАНЫ С МНОГИМИ ПОЛЕЗНЫМИ СЕРВИСАМИ 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ХРАНИЛИЩЕ МОЖНО СИНХРОНИЗИРОВАТЬ С ЛЮБОЙ ПАПКОЙ НА ЖЁСТКОМ ДИСКЕ КОМПЬЮТЕРА</a:t>
            </a:r>
            <a:endParaRPr/>
          </a:p>
          <a:p>
            <a:pPr marL="0" indent="0">
              <a:buNone/>
              <a:defRPr/>
            </a:pPr>
            <a:r>
              <a:rPr lang="ru-RU" sz="3400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ОБЛАЧНЫЕ ХРАНИЛИЩА ПОДДЕРЖИВАЮТ ДО 30 ФОРМАТОВ</a:t>
            </a:r>
            <a:endParaRPr lang="ru-RU" sz="3400" b="1">
              <a:solidFill>
                <a:schemeClr val="accent1">
                  <a:lumMod val="50000"/>
                </a:schemeClr>
              </a:solidFill>
              <a:latin typeface="Cambria"/>
            </a:endParaRPr>
          </a:p>
        </p:txBody>
      </p:sp>
      <p:sp>
        <p:nvSpPr>
          <p:cNvPr id="6" name="Прямоугольник 3"/>
          <p:cNvSpPr/>
          <p:nvPr/>
        </p:nvSpPr>
        <p:spPr bwMode="auto">
          <a:xfrm>
            <a:off x="551384" y="476672"/>
            <a:ext cx="11089232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7" name="Группа 21"/>
          <p:cNvGrpSpPr/>
          <p:nvPr/>
        </p:nvGrpSpPr>
        <p:grpSpPr bwMode="auto">
          <a:xfrm>
            <a:off x="995159" y="805582"/>
            <a:ext cx="3744415" cy="5246836"/>
            <a:chOff x="1541736" y="814390"/>
            <a:chExt cx="3639321" cy="5246836"/>
          </a:xfrm>
        </p:grpSpPr>
        <p:pic>
          <p:nvPicPr>
            <p:cNvPr id="8" name="Рисунок 20"/>
            <p:cNvPicPr>
              <a:picLocks noChangeAspect="1"/>
            </p:cNvPicPr>
            <p:nvPr/>
          </p:nvPicPr>
          <p:blipFill>
            <a:blip r:embed="rId2"/>
            <a:srcRect l="16353" r="37974"/>
            <a:stretch/>
          </p:blipFill>
          <p:spPr bwMode="auto">
            <a:xfrm>
              <a:off x="1541736" y="814390"/>
              <a:ext cx="3639321" cy="5246836"/>
            </a:xfrm>
            <a:prstGeom prst="rect">
              <a:avLst/>
            </a:prstGeom>
          </p:spPr>
        </p:pic>
        <p:sp>
          <p:nvSpPr>
            <p:cNvPr id="9" name="Прямоугольник 4"/>
            <p:cNvSpPr/>
            <p:nvPr/>
          </p:nvSpPr>
          <p:spPr bwMode="auto">
            <a:xfrm>
              <a:off x="3258067" y="2172977"/>
              <a:ext cx="1839671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C000"/>
                  </a:solidFill>
                  <a:latin typeface="Cambria"/>
                </a:rPr>
                <a:t>ПРИВАТНОСТЬ</a:t>
              </a:r>
              <a:endParaRPr lang="ru-RU">
                <a:solidFill>
                  <a:srgbClr val="FFC000"/>
                </a:solidFill>
              </a:endParaRPr>
            </a:p>
          </p:txBody>
        </p:sp>
        <p:sp>
          <p:nvSpPr>
            <p:cNvPr id="10" name="Прямоугольник 5"/>
            <p:cNvSpPr/>
            <p:nvPr/>
          </p:nvSpPr>
          <p:spPr bwMode="auto">
            <a:xfrm>
              <a:off x="3334114" y="2695481"/>
              <a:ext cx="1763624" cy="36933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C000"/>
                  </a:solidFill>
                  <a:latin typeface="Cambria"/>
                </a:rPr>
                <a:t>НАДЁЖНОСТЬ</a:t>
              </a:r>
              <a:endParaRPr/>
            </a:p>
          </p:txBody>
        </p:sp>
        <p:sp>
          <p:nvSpPr>
            <p:cNvPr id="11" name="Прямоугольник 6"/>
            <p:cNvSpPr/>
            <p:nvPr/>
          </p:nvSpPr>
          <p:spPr bwMode="auto">
            <a:xfrm>
              <a:off x="2934798" y="3313668"/>
              <a:ext cx="2166170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C000"/>
                  </a:solidFill>
                  <a:latin typeface="Cambria"/>
                </a:rPr>
                <a:t>ОПЕРАТИВНОСТЬ</a:t>
              </a:r>
              <a:r>
                <a:rPr lang="ru-RU" b="1">
                  <a:solidFill>
                    <a:schemeClr val="accent1">
                      <a:lumMod val="50000"/>
                    </a:schemeClr>
                  </a:solidFill>
                  <a:latin typeface="Cambria"/>
                </a:rPr>
                <a:t> </a:t>
              </a:r>
              <a:endParaRPr/>
            </a:p>
          </p:txBody>
        </p:sp>
        <p:sp>
          <p:nvSpPr>
            <p:cNvPr id="12" name="Прямоугольник 7"/>
            <p:cNvSpPr/>
            <p:nvPr/>
          </p:nvSpPr>
          <p:spPr bwMode="auto">
            <a:xfrm>
              <a:off x="2413559" y="4133801"/>
              <a:ext cx="2756076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C000"/>
                  </a:solidFill>
                  <a:latin typeface="Cambria"/>
                </a:rPr>
                <a:t>ИНТЕГРИРОВАННОСТЬ</a:t>
              </a:r>
              <a:endParaRPr/>
            </a:p>
          </p:txBody>
        </p:sp>
        <p:sp>
          <p:nvSpPr>
            <p:cNvPr id="13" name="Прямоугольник 8"/>
            <p:cNvSpPr/>
            <p:nvPr/>
          </p:nvSpPr>
          <p:spPr bwMode="auto">
            <a:xfrm>
              <a:off x="2921905" y="4785894"/>
              <a:ext cx="2247731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C000"/>
                  </a:solidFill>
                  <a:latin typeface="Cambria"/>
                </a:rPr>
                <a:t>СИНХРОНИЗАЦИЯ</a:t>
              </a:r>
              <a:r>
                <a:rPr lang="ru-RU" b="1">
                  <a:solidFill>
                    <a:schemeClr val="accent1">
                      <a:lumMod val="50000"/>
                    </a:schemeClr>
                  </a:solidFill>
                  <a:latin typeface="Cambria"/>
                </a:rPr>
                <a:t> </a:t>
              </a:r>
              <a:endParaRPr/>
            </a:p>
          </p:txBody>
        </p:sp>
        <p:sp>
          <p:nvSpPr>
            <p:cNvPr id="14" name="Прямоугольник 9"/>
            <p:cNvSpPr/>
            <p:nvPr/>
          </p:nvSpPr>
          <p:spPr bwMode="auto">
            <a:xfrm>
              <a:off x="2372671" y="5493065"/>
              <a:ext cx="2803524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b="1">
                  <a:solidFill>
                    <a:srgbClr val="FFC000"/>
                  </a:solidFill>
                  <a:latin typeface="Cambria"/>
                </a:rPr>
                <a:t>МУЛЬТИФОРМАТНОСТЬ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 bwMode="auto">
          <a:xfrm>
            <a:off x="5015880" y="2132857"/>
            <a:ext cx="4032448" cy="1470025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b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</a:b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Cambria"/>
              </a:rPr>
              <a:t>ОБЛАЧНЫЕ ХРАНИЛИЩА</a:t>
            </a:r>
            <a:endParaRPr/>
          </a:p>
        </p:txBody>
      </p:sp>
      <p:pic>
        <p:nvPicPr>
          <p:cNvPr id="5" name="Рисунок 2" descr="Синхронизация облака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467708" y="2209329"/>
            <a:ext cx="1368152" cy="1368152"/>
          </a:xfrm>
          <a:prstGeom prst="rect">
            <a:avLst/>
          </a:prstGeom>
        </p:spPr>
      </p:pic>
      <p:sp>
        <p:nvSpPr>
          <p:cNvPr id="6" name="Прямоугольник 4"/>
          <p:cNvSpPr/>
          <p:nvPr/>
        </p:nvSpPr>
        <p:spPr bwMode="auto">
          <a:xfrm>
            <a:off x="551384" y="467245"/>
            <a:ext cx="11233248" cy="590465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1031</Words>
  <Application>Microsoft Office PowerPoint</Application>
  <DocSecurity>0</DocSecurity>
  <PresentationFormat>Широкоэкранный</PresentationFormat>
  <Paragraphs>177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</vt:lpstr>
      <vt:lpstr>Georgia</vt:lpstr>
      <vt:lpstr>Russo One</vt:lpstr>
      <vt:lpstr>Тема Office</vt:lpstr>
      <vt:lpstr>   ОБЛАЧНЫЕ СЕРВИСЫ И ОФИСНЫЕ ПРИЛОЖЕНИЯ В РАБОТЕ УЧИТЕЛЯ - ПРЕДМЕТНИКА </vt:lpstr>
      <vt:lpstr>ОГЛАВЛЕНИЕ </vt:lpstr>
      <vt:lpstr>Презентация PowerPoint</vt:lpstr>
      <vt:lpstr>  ОБЛАЧНЫЕ ТЕХНОЛОГИИ</vt:lpstr>
      <vt:lpstr>Презентация PowerPoint</vt:lpstr>
      <vt:lpstr>ВИДЫ</vt:lpstr>
      <vt:lpstr>ВОЗМОЖНОСТИ ОБЛАЧНЫХ ВЫЧИСЛЕНИЙ</vt:lpstr>
      <vt:lpstr>АКТУАЛЬНОСТЬ ИСПОЛЬЗОВАНИЯ</vt:lpstr>
      <vt:lpstr> ОБЛАЧНЫЕ ХРАНИЛИЩА</vt:lpstr>
      <vt:lpstr>    ЯНДЕКС ДИСК </vt:lpstr>
      <vt:lpstr> GOOGLE ДИСК </vt:lpstr>
      <vt:lpstr> ОБЛАКО MAIL.RU </vt:lpstr>
      <vt:lpstr> DROPBOX </vt:lpstr>
      <vt:lpstr> ONEDRIVE </vt:lpstr>
      <vt:lpstr>4 ЦЕЛИ ДЛЯ ИСПОЛЬЗОВАНИЯ ОБЛАЧНЫХ ХРАНИЛИЩ</vt:lpstr>
      <vt:lpstr> ИДЕИ ИСПОЛЬЗОВАНИЯ  ОБЛАЧНЫХ СЕРВИСОВ В ШКОЛЕ</vt:lpstr>
      <vt:lpstr>Презентация PowerPoint</vt:lpstr>
      <vt:lpstr>Презентация PowerPoint</vt:lpstr>
      <vt:lpstr>Презентация PowerPoint</vt:lpstr>
      <vt:lpstr>СМЕШАННОЕ  ОБУЧЕНИЕ   ОБРАЗОВАТЕЛЬНЫЙ ПОДХОД, КОТОРЫЙ СОВМЕЩАЕТ ОБУЧЕНИЕ С УЧАСТИЕМ УЧИТЕЛЯ (ЛИЦОМ К ЛИЦУ) И ОНЛАЙН ОБУЧЕНИЕ</vt:lpstr>
      <vt:lpstr> ПЕРЕВЕРНУТЫЙ КЛАСС   МОДЕЛЬ ОБУЧЕНИЯ, ПРИ КОТОРОЙ УЧИТЕЛЬ ПРЕДОСТАВЛЯЕТ МАТЕРИАЛ ДЛЯ ИЗУЧЕНИЯ ДОМА, А НА ОЧНОМ ЗАНЯТИИ ПРОХОДИТ ПРАКТИЧЕСКОЕ ЗАКРЕПЛЕНИЕ МАТЕРИАЛА </vt:lpstr>
      <vt:lpstr>РАБОТА УЧИТЕЛЯ С ОБЛАЧНЫМИ  ИНСТРУМЕНТАМИ</vt:lpstr>
      <vt:lpstr>СОЗДАНИЕ АККАУНТА</vt:lpstr>
      <vt:lpstr>ВОЗМОЖНОСТИ GOOGLE ДОКУМЕНТОВ</vt:lpstr>
      <vt:lpstr>ВОЗМОЖНОСТИ GOOGLE ТАБЛИЦ</vt:lpstr>
      <vt:lpstr>ВОЗМОЖНОСТИ GOOGLE ПРЕЗЕНТАЦИЙ</vt:lpstr>
      <vt:lpstr>Презентация PowerPoint</vt:lpstr>
      <vt:lpstr> ВОЗМОЖНОСТИ GOOGLE  САЙТОВ</vt:lpstr>
      <vt:lpstr>Презентация PowerPoint</vt:lpstr>
      <vt:lpstr> ВОЗМОЖНОСТИ GOOGLE  CLASSROOM </vt:lpstr>
      <vt:lpstr>  ИТОГИ: ПРЕИМУЩЕСТВА И НЕДОСТАТКИ ОБЛАЧНЫХ  ТЕХНОЛОГИЙ</vt:lpstr>
      <vt:lpstr>ПРЕИМУЩЕСТВА</vt:lpstr>
      <vt:lpstr>НЕДОСТАТКИ</vt:lpstr>
      <vt:lpstr>СПАСИБО ЗА ВНИМАНИЕ </vt:lpstr>
      <vt:lpstr>Презентация PowerPoint</vt:lpstr>
    </vt:vector>
  </TitlesOfParts>
  <Manager/>
  <Company>ИРО ПК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Облачные сервисы и офисные приложения в работе учителя - предметника.</dc:title>
  <dc:subject/>
  <dc:creator>Jakovleva-NG</dc:creator>
  <cp:keywords/>
  <dc:description/>
  <cp:lastModifiedBy>Надежда</cp:lastModifiedBy>
  <cp:revision>123</cp:revision>
  <dcterms:created xsi:type="dcterms:W3CDTF">2019-04-08T06:15:35Z</dcterms:created>
  <dcterms:modified xsi:type="dcterms:W3CDTF">2022-12-07T11:17:51Z</dcterms:modified>
  <cp:category/>
  <dc:identifier/>
  <cp:contentStatus/>
  <dc:language/>
  <cp:version/>
</cp:coreProperties>
</file>