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4.xml" ContentType="application/vnd.openxmlformats-officedocument.them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5.xml" ContentType="application/vnd.openxmlformats-officedocument.them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6.xml" ContentType="application/vnd.openxmlformats-officedocument.them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heme/theme7.xml" ContentType="application/vnd.openxmlformats-officedocument.them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.xml" ContentType="application/vnd.openxmlformats-officedocument.presentationml.notesSlide+xml"/>
  <Override PartName="/ppt/media/image47.jpg" ContentType="image/jpg"/>
  <Override PartName="/ppt/media/image48.jpg" ContentType="image/jpg"/>
  <Override PartName="/ppt/media/image50.jpg" ContentType="image/jpg"/>
  <Override PartName="/ppt/notesSlides/notesSlide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3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712" r:id="rId3"/>
    <p:sldMasterId id="2147483738" r:id="rId4"/>
    <p:sldMasterId id="2147483765" r:id="rId5"/>
    <p:sldMasterId id="2147483795" r:id="rId6"/>
  </p:sldMasterIdLst>
  <p:notesMasterIdLst>
    <p:notesMasterId r:id="rId44"/>
  </p:notesMasterIdLst>
  <p:sldIdLst>
    <p:sldId id="350" r:id="rId7"/>
    <p:sldId id="363" r:id="rId8"/>
    <p:sldId id="407" r:id="rId9"/>
    <p:sldId id="409" r:id="rId10"/>
    <p:sldId id="406" r:id="rId11"/>
    <p:sldId id="403" r:id="rId12"/>
    <p:sldId id="396" r:id="rId13"/>
    <p:sldId id="395" r:id="rId14"/>
    <p:sldId id="397" r:id="rId15"/>
    <p:sldId id="389" r:id="rId16"/>
    <p:sldId id="374" r:id="rId17"/>
    <p:sldId id="355" r:id="rId18"/>
    <p:sldId id="383" r:id="rId19"/>
    <p:sldId id="345" r:id="rId20"/>
    <p:sldId id="353" r:id="rId21"/>
    <p:sldId id="343" r:id="rId22"/>
    <p:sldId id="354" r:id="rId23"/>
    <p:sldId id="339" r:id="rId24"/>
    <p:sldId id="341" r:id="rId25"/>
    <p:sldId id="410" r:id="rId26"/>
    <p:sldId id="365" r:id="rId27"/>
    <p:sldId id="412" r:id="rId28"/>
    <p:sldId id="413" r:id="rId29"/>
    <p:sldId id="376" r:id="rId30"/>
    <p:sldId id="398" r:id="rId31"/>
    <p:sldId id="378" r:id="rId32"/>
    <p:sldId id="393" r:id="rId33"/>
    <p:sldId id="381" r:id="rId34"/>
    <p:sldId id="380" r:id="rId35"/>
    <p:sldId id="382" r:id="rId36"/>
    <p:sldId id="402" r:id="rId37"/>
    <p:sldId id="384" r:id="rId38"/>
    <p:sldId id="385" r:id="rId39"/>
    <p:sldId id="386" r:id="rId40"/>
    <p:sldId id="390" r:id="rId41"/>
    <p:sldId id="401" r:id="rId42"/>
    <p:sldId id="360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0F99"/>
    <a:srgbClr val="2604B6"/>
    <a:srgbClr val="1602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6404" autoAdjust="0"/>
  </p:normalViewPr>
  <p:slideViewPr>
    <p:cSldViewPr snapToGrid="0">
      <p:cViewPr varScale="1">
        <p:scale>
          <a:sx n="115" d="100"/>
          <a:sy n="115" d="100"/>
        </p:scale>
        <p:origin x="25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BF8789-1979-4371-9085-ABA0C510A7FF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C4957-3E6D-44F6-80D1-E054D6E6E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781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1200" dirty="0"/>
              <a:t> </a:t>
            </a:r>
            <a:r>
              <a:rPr lang="ru-RU" sz="1200" dirty="0">
                <a:solidFill>
                  <a:srgbClr val="00B050"/>
                </a:solidFill>
              </a:rPr>
              <a:t>Одно из  современных требований к учащимся — это овладение актуальными навыками: способность критически и творчески мыслить; уметь находить способы решения возникающих в жизни вопросов и проблем, учиться самостоятельно получать необходимые знания, и объяснять свою точку зрения.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>
                <a:solidFill>
                  <a:srgbClr val="00B050"/>
                </a:solidFill>
              </a:rPr>
              <a:t> Предлагаемая форма заданий сравнима с заданиями, которые используются  в международных исследованиях оценки качества естественнонаучного образования.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>
                <a:solidFill>
                  <a:srgbClr val="00B050"/>
                </a:solidFill>
              </a:rPr>
              <a:t>  В пособии школьнику дан навигатор, показывающий какие навыки он получит при выполнении практических заданий: </a:t>
            </a:r>
          </a:p>
          <a:p>
            <a:pPr>
              <a:buFontTx/>
              <a:buChar char="-"/>
            </a:pPr>
            <a:r>
              <a:rPr lang="ru-RU" sz="1200" dirty="0">
                <a:solidFill>
                  <a:srgbClr val="00B050"/>
                </a:solidFill>
              </a:rPr>
              <a:t>в начале каждой темы включена рубрика «Вы будете учиться»;</a:t>
            </a:r>
          </a:p>
          <a:p>
            <a:pPr>
              <a:buFontTx/>
              <a:buChar char="-"/>
            </a:pPr>
            <a:r>
              <a:rPr lang="ru-RU" sz="1200" dirty="0">
                <a:solidFill>
                  <a:srgbClr val="00B050"/>
                </a:solidFill>
              </a:rPr>
              <a:t>  дана возможность оценить свои компетенции, понять индивидуальную траекторию своего обучения — рубрика «Оцените свою работу»;</a:t>
            </a:r>
          </a:p>
          <a:p>
            <a:pPr>
              <a:buFontTx/>
              <a:buChar char="-"/>
            </a:pPr>
            <a:r>
              <a:rPr lang="ru-RU" sz="1200" dirty="0">
                <a:solidFill>
                  <a:srgbClr val="00B050"/>
                </a:solidFill>
              </a:rPr>
              <a:t> перечень возможных навыков и оценочные, рефлексивные вопросы для учащегося учитывают особенности заданий каждой конкретной темы.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>
                <a:solidFill>
                  <a:srgbClr val="00B050"/>
                </a:solidFill>
              </a:rPr>
              <a:t>  Самостоятельная работа  с заданиями позволит учащимся  постепенно, шаг за шагом осваивать необходимые навыки и развивать индивидуальные способности.</a:t>
            </a:r>
          </a:p>
          <a:p>
            <a:pPr>
              <a:buFont typeface="Arial" pitchFamily="34" charset="0"/>
              <a:buChar char="•"/>
            </a:pPr>
            <a:endParaRPr lang="ru-RU" sz="1200" dirty="0">
              <a:solidFill>
                <a:srgbClr val="00B050"/>
              </a:solidFill>
            </a:endParaRPr>
          </a:p>
          <a:p>
            <a:r>
              <a:rPr lang="ru-RU" sz="1200" dirty="0">
                <a:solidFill>
                  <a:srgbClr val="00B050"/>
                </a:solidFill>
              </a:rPr>
              <a:t>Базовые навыков:</a:t>
            </a:r>
          </a:p>
          <a:p>
            <a:pPr>
              <a:buFont typeface="Arial" pitchFamily="34" charset="0"/>
              <a:buChar char="•"/>
            </a:pPr>
            <a:endParaRPr lang="ru-RU" sz="1200" dirty="0">
              <a:solidFill>
                <a:srgbClr val="00B05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 и использовать информацию необходимую для решения географических задач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B050"/>
                </a:solidFill>
              </a:rPr>
              <a:t>использовать несколько источников географической информации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B050"/>
                </a:solidFill>
              </a:rPr>
              <a:t>наглядно представлять полученную информацию и критически оценивать её достоверность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B050"/>
                </a:solidFill>
              </a:rPr>
              <a:t>планировать собственные несложные исследования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B050"/>
                </a:solidFill>
              </a:rPr>
              <a:t>делать предположения, о том, как происходят некоторые природные явления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B050"/>
                </a:solidFill>
              </a:rPr>
              <a:t>подбирать доводы для обоснования собственного мнения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B050"/>
                </a:solidFill>
              </a:rPr>
              <a:t>находить новые способы решения поставленных задач, используя личный жизненный опыт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D0A87D-A611-4407-9F4B-965663F7789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720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ru-RU" sz="1200" dirty="0">
                <a:solidFill>
                  <a:srgbClr val="00B050"/>
                </a:solidFill>
              </a:rPr>
              <a:t>В пособиях впервые выстроена система учебных заданий, которая охватывает весь перечень картографических умений обучающихся за курс основной школы, следовательно, работа с пособиями обеспечивает последовательную и системную подготовку обучающихся к ВПР, ОГЭ и ЕГЭ. </a:t>
            </a:r>
          </a:p>
          <a:p>
            <a:pPr marL="0" indent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ru-RU" sz="1200" dirty="0">
                <a:solidFill>
                  <a:srgbClr val="00B050"/>
                </a:solidFill>
              </a:rPr>
              <a:t>Работая с материалами картографического тренажёра, школьники будут  закреплять свои навыки и умения на новом уровне. Познакомятся с новыми географическими объектами и расширят свои  знания географической номенклатуры.</a:t>
            </a:r>
          </a:p>
          <a:p>
            <a:r>
              <a:rPr lang="ru-RU" sz="1200" dirty="0">
                <a:solidFill>
                  <a:srgbClr val="00B050"/>
                </a:solidFill>
              </a:rPr>
              <a:t>В результате работы с практическими заданиями школьники смогут оценить свои знания  и повысить интерес к изучению географии и  обеспечат создание мотивационной установки при изучении географии.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D0A87D-A611-4407-9F4B-965663F7789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620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291053"/>
            <a:r>
              <a:rPr lang="ru-RU" sz="1800" dirty="0"/>
              <a:t>Формирование социально активной личности, сознательно и деятельно участвующей в деятельности, направленной на преобразование социальных условий, — необходимое условие создания гражданского общества и правового государства.</a:t>
            </a:r>
          </a:p>
          <a:p>
            <a:pPr indent="291053"/>
            <a:r>
              <a:rPr lang="ru-RU" sz="1800" dirty="0"/>
              <a:t>Наши учебные издания помогут вам подготовить людей, способных с пользой участвовать в преобразовании сферы социальных отношений.</a:t>
            </a:r>
          </a:p>
          <a:p>
            <a:pPr indent="291053"/>
            <a:r>
              <a:rPr lang="ru-RU" sz="1800" dirty="0"/>
              <a:t>Обращаем ваше особое внимание на новые проекты, такие как:</a:t>
            </a:r>
          </a:p>
          <a:p>
            <a:pPr indent="291053"/>
            <a:r>
              <a:rPr lang="ru-RU" sz="1800" dirty="0"/>
              <a:t>– «Экология»,</a:t>
            </a:r>
          </a:p>
          <a:p>
            <a:pPr indent="291053"/>
            <a:r>
              <a:rPr lang="ru-RU" sz="1800" dirty="0"/>
              <a:t>– «Лидерство»,</a:t>
            </a:r>
          </a:p>
          <a:p>
            <a:pPr indent="291053"/>
            <a:r>
              <a:rPr lang="ru-RU" sz="1800" dirty="0"/>
              <a:t>– «Волонтерство», а также проект «Право» издательства «Просвещение», который оказывает правовую поддержку школам и педагогам.</a:t>
            </a:r>
          </a:p>
          <a:p>
            <a:endParaRPr lang="ru-RU" sz="1800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240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240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8F52C9-DC5B-46C3-93BE-8BD8D1CF841E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240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10.09.2020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4199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BC4957-3E6D-44F6-80D1-E054D6E6E008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158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291053"/>
            <a:r>
              <a:rPr lang="ru-RU" sz="1800" dirty="0"/>
              <a:t>Формирование социально активной личности, сознательно и деятельно участвующей в деятельности, направленной на преобразование социальных условий, — необходимое условие создания гражданского общества и правового государства.</a:t>
            </a:r>
          </a:p>
          <a:p>
            <a:pPr indent="291053"/>
            <a:r>
              <a:rPr lang="ru-RU" sz="1800" dirty="0"/>
              <a:t>Наши учебные издания помогут вам подготовить людей, способных с пользой участвовать в преобразовании сферы социальных отношений.</a:t>
            </a:r>
          </a:p>
          <a:p>
            <a:pPr indent="291053"/>
            <a:r>
              <a:rPr lang="ru-RU" sz="1800" dirty="0"/>
              <a:t>Обращаем ваше особое внимание на новые проекты, такие как:</a:t>
            </a:r>
          </a:p>
          <a:p>
            <a:pPr indent="291053"/>
            <a:r>
              <a:rPr lang="ru-RU" sz="1800" dirty="0"/>
              <a:t>– «Экология»,</a:t>
            </a:r>
          </a:p>
          <a:p>
            <a:pPr indent="291053"/>
            <a:r>
              <a:rPr lang="ru-RU" sz="1800" dirty="0"/>
              <a:t>– «Лидерство»,</a:t>
            </a:r>
          </a:p>
          <a:p>
            <a:pPr indent="291053"/>
            <a:r>
              <a:rPr lang="ru-RU" sz="1800" dirty="0"/>
              <a:t>– «Волонтерство», а также проект «Право» издательства «Просвещение», который оказывает правовую поддержку школам и педагогам.</a:t>
            </a:r>
          </a:p>
          <a:p>
            <a:endParaRPr lang="ru-RU" sz="1800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240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240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8F52C9-DC5B-46C3-93BE-8BD8D1CF841E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240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10.09.2020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5224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BC4957-3E6D-44F6-80D1-E054D6E6E008}" type="slidenum">
              <a:rPr lang="ru-RU" smtClean="0"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3884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2.xml"/><Relationship Id="rId1" Type="http://schemas.openxmlformats.org/officeDocument/2006/relationships/vmlDrawing" Target="../drawings/vmlDrawing86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94.bin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3.xml"/><Relationship Id="rId1" Type="http://schemas.openxmlformats.org/officeDocument/2006/relationships/vmlDrawing" Target="../drawings/vmlDrawing87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95.bin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4.xml"/><Relationship Id="rId1" Type="http://schemas.openxmlformats.org/officeDocument/2006/relationships/vmlDrawing" Target="../drawings/vmlDrawing88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96.bin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5.xml"/><Relationship Id="rId1" Type="http://schemas.openxmlformats.org/officeDocument/2006/relationships/vmlDrawing" Target="../drawings/vmlDrawing89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97.bin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6.xml"/><Relationship Id="rId1" Type="http://schemas.openxmlformats.org/officeDocument/2006/relationships/vmlDrawing" Target="../drawings/vmlDrawing90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98.bin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7.xml"/><Relationship Id="rId1" Type="http://schemas.openxmlformats.org/officeDocument/2006/relationships/vmlDrawing" Target="../drawings/vmlDrawing9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99.bin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8.xml"/><Relationship Id="rId1" Type="http://schemas.openxmlformats.org/officeDocument/2006/relationships/vmlDrawing" Target="../drawings/vmlDrawing9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00.bin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8.png"/><Relationship Id="rId2" Type="http://schemas.openxmlformats.org/officeDocument/2006/relationships/tags" Target="../tags/tag109.xml"/><Relationship Id="rId1" Type="http://schemas.openxmlformats.org/officeDocument/2006/relationships/vmlDrawing" Target="../drawings/vmlDrawing93.vml"/><Relationship Id="rId6" Type="http://schemas.openxmlformats.org/officeDocument/2006/relationships/image" Target="../media/image2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101.bin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0.xml"/><Relationship Id="rId1" Type="http://schemas.openxmlformats.org/officeDocument/2006/relationships/vmlDrawing" Target="../drawings/vmlDrawing9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02.bin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1.xml"/><Relationship Id="rId1" Type="http://schemas.openxmlformats.org/officeDocument/2006/relationships/vmlDrawing" Target="../drawings/vmlDrawing95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03.bin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11.png"/><Relationship Id="rId2" Type="http://schemas.openxmlformats.org/officeDocument/2006/relationships/tags" Target="../tags/tag112.xml"/><Relationship Id="rId1" Type="http://schemas.openxmlformats.org/officeDocument/2006/relationships/vmlDrawing" Target="../drawings/vmlDrawing96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4.bin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2.png"/><Relationship Id="rId2" Type="http://schemas.openxmlformats.org/officeDocument/2006/relationships/tags" Target="../tags/tag115.xml"/><Relationship Id="rId1" Type="http://schemas.openxmlformats.org/officeDocument/2006/relationships/vmlDrawing" Target="../drawings/vmlDrawing98.vml"/><Relationship Id="rId6" Type="http://schemas.openxmlformats.org/officeDocument/2006/relationships/image" Target="../media/image2.emf"/><Relationship Id="rId5" Type="http://schemas.openxmlformats.org/officeDocument/2006/relationships/image" Target="../media/image4.emf"/><Relationship Id="rId4" Type="http://schemas.openxmlformats.org/officeDocument/2006/relationships/oleObject" Target="../embeddings/oleObject106.bin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2.png"/><Relationship Id="rId2" Type="http://schemas.openxmlformats.org/officeDocument/2006/relationships/tags" Target="../tags/tag116.xml"/><Relationship Id="rId1" Type="http://schemas.openxmlformats.org/officeDocument/2006/relationships/vmlDrawing" Target="../drawings/vmlDrawing99.vml"/><Relationship Id="rId6" Type="http://schemas.openxmlformats.org/officeDocument/2006/relationships/image" Target="../media/image2.emf"/><Relationship Id="rId5" Type="http://schemas.openxmlformats.org/officeDocument/2006/relationships/image" Target="../media/image4.emf"/><Relationship Id="rId4" Type="http://schemas.openxmlformats.org/officeDocument/2006/relationships/oleObject" Target="../embeddings/oleObject107.bin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4.png"/><Relationship Id="rId2" Type="http://schemas.openxmlformats.org/officeDocument/2006/relationships/tags" Target="../tags/tag117.xml"/><Relationship Id="rId1" Type="http://schemas.openxmlformats.org/officeDocument/2006/relationships/vmlDrawing" Target="../drawings/vmlDrawing100.vml"/><Relationship Id="rId6" Type="http://schemas.openxmlformats.org/officeDocument/2006/relationships/image" Target="../media/image2.emf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08.bin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2.png"/><Relationship Id="rId2" Type="http://schemas.openxmlformats.org/officeDocument/2006/relationships/tags" Target="../tags/tag118.xml"/><Relationship Id="rId1" Type="http://schemas.openxmlformats.org/officeDocument/2006/relationships/vmlDrawing" Target="../drawings/vmlDrawing101.vml"/><Relationship Id="rId6" Type="http://schemas.openxmlformats.org/officeDocument/2006/relationships/image" Target="../media/image2.emf"/><Relationship Id="rId5" Type="http://schemas.openxmlformats.org/officeDocument/2006/relationships/image" Target="../media/image9.emf"/><Relationship Id="rId4" Type="http://schemas.openxmlformats.org/officeDocument/2006/relationships/oleObject" Target="../embeddings/oleObject109.bin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120.xml"/><Relationship Id="rId7" Type="http://schemas.openxmlformats.org/officeDocument/2006/relationships/image" Target="../media/image5.emf"/><Relationship Id="rId2" Type="http://schemas.openxmlformats.org/officeDocument/2006/relationships/tags" Target="../tags/tag119.xml"/><Relationship Id="rId1" Type="http://schemas.openxmlformats.org/officeDocument/2006/relationships/vmlDrawing" Target="../drawings/vmlDrawing102.vml"/><Relationship Id="rId6" Type="http://schemas.openxmlformats.org/officeDocument/2006/relationships/oleObject" Target="../embeddings/oleObject110.bin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121.xml"/><Relationship Id="rId9" Type="http://schemas.openxmlformats.org/officeDocument/2006/relationships/image" Target="../media/image12.png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vmlDrawing" Target="../drawings/vmlDrawing103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11.bin"/><Relationship Id="rId4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124.xml"/><Relationship Id="rId1" Type="http://schemas.openxmlformats.org/officeDocument/2006/relationships/vmlDrawing" Target="../drawings/vmlDrawing104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12.bin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jpeg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oleObject" Target="../embeddings/oleObject6.bin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7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5.emf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9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0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oleObject" Target="../embeddings/oleObject12.bin"/><Relationship Id="rId2" Type="http://schemas.openxmlformats.org/officeDocument/2006/relationships/tags" Target="../tags/tag1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6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8.png"/><Relationship Id="rId2" Type="http://schemas.openxmlformats.org/officeDocument/2006/relationships/tags" Target="../tags/tag19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8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9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0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1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2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3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4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5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8.png"/><Relationship Id="rId2" Type="http://schemas.openxmlformats.org/officeDocument/2006/relationships/tags" Target="../tags/tag28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26.bin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jpeg"/><Relationship Id="rId2" Type="http://schemas.openxmlformats.org/officeDocument/2006/relationships/tags" Target="../tags/tag30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oleObject" Target="../embeddings/oleObject30.bin"/><Relationship Id="rId2" Type="http://schemas.openxmlformats.org/officeDocument/2006/relationships/tags" Target="../tags/tag31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9.bin"/><Relationship Id="rId4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3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1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5.emf"/><Relationship Id="rId2" Type="http://schemas.openxmlformats.org/officeDocument/2006/relationships/tags" Target="../tags/tag34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32.bin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7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3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8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4.bin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7" Type="http://schemas.openxmlformats.org/officeDocument/2006/relationships/oleObject" Target="../embeddings/oleObject36.bin"/><Relationship Id="rId2" Type="http://schemas.openxmlformats.org/officeDocument/2006/relationships/tags" Target="../tags/tag39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35.bin"/><Relationship Id="rId4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1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7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2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8.bin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3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9.bin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4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40.bin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8.png"/><Relationship Id="rId2" Type="http://schemas.openxmlformats.org/officeDocument/2006/relationships/tags" Target="../tags/tag45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41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6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42.bin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7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3.bin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8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4.bin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9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45.bin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50.xml"/><Relationship Id="rId1" Type="http://schemas.openxmlformats.org/officeDocument/2006/relationships/vmlDrawing" Target="../drawings/vmlDrawing4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6.bin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51.xml"/><Relationship Id="rId1" Type="http://schemas.openxmlformats.org/officeDocument/2006/relationships/vmlDrawing" Target="../drawings/vmlDrawing4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7.bin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52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8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53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9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8.png"/><Relationship Id="rId2" Type="http://schemas.openxmlformats.org/officeDocument/2006/relationships/tags" Target="../tags/tag54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2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50.bin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3.jpeg"/><Relationship Id="rId2" Type="http://schemas.openxmlformats.org/officeDocument/2006/relationships/tags" Target="../tags/tag56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52.bin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7" Type="http://schemas.openxmlformats.org/officeDocument/2006/relationships/oleObject" Target="../embeddings/oleObject54.bin"/><Relationship Id="rId2" Type="http://schemas.openxmlformats.org/officeDocument/2006/relationships/tags" Target="../tags/tag57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53.bin"/><Relationship Id="rId4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9.xml"/><Relationship Id="rId1" Type="http://schemas.openxmlformats.org/officeDocument/2006/relationships/vmlDrawing" Target="../drawings/vmlDrawing50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55.bin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image" Target="../media/image5.emf"/><Relationship Id="rId2" Type="http://schemas.openxmlformats.org/officeDocument/2006/relationships/tags" Target="../tags/tag60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56.bin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6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3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57.bin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4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58.bin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oleObject" Target="../embeddings/oleObject60.bin"/><Relationship Id="rId2" Type="http://schemas.openxmlformats.org/officeDocument/2006/relationships/tags" Target="../tags/tag65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59.bin"/><Relationship Id="rId4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7.xml"/><Relationship Id="rId1" Type="http://schemas.openxmlformats.org/officeDocument/2006/relationships/vmlDrawing" Target="../drawings/vmlDrawing55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61.bin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8.xml"/><Relationship Id="rId1" Type="http://schemas.openxmlformats.org/officeDocument/2006/relationships/vmlDrawing" Target="../drawings/vmlDrawing56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62.bin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9.xml"/><Relationship Id="rId1" Type="http://schemas.openxmlformats.org/officeDocument/2006/relationships/vmlDrawing" Target="../drawings/vmlDrawing57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63.bin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0.xml"/><Relationship Id="rId1" Type="http://schemas.openxmlformats.org/officeDocument/2006/relationships/vmlDrawing" Target="../drawings/vmlDrawing58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64.bin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8.png"/><Relationship Id="rId2" Type="http://schemas.openxmlformats.org/officeDocument/2006/relationships/tags" Target="../tags/tag71.xml"/><Relationship Id="rId1" Type="http://schemas.openxmlformats.org/officeDocument/2006/relationships/vmlDrawing" Target="../drawings/vmlDrawing59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65.bin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2.xml"/><Relationship Id="rId1" Type="http://schemas.openxmlformats.org/officeDocument/2006/relationships/vmlDrawing" Target="../drawings/vmlDrawing60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66.bin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3.xml"/><Relationship Id="rId1" Type="http://schemas.openxmlformats.org/officeDocument/2006/relationships/vmlDrawing" Target="../drawings/vmlDrawing6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67.bin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4.xml"/><Relationship Id="rId1" Type="http://schemas.openxmlformats.org/officeDocument/2006/relationships/vmlDrawing" Target="../drawings/vmlDrawing6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68.bin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5.xml"/><Relationship Id="rId1" Type="http://schemas.openxmlformats.org/officeDocument/2006/relationships/vmlDrawing" Target="../drawings/vmlDrawing63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69.bin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6.xml"/><Relationship Id="rId1" Type="http://schemas.openxmlformats.org/officeDocument/2006/relationships/vmlDrawing" Target="../drawings/vmlDrawing6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70.bin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7.xml"/><Relationship Id="rId1" Type="http://schemas.openxmlformats.org/officeDocument/2006/relationships/vmlDrawing" Target="../drawings/vmlDrawing6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71.bin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8.xml"/><Relationship Id="rId1" Type="http://schemas.openxmlformats.org/officeDocument/2006/relationships/vmlDrawing" Target="../drawings/vmlDrawing66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72.bin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9.xml"/><Relationship Id="rId1" Type="http://schemas.openxmlformats.org/officeDocument/2006/relationships/vmlDrawing" Target="../drawings/vmlDrawing67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73.bin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8.png"/><Relationship Id="rId2" Type="http://schemas.openxmlformats.org/officeDocument/2006/relationships/tags" Target="../tags/tag80.xml"/><Relationship Id="rId1" Type="http://schemas.openxmlformats.org/officeDocument/2006/relationships/vmlDrawing" Target="../drawings/vmlDrawing68.vml"/><Relationship Id="rId6" Type="http://schemas.openxmlformats.org/officeDocument/2006/relationships/image" Target="../media/image2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74.bin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81.xml"/><Relationship Id="rId1" Type="http://schemas.openxmlformats.org/officeDocument/2006/relationships/vmlDrawing" Target="../drawings/vmlDrawing6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75.bin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82.xml"/><Relationship Id="rId1" Type="http://schemas.openxmlformats.org/officeDocument/2006/relationships/vmlDrawing" Target="../drawings/vmlDrawing70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76.bin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1.png"/><Relationship Id="rId2" Type="http://schemas.openxmlformats.org/officeDocument/2006/relationships/tags" Target="../tags/tag83.xml"/><Relationship Id="rId1" Type="http://schemas.openxmlformats.org/officeDocument/2006/relationships/vmlDrawing" Target="../drawings/vmlDrawing71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77.bin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3.jpeg"/><Relationship Id="rId2" Type="http://schemas.openxmlformats.org/officeDocument/2006/relationships/tags" Target="../tags/tag85.xml"/><Relationship Id="rId1" Type="http://schemas.openxmlformats.org/officeDocument/2006/relationships/vmlDrawing" Target="../drawings/vmlDrawing73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79.bin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oleObject" Target="../embeddings/oleObject81.bin"/><Relationship Id="rId2" Type="http://schemas.openxmlformats.org/officeDocument/2006/relationships/tags" Target="../tags/tag86.xml"/><Relationship Id="rId1" Type="http://schemas.openxmlformats.org/officeDocument/2006/relationships/vmlDrawing" Target="../drawings/vmlDrawing74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80.bin"/><Relationship Id="rId4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8.xml"/><Relationship Id="rId1" Type="http://schemas.openxmlformats.org/officeDocument/2006/relationships/vmlDrawing" Target="../drawings/vmlDrawing75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82.bin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7" Type="http://schemas.openxmlformats.org/officeDocument/2006/relationships/image" Target="../media/image5.emf"/><Relationship Id="rId2" Type="http://schemas.openxmlformats.org/officeDocument/2006/relationships/tags" Target="../tags/tag89.xml"/><Relationship Id="rId1" Type="http://schemas.openxmlformats.org/officeDocument/2006/relationships/vmlDrawing" Target="../drawings/vmlDrawing76.vml"/><Relationship Id="rId6" Type="http://schemas.openxmlformats.org/officeDocument/2006/relationships/oleObject" Target="../embeddings/oleObject83.bin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9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2.xml"/><Relationship Id="rId1" Type="http://schemas.openxmlformats.org/officeDocument/2006/relationships/vmlDrawing" Target="../drawings/vmlDrawing77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84.bin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3.xml"/><Relationship Id="rId1" Type="http://schemas.openxmlformats.org/officeDocument/2006/relationships/vmlDrawing" Target="../drawings/vmlDrawing78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85.bin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oleObject" Target="../embeddings/oleObject87.bin"/><Relationship Id="rId2" Type="http://schemas.openxmlformats.org/officeDocument/2006/relationships/tags" Target="../tags/tag94.xml"/><Relationship Id="rId1" Type="http://schemas.openxmlformats.org/officeDocument/2006/relationships/vmlDrawing" Target="../drawings/vmlDrawing79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86.bin"/><Relationship Id="rId4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6.xml"/><Relationship Id="rId1" Type="http://schemas.openxmlformats.org/officeDocument/2006/relationships/vmlDrawing" Target="../drawings/vmlDrawing80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88.bin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7.xml"/><Relationship Id="rId1" Type="http://schemas.openxmlformats.org/officeDocument/2006/relationships/vmlDrawing" Target="../drawings/vmlDrawing8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89.bin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8.xml"/><Relationship Id="rId1" Type="http://schemas.openxmlformats.org/officeDocument/2006/relationships/vmlDrawing" Target="../drawings/vmlDrawing8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90.bin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9.xml"/><Relationship Id="rId1" Type="http://schemas.openxmlformats.org/officeDocument/2006/relationships/vmlDrawing" Target="../drawings/vmlDrawing83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91.bin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8.png"/><Relationship Id="rId2" Type="http://schemas.openxmlformats.org/officeDocument/2006/relationships/tags" Target="../tags/tag100.xml"/><Relationship Id="rId1" Type="http://schemas.openxmlformats.org/officeDocument/2006/relationships/vmlDrawing" Target="../drawings/vmlDrawing84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92.bin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1.xml"/><Relationship Id="rId1" Type="http://schemas.openxmlformats.org/officeDocument/2006/relationships/vmlDrawing" Target="../drawings/vmlDrawing85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93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50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4659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8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Текст 11"/>
          <p:cNvSpPr>
            <a:spLocks noGrp="1"/>
          </p:cNvSpPr>
          <p:nvPr>
            <p:ph type="body" sz="quarter" idx="16" hasCustomPrompt="1"/>
          </p:nvPr>
        </p:nvSpPr>
        <p:spPr>
          <a:xfrm>
            <a:off x="1487488" y="1591629"/>
            <a:ext cx="8712968" cy="360363"/>
          </a:xfrm>
          <a:noFill/>
          <a:ln>
            <a:noFill/>
          </a:ln>
        </p:spPr>
        <p:txBody>
          <a:bodyPr anchor="ctr"/>
          <a:lstStyle>
            <a:lvl1pPr algn="l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главы</a:t>
            </a:r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87488" y="3140645"/>
            <a:ext cx="8712968" cy="360363"/>
          </a:xfrm>
          <a:noFill/>
        </p:spPr>
        <p:txBody>
          <a:bodyPr anchor="ctr"/>
          <a:lstStyle>
            <a:lvl1pPr algn="l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2135560" y="2097944"/>
            <a:ext cx="8064896" cy="864368"/>
          </a:xfrm>
        </p:spPr>
        <p:txBody>
          <a:bodyPr/>
          <a:lstStyle>
            <a:lvl1pPr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Название слайда</a:t>
            </a:r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20" hasCustomPrompt="1"/>
          </p:nvPr>
        </p:nvSpPr>
        <p:spPr>
          <a:xfrm>
            <a:off x="2138852" y="3641656"/>
            <a:ext cx="8061604" cy="86436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Tx/>
              <a:buFont typeface="Arial" pitchFamily="34" charset="0"/>
              <a:buNone/>
              <a:tabLst/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Название слайда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21" hasCustomPrompt="1"/>
          </p:nvPr>
        </p:nvSpPr>
        <p:spPr>
          <a:xfrm>
            <a:off x="10200456" y="1591629"/>
            <a:ext cx="603572" cy="36247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0200456" y="3139587"/>
            <a:ext cx="603572" cy="36247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7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10202386" y="2097943"/>
            <a:ext cx="601642" cy="864369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  <a:p>
            <a:pPr lvl="0"/>
            <a:endParaRPr lang="ru-RU" dirty="0"/>
          </a:p>
        </p:txBody>
      </p:sp>
      <p:sp>
        <p:nvSpPr>
          <p:cNvPr id="19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0200456" y="3641126"/>
            <a:ext cx="603572" cy="86542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</p:spTree>
    <p:extLst>
      <p:ext uri="{BB962C8B-B14F-4D97-AF65-F5344CB8AC3E}">
        <p14:creationId xmlns:p14="http://schemas.microsoft.com/office/powerpoint/2010/main" val="50491531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2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Текст 11"/>
          <p:cNvSpPr>
            <a:spLocks noGrp="1"/>
          </p:cNvSpPr>
          <p:nvPr>
            <p:ph type="body" sz="quarter" idx="16" hasCustomPrompt="1"/>
          </p:nvPr>
        </p:nvSpPr>
        <p:spPr>
          <a:xfrm>
            <a:off x="1487488" y="1591629"/>
            <a:ext cx="9316540" cy="360363"/>
          </a:xfrm>
          <a:noFill/>
          <a:ln>
            <a:noFill/>
          </a:ln>
        </p:spPr>
        <p:txBody>
          <a:bodyPr anchor="ctr"/>
          <a:lstStyle>
            <a:lvl1pPr algn="l"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главы</a:t>
            </a:r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85173" y="2132856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21" hasCustomPrompt="1"/>
          </p:nvPr>
        </p:nvSpPr>
        <p:spPr>
          <a:xfrm>
            <a:off x="10200456" y="1591629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0198141" y="2131798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4" name="Текст 11"/>
          <p:cNvSpPr>
            <a:spLocks noGrp="1"/>
          </p:cNvSpPr>
          <p:nvPr>
            <p:ph type="body" sz="quarter" idx="23" hasCustomPrompt="1"/>
          </p:nvPr>
        </p:nvSpPr>
        <p:spPr>
          <a:xfrm>
            <a:off x="1485173" y="2671967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21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0198141" y="2670909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22" name="Текст 11"/>
          <p:cNvSpPr>
            <a:spLocks noGrp="1"/>
          </p:cNvSpPr>
          <p:nvPr>
            <p:ph type="body" sz="quarter" idx="25" hasCustomPrompt="1"/>
          </p:nvPr>
        </p:nvSpPr>
        <p:spPr>
          <a:xfrm>
            <a:off x="1485173" y="3210020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23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10198141" y="3208962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1254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+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06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4" y="1628800"/>
            <a:ext cx="5568951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9" name="Текст 12"/>
          <p:cNvSpPr>
            <a:spLocks noGrp="1"/>
          </p:cNvSpPr>
          <p:nvPr>
            <p:ph type="body" sz="quarter" idx="16"/>
          </p:nvPr>
        </p:nvSpPr>
        <p:spPr>
          <a:xfrm>
            <a:off x="6288617" y="1628800"/>
            <a:ext cx="5568951" cy="172819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0" name="Текст 12"/>
          <p:cNvSpPr>
            <a:spLocks noGrp="1"/>
          </p:cNvSpPr>
          <p:nvPr>
            <p:ph type="body" sz="quarter" idx="17"/>
          </p:nvPr>
        </p:nvSpPr>
        <p:spPr>
          <a:xfrm>
            <a:off x="6288617" y="4005064"/>
            <a:ext cx="5568951" cy="1944216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6285481" y="3645023"/>
            <a:ext cx="5568952" cy="360039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956412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30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719853" y="1052736"/>
            <a:ext cx="6121400" cy="4896252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334963" y="1052742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9278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54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334433" y="1047150"/>
            <a:ext cx="6121400" cy="4896252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6736863" y="1047150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7843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78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334963" y="1052742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sz="quarter" idx="18"/>
          </p:nvPr>
        </p:nvSpPr>
        <p:spPr>
          <a:xfrm>
            <a:off x="5808663" y="1052513"/>
            <a:ext cx="6045200" cy="4897437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164841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02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Таблица 3"/>
          <p:cNvSpPr>
            <a:spLocks noGrp="1"/>
          </p:cNvSpPr>
          <p:nvPr>
            <p:ph type="tbl" sz="quarter" idx="18"/>
          </p:nvPr>
        </p:nvSpPr>
        <p:spPr>
          <a:xfrm>
            <a:off x="334433" y="1052513"/>
            <a:ext cx="11519999" cy="4897437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042167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пасибо за вним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26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772816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ТЕКСТ</a:t>
            </a: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4655840" y="4932770"/>
            <a:ext cx="756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5" name="Прямая соединительная линия 4"/>
          <p:cNvCxnSpPr/>
          <p:nvPr userDrawn="1"/>
        </p:nvCxnSpPr>
        <p:spPr>
          <a:xfrm>
            <a:off x="4655840" y="4917732"/>
            <a:ext cx="756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grpSp>
        <p:nvGrpSpPr>
          <p:cNvPr id="6" name="Группа 5"/>
          <p:cNvGrpSpPr/>
          <p:nvPr userDrawn="1"/>
        </p:nvGrpSpPr>
        <p:grpSpPr>
          <a:xfrm>
            <a:off x="1487488" y="4642666"/>
            <a:ext cx="2808312" cy="1039958"/>
            <a:chOff x="1487488" y="4642666"/>
            <a:chExt cx="3528392" cy="1306614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4642666"/>
              <a:ext cx="3528392" cy="837581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767" y="5582108"/>
              <a:ext cx="993054" cy="367172"/>
            </a:xfrm>
            <a:prstGeom prst="rect">
              <a:avLst/>
            </a:prstGeom>
          </p:spPr>
        </p:pic>
      </p:grpSp>
      <p:cxnSp>
        <p:nvCxnSpPr>
          <p:cNvPr id="10" name="Прямая соединительная линия 9"/>
          <p:cNvCxnSpPr/>
          <p:nvPr userDrawn="1"/>
        </p:nvCxnSpPr>
        <p:spPr>
          <a:xfrm>
            <a:off x="0" y="4932770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917732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79678397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221992" y="6304999"/>
            <a:ext cx="0" cy="239395"/>
          </a:xfrm>
          <a:custGeom>
            <a:avLst/>
            <a:gdLst/>
            <a:ahLst/>
            <a:cxnLst/>
            <a:rect l="l" t="t" r="r" b="b"/>
            <a:pathLst>
              <a:path h="239395">
                <a:moveTo>
                  <a:pt x="0" y="0"/>
                </a:moveTo>
                <a:lnTo>
                  <a:pt x="0" y="238892"/>
                </a:lnTo>
              </a:path>
            </a:pathLst>
          </a:custGeom>
          <a:ln w="10140">
            <a:solidFill>
              <a:srgbClr val="EB1F48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E3695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2E2E2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E2E2E"/>
                </a:solidFill>
                <a:latin typeface="Arial"/>
                <a:cs typeface="Arial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1200" cap="none" spc="-6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-6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500436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676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8845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0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6533531"/>
      </p:ext>
    </p:extLst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74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10" name="Объект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00389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14" name="Прямоугольник 13"/>
          <p:cNvSpPr/>
          <p:nvPr userDrawn="1"/>
        </p:nvSpPr>
        <p:spPr>
          <a:xfrm rot="16200000">
            <a:off x="2136224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EB204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 rot="16200000">
            <a:off x="2132999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019587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/>
          </p:nvPr>
        </p:nvGraphicFramePr>
        <p:xfrm>
          <a:off x="1588" y="1588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8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Object 102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8288" y="6208300"/>
            <a:ext cx="2034923" cy="489452"/>
          </a:xfrm>
          <a:prstGeom prst="rect">
            <a:avLst/>
          </a:prstGeom>
        </p:spPr>
      </p:pic>
      <p:pic>
        <p:nvPicPr>
          <p:cNvPr id="6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51374" y="6204537"/>
            <a:ext cx="905266" cy="493215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00389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871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52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3" name="Объект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00169"/>
            <a:ext cx="11520000" cy="2880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 smtClean="0"/>
              <a:t>Примечания:</a:t>
            </a:r>
            <a:r>
              <a:rPr lang="ru-RU" dirty="0"/>
              <a:t> </a:t>
            </a:r>
            <a:r>
              <a:rPr lang="ru-RU" dirty="0" smtClean="0"/>
              <a:t>1 –</a:t>
            </a:r>
            <a:br>
              <a:rPr lang="ru-RU" dirty="0" smtClean="0"/>
            </a:br>
            <a:r>
              <a:rPr lang="ru-RU" dirty="0" smtClean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4" y="260648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2136226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EB204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2999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0"/>
            <a:ext cx="2034923" cy="489452"/>
          </a:xfrm>
          <a:prstGeom prst="rect">
            <a:avLst/>
          </a:prstGeom>
        </p:spPr>
      </p:pic>
      <p:pic>
        <p:nvPicPr>
          <p:cNvPr id="1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39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7541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3" name="Объект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6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EB204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2999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4" y="260648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0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39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9191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0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Группа 13"/>
          <p:cNvGrpSpPr/>
          <p:nvPr userDrawn="1"/>
        </p:nvGrpSpPr>
        <p:grpSpPr>
          <a:xfrm>
            <a:off x="407368" y="946350"/>
            <a:ext cx="3492200" cy="1330522"/>
            <a:chOff x="6456040" y="1582513"/>
            <a:chExt cx="2456406" cy="978759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56040" y="1582513"/>
              <a:ext cx="2448272" cy="58117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0216" y="2238774"/>
              <a:ext cx="872230" cy="322498"/>
            </a:xfrm>
            <a:prstGeom prst="rect">
              <a:avLst/>
            </a:prstGeom>
          </p:spPr>
        </p:pic>
      </p:grpSp>
      <p:sp>
        <p:nvSpPr>
          <p:cNvPr id="12" name="Заголовок 4"/>
          <p:cNvSpPr>
            <a:spLocks noGrp="1"/>
          </p:cNvSpPr>
          <p:nvPr>
            <p:ph type="ctrTitle" hasCustomPrompt="1"/>
          </p:nvPr>
        </p:nvSpPr>
        <p:spPr>
          <a:xfrm>
            <a:off x="4462577" y="452130"/>
            <a:ext cx="6144683" cy="23635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rgbClr val="2F3696"/>
                </a:solidFill>
              </a:defRPr>
            </a:lvl1pPr>
          </a:lstStyle>
          <a:p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НАЗВАНИЕ</a:t>
            </a:r>
            <a:br>
              <a:rPr lang="ru-RU" sz="4800" dirty="0" smtClean="0">
                <a:solidFill>
                  <a:srgbClr val="2F3696"/>
                </a:solidFill>
                <a:latin typeface="+mn-lt"/>
              </a:rPr>
            </a:br>
            <a:r>
              <a:rPr lang="ru-RU" sz="4800" dirty="0" smtClean="0">
                <a:solidFill>
                  <a:srgbClr val="2F3696"/>
                </a:solidFill>
                <a:latin typeface="+mn-lt"/>
              </a:rPr>
              <a:t>ПРЕЗЕНТАЦИИ</a:t>
            </a:r>
            <a:endParaRPr lang="ru-RU" sz="4400" dirty="0">
              <a:solidFill>
                <a:srgbClr val="2F3696"/>
              </a:solidFill>
              <a:latin typeface="+mn-lt"/>
            </a:endParaRPr>
          </a:p>
        </p:txBody>
      </p:sp>
      <p:sp>
        <p:nvSpPr>
          <p:cNvPr id="1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462578" y="5013176"/>
            <a:ext cx="4749553" cy="528694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24" name="Текст 1"/>
          <p:cNvSpPr>
            <a:spLocks noGrp="1"/>
          </p:cNvSpPr>
          <p:nvPr>
            <p:ph type="body" sz="quarter" idx="13"/>
          </p:nvPr>
        </p:nvSpPr>
        <p:spPr>
          <a:xfrm>
            <a:off x="4462578" y="5692698"/>
            <a:ext cx="4768433" cy="360040"/>
          </a:xfrm>
        </p:spPr>
        <p:txBody>
          <a:bodyPr/>
          <a:lstStyle>
            <a:lvl1pPr>
              <a:defRPr sz="1500"/>
            </a:lvl1pPr>
          </a:lstStyle>
          <a:p>
            <a:pPr algn="l"/>
            <a:r>
              <a:rPr lang="ru-RU" dirty="0" smtClean="0"/>
              <a:t>дата</a:t>
            </a:r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122699" y="452132"/>
            <a:ext cx="45719" cy="1761957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EB204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089532" y="452132"/>
            <a:ext cx="67291" cy="1761957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983432" y="2594327"/>
            <a:ext cx="2448272" cy="335495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Обложка учебника</a:t>
            </a:r>
          </a:p>
        </p:txBody>
      </p:sp>
    </p:spTree>
    <p:extLst>
      <p:ext uri="{BB962C8B-B14F-4D97-AF65-F5344CB8AC3E}">
        <p14:creationId xmlns:p14="http://schemas.microsoft.com/office/powerpoint/2010/main" val="278690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BD0E0D-F197-4B14-B296-C27E6C00E6CA}" type="datetimeFigureOut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10.09.2020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BC23C3-D32D-4340-A654-431DCF2B3DCF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7"/>
            <a:ext cx="4191029" cy="50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253920" y="215861"/>
            <a:ext cx="11684160" cy="6462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02133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4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88289" y="6208300"/>
            <a:ext cx="2034923" cy="489452"/>
          </a:xfrm>
          <a:prstGeom prst="rect">
            <a:avLst/>
          </a:prstGeom>
        </p:spPr>
      </p:pic>
      <p:pic>
        <p:nvPicPr>
          <p:cNvPr id="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3" y="6204539"/>
            <a:ext cx="905267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81777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41685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2"/>
            <a:ext cx="12192000" cy="1429173"/>
          </a:xfrm>
          <a:custGeom>
            <a:avLst/>
            <a:gdLst/>
            <a:ahLst/>
            <a:cxnLst/>
            <a:rect l="l" t="t" r="r" b="b"/>
            <a:pathLst>
              <a:path w="9144000" h="1071880">
                <a:moveTo>
                  <a:pt x="0" y="1071549"/>
                </a:moveTo>
                <a:lnTo>
                  <a:pt x="9144000" y="1071549"/>
                </a:lnTo>
                <a:lnTo>
                  <a:pt x="9144000" y="0"/>
                </a:lnTo>
                <a:lnTo>
                  <a:pt x="0" y="0"/>
                </a:lnTo>
                <a:lnTo>
                  <a:pt x="0" y="1071549"/>
                </a:lnTo>
                <a:close/>
              </a:path>
            </a:pathLst>
          </a:custGeom>
          <a:solidFill>
            <a:srgbClr val="2C339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80965" y="6286526"/>
            <a:ext cx="2952835" cy="4710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0000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28282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1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967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11409055" y="6333133"/>
            <a:ext cx="7316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6518116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09600" y="3714753"/>
            <a:ext cx="109728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BD0E0D-F197-4B14-B296-C27E6C00E6CA}" type="datetimeFigureOut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10.09.2020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BC23C3-D32D-4340-A654-431DCF2B3DCF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4"/>
            <a:ext cx="4191029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98161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4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0" y="0"/>
          <a:ext cx="211138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48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4" name="Object 74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138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336550" y="6688138"/>
            <a:ext cx="47990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© </a:t>
            </a:r>
            <a:r>
              <a:rPr kumimoji="0" lang="ru-RU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Корпорация «Российский учебник»</a:t>
            </a: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 userDrawn="1"/>
        </p:nvSpPr>
        <p:spPr bwMode="auto">
          <a:xfrm>
            <a:off x="5924550" y="6508750"/>
            <a:ext cx="3397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3EF0BC-4C10-4B20-B516-189F4966F4FF}" type="slidenum">
              <a:rPr kumimoji="0" lang="ru-RU" altLang="ru-RU" sz="10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Прямоугольник 8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  <a:sym typeface="Calibri" panose="020F0502020204030204" pitchFamily="34" charset="0"/>
            </a:endParaRPr>
          </a:p>
        </p:txBody>
      </p:sp>
      <p:pic>
        <p:nvPicPr>
          <p:cNvPr id="10" name="Рисунок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6208713"/>
            <a:ext cx="2035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6"/>
          <a:stretch>
            <a:fillRect/>
          </a:stretch>
        </p:blipFill>
        <p:spPr bwMode="auto">
          <a:xfrm>
            <a:off x="10952163" y="6203950"/>
            <a:ext cx="90487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38097"/>
            <a:ext cx="11519999" cy="648642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837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199" cy="136207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8" y="2906714"/>
            <a:ext cx="10363199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0BE020-E3D2-4B40-A05B-7CD782450F67}" type="datetimeFigureOut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10.09.2020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1" y="6356350"/>
            <a:ext cx="3860800" cy="36512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1" y="6356350"/>
            <a:ext cx="2844800" cy="36512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BAD091-9B88-4E15-8364-95918717355E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6832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138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2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3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138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  <a:sym typeface="Arial Narrow" panose="020B0606020202030204" pitchFamily="34" charset="0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336550" y="6688138"/>
            <a:ext cx="47990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</a:t>
            </a:r>
            <a:r>
              <a:rPr kumimoji="0" lang="ru-RU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Корпорация «Российский учебник»</a:t>
            </a: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5924550" y="6508750"/>
            <a:ext cx="3397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D84231-5B93-450F-A099-8CEE62AA844E}" type="slidenum">
              <a:rPr kumimoji="0" lang="ru-RU" sz="10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>
                <a:solidFill>
                  <a:srgbClr val="2C3493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7" name="Holder 4"/>
          <p:cNvSpPr>
            <a:spLocks noGrp="1"/>
          </p:cNvSpPr>
          <p:nvPr>
            <p:ph type="ftr" sz="quarter" idx="10"/>
          </p:nvPr>
        </p:nvSpPr>
        <p:spPr>
          <a:xfrm>
            <a:off x="4144963" y="6378575"/>
            <a:ext cx="3902075" cy="3429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Holder 5"/>
          <p:cNvSpPr>
            <a:spLocks noGrp="1"/>
          </p:cNvSpPr>
          <p:nvPr>
            <p:ph type="dt" sz="half" idx="11"/>
          </p:nvPr>
        </p:nvSpPr>
        <p:spPr>
          <a:xfrm>
            <a:off x="609600" y="6378575"/>
            <a:ext cx="2803525" cy="3429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9A21C-DA4B-45D5-8842-EEDF6AC01046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Holder 6"/>
          <p:cNvSpPr>
            <a:spLocks noGrp="1"/>
          </p:cNvSpPr>
          <p:nvPr>
            <p:ph type="sldNum" sz="quarter" idx="12"/>
          </p:nvPr>
        </p:nvSpPr>
        <p:spPr>
          <a:xfrm>
            <a:off x="5978525" y="6567488"/>
            <a:ext cx="204788" cy="1524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1A38EC-7722-4919-87CD-FC11E1D1C924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77704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3" name="Объект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6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EB204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2999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4" y="129440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r>
              <a:rPr lang="ru-RU" dirty="0" err="1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30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4296-51CB-5644-98F4-621A79F1671B}" type="datetimeFigureOut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10.09.2020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4C406D-AF61-9843-B7F2-46977AFE33DC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8028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Пере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50" name="Слайд think-cell" r:id="rId4" imgW="270" imgH="270" progId="TCLayout.ActiveDocument.1">
                  <p:embed/>
                </p:oleObj>
              </mc:Choice>
              <mc:Fallback>
                <p:oleObj name="Слайд think-cell" r:id="rId4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340768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4400" b="1">
                <a:solidFill>
                  <a:srgbClr val="294790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173176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6" name="Прямая соединительная линия 5"/>
          <p:cNvCxnSpPr/>
          <p:nvPr/>
        </p:nvCxnSpPr>
        <p:spPr>
          <a:xfrm>
            <a:off x="11173176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2" name="Прямая соединительная линия 11"/>
          <p:cNvCxnSpPr/>
          <p:nvPr/>
        </p:nvCxnSpPr>
        <p:spPr>
          <a:xfrm>
            <a:off x="0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9646" y="4860081"/>
            <a:ext cx="2808312" cy="666646"/>
          </a:xfrm>
          <a:prstGeom prst="rect">
            <a:avLst/>
          </a:prstGeom>
        </p:spPr>
      </p:pic>
      <p:grpSp>
        <p:nvGrpSpPr>
          <p:cNvPr id="13" name="Группа 44"/>
          <p:cNvGrpSpPr>
            <a:grpSpLocks noChangeAspect="1"/>
          </p:cNvGrpSpPr>
          <p:nvPr/>
        </p:nvGrpSpPr>
        <p:grpSpPr>
          <a:xfrm>
            <a:off x="1333610" y="4851123"/>
            <a:ext cx="1979798" cy="684563"/>
            <a:chOff x="338369" y="163286"/>
            <a:chExt cx="1440066" cy="497938"/>
          </a:xfrm>
        </p:grpSpPr>
        <p:sp>
          <p:nvSpPr>
            <p:cNvPr id="14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8369" y="163286"/>
              <a:ext cx="1429001" cy="49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343111" y="397237"/>
              <a:ext cx="548521" cy="31615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223591" y="397237"/>
              <a:ext cx="548521" cy="31615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338369" y="511052"/>
              <a:ext cx="124880" cy="11697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485379" y="511052"/>
              <a:ext cx="85361" cy="116976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94451" y="509471"/>
              <a:ext cx="115395" cy="12013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736719" y="509471"/>
              <a:ext cx="105910" cy="12013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866341" y="511052"/>
              <a:ext cx="91684" cy="116976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984897" y="511052"/>
              <a:ext cx="85361" cy="116976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1093969" y="511052"/>
              <a:ext cx="180206" cy="150172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291563" y="511052"/>
              <a:ext cx="86941" cy="116976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02216" y="511052"/>
              <a:ext cx="123299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546065" y="511052"/>
              <a:ext cx="124880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689913" y="511052"/>
              <a:ext cx="88522" cy="116976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943798" y="163286"/>
              <a:ext cx="229209" cy="289278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cxnSp>
        <p:nvCxnSpPr>
          <p:cNvPr id="31" name="Прямая соединительная линия 30"/>
          <p:cNvCxnSpPr/>
          <p:nvPr/>
        </p:nvCxnSpPr>
        <p:spPr>
          <a:xfrm>
            <a:off x="3612296" y="5204814"/>
            <a:ext cx="72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32" name="Прямая соединительная линия 31"/>
          <p:cNvCxnSpPr/>
          <p:nvPr/>
        </p:nvCxnSpPr>
        <p:spPr>
          <a:xfrm>
            <a:off x="3612296" y="5180898"/>
            <a:ext cx="72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30" name="Picture 10" descr="Картинки по запросу &quot;бином лого&quot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761" y="4725560"/>
            <a:ext cx="2183271" cy="9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7752760" y="5204814"/>
            <a:ext cx="756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0" name="Прямая соединительная линия 39"/>
          <p:cNvCxnSpPr/>
          <p:nvPr/>
        </p:nvCxnSpPr>
        <p:spPr>
          <a:xfrm>
            <a:off x="7752760" y="5180898"/>
            <a:ext cx="756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41" name="TextBox 40"/>
          <p:cNvSpPr txBox="1"/>
          <p:nvPr/>
        </p:nvSpPr>
        <p:spPr>
          <a:xfrm>
            <a:off x="334963" y="6103158"/>
            <a:ext cx="699787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Все права защищены. Никакая часть презентации не может быть воспроизведена в какой бы то ни было форме и какими бы то ни было средствами,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ru-RU" sz="800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включая размещение в сети Интернет и в корпоративных сетях, а также запись в память ЭВМ, для частного или публичного использования,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ru-RU" sz="800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без письменного разрешения владельца авторских прав.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ru-RU" sz="800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АО «Издательство "Просвещение"», 20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20</a:t>
            </a:r>
            <a:r>
              <a:rPr lang="ru-RU" sz="800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г.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0" y="5193184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0" y="5178146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2976738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3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90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129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Пере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6" name="Слайд think-cell" r:id="rId4" imgW="270" imgH="270" progId="TCLayout.ActiveDocument.1">
                  <p:embed/>
                </p:oleObj>
              </mc:Choice>
              <mc:Fallback>
                <p:oleObj name="Слайд think-cell" r:id="rId4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340768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4400" b="1">
                <a:solidFill>
                  <a:srgbClr val="294790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173176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6" name="Прямая соединительная линия 5"/>
          <p:cNvCxnSpPr/>
          <p:nvPr/>
        </p:nvCxnSpPr>
        <p:spPr>
          <a:xfrm>
            <a:off x="11173176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2" name="Прямая соединительная линия 11"/>
          <p:cNvCxnSpPr/>
          <p:nvPr/>
        </p:nvCxnSpPr>
        <p:spPr>
          <a:xfrm>
            <a:off x="0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9646" y="4860081"/>
            <a:ext cx="2808312" cy="666646"/>
          </a:xfrm>
          <a:prstGeom prst="rect">
            <a:avLst/>
          </a:prstGeom>
        </p:spPr>
      </p:pic>
      <p:grpSp>
        <p:nvGrpSpPr>
          <p:cNvPr id="13" name="Группа 44"/>
          <p:cNvGrpSpPr>
            <a:grpSpLocks noChangeAspect="1"/>
          </p:cNvGrpSpPr>
          <p:nvPr/>
        </p:nvGrpSpPr>
        <p:grpSpPr>
          <a:xfrm>
            <a:off x="1333610" y="4851123"/>
            <a:ext cx="1979798" cy="684563"/>
            <a:chOff x="338369" y="163286"/>
            <a:chExt cx="1440066" cy="497938"/>
          </a:xfrm>
        </p:grpSpPr>
        <p:sp>
          <p:nvSpPr>
            <p:cNvPr id="14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8369" y="163286"/>
              <a:ext cx="1429001" cy="49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343111" y="397237"/>
              <a:ext cx="548521" cy="31615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223591" y="397237"/>
              <a:ext cx="548521" cy="31615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338369" y="511052"/>
              <a:ext cx="124880" cy="11697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485379" y="511052"/>
              <a:ext cx="85361" cy="116976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94451" y="509471"/>
              <a:ext cx="115395" cy="12013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736719" y="509471"/>
              <a:ext cx="105910" cy="12013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866341" y="511052"/>
              <a:ext cx="91684" cy="116976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984897" y="511052"/>
              <a:ext cx="85361" cy="116976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1093969" y="511052"/>
              <a:ext cx="180206" cy="150172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291563" y="511052"/>
              <a:ext cx="86941" cy="116976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02216" y="511052"/>
              <a:ext cx="123299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546065" y="511052"/>
              <a:ext cx="124880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689913" y="511052"/>
              <a:ext cx="88522" cy="116976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943798" y="163286"/>
              <a:ext cx="229209" cy="289278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31" name="Прямая соединительная линия 30"/>
          <p:cNvCxnSpPr/>
          <p:nvPr/>
        </p:nvCxnSpPr>
        <p:spPr>
          <a:xfrm>
            <a:off x="3612296" y="5204814"/>
            <a:ext cx="72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32" name="Прямая соединительная линия 31"/>
          <p:cNvCxnSpPr/>
          <p:nvPr/>
        </p:nvCxnSpPr>
        <p:spPr>
          <a:xfrm>
            <a:off x="3612296" y="5180898"/>
            <a:ext cx="72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30" name="Picture 10" descr="Картинки по запросу &quot;бином лого&quot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761" y="4725560"/>
            <a:ext cx="2183271" cy="9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7752760" y="5204814"/>
            <a:ext cx="756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0" name="Прямая соединительная линия 39"/>
          <p:cNvCxnSpPr/>
          <p:nvPr/>
        </p:nvCxnSpPr>
        <p:spPr>
          <a:xfrm>
            <a:off x="7752760" y="5180898"/>
            <a:ext cx="756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41" name="TextBox 40"/>
          <p:cNvSpPr txBox="1"/>
          <p:nvPr/>
        </p:nvSpPr>
        <p:spPr>
          <a:xfrm>
            <a:off x="334963" y="6103158"/>
            <a:ext cx="699787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Все права защищены. Никакая часть презентации не может быть воспроизведена в какой бы то ни было форме и какими бы то ни было средствами,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включая размещение в сети Интернет и в корпоративных сетях, а также запись в память ЭВМ, для частного или публичного использования,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без письменного разрешения владельца авторских прав.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АО «Издательство "Просвещение"», 20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20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г.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0" y="5193184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0" y="5178146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39763507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3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6" name="Слайд think-cell" r:id="rId5" imgW="416" imgH="416" progId="TCLayout.ActiveDocument.1">
                  <p:embed/>
                </p:oleObj>
              </mc:Choice>
              <mc:Fallback>
                <p:oleObj name="Слайд think-cell" r:id="rId5" imgW="416" imgH="416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42586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7" name="Слайд think-cell" r:id="rId7" imgW="416" imgH="416" progId="TCLayout.ActiveDocument.1">
                  <p:embed/>
                </p:oleObj>
              </mc:Choice>
              <mc:Fallback>
                <p:oleObj name="Слайд think-cell" r:id="rId7" imgW="416" imgH="416" progId="TCLayout.ActiveDocument.1">
                  <p:embed/>
                  <p:pic>
                    <p:nvPicPr>
                      <p:cNvPr id="8" name="Объект 7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2885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4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4" y="1628800"/>
            <a:ext cx="5568951" cy="460851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6288618" y="1628800"/>
            <a:ext cx="5568951" cy="460851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13895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9826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8" name="Слайд think-cell" r:id="rId6" imgW="360" imgH="360" progId="TCLayout.ActiveDocument.1">
                  <p:embed/>
                </p:oleObj>
              </mc:Choice>
              <mc:Fallback>
                <p:oleObj name="Слайд think-cell" r:id="rId6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5" y="1628800"/>
            <a:ext cx="525751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6600058" y="1628800"/>
            <a:ext cx="5257511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AutoShape 8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rot="5400000">
            <a:off x="4059448" y="3665353"/>
            <a:ext cx="4176464" cy="391393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lIns="91434" tIns="45718" rIns="91434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4" y="1268760"/>
            <a:ext cx="525751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596921" y="1268760"/>
            <a:ext cx="525751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34" name="AutoShape 8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 rot="5400000">
            <a:off x="4059448" y="3665353"/>
            <a:ext cx="4176464" cy="391393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lIns="91434" tIns="45718" rIns="91434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51957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2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628800"/>
            <a:ext cx="748800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8208000" y="1628800"/>
            <a:ext cx="364800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2" y="1268760"/>
            <a:ext cx="7488000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30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8208000" y="1268760"/>
            <a:ext cx="3649570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0397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3320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6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834235"/>
            <a:ext cx="2665224" cy="166677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3385223" y="1834235"/>
            <a:ext cx="8470777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6" name="Текст 12"/>
          <p:cNvSpPr>
            <a:spLocks noGrp="1"/>
          </p:cNvSpPr>
          <p:nvPr>
            <p:ph type="body" sz="quarter" idx="18"/>
          </p:nvPr>
        </p:nvSpPr>
        <p:spPr>
          <a:xfrm>
            <a:off x="328211" y="3869808"/>
            <a:ext cx="2665224" cy="171943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Текст 12"/>
          <p:cNvSpPr>
            <a:spLocks noGrp="1"/>
          </p:cNvSpPr>
          <p:nvPr>
            <p:ph type="body" sz="quarter" idx="19"/>
          </p:nvPr>
        </p:nvSpPr>
        <p:spPr>
          <a:xfrm>
            <a:off x="3383655" y="3869808"/>
            <a:ext cx="8470777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  <p:sp>
        <p:nvSpPr>
          <p:cNvPr id="20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2659002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655" y="1268760"/>
            <a:ext cx="8473915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1226535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6" name="Слайд think-cell" r:id="rId5" imgW="353" imgH="353" progId="TCLayout.ActiveDocument.1">
                  <p:embed/>
                </p:oleObj>
              </mc:Choice>
              <mc:Fallback>
                <p:oleObj name="Слайд think-cell" r:id="rId5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834235"/>
            <a:ext cx="2665224" cy="166677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5"/>
          </p:nvPr>
        </p:nvSpPr>
        <p:spPr>
          <a:xfrm>
            <a:off x="3385223" y="1834235"/>
            <a:ext cx="5447081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8"/>
          </p:nvPr>
        </p:nvSpPr>
        <p:spPr>
          <a:xfrm>
            <a:off x="328211" y="3869808"/>
            <a:ext cx="2665224" cy="171943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9"/>
          </p:nvPr>
        </p:nvSpPr>
        <p:spPr>
          <a:xfrm>
            <a:off x="3383655" y="3869808"/>
            <a:ext cx="5447081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  <p:sp>
        <p:nvSpPr>
          <p:cNvPr id="16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2659002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7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655" y="1268760"/>
            <a:ext cx="5449099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8" name="Текст 12"/>
          <p:cNvSpPr>
            <a:spLocks noGrp="1"/>
          </p:cNvSpPr>
          <p:nvPr>
            <p:ph type="body" sz="quarter" idx="21"/>
          </p:nvPr>
        </p:nvSpPr>
        <p:spPr>
          <a:xfrm>
            <a:off x="9193913" y="1834235"/>
            <a:ext cx="2660520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9" name="Текст 12"/>
          <p:cNvSpPr>
            <a:spLocks noGrp="1"/>
          </p:cNvSpPr>
          <p:nvPr>
            <p:ph type="body" sz="quarter" idx="22"/>
          </p:nvPr>
        </p:nvSpPr>
        <p:spPr>
          <a:xfrm>
            <a:off x="9192345" y="3869808"/>
            <a:ext cx="2660520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9192345" y="1268760"/>
            <a:ext cx="2661506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2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graphicFrame>
        <p:nvGraphicFramePr>
          <p:cNvPr id="38" name="Объект 37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7" name="Слайд think-cell" r:id="rId7" imgW="353" imgH="353" progId="TCLayout.ActiveDocument.1">
                  <p:embed/>
                </p:oleObj>
              </mc:Choice>
              <mc:Fallback>
                <p:oleObj name="Слайд think-cell" r:id="rId7" imgW="353" imgH="353" progId="TCLayout.ActiveDocument.1">
                  <p:embed/>
                  <p:pic>
                    <p:nvPicPr>
                      <p:cNvPr id="38" name="Объект 37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3070414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4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3" y="1814120"/>
            <a:ext cx="1441088" cy="745200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12"/>
          <p:cNvSpPr>
            <a:spLocks noGrp="1"/>
          </p:cNvSpPr>
          <p:nvPr>
            <p:ph type="body" sz="quarter" idx="21"/>
          </p:nvPr>
        </p:nvSpPr>
        <p:spPr>
          <a:xfrm>
            <a:off x="2069774" y="1816952"/>
            <a:ext cx="3839832" cy="745200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2"/>
          <p:cNvSpPr>
            <a:spLocks noGrp="1"/>
          </p:cNvSpPr>
          <p:nvPr>
            <p:ph type="body" sz="quarter" idx="22"/>
          </p:nvPr>
        </p:nvSpPr>
        <p:spPr>
          <a:xfrm>
            <a:off x="6456040" y="1814120"/>
            <a:ext cx="1441088" cy="745200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Текст 12"/>
          <p:cNvSpPr>
            <a:spLocks noGrp="1"/>
          </p:cNvSpPr>
          <p:nvPr>
            <p:ph type="body" sz="quarter" idx="23"/>
          </p:nvPr>
        </p:nvSpPr>
        <p:spPr>
          <a:xfrm>
            <a:off x="8195530" y="1816952"/>
            <a:ext cx="3652679" cy="745200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7" name="Текст 12"/>
          <p:cNvSpPr>
            <a:spLocks noGrp="1"/>
          </p:cNvSpPr>
          <p:nvPr>
            <p:ph type="body" sz="quarter" idx="24"/>
          </p:nvPr>
        </p:nvSpPr>
        <p:spPr>
          <a:xfrm>
            <a:off x="328211" y="2895184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Текст 12"/>
          <p:cNvSpPr>
            <a:spLocks noGrp="1"/>
          </p:cNvSpPr>
          <p:nvPr>
            <p:ph type="body" sz="quarter" idx="25"/>
          </p:nvPr>
        </p:nvSpPr>
        <p:spPr>
          <a:xfrm>
            <a:off x="2063552" y="2891836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Текст 12"/>
          <p:cNvSpPr>
            <a:spLocks noGrp="1"/>
          </p:cNvSpPr>
          <p:nvPr>
            <p:ph type="body" sz="quarter" idx="26"/>
          </p:nvPr>
        </p:nvSpPr>
        <p:spPr>
          <a:xfrm>
            <a:off x="6449818" y="2895184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Текст 12"/>
          <p:cNvSpPr>
            <a:spLocks noGrp="1"/>
          </p:cNvSpPr>
          <p:nvPr>
            <p:ph type="body" sz="quarter" idx="27"/>
          </p:nvPr>
        </p:nvSpPr>
        <p:spPr>
          <a:xfrm>
            <a:off x="8189308" y="2891836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Текст 12"/>
          <p:cNvSpPr>
            <a:spLocks noGrp="1"/>
          </p:cNvSpPr>
          <p:nvPr>
            <p:ph type="body" sz="quarter" idx="28"/>
          </p:nvPr>
        </p:nvSpPr>
        <p:spPr>
          <a:xfrm>
            <a:off x="323135" y="3974833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4" name="Текст 12"/>
          <p:cNvSpPr>
            <a:spLocks noGrp="1"/>
          </p:cNvSpPr>
          <p:nvPr>
            <p:ph type="body" sz="quarter" idx="29"/>
          </p:nvPr>
        </p:nvSpPr>
        <p:spPr>
          <a:xfrm>
            <a:off x="2058476" y="3973158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12"/>
          <p:cNvSpPr>
            <a:spLocks noGrp="1"/>
          </p:cNvSpPr>
          <p:nvPr>
            <p:ph type="body" sz="quarter" idx="30"/>
          </p:nvPr>
        </p:nvSpPr>
        <p:spPr>
          <a:xfrm>
            <a:off x="6444742" y="3974833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12"/>
          <p:cNvSpPr>
            <a:spLocks noGrp="1"/>
          </p:cNvSpPr>
          <p:nvPr>
            <p:ph type="body" sz="quarter" idx="31"/>
          </p:nvPr>
        </p:nvSpPr>
        <p:spPr>
          <a:xfrm>
            <a:off x="8184232" y="3973158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7" name="Текст 12"/>
          <p:cNvSpPr>
            <a:spLocks noGrp="1"/>
          </p:cNvSpPr>
          <p:nvPr>
            <p:ph type="body" sz="quarter" idx="32"/>
          </p:nvPr>
        </p:nvSpPr>
        <p:spPr>
          <a:xfrm>
            <a:off x="321989" y="5054481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9" name="Текст 12"/>
          <p:cNvSpPr>
            <a:spLocks noGrp="1"/>
          </p:cNvSpPr>
          <p:nvPr>
            <p:ph type="body" sz="quarter" idx="33"/>
          </p:nvPr>
        </p:nvSpPr>
        <p:spPr>
          <a:xfrm>
            <a:off x="2057330" y="5054481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0" name="Текст 12"/>
          <p:cNvSpPr>
            <a:spLocks noGrp="1"/>
          </p:cNvSpPr>
          <p:nvPr>
            <p:ph type="body" sz="quarter" idx="34"/>
          </p:nvPr>
        </p:nvSpPr>
        <p:spPr>
          <a:xfrm>
            <a:off x="6443596" y="5054481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Текст 12"/>
          <p:cNvSpPr>
            <a:spLocks noGrp="1"/>
          </p:cNvSpPr>
          <p:nvPr>
            <p:ph type="body" sz="quarter" idx="35"/>
          </p:nvPr>
        </p:nvSpPr>
        <p:spPr>
          <a:xfrm>
            <a:off x="8183086" y="5054481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3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69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+1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8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4" y="1628800"/>
            <a:ext cx="5568951" cy="176890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31" name="Текст 12"/>
          <p:cNvSpPr>
            <a:spLocks noGrp="1"/>
          </p:cNvSpPr>
          <p:nvPr>
            <p:ph type="body" sz="quarter" idx="16"/>
          </p:nvPr>
        </p:nvSpPr>
        <p:spPr>
          <a:xfrm>
            <a:off x="334434" y="4036764"/>
            <a:ext cx="5568951" cy="1840508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32" name="Текст 12"/>
          <p:cNvSpPr>
            <a:spLocks noGrp="1"/>
          </p:cNvSpPr>
          <p:nvPr>
            <p:ph type="body" sz="quarter" idx="17"/>
          </p:nvPr>
        </p:nvSpPr>
        <p:spPr>
          <a:xfrm>
            <a:off x="6288617" y="1628800"/>
            <a:ext cx="5568951" cy="424847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334432" y="3650575"/>
            <a:ext cx="5568952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950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709">
          <p15:clr>
            <a:srgbClr val="FBAE40"/>
          </p15:clr>
        </p15:guide>
        <p15:guide id="1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2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3" y="1628800"/>
            <a:ext cx="3648000" cy="432043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6"/>
          </p:nvPr>
        </p:nvSpPr>
        <p:spPr>
          <a:xfrm>
            <a:off x="4272000" y="1619136"/>
            <a:ext cx="3648000" cy="4330095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7"/>
          </p:nvPr>
        </p:nvSpPr>
        <p:spPr>
          <a:xfrm>
            <a:off x="8208000" y="1628800"/>
            <a:ext cx="3648000" cy="432043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800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4272000" y="1268800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5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8208000" y="1259136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05414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Объект 1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6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6" name="Объект 1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Текст 12"/>
          <p:cNvSpPr>
            <a:spLocks noGrp="1"/>
          </p:cNvSpPr>
          <p:nvPr>
            <p:ph type="body" sz="quarter" idx="16"/>
          </p:nvPr>
        </p:nvSpPr>
        <p:spPr>
          <a:xfrm>
            <a:off x="407368" y="1494774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8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2003677" y="1369025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7" name="Текст 12"/>
          <p:cNvSpPr>
            <a:spLocks noGrp="1"/>
          </p:cNvSpPr>
          <p:nvPr>
            <p:ph type="body" sz="quarter" idx="22"/>
          </p:nvPr>
        </p:nvSpPr>
        <p:spPr>
          <a:xfrm>
            <a:off x="6168008" y="1494774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7764317" y="1369025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0" name="Текст 12"/>
          <p:cNvSpPr>
            <a:spLocks noGrp="1"/>
          </p:cNvSpPr>
          <p:nvPr>
            <p:ph type="body" sz="quarter" idx="24"/>
          </p:nvPr>
        </p:nvSpPr>
        <p:spPr>
          <a:xfrm>
            <a:off x="407368" y="3842781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25" hasCustomPrompt="1"/>
          </p:nvPr>
        </p:nvSpPr>
        <p:spPr>
          <a:xfrm>
            <a:off x="2003677" y="3717032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12"/>
          <p:cNvSpPr>
            <a:spLocks noGrp="1"/>
          </p:cNvSpPr>
          <p:nvPr>
            <p:ph type="body" sz="quarter" idx="26"/>
          </p:nvPr>
        </p:nvSpPr>
        <p:spPr>
          <a:xfrm>
            <a:off x="6168008" y="3842781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27" hasCustomPrompt="1"/>
          </p:nvPr>
        </p:nvSpPr>
        <p:spPr>
          <a:xfrm>
            <a:off x="7764317" y="3717032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6068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Пере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0" name="Слайд think-cell" r:id="rId4" imgW="270" imgH="270" progId="TCLayout.ActiveDocument.1">
                  <p:embed/>
                </p:oleObj>
              </mc:Choice>
              <mc:Fallback>
                <p:oleObj name="Слайд think-cell" r:id="rId4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598935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5400" b="1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>
            <a:off x="4655840" y="4932770"/>
            <a:ext cx="756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6" name="Прямая соединительная линия 5"/>
          <p:cNvCxnSpPr/>
          <p:nvPr userDrawn="1"/>
        </p:nvCxnSpPr>
        <p:spPr>
          <a:xfrm>
            <a:off x="4655840" y="4917732"/>
            <a:ext cx="756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grpSp>
        <p:nvGrpSpPr>
          <p:cNvPr id="7" name="Группа 6"/>
          <p:cNvGrpSpPr/>
          <p:nvPr userDrawn="1"/>
        </p:nvGrpSpPr>
        <p:grpSpPr>
          <a:xfrm>
            <a:off x="1487488" y="4642666"/>
            <a:ext cx="2808312" cy="1039958"/>
            <a:chOff x="1487488" y="4642666"/>
            <a:chExt cx="3528392" cy="1306614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4642666"/>
              <a:ext cx="3528392" cy="837581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767" y="5582108"/>
              <a:ext cx="993054" cy="367172"/>
            </a:xfrm>
            <a:prstGeom prst="rect">
              <a:avLst/>
            </a:prstGeom>
          </p:spPr>
        </p:pic>
      </p:grpSp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932770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2" name="Прямая соединительная линия 11"/>
          <p:cNvCxnSpPr/>
          <p:nvPr userDrawn="1"/>
        </p:nvCxnSpPr>
        <p:spPr>
          <a:xfrm>
            <a:off x="0" y="4917732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39014867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4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7165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8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Текст 11"/>
          <p:cNvSpPr>
            <a:spLocks noGrp="1"/>
          </p:cNvSpPr>
          <p:nvPr>
            <p:ph type="body" sz="quarter" idx="16" hasCustomPrompt="1"/>
          </p:nvPr>
        </p:nvSpPr>
        <p:spPr>
          <a:xfrm>
            <a:off x="1487488" y="1591629"/>
            <a:ext cx="8712968" cy="360363"/>
          </a:xfrm>
          <a:noFill/>
          <a:ln>
            <a:noFill/>
          </a:ln>
        </p:spPr>
        <p:txBody>
          <a:bodyPr anchor="ctr"/>
          <a:lstStyle>
            <a:lvl1pPr algn="l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главы</a:t>
            </a:r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87488" y="3140645"/>
            <a:ext cx="8712968" cy="360363"/>
          </a:xfrm>
          <a:noFill/>
        </p:spPr>
        <p:txBody>
          <a:bodyPr anchor="ctr"/>
          <a:lstStyle>
            <a:lvl1pPr algn="l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2135560" y="2097944"/>
            <a:ext cx="8064896" cy="864368"/>
          </a:xfrm>
        </p:spPr>
        <p:txBody>
          <a:bodyPr/>
          <a:lstStyle>
            <a:lvl1pPr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Название слайда</a:t>
            </a:r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20" hasCustomPrompt="1"/>
          </p:nvPr>
        </p:nvSpPr>
        <p:spPr>
          <a:xfrm>
            <a:off x="2138852" y="3641656"/>
            <a:ext cx="8061604" cy="86436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Tx/>
              <a:buFont typeface="Arial" pitchFamily="34" charset="0"/>
              <a:buNone/>
              <a:tabLst/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Название слайда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21" hasCustomPrompt="1"/>
          </p:nvPr>
        </p:nvSpPr>
        <p:spPr>
          <a:xfrm>
            <a:off x="10200456" y="1591629"/>
            <a:ext cx="603572" cy="36247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0200456" y="3139587"/>
            <a:ext cx="603572" cy="36247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7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10202386" y="2097943"/>
            <a:ext cx="601642" cy="864369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  <a:p>
            <a:pPr lvl="0"/>
            <a:endParaRPr lang="ru-RU" dirty="0"/>
          </a:p>
        </p:txBody>
      </p:sp>
      <p:sp>
        <p:nvSpPr>
          <p:cNvPr id="19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0200456" y="3641126"/>
            <a:ext cx="603572" cy="86542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</p:spTree>
    <p:extLst>
      <p:ext uri="{BB962C8B-B14F-4D97-AF65-F5344CB8AC3E}">
        <p14:creationId xmlns:p14="http://schemas.microsoft.com/office/powerpoint/2010/main" val="10199179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2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Текст 11"/>
          <p:cNvSpPr>
            <a:spLocks noGrp="1"/>
          </p:cNvSpPr>
          <p:nvPr>
            <p:ph type="body" sz="quarter" idx="16" hasCustomPrompt="1"/>
          </p:nvPr>
        </p:nvSpPr>
        <p:spPr>
          <a:xfrm>
            <a:off x="1487488" y="1591629"/>
            <a:ext cx="9316540" cy="360363"/>
          </a:xfrm>
          <a:noFill/>
          <a:ln>
            <a:noFill/>
          </a:ln>
        </p:spPr>
        <p:txBody>
          <a:bodyPr anchor="ctr"/>
          <a:lstStyle>
            <a:lvl1pPr algn="l"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главы</a:t>
            </a:r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85173" y="2132856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21" hasCustomPrompt="1"/>
          </p:nvPr>
        </p:nvSpPr>
        <p:spPr>
          <a:xfrm>
            <a:off x="10200456" y="1591629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0198141" y="2131798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4" name="Текст 11"/>
          <p:cNvSpPr>
            <a:spLocks noGrp="1"/>
          </p:cNvSpPr>
          <p:nvPr>
            <p:ph type="body" sz="quarter" idx="23" hasCustomPrompt="1"/>
          </p:nvPr>
        </p:nvSpPr>
        <p:spPr>
          <a:xfrm>
            <a:off x="1485173" y="2671967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21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0198141" y="2670909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22" name="Текст 11"/>
          <p:cNvSpPr>
            <a:spLocks noGrp="1"/>
          </p:cNvSpPr>
          <p:nvPr>
            <p:ph type="body" sz="quarter" idx="25" hasCustomPrompt="1"/>
          </p:nvPr>
        </p:nvSpPr>
        <p:spPr>
          <a:xfrm>
            <a:off x="1485173" y="3210020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23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10198141" y="3208962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090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1370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+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6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4" y="1628800"/>
            <a:ext cx="5568951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9" name="Текст 12"/>
          <p:cNvSpPr>
            <a:spLocks noGrp="1"/>
          </p:cNvSpPr>
          <p:nvPr>
            <p:ph type="body" sz="quarter" idx="16"/>
          </p:nvPr>
        </p:nvSpPr>
        <p:spPr>
          <a:xfrm>
            <a:off x="6288617" y="1628800"/>
            <a:ext cx="5568951" cy="172819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0" name="Текст 12"/>
          <p:cNvSpPr>
            <a:spLocks noGrp="1"/>
          </p:cNvSpPr>
          <p:nvPr>
            <p:ph type="body" sz="quarter" idx="17"/>
          </p:nvPr>
        </p:nvSpPr>
        <p:spPr>
          <a:xfrm>
            <a:off x="6288617" y="4005064"/>
            <a:ext cx="5568951" cy="1944216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6285481" y="3645023"/>
            <a:ext cx="5568952" cy="360039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24857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0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719853" y="1052736"/>
            <a:ext cx="6121400" cy="4896252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334963" y="1052742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3995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4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334433" y="1047150"/>
            <a:ext cx="6121400" cy="4896252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6736863" y="1047150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8023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8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334963" y="1052742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sz="quarter" idx="18"/>
          </p:nvPr>
        </p:nvSpPr>
        <p:spPr>
          <a:xfrm>
            <a:off x="5808663" y="1052513"/>
            <a:ext cx="6045200" cy="4897437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7191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2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Таблица 3"/>
          <p:cNvSpPr>
            <a:spLocks noGrp="1"/>
          </p:cNvSpPr>
          <p:nvPr>
            <p:ph type="tbl" sz="quarter" idx="18"/>
          </p:nvPr>
        </p:nvSpPr>
        <p:spPr>
          <a:xfrm>
            <a:off x="334433" y="1052513"/>
            <a:ext cx="11519999" cy="4897437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6371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пасибо за вним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6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772816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ТЕКСТ</a:t>
            </a: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4655840" y="4932770"/>
            <a:ext cx="756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5" name="Прямая соединительная линия 4"/>
          <p:cNvCxnSpPr/>
          <p:nvPr userDrawn="1"/>
        </p:nvCxnSpPr>
        <p:spPr>
          <a:xfrm>
            <a:off x="4655840" y="4917732"/>
            <a:ext cx="756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grpSp>
        <p:nvGrpSpPr>
          <p:cNvPr id="6" name="Группа 5"/>
          <p:cNvGrpSpPr/>
          <p:nvPr userDrawn="1"/>
        </p:nvGrpSpPr>
        <p:grpSpPr>
          <a:xfrm>
            <a:off x="1487488" y="4642666"/>
            <a:ext cx="2808312" cy="1039958"/>
            <a:chOff x="1487488" y="4642666"/>
            <a:chExt cx="3528392" cy="1306614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4642666"/>
              <a:ext cx="3528392" cy="837581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767" y="5582108"/>
              <a:ext cx="993054" cy="367172"/>
            </a:xfrm>
            <a:prstGeom prst="rect">
              <a:avLst/>
            </a:prstGeom>
          </p:spPr>
        </p:pic>
      </p:grpSp>
      <p:cxnSp>
        <p:nvCxnSpPr>
          <p:cNvPr id="10" name="Прямая соединительная линия 9"/>
          <p:cNvCxnSpPr/>
          <p:nvPr userDrawn="1"/>
        </p:nvCxnSpPr>
        <p:spPr>
          <a:xfrm>
            <a:off x="0" y="4932770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917732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24258365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елый пустой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09600" y="3714753"/>
            <a:ext cx="10972800" cy="2411411"/>
          </a:xfrm>
        </p:spPr>
        <p:txBody>
          <a:bodyPr/>
          <a:lstStyle>
            <a:lvl1pPr algn="ctr">
              <a:buNone/>
              <a:defRPr/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dirty="0" err="1" smtClean="0"/>
              <a:t>аапап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BD0E0D-F197-4B14-B296-C27E6C00E6CA}" type="datetimeFigureOut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10.09.2020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BC23C3-D32D-4340-A654-431DCF2B3DCF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80960" y="6143644"/>
            <a:ext cx="4191029" cy="500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2192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2051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5063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Пере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2" name="Слайд think-cell" r:id="rId4" imgW="270" imgH="270" progId="TCLayout.ActiveDocument.1">
                  <p:embed/>
                </p:oleObj>
              </mc:Choice>
              <mc:Fallback>
                <p:oleObj name="Слайд think-cell" r:id="rId4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340768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4400" b="1">
                <a:solidFill>
                  <a:srgbClr val="294790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173176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6" name="Прямая соединительная линия 5"/>
          <p:cNvCxnSpPr/>
          <p:nvPr/>
        </p:nvCxnSpPr>
        <p:spPr>
          <a:xfrm>
            <a:off x="11173176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2" name="Прямая соединительная линия 11"/>
          <p:cNvCxnSpPr/>
          <p:nvPr/>
        </p:nvCxnSpPr>
        <p:spPr>
          <a:xfrm>
            <a:off x="0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9646" y="4860081"/>
            <a:ext cx="2808312" cy="666646"/>
          </a:xfrm>
          <a:prstGeom prst="rect">
            <a:avLst/>
          </a:prstGeom>
        </p:spPr>
      </p:pic>
      <p:grpSp>
        <p:nvGrpSpPr>
          <p:cNvPr id="13" name="Группа 44"/>
          <p:cNvGrpSpPr>
            <a:grpSpLocks noChangeAspect="1"/>
          </p:cNvGrpSpPr>
          <p:nvPr/>
        </p:nvGrpSpPr>
        <p:grpSpPr>
          <a:xfrm>
            <a:off x="1333610" y="4851123"/>
            <a:ext cx="1979798" cy="684563"/>
            <a:chOff x="338369" y="163286"/>
            <a:chExt cx="1440066" cy="497938"/>
          </a:xfrm>
        </p:grpSpPr>
        <p:sp>
          <p:nvSpPr>
            <p:cNvPr id="14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8369" y="163286"/>
              <a:ext cx="1429001" cy="49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343111" y="397237"/>
              <a:ext cx="548521" cy="31615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223591" y="397237"/>
              <a:ext cx="548521" cy="31615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338369" y="511052"/>
              <a:ext cx="124880" cy="11697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485379" y="511052"/>
              <a:ext cx="85361" cy="116976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94451" y="509471"/>
              <a:ext cx="115395" cy="12013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736719" y="509471"/>
              <a:ext cx="105910" cy="12013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866341" y="511052"/>
              <a:ext cx="91684" cy="116976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984897" y="511052"/>
              <a:ext cx="85361" cy="116976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1093969" y="511052"/>
              <a:ext cx="180206" cy="150172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291563" y="511052"/>
              <a:ext cx="86941" cy="116976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02216" y="511052"/>
              <a:ext cx="123299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546065" y="511052"/>
              <a:ext cx="124880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689913" y="511052"/>
              <a:ext cx="88522" cy="116976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943798" y="163286"/>
              <a:ext cx="229209" cy="289278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31" name="Прямая соединительная линия 30"/>
          <p:cNvCxnSpPr/>
          <p:nvPr/>
        </p:nvCxnSpPr>
        <p:spPr>
          <a:xfrm>
            <a:off x="3612296" y="5204814"/>
            <a:ext cx="72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32" name="Прямая соединительная линия 31"/>
          <p:cNvCxnSpPr/>
          <p:nvPr/>
        </p:nvCxnSpPr>
        <p:spPr>
          <a:xfrm>
            <a:off x="3612296" y="5180898"/>
            <a:ext cx="72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30" name="Picture 10" descr="Картинки по запросу &quot;бином лого&quot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761" y="4725560"/>
            <a:ext cx="2183271" cy="9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7752760" y="5204814"/>
            <a:ext cx="756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0" name="Прямая соединительная линия 39"/>
          <p:cNvCxnSpPr/>
          <p:nvPr/>
        </p:nvCxnSpPr>
        <p:spPr>
          <a:xfrm>
            <a:off x="7752760" y="5180898"/>
            <a:ext cx="756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41" name="TextBox 40"/>
          <p:cNvSpPr txBox="1"/>
          <p:nvPr/>
        </p:nvSpPr>
        <p:spPr>
          <a:xfrm>
            <a:off x="334963" y="6103158"/>
            <a:ext cx="699787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Все права защищены. Никакая часть презентации не может быть воспроизведена в какой бы то ни было форме и какими бы то ни было средствами,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включая размещение в сети Интернет и в корпоративных сетях, а также запись в память ЭВМ, для частного или публичного использования,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без письменного разрешения владельца авторских прав.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АО «Издательство "Просвещение"», 20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20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г.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0" y="5193184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0" y="5178146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4008070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3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2" name="Слайд think-cell" r:id="rId5" imgW="416" imgH="416" progId="TCLayout.ActiveDocument.1">
                  <p:embed/>
                </p:oleObj>
              </mc:Choice>
              <mc:Fallback>
                <p:oleObj name="Слайд think-cell" r:id="rId5" imgW="416" imgH="416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42586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3" name="Слайд think-cell" r:id="rId7" imgW="416" imgH="416" progId="TCLayout.ActiveDocument.1">
                  <p:embed/>
                </p:oleObj>
              </mc:Choice>
              <mc:Fallback>
                <p:oleObj name="Слайд think-cell" r:id="rId7" imgW="416" imgH="416" progId="TCLayout.ActiveDocument.1">
                  <p:embed/>
                  <p:pic>
                    <p:nvPicPr>
                      <p:cNvPr id="8" name="Объект 7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4096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2915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0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4" y="1628800"/>
            <a:ext cx="5568951" cy="460851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6288618" y="1628800"/>
            <a:ext cx="5568951" cy="460851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13895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0918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94" name="Слайд think-cell" r:id="rId6" imgW="360" imgH="360" progId="TCLayout.ActiveDocument.1">
                  <p:embed/>
                </p:oleObj>
              </mc:Choice>
              <mc:Fallback>
                <p:oleObj name="Слайд think-cell" r:id="rId6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5" y="1628800"/>
            <a:ext cx="525751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6600058" y="1628800"/>
            <a:ext cx="5257511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AutoShape 8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rot="5400000">
            <a:off x="4059448" y="3665353"/>
            <a:ext cx="4176464" cy="391393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lIns="91434" tIns="45718" rIns="91434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4" y="1268760"/>
            <a:ext cx="525751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596921" y="1268760"/>
            <a:ext cx="525751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34" name="AutoShape 8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 rot="5400000">
            <a:off x="4059448" y="3665353"/>
            <a:ext cx="4176464" cy="391393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lIns="91434" tIns="45718" rIns="91434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7666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8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628800"/>
            <a:ext cx="748800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8208000" y="1628800"/>
            <a:ext cx="364800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2" y="1268760"/>
            <a:ext cx="7488000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30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8208000" y="1268760"/>
            <a:ext cx="3649570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1125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2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834235"/>
            <a:ext cx="2665224" cy="166677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3385223" y="1834235"/>
            <a:ext cx="8470777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6" name="Текст 12"/>
          <p:cNvSpPr>
            <a:spLocks noGrp="1"/>
          </p:cNvSpPr>
          <p:nvPr>
            <p:ph type="body" sz="quarter" idx="18"/>
          </p:nvPr>
        </p:nvSpPr>
        <p:spPr>
          <a:xfrm>
            <a:off x="328211" y="3869808"/>
            <a:ext cx="2665224" cy="171943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Текст 12"/>
          <p:cNvSpPr>
            <a:spLocks noGrp="1"/>
          </p:cNvSpPr>
          <p:nvPr>
            <p:ph type="body" sz="quarter" idx="19"/>
          </p:nvPr>
        </p:nvSpPr>
        <p:spPr>
          <a:xfrm>
            <a:off x="3383655" y="3869808"/>
            <a:ext cx="8470777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  <p:sp>
        <p:nvSpPr>
          <p:cNvPr id="20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2659002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655" y="1268760"/>
            <a:ext cx="8473915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30450569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2" name="Слайд think-cell" r:id="rId5" imgW="353" imgH="353" progId="TCLayout.ActiveDocument.1">
                  <p:embed/>
                </p:oleObj>
              </mc:Choice>
              <mc:Fallback>
                <p:oleObj name="Слайд think-cell" r:id="rId5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834235"/>
            <a:ext cx="2665224" cy="166677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5"/>
          </p:nvPr>
        </p:nvSpPr>
        <p:spPr>
          <a:xfrm>
            <a:off x="3385223" y="1834235"/>
            <a:ext cx="5447081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8"/>
          </p:nvPr>
        </p:nvSpPr>
        <p:spPr>
          <a:xfrm>
            <a:off x="328211" y="3869808"/>
            <a:ext cx="2665224" cy="171943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9"/>
          </p:nvPr>
        </p:nvSpPr>
        <p:spPr>
          <a:xfrm>
            <a:off x="3383655" y="3869808"/>
            <a:ext cx="5447081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  <p:sp>
        <p:nvSpPr>
          <p:cNvPr id="16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2659002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7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655" y="1268760"/>
            <a:ext cx="5449099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8" name="Текст 12"/>
          <p:cNvSpPr>
            <a:spLocks noGrp="1"/>
          </p:cNvSpPr>
          <p:nvPr>
            <p:ph type="body" sz="quarter" idx="21"/>
          </p:nvPr>
        </p:nvSpPr>
        <p:spPr>
          <a:xfrm>
            <a:off x="9193913" y="1834235"/>
            <a:ext cx="2660520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9" name="Текст 12"/>
          <p:cNvSpPr>
            <a:spLocks noGrp="1"/>
          </p:cNvSpPr>
          <p:nvPr>
            <p:ph type="body" sz="quarter" idx="22"/>
          </p:nvPr>
        </p:nvSpPr>
        <p:spPr>
          <a:xfrm>
            <a:off x="9192345" y="3869808"/>
            <a:ext cx="2660520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9192345" y="1268760"/>
            <a:ext cx="2661506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2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graphicFrame>
        <p:nvGraphicFramePr>
          <p:cNvPr id="38" name="Объект 37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3" name="Слайд think-cell" r:id="rId7" imgW="353" imgH="353" progId="TCLayout.ActiveDocument.1">
                  <p:embed/>
                </p:oleObj>
              </mc:Choice>
              <mc:Fallback>
                <p:oleObj name="Слайд think-cell" r:id="rId7" imgW="353" imgH="353" progId="TCLayout.ActiveDocument.1">
                  <p:embed/>
                  <p:pic>
                    <p:nvPicPr>
                      <p:cNvPr id="38" name="Объект 37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1156703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90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3" y="1814120"/>
            <a:ext cx="1441088" cy="745200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12"/>
          <p:cNvSpPr>
            <a:spLocks noGrp="1"/>
          </p:cNvSpPr>
          <p:nvPr>
            <p:ph type="body" sz="quarter" idx="21"/>
          </p:nvPr>
        </p:nvSpPr>
        <p:spPr>
          <a:xfrm>
            <a:off x="2069774" y="1816952"/>
            <a:ext cx="3839832" cy="745200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2"/>
          <p:cNvSpPr>
            <a:spLocks noGrp="1"/>
          </p:cNvSpPr>
          <p:nvPr>
            <p:ph type="body" sz="quarter" idx="22"/>
          </p:nvPr>
        </p:nvSpPr>
        <p:spPr>
          <a:xfrm>
            <a:off x="6456040" y="1814120"/>
            <a:ext cx="1441088" cy="745200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Текст 12"/>
          <p:cNvSpPr>
            <a:spLocks noGrp="1"/>
          </p:cNvSpPr>
          <p:nvPr>
            <p:ph type="body" sz="quarter" idx="23"/>
          </p:nvPr>
        </p:nvSpPr>
        <p:spPr>
          <a:xfrm>
            <a:off x="8195530" y="1816952"/>
            <a:ext cx="3652679" cy="745200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7" name="Текст 12"/>
          <p:cNvSpPr>
            <a:spLocks noGrp="1"/>
          </p:cNvSpPr>
          <p:nvPr>
            <p:ph type="body" sz="quarter" idx="24"/>
          </p:nvPr>
        </p:nvSpPr>
        <p:spPr>
          <a:xfrm>
            <a:off x="328211" y="2895184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Текст 12"/>
          <p:cNvSpPr>
            <a:spLocks noGrp="1"/>
          </p:cNvSpPr>
          <p:nvPr>
            <p:ph type="body" sz="quarter" idx="25"/>
          </p:nvPr>
        </p:nvSpPr>
        <p:spPr>
          <a:xfrm>
            <a:off x="2063552" y="2891836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Текст 12"/>
          <p:cNvSpPr>
            <a:spLocks noGrp="1"/>
          </p:cNvSpPr>
          <p:nvPr>
            <p:ph type="body" sz="quarter" idx="26"/>
          </p:nvPr>
        </p:nvSpPr>
        <p:spPr>
          <a:xfrm>
            <a:off x="6449818" y="2895184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Текст 12"/>
          <p:cNvSpPr>
            <a:spLocks noGrp="1"/>
          </p:cNvSpPr>
          <p:nvPr>
            <p:ph type="body" sz="quarter" idx="27"/>
          </p:nvPr>
        </p:nvSpPr>
        <p:spPr>
          <a:xfrm>
            <a:off x="8189308" y="2891836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Текст 12"/>
          <p:cNvSpPr>
            <a:spLocks noGrp="1"/>
          </p:cNvSpPr>
          <p:nvPr>
            <p:ph type="body" sz="quarter" idx="28"/>
          </p:nvPr>
        </p:nvSpPr>
        <p:spPr>
          <a:xfrm>
            <a:off x="323135" y="3974833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4" name="Текст 12"/>
          <p:cNvSpPr>
            <a:spLocks noGrp="1"/>
          </p:cNvSpPr>
          <p:nvPr>
            <p:ph type="body" sz="quarter" idx="29"/>
          </p:nvPr>
        </p:nvSpPr>
        <p:spPr>
          <a:xfrm>
            <a:off x="2058476" y="3973158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12"/>
          <p:cNvSpPr>
            <a:spLocks noGrp="1"/>
          </p:cNvSpPr>
          <p:nvPr>
            <p:ph type="body" sz="quarter" idx="30"/>
          </p:nvPr>
        </p:nvSpPr>
        <p:spPr>
          <a:xfrm>
            <a:off x="6444742" y="3974833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12"/>
          <p:cNvSpPr>
            <a:spLocks noGrp="1"/>
          </p:cNvSpPr>
          <p:nvPr>
            <p:ph type="body" sz="quarter" idx="31"/>
          </p:nvPr>
        </p:nvSpPr>
        <p:spPr>
          <a:xfrm>
            <a:off x="8184232" y="3973158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7" name="Текст 12"/>
          <p:cNvSpPr>
            <a:spLocks noGrp="1"/>
          </p:cNvSpPr>
          <p:nvPr>
            <p:ph type="body" sz="quarter" idx="32"/>
          </p:nvPr>
        </p:nvSpPr>
        <p:spPr>
          <a:xfrm>
            <a:off x="321989" y="5054481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9" name="Текст 12"/>
          <p:cNvSpPr>
            <a:spLocks noGrp="1"/>
          </p:cNvSpPr>
          <p:nvPr>
            <p:ph type="body" sz="quarter" idx="33"/>
          </p:nvPr>
        </p:nvSpPr>
        <p:spPr>
          <a:xfrm>
            <a:off x="2057330" y="5054481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0" name="Текст 12"/>
          <p:cNvSpPr>
            <a:spLocks noGrp="1"/>
          </p:cNvSpPr>
          <p:nvPr>
            <p:ph type="body" sz="quarter" idx="34"/>
          </p:nvPr>
        </p:nvSpPr>
        <p:spPr>
          <a:xfrm>
            <a:off x="6443596" y="5054481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Текст 12"/>
          <p:cNvSpPr>
            <a:spLocks noGrp="1"/>
          </p:cNvSpPr>
          <p:nvPr>
            <p:ph type="body" sz="quarter" idx="35"/>
          </p:nvPr>
        </p:nvSpPr>
        <p:spPr>
          <a:xfrm>
            <a:off x="8183086" y="5054481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3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60383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+1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4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4" y="1628800"/>
            <a:ext cx="5568951" cy="176890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31" name="Текст 12"/>
          <p:cNvSpPr>
            <a:spLocks noGrp="1"/>
          </p:cNvSpPr>
          <p:nvPr>
            <p:ph type="body" sz="quarter" idx="16"/>
          </p:nvPr>
        </p:nvSpPr>
        <p:spPr>
          <a:xfrm>
            <a:off x="334434" y="4036764"/>
            <a:ext cx="5568951" cy="1840508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32" name="Текст 12"/>
          <p:cNvSpPr>
            <a:spLocks noGrp="1"/>
          </p:cNvSpPr>
          <p:nvPr>
            <p:ph type="body" sz="quarter" idx="17"/>
          </p:nvPr>
        </p:nvSpPr>
        <p:spPr>
          <a:xfrm>
            <a:off x="6288617" y="1628800"/>
            <a:ext cx="5568951" cy="424847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334432" y="3650575"/>
            <a:ext cx="5568952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879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709">
          <p15:clr>
            <a:srgbClr val="FBAE40"/>
          </p15:clr>
        </p15:guide>
        <p15:guide id="1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8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3" y="1628800"/>
            <a:ext cx="3648000" cy="432043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6"/>
          </p:nvPr>
        </p:nvSpPr>
        <p:spPr>
          <a:xfrm>
            <a:off x="4272000" y="1619136"/>
            <a:ext cx="3648000" cy="4330095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7"/>
          </p:nvPr>
        </p:nvSpPr>
        <p:spPr>
          <a:xfrm>
            <a:off x="8208000" y="1628800"/>
            <a:ext cx="3648000" cy="432043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800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4272000" y="1268800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5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8208000" y="1259136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09399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Объект 1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62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6" name="Объект 1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Текст 12"/>
          <p:cNvSpPr>
            <a:spLocks noGrp="1"/>
          </p:cNvSpPr>
          <p:nvPr>
            <p:ph type="body" sz="quarter" idx="16"/>
          </p:nvPr>
        </p:nvSpPr>
        <p:spPr>
          <a:xfrm>
            <a:off x="407368" y="1494774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8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2003677" y="1369025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7" name="Текст 12"/>
          <p:cNvSpPr>
            <a:spLocks noGrp="1"/>
          </p:cNvSpPr>
          <p:nvPr>
            <p:ph type="body" sz="quarter" idx="22"/>
          </p:nvPr>
        </p:nvSpPr>
        <p:spPr>
          <a:xfrm>
            <a:off x="6168008" y="1494774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7764317" y="1369025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0" name="Текст 12"/>
          <p:cNvSpPr>
            <a:spLocks noGrp="1"/>
          </p:cNvSpPr>
          <p:nvPr>
            <p:ph type="body" sz="quarter" idx="24"/>
          </p:nvPr>
        </p:nvSpPr>
        <p:spPr>
          <a:xfrm>
            <a:off x="407368" y="3842781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25" hasCustomPrompt="1"/>
          </p:nvPr>
        </p:nvSpPr>
        <p:spPr>
          <a:xfrm>
            <a:off x="2003677" y="3717032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12"/>
          <p:cNvSpPr>
            <a:spLocks noGrp="1"/>
          </p:cNvSpPr>
          <p:nvPr>
            <p:ph type="body" sz="quarter" idx="26"/>
          </p:nvPr>
        </p:nvSpPr>
        <p:spPr>
          <a:xfrm>
            <a:off x="6168008" y="3842781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27" hasCustomPrompt="1"/>
          </p:nvPr>
        </p:nvSpPr>
        <p:spPr>
          <a:xfrm>
            <a:off x="7764317" y="3717032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2370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Пере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6" name="Слайд think-cell" r:id="rId4" imgW="270" imgH="270" progId="TCLayout.ActiveDocument.1">
                  <p:embed/>
                </p:oleObj>
              </mc:Choice>
              <mc:Fallback>
                <p:oleObj name="Слайд think-cell" r:id="rId4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598935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5400" b="1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>
            <a:off x="4655840" y="4932770"/>
            <a:ext cx="756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6" name="Прямая соединительная линия 5"/>
          <p:cNvCxnSpPr/>
          <p:nvPr userDrawn="1"/>
        </p:nvCxnSpPr>
        <p:spPr>
          <a:xfrm>
            <a:off x="4655840" y="4917732"/>
            <a:ext cx="756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grpSp>
        <p:nvGrpSpPr>
          <p:cNvPr id="7" name="Группа 6"/>
          <p:cNvGrpSpPr/>
          <p:nvPr userDrawn="1"/>
        </p:nvGrpSpPr>
        <p:grpSpPr>
          <a:xfrm>
            <a:off x="1487488" y="4642666"/>
            <a:ext cx="2808312" cy="1039958"/>
            <a:chOff x="1487488" y="4642666"/>
            <a:chExt cx="3528392" cy="1306614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4642666"/>
              <a:ext cx="3528392" cy="837581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767" y="5582108"/>
              <a:ext cx="993054" cy="367172"/>
            </a:xfrm>
            <a:prstGeom prst="rect">
              <a:avLst/>
            </a:prstGeom>
          </p:spPr>
        </p:pic>
      </p:grpSp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932770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2" name="Прямая соединительная линия 11"/>
          <p:cNvCxnSpPr/>
          <p:nvPr userDrawn="1"/>
        </p:nvCxnSpPr>
        <p:spPr>
          <a:xfrm>
            <a:off x="0" y="4917732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761352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0319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10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27935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4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Текст 11"/>
          <p:cNvSpPr>
            <a:spLocks noGrp="1"/>
          </p:cNvSpPr>
          <p:nvPr>
            <p:ph type="body" sz="quarter" idx="16" hasCustomPrompt="1"/>
          </p:nvPr>
        </p:nvSpPr>
        <p:spPr>
          <a:xfrm>
            <a:off x="1487488" y="1591629"/>
            <a:ext cx="8712968" cy="360363"/>
          </a:xfrm>
          <a:noFill/>
          <a:ln>
            <a:noFill/>
          </a:ln>
        </p:spPr>
        <p:txBody>
          <a:bodyPr anchor="ctr"/>
          <a:lstStyle>
            <a:lvl1pPr algn="l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главы</a:t>
            </a:r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87488" y="3140645"/>
            <a:ext cx="8712968" cy="360363"/>
          </a:xfrm>
          <a:noFill/>
        </p:spPr>
        <p:txBody>
          <a:bodyPr anchor="ctr"/>
          <a:lstStyle>
            <a:lvl1pPr algn="l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2135560" y="2097944"/>
            <a:ext cx="8064896" cy="864368"/>
          </a:xfrm>
        </p:spPr>
        <p:txBody>
          <a:bodyPr/>
          <a:lstStyle>
            <a:lvl1pPr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Название слайда</a:t>
            </a:r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20" hasCustomPrompt="1"/>
          </p:nvPr>
        </p:nvSpPr>
        <p:spPr>
          <a:xfrm>
            <a:off x="2138852" y="3641656"/>
            <a:ext cx="8061604" cy="86436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Tx/>
              <a:buFont typeface="Arial" pitchFamily="34" charset="0"/>
              <a:buNone/>
              <a:tabLst/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Название слайда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21" hasCustomPrompt="1"/>
          </p:nvPr>
        </p:nvSpPr>
        <p:spPr>
          <a:xfrm>
            <a:off x="10200456" y="1591629"/>
            <a:ext cx="603572" cy="36247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0200456" y="3139587"/>
            <a:ext cx="603572" cy="36247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7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10202386" y="2097943"/>
            <a:ext cx="601642" cy="864369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  <a:p>
            <a:pPr lvl="0"/>
            <a:endParaRPr lang="ru-RU" dirty="0"/>
          </a:p>
        </p:txBody>
      </p:sp>
      <p:sp>
        <p:nvSpPr>
          <p:cNvPr id="19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0200456" y="3641126"/>
            <a:ext cx="603572" cy="86542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</p:spTree>
    <p:extLst>
      <p:ext uri="{BB962C8B-B14F-4D97-AF65-F5344CB8AC3E}">
        <p14:creationId xmlns:p14="http://schemas.microsoft.com/office/powerpoint/2010/main" val="19577504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8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Текст 11"/>
          <p:cNvSpPr>
            <a:spLocks noGrp="1"/>
          </p:cNvSpPr>
          <p:nvPr>
            <p:ph type="body" sz="quarter" idx="16" hasCustomPrompt="1"/>
          </p:nvPr>
        </p:nvSpPr>
        <p:spPr>
          <a:xfrm>
            <a:off x="1487488" y="1591629"/>
            <a:ext cx="9316540" cy="360363"/>
          </a:xfrm>
          <a:noFill/>
          <a:ln>
            <a:noFill/>
          </a:ln>
        </p:spPr>
        <p:txBody>
          <a:bodyPr anchor="ctr"/>
          <a:lstStyle>
            <a:lvl1pPr algn="l"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главы</a:t>
            </a:r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85173" y="2132856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21" hasCustomPrompt="1"/>
          </p:nvPr>
        </p:nvSpPr>
        <p:spPr>
          <a:xfrm>
            <a:off x="10200456" y="1591629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0198141" y="2131798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4" name="Текст 11"/>
          <p:cNvSpPr>
            <a:spLocks noGrp="1"/>
          </p:cNvSpPr>
          <p:nvPr>
            <p:ph type="body" sz="quarter" idx="23" hasCustomPrompt="1"/>
          </p:nvPr>
        </p:nvSpPr>
        <p:spPr>
          <a:xfrm>
            <a:off x="1485173" y="2671967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21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0198141" y="2670909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22" name="Текст 11"/>
          <p:cNvSpPr>
            <a:spLocks noGrp="1"/>
          </p:cNvSpPr>
          <p:nvPr>
            <p:ph type="body" sz="quarter" idx="25" hasCustomPrompt="1"/>
          </p:nvPr>
        </p:nvSpPr>
        <p:spPr>
          <a:xfrm>
            <a:off x="1485173" y="3210020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23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10198141" y="3208962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213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+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2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4" y="1628800"/>
            <a:ext cx="5568951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9" name="Текст 12"/>
          <p:cNvSpPr>
            <a:spLocks noGrp="1"/>
          </p:cNvSpPr>
          <p:nvPr>
            <p:ph type="body" sz="quarter" idx="16"/>
          </p:nvPr>
        </p:nvSpPr>
        <p:spPr>
          <a:xfrm>
            <a:off x="6288617" y="1628800"/>
            <a:ext cx="5568951" cy="172819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0" name="Текст 12"/>
          <p:cNvSpPr>
            <a:spLocks noGrp="1"/>
          </p:cNvSpPr>
          <p:nvPr>
            <p:ph type="body" sz="quarter" idx="17"/>
          </p:nvPr>
        </p:nvSpPr>
        <p:spPr>
          <a:xfrm>
            <a:off x="6288617" y="4005064"/>
            <a:ext cx="5568951" cy="1944216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6285481" y="3645023"/>
            <a:ext cx="5568952" cy="360039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40730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6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719853" y="1052736"/>
            <a:ext cx="6121400" cy="4896252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334963" y="1052742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71586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0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334433" y="1047150"/>
            <a:ext cx="6121400" cy="4896252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6736863" y="1047150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33824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54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334963" y="1052742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sz="quarter" idx="18"/>
          </p:nvPr>
        </p:nvSpPr>
        <p:spPr>
          <a:xfrm>
            <a:off x="5808663" y="1052513"/>
            <a:ext cx="6045200" cy="4897437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44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78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Таблица 3"/>
          <p:cNvSpPr>
            <a:spLocks noGrp="1"/>
          </p:cNvSpPr>
          <p:nvPr>
            <p:ph type="tbl" sz="quarter" idx="18"/>
          </p:nvPr>
        </p:nvSpPr>
        <p:spPr>
          <a:xfrm>
            <a:off x="334433" y="1052513"/>
            <a:ext cx="11519999" cy="4897437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51929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пасибо за вним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02" name="Слайд think-cell" r:id="rId4" imgW="353" imgH="353" progId="TCLayout.ActiveDocument.1">
                  <p:embed/>
                </p:oleObj>
              </mc:Choice>
              <mc:Fallback>
                <p:oleObj name="Слайд think-cell" r:id="rId4" imgW="353" imgH="353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772816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ТЕКСТ</a:t>
            </a: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4655840" y="4932770"/>
            <a:ext cx="756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5" name="Прямая соединительная линия 4"/>
          <p:cNvCxnSpPr/>
          <p:nvPr userDrawn="1"/>
        </p:nvCxnSpPr>
        <p:spPr>
          <a:xfrm>
            <a:off x="4655840" y="4917732"/>
            <a:ext cx="756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grpSp>
        <p:nvGrpSpPr>
          <p:cNvPr id="6" name="Группа 5"/>
          <p:cNvGrpSpPr/>
          <p:nvPr userDrawn="1"/>
        </p:nvGrpSpPr>
        <p:grpSpPr>
          <a:xfrm>
            <a:off x="1487488" y="4642666"/>
            <a:ext cx="2808312" cy="1039958"/>
            <a:chOff x="1487488" y="4642666"/>
            <a:chExt cx="3528392" cy="1306614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4642666"/>
              <a:ext cx="3528392" cy="837581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767" y="5582108"/>
              <a:ext cx="993054" cy="367172"/>
            </a:xfrm>
            <a:prstGeom prst="rect">
              <a:avLst/>
            </a:prstGeom>
          </p:spPr>
        </p:pic>
      </p:grpSp>
      <p:cxnSp>
        <p:nvCxnSpPr>
          <p:cNvPr id="10" name="Прямая соединительная линия 9"/>
          <p:cNvCxnSpPr/>
          <p:nvPr userDrawn="1"/>
        </p:nvCxnSpPr>
        <p:spPr>
          <a:xfrm>
            <a:off x="0" y="4932770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917732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18699870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275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45916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221992" y="6304999"/>
            <a:ext cx="0" cy="239395"/>
          </a:xfrm>
          <a:custGeom>
            <a:avLst/>
            <a:gdLst/>
            <a:ahLst/>
            <a:cxnLst/>
            <a:rect l="l" t="t" r="r" b="b"/>
            <a:pathLst>
              <a:path h="239395">
                <a:moveTo>
                  <a:pt x="0" y="0"/>
                </a:moveTo>
                <a:lnTo>
                  <a:pt x="0" y="238892"/>
                </a:lnTo>
              </a:path>
            </a:pathLst>
          </a:custGeom>
          <a:ln w="10140">
            <a:solidFill>
              <a:srgbClr val="EB1F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E3695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2E2E2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E2E2E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spc="-60" dirty="0"/>
              <a:pPr marL="38100">
                <a:lnSpc>
                  <a:spcPts val="1240"/>
                </a:lnSpc>
              </a:pPr>
              <a:t>‹#›</a:t>
            </a:fld>
            <a:endParaRPr spc="-60" dirty="0"/>
          </a:p>
        </p:txBody>
      </p:sp>
    </p:spTree>
    <p:extLst>
      <p:ext uri="{BB962C8B-B14F-4D97-AF65-F5344CB8AC3E}">
        <p14:creationId xmlns:p14="http://schemas.microsoft.com/office/powerpoint/2010/main" val="20570213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Пере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6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4" name="Объект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340768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4400" b="1">
                <a:solidFill>
                  <a:srgbClr val="294790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173176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6" name="Прямая соединительная линия 5"/>
          <p:cNvCxnSpPr/>
          <p:nvPr/>
        </p:nvCxnSpPr>
        <p:spPr>
          <a:xfrm>
            <a:off x="11173176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2" name="Прямая соединительная линия 11"/>
          <p:cNvCxnSpPr/>
          <p:nvPr/>
        </p:nvCxnSpPr>
        <p:spPr>
          <a:xfrm>
            <a:off x="0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9646" y="4860081"/>
            <a:ext cx="2808312" cy="666646"/>
          </a:xfrm>
          <a:prstGeom prst="rect">
            <a:avLst/>
          </a:prstGeom>
        </p:spPr>
      </p:pic>
      <p:grpSp>
        <p:nvGrpSpPr>
          <p:cNvPr id="13" name="Группа 44"/>
          <p:cNvGrpSpPr>
            <a:grpSpLocks noChangeAspect="1"/>
          </p:cNvGrpSpPr>
          <p:nvPr/>
        </p:nvGrpSpPr>
        <p:grpSpPr>
          <a:xfrm>
            <a:off x="1333610" y="4851123"/>
            <a:ext cx="1979798" cy="684563"/>
            <a:chOff x="338369" y="163286"/>
            <a:chExt cx="1440066" cy="497938"/>
          </a:xfrm>
        </p:grpSpPr>
        <p:sp>
          <p:nvSpPr>
            <p:cNvPr id="14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8369" y="163286"/>
              <a:ext cx="1429001" cy="49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343111" y="397237"/>
              <a:ext cx="548521" cy="31615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223591" y="397237"/>
              <a:ext cx="548521" cy="31615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338369" y="511052"/>
              <a:ext cx="124880" cy="11697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485379" y="511052"/>
              <a:ext cx="85361" cy="116976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94451" y="509471"/>
              <a:ext cx="115395" cy="12013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736719" y="509471"/>
              <a:ext cx="105910" cy="12013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866341" y="511052"/>
              <a:ext cx="91684" cy="116976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984897" y="511052"/>
              <a:ext cx="85361" cy="116976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1093969" y="511052"/>
              <a:ext cx="180206" cy="150172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291563" y="511052"/>
              <a:ext cx="86941" cy="116976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02216" y="511052"/>
              <a:ext cx="123299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546065" y="511052"/>
              <a:ext cx="124880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689913" y="511052"/>
              <a:ext cx="88522" cy="116976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943798" y="163286"/>
              <a:ext cx="229209" cy="289278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31" name="Прямая соединительная линия 30"/>
          <p:cNvCxnSpPr/>
          <p:nvPr/>
        </p:nvCxnSpPr>
        <p:spPr>
          <a:xfrm>
            <a:off x="3612296" y="5204814"/>
            <a:ext cx="72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32" name="Прямая соединительная линия 31"/>
          <p:cNvCxnSpPr/>
          <p:nvPr/>
        </p:nvCxnSpPr>
        <p:spPr>
          <a:xfrm>
            <a:off x="3612296" y="5180898"/>
            <a:ext cx="72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30" name="Picture 10" descr="Картинки по запросу &quot;бином лого&quot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761" y="4725560"/>
            <a:ext cx="2183271" cy="9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7752760" y="5204814"/>
            <a:ext cx="756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0" name="Прямая соединительная линия 39"/>
          <p:cNvCxnSpPr/>
          <p:nvPr/>
        </p:nvCxnSpPr>
        <p:spPr>
          <a:xfrm>
            <a:off x="7752760" y="5180898"/>
            <a:ext cx="756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41" name="TextBox 40"/>
          <p:cNvSpPr txBox="1"/>
          <p:nvPr/>
        </p:nvSpPr>
        <p:spPr>
          <a:xfrm>
            <a:off x="334963" y="6103158"/>
            <a:ext cx="699787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Все права защищены. Никакая часть презентации не может быть воспроизведена в какой бы то ни было форме и какими бы то ни было средствами,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включая размещение в сети Интернет и в корпоративных сетях, а также запись в память ЭВМ, для частного или публичного использования,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без письменного разрешения владельца авторских прав.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АО «Издательство "Просвещение"», 20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20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г.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0" y="5193184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0" y="5178146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3973708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3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06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3" name="Объект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42586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07" name="Слайд think-cell" r:id="rId7" imgW="360" imgH="360" progId="">
                  <p:embed/>
                </p:oleObj>
              </mc:Choice>
              <mc:Fallback>
                <p:oleObj name="Слайд think-cell" r:id="rId7" imgW="360" imgH="360" progId="">
                  <p:embed/>
                  <p:pic>
                    <p:nvPicPr>
                      <p:cNvPr id="8" name="Объект 7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42197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4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4" y="1628800"/>
            <a:ext cx="5568951" cy="460851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6288618" y="1628800"/>
            <a:ext cx="5568951" cy="460851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13895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80370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18" name="Слайд think-cell" r:id="rId6" imgW="270" imgH="270" progId="">
                  <p:embed/>
                </p:oleObj>
              </mc:Choice>
              <mc:Fallback>
                <p:oleObj name="Слайд think-cell" r:id="rId6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5" y="1628800"/>
            <a:ext cx="525751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6600058" y="1628800"/>
            <a:ext cx="5257511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AutoShape 8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rot="5400000">
            <a:off x="4059448" y="3665353"/>
            <a:ext cx="4176464" cy="391393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lIns="91434" tIns="45718" rIns="91434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4" y="1268760"/>
            <a:ext cx="525751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596921" y="1268760"/>
            <a:ext cx="525751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34" name="AutoShape 8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 rot="5400000">
            <a:off x="4059448" y="3665353"/>
            <a:ext cx="4176464" cy="391393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lIns="91434" tIns="45718" rIns="91434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8706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42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628800"/>
            <a:ext cx="748800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8208000" y="1628800"/>
            <a:ext cx="364800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2" y="1268760"/>
            <a:ext cx="7488000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30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8208000" y="1268760"/>
            <a:ext cx="3649570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19670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66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834235"/>
            <a:ext cx="2665224" cy="166677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3385223" y="1834235"/>
            <a:ext cx="8470777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6" name="Текст 12"/>
          <p:cNvSpPr>
            <a:spLocks noGrp="1"/>
          </p:cNvSpPr>
          <p:nvPr>
            <p:ph type="body" sz="quarter" idx="18"/>
          </p:nvPr>
        </p:nvSpPr>
        <p:spPr>
          <a:xfrm>
            <a:off x="328211" y="3869808"/>
            <a:ext cx="2665224" cy="171943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Текст 12"/>
          <p:cNvSpPr>
            <a:spLocks noGrp="1"/>
          </p:cNvSpPr>
          <p:nvPr>
            <p:ph type="body" sz="quarter" idx="19"/>
          </p:nvPr>
        </p:nvSpPr>
        <p:spPr>
          <a:xfrm>
            <a:off x="3383655" y="3869808"/>
            <a:ext cx="8470777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  <p:sp>
        <p:nvSpPr>
          <p:cNvPr id="20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2659002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655" y="1268760"/>
            <a:ext cx="8473915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409251156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6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834235"/>
            <a:ext cx="2665224" cy="166677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5"/>
          </p:nvPr>
        </p:nvSpPr>
        <p:spPr>
          <a:xfrm>
            <a:off x="3385223" y="1834235"/>
            <a:ext cx="5447081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8"/>
          </p:nvPr>
        </p:nvSpPr>
        <p:spPr>
          <a:xfrm>
            <a:off x="328211" y="3869808"/>
            <a:ext cx="2665224" cy="171943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9"/>
          </p:nvPr>
        </p:nvSpPr>
        <p:spPr>
          <a:xfrm>
            <a:off x="3383655" y="3869808"/>
            <a:ext cx="5447081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  <p:sp>
        <p:nvSpPr>
          <p:cNvPr id="16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2659002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7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655" y="1268760"/>
            <a:ext cx="5449099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8" name="Текст 12"/>
          <p:cNvSpPr>
            <a:spLocks noGrp="1"/>
          </p:cNvSpPr>
          <p:nvPr>
            <p:ph type="body" sz="quarter" idx="21"/>
          </p:nvPr>
        </p:nvSpPr>
        <p:spPr>
          <a:xfrm>
            <a:off x="9193913" y="1834235"/>
            <a:ext cx="2660520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9" name="Текст 12"/>
          <p:cNvSpPr>
            <a:spLocks noGrp="1"/>
          </p:cNvSpPr>
          <p:nvPr>
            <p:ph type="body" sz="quarter" idx="22"/>
          </p:nvPr>
        </p:nvSpPr>
        <p:spPr>
          <a:xfrm>
            <a:off x="9192345" y="3869808"/>
            <a:ext cx="2660520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9192345" y="1268760"/>
            <a:ext cx="2661506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2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graphicFrame>
        <p:nvGraphicFramePr>
          <p:cNvPr id="38" name="Объект 37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7" name="Слайд think-cell" r:id="rId7" imgW="360" imgH="360" progId="">
                  <p:embed/>
                </p:oleObj>
              </mc:Choice>
              <mc:Fallback>
                <p:oleObj name="Слайд think-cell" r:id="rId7" imgW="360" imgH="360" progId="">
                  <p:embed/>
                  <p:pic>
                    <p:nvPicPr>
                      <p:cNvPr id="38" name="Объект 37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212879526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4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3" y="1814120"/>
            <a:ext cx="1441088" cy="745200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12"/>
          <p:cNvSpPr>
            <a:spLocks noGrp="1"/>
          </p:cNvSpPr>
          <p:nvPr>
            <p:ph type="body" sz="quarter" idx="21"/>
          </p:nvPr>
        </p:nvSpPr>
        <p:spPr>
          <a:xfrm>
            <a:off x="2069774" y="1816952"/>
            <a:ext cx="3839832" cy="745200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2"/>
          <p:cNvSpPr>
            <a:spLocks noGrp="1"/>
          </p:cNvSpPr>
          <p:nvPr>
            <p:ph type="body" sz="quarter" idx="22"/>
          </p:nvPr>
        </p:nvSpPr>
        <p:spPr>
          <a:xfrm>
            <a:off x="6456040" y="1814120"/>
            <a:ext cx="1441088" cy="745200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Текст 12"/>
          <p:cNvSpPr>
            <a:spLocks noGrp="1"/>
          </p:cNvSpPr>
          <p:nvPr>
            <p:ph type="body" sz="quarter" idx="23"/>
          </p:nvPr>
        </p:nvSpPr>
        <p:spPr>
          <a:xfrm>
            <a:off x="8195530" y="1816952"/>
            <a:ext cx="3652679" cy="745200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7" name="Текст 12"/>
          <p:cNvSpPr>
            <a:spLocks noGrp="1"/>
          </p:cNvSpPr>
          <p:nvPr>
            <p:ph type="body" sz="quarter" idx="24"/>
          </p:nvPr>
        </p:nvSpPr>
        <p:spPr>
          <a:xfrm>
            <a:off x="328211" y="2895184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Текст 12"/>
          <p:cNvSpPr>
            <a:spLocks noGrp="1"/>
          </p:cNvSpPr>
          <p:nvPr>
            <p:ph type="body" sz="quarter" idx="25"/>
          </p:nvPr>
        </p:nvSpPr>
        <p:spPr>
          <a:xfrm>
            <a:off x="2063552" y="2891836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Текст 12"/>
          <p:cNvSpPr>
            <a:spLocks noGrp="1"/>
          </p:cNvSpPr>
          <p:nvPr>
            <p:ph type="body" sz="quarter" idx="26"/>
          </p:nvPr>
        </p:nvSpPr>
        <p:spPr>
          <a:xfrm>
            <a:off x="6449818" y="2895184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Текст 12"/>
          <p:cNvSpPr>
            <a:spLocks noGrp="1"/>
          </p:cNvSpPr>
          <p:nvPr>
            <p:ph type="body" sz="quarter" idx="27"/>
          </p:nvPr>
        </p:nvSpPr>
        <p:spPr>
          <a:xfrm>
            <a:off x="8189308" y="2891836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Текст 12"/>
          <p:cNvSpPr>
            <a:spLocks noGrp="1"/>
          </p:cNvSpPr>
          <p:nvPr>
            <p:ph type="body" sz="quarter" idx="28"/>
          </p:nvPr>
        </p:nvSpPr>
        <p:spPr>
          <a:xfrm>
            <a:off x="323135" y="3974833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4" name="Текст 12"/>
          <p:cNvSpPr>
            <a:spLocks noGrp="1"/>
          </p:cNvSpPr>
          <p:nvPr>
            <p:ph type="body" sz="quarter" idx="29"/>
          </p:nvPr>
        </p:nvSpPr>
        <p:spPr>
          <a:xfrm>
            <a:off x="2058476" y="3973158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12"/>
          <p:cNvSpPr>
            <a:spLocks noGrp="1"/>
          </p:cNvSpPr>
          <p:nvPr>
            <p:ph type="body" sz="quarter" idx="30"/>
          </p:nvPr>
        </p:nvSpPr>
        <p:spPr>
          <a:xfrm>
            <a:off x="6444742" y="3974833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12"/>
          <p:cNvSpPr>
            <a:spLocks noGrp="1"/>
          </p:cNvSpPr>
          <p:nvPr>
            <p:ph type="body" sz="quarter" idx="31"/>
          </p:nvPr>
        </p:nvSpPr>
        <p:spPr>
          <a:xfrm>
            <a:off x="8184232" y="3973158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7" name="Текст 12"/>
          <p:cNvSpPr>
            <a:spLocks noGrp="1"/>
          </p:cNvSpPr>
          <p:nvPr>
            <p:ph type="body" sz="quarter" idx="32"/>
          </p:nvPr>
        </p:nvSpPr>
        <p:spPr>
          <a:xfrm>
            <a:off x="321989" y="5054481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9" name="Текст 12"/>
          <p:cNvSpPr>
            <a:spLocks noGrp="1"/>
          </p:cNvSpPr>
          <p:nvPr>
            <p:ph type="body" sz="quarter" idx="33"/>
          </p:nvPr>
        </p:nvSpPr>
        <p:spPr>
          <a:xfrm>
            <a:off x="2057330" y="5054481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0" name="Текст 12"/>
          <p:cNvSpPr>
            <a:spLocks noGrp="1"/>
          </p:cNvSpPr>
          <p:nvPr>
            <p:ph type="body" sz="quarter" idx="34"/>
          </p:nvPr>
        </p:nvSpPr>
        <p:spPr>
          <a:xfrm>
            <a:off x="6443596" y="5054481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Текст 12"/>
          <p:cNvSpPr>
            <a:spLocks noGrp="1"/>
          </p:cNvSpPr>
          <p:nvPr>
            <p:ph type="body" sz="quarter" idx="35"/>
          </p:nvPr>
        </p:nvSpPr>
        <p:spPr>
          <a:xfrm>
            <a:off x="8183086" y="5054481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3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93097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+1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8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4" y="1628800"/>
            <a:ext cx="5568951" cy="176890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31" name="Текст 12"/>
          <p:cNvSpPr>
            <a:spLocks noGrp="1"/>
          </p:cNvSpPr>
          <p:nvPr>
            <p:ph type="body" sz="quarter" idx="16"/>
          </p:nvPr>
        </p:nvSpPr>
        <p:spPr>
          <a:xfrm>
            <a:off x="334434" y="4036764"/>
            <a:ext cx="5568951" cy="1840508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32" name="Текст 12"/>
          <p:cNvSpPr>
            <a:spLocks noGrp="1"/>
          </p:cNvSpPr>
          <p:nvPr>
            <p:ph type="body" sz="quarter" idx="17"/>
          </p:nvPr>
        </p:nvSpPr>
        <p:spPr>
          <a:xfrm>
            <a:off x="6288617" y="1628800"/>
            <a:ext cx="5568951" cy="424847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334432" y="3650575"/>
            <a:ext cx="5568952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1376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709">
          <p15:clr>
            <a:srgbClr val="FBAE40"/>
          </p15:clr>
        </p15:guide>
        <p15:guide id="1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2994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2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3" y="1628800"/>
            <a:ext cx="3648000" cy="432043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6"/>
          </p:nvPr>
        </p:nvSpPr>
        <p:spPr>
          <a:xfrm>
            <a:off x="4272000" y="1619136"/>
            <a:ext cx="3648000" cy="4330095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7"/>
          </p:nvPr>
        </p:nvSpPr>
        <p:spPr>
          <a:xfrm>
            <a:off x="8208000" y="1628800"/>
            <a:ext cx="3648000" cy="432043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800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4272000" y="1268800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5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8208000" y="1259136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3478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Объект 1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6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6" name="Объект 1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Текст 12"/>
          <p:cNvSpPr>
            <a:spLocks noGrp="1"/>
          </p:cNvSpPr>
          <p:nvPr>
            <p:ph type="body" sz="quarter" idx="16"/>
          </p:nvPr>
        </p:nvSpPr>
        <p:spPr>
          <a:xfrm>
            <a:off x="407368" y="1494774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8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2003677" y="1369025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7" name="Текст 12"/>
          <p:cNvSpPr>
            <a:spLocks noGrp="1"/>
          </p:cNvSpPr>
          <p:nvPr>
            <p:ph type="body" sz="quarter" idx="22"/>
          </p:nvPr>
        </p:nvSpPr>
        <p:spPr>
          <a:xfrm>
            <a:off x="6168008" y="1494774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7764317" y="1369025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0" name="Текст 12"/>
          <p:cNvSpPr>
            <a:spLocks noGrp="1"/>
          </p:cNvSpPr>
          <p:nvPr>
            <p:ph type="body" sz="quarter" idx="24"/>
          </p:nvPr>
        </p:nvSpPr>
        <p:spPr>
          <a:xfrm>
            <a:off x="407368" y="3842781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25" hasCustomPrompt="1"/>
          </p:nvPr>
        </p:nvSpPr>
        <p:spPr>
          <a:xfrm>
            <a:off x="2003677" y="3717032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12"/>
          <p:cNvSpPr>
            <a:spLocks noGrp="1"/>
          </p:cNvSpPr>
          <p:nvPr>
            <p:ph type="body" sz="quarter" idx="26"/>
          </p:nvPr>
        </p:nvSpPr>
        <p:spPr>
          <a:xfrm>
            <a:off x="6168008" y="3842781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27" hasCustomPrompt="1"/>
          </p:nvPr>
        </p:nvSpPr>
        <p:spPr>
          <a:xfrm>
            <a:off x="7764317" y="3717032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16071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Пере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10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4" name="Объект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598935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5400" b="1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>
            <a:off x="4655840" y="4932770"/>
            <a:ext cx="756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6" name="Прямая соединительная линия 5"/>
          <p:cNvCxnSpPr/>
          <p:nvPr userDrawn="1"/>
        </p:nvCxnSpPr>
        <p:spPr>
          <a:xfrm>
            <a:off x="4655840" y="4917732"/>
            <a:ext cx="756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grpSp>
        <p:nvGrpSpPr>
          <p:cNvPr id="7" name="Группа 6"/>
          <p:cNvGrpSpPr/>
          <p:nvPr userDrawn="1"/>
        </p:nvGrpSpPr>
        <p:grpSpPr>
          <a:xfrm>
            <a:off x="1487488" y="4642666"/>
            <a:ext cx="2808312" cy="1039958"/>
            <a:chOff x="1487488" y="4642666"/>
            <a:chExt cx="3528392" cy="1306614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4642666"/>
              <a:ext cx="3528392" cy="837581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767" y="5582108"/>
              <a:ext cx="993054" cy="367172"/>
            </a:xfrm>
            <a:prstGeom prst="rect">
              <a:avLst/>
            </a:prstGeom>
          </p:spPr>
        </p:pic>
      </p:grpSp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932770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2" name="Прямая соединительная линия 11"/>
          <p:cNvCxnSpPr/>
          <p:nvPr userDrawn="1"/>
        </p:nvCxnSpPr>
        <p:spPr>
          <a:xfrm>
            <a:off x="0" y="4917732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76020595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4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3" name="Объект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309799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8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Текст 11"/>
          <p:cNvSpPr>
            <a:spLocks noGrp="1"/>
          </p:cNvSpPr>
          <p:nvPr>
            <p:ph type="body" sz="quarter" idx="16" hasCustomPrompt="1"/>
          </p:nvPr>
        </p:nvSpPr>
        <p:spPr>
          <a:xfrm>
            <a:off x="1487488" y="1591629"/>
            <a:ext cx="8712968" cy="360363"/>
          </a:xfrm>
          <a:noFill/>
          <a:ln>
            <a:noFill/>
          </a:ln>
        </p:spPr>
        <p:txBody>
          <a:bodyPr anchor="ctr"/>
          <a:lstStyle>
            <a:lvl1pPr algn="l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главы</a:t>
            </a:r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87488" y="3140645"/>
            <a:ext cx="8712968" cy="360363"/>
          </a:xfrm>
          <a:noFill/>
        </p:spPr>
        <p:txBody>
          <a:bodyPr anchor="ctr"/>
          <a:lstStyle>
            <a:lvl1pPr algn="l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2135560" y="2097944"/>
            <a:ext cx="8064896" cy="864368"/>
          </a:xfrm>
        </p:spPr>
        <p:txBody>
          <a:bodyPr/>
          <a:lstStyle>
            <a:lvl1pPr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Название слайда</a:t>
            </a:r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20" hasCustomPrompt="1"/>
          </p:nvPr>
        </p:nvSpPr>
        <p:spPr>
          <a:xfrm>
            <a:off x="2138852" y="3641656"/>
            <a:ext cx="8061604" cy="86436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Tx/>
              <a:buFont typeface="Arial" pitchFamily="34" charset="0"/>
              <a:buNone/>
              <a:tabLst/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Название слайда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21" hasCustomPrompt="1"/>
          </p:nvPr>
        </p:nvSpPr>
        <p:spPr>
          <a:xfrm>
            <a:off x="10200456" y="1591629"/>
            <a:ext cx="603572" cy="36247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0200456" y="3139587"/>
            <a:ext cx="603572" cy="36247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7" name="Текст 2"/>
          <p:cNvSpPr>
            <a:spLocks noGrp="1"/>
          </p:cNvSpPr>
          <p:nvPr>
            <p:ph type="body" sz="quarter" idx="23" hasCustomPrompt="1"/>
          </p:nvPr>
        </p:nvSpPr>
        <p:spPr>
          <a:xfrm>
            <a:off x="10202386" y="2097943"/>
            <a:ext cx="601642" cy="864369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  <a:p>
            <a:pPr lvl="0"/>
            <a:endParaRPr lang="ru-RU" dirty="0"/>
          </a:p>
        </p:txBody>
      </p:sp>
      <p:sp>
        <p:nvSpPr>
          <p:cNvPr id="19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0200456" y="3641126"/>
            <a:ext cx="603572" cy="865427"/>
          </a:xfrm>
        </p:spPr>
        <p:txBody>
          <a:bodyPr/>
          <a:lstStyle>
            <a:lvl1pPr algn="ctr">
              <a:defRPr sz="1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</p:spTree>
    <p:extLst>
      <p:ext uri="{BB962C8B-B14F-4D97-AF65-F5344CB8AC3E}">
        <p14:creationId xmlns:p14="http://schemas.microsoft.com/office/powerpoint/2010/main" val="286236380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2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Текст 11"/>
          <p:cNvSpPr>
            <a:spLocks noGrp="1"/>
          </p:cNvSpPr>
          <p:nvPr>
            <p:ph type="body" sz="quarter" idx="16" hasCustomPrompt="1"/>
          </p:nvPr>
        </p:nvSpPr>
        <p:spPr>
          <a:xfrm>
            <a:off x="1487488" y="1591629"/>
            <a:ext cx="9316540" cy="360363"/>
          </a:xfrm>
          <a:noFill/>
          <a:ln>
            <a:noFill/>
          </a:ln>
        </p:spPr>
        <p:txBody>
          <a:bodyPr anchor="ctr"/>
          <a:lstStyle>
            <a:lvl1pPr algn="l"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главы</a:t>
            </a:r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85173" y="2132856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21" hasCustomPrompt="1"/>
          </p:nvPr>
        </p:nvSpPr>
        <p:spPr>
          <a:xfrm>
            <a:off x="10200456" y="1591629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6" name="Текст 2"/>
          <p:cNvSpPr>
            <a:spLocks noGrp="1"/>
          </p:cNvSpPr>
          <p:nvPr>
            <p:ph type="body" sz="quarter" idx="22" hasCustomPrompt="1"/>
          </p:nvPr>
        </p:nvSpPr>
        <p:spPr>
          <a:xfrm>
            <a:off x="10198141" y="2131798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4" name="Текст 11"/>
          <p:cNvSpPr>
            <a:spLocks noGrp="1"/>
          </p:cNvSpPr>
          <p:nvPr>
            <p:ph type="body" sz="quarter" idx="23" hasCustomPrompt="1"/>
          </p:nvPr>
        </p:nvSpPr>
        <p:spPr>
          <a:xfrm>
            <a:off x="1485173" y="2671967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21" name="Текст 2"/>
          <p:cNvSpPr>
            <a:spLocks noGrp="1"/>
          </p:cNvSpPr>
          <p:nvPr>
            <p:ph type="body" sz="quarter" idx="24" hasCustomPrompt="1"/>
          </p:nvPr>
        </p:nvSpPr>
        <p:spPr>
          <a:xfrm>
            <a:off x="10198141" y="2670909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22" name="Текст 11"/>
          <p:cNvSpPr>
            <a:spLocks noGrp="1"/>
          </p:cNvSpPr>
          <p:nvPr>
            <p:ph type="body" sz="quarter" idx="25" hasCustomPrompt="1"/>
          </p:nvPr>
        </p:nvSpPr>
        <p:spPr>
          <a:xfrm>
            <a:off x="1485173" y="3210020"/>
            <a:ext cx="9316540" cy="360363"/>
          </a:xfrm>
          <a:noFill/>
        </p:spPr>
        <p:txBody>
          <a:bodyPr anchor="ctr"/>
          <a:lstStyle>
            <a:lvl1pPr algn="l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Название следующей главы</a:t>
            </a:r>
          </a:p>
        </p:txBody>
      </p:sp>
      <p:sp>
        <p:nvSpPr>
          <p:cNvPr id="23" name="Текст 2"/>
          <p:cNvSpPr>
            <a:spLocks noGrp="1"/>
          </p:cNvSpPr>
          <p:nvPr>
            <p:ph type="body" sz="quarter" idx="26" hasCustomPrompt="1"/>
          </p:nvPr>
        </p:nvSpPr>
        <p:spPr>
          <a:xfrm>
            <a:off x="10198141" y="3208962"/>
            <a:ext cx="603572" cy="362477"/>
          </a:xfrm>
        </p:spPr>
        <p:txBody>
          <a:bodyPr/>
          <a:lstStyle>
            <a:lvl1pPr algn="ctr"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44906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+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6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4" y="1628800"/>
            <a:ext cx="5568951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9" name="Текст 12"/>
          <p:cNvSpPr>
            <a:spLocks noGrp="1"/>
          </p:cNvSpPr>
          <p:nvPr>
            <p:ph type="body" sz="quarter" idx="16"/>
          </p:nvPr>
        </p:nvSpPr>
        <p:spPr>
          <a:xfrm>
            <a:off x="6288617" y="1628800"/>
            <a:ext cx="5568951" cy="172819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0" name="Текст 12"/>
          <p:cNvSpPr>
            <a:spLocks noGrp="1"/>
          </p:cNvSpPr>
          <p:nvPr>
            <p:ph type="body" sz="quarter" idx="17"/>
          </p:nvPr>
        </p:nvSpPr>
        <p:spPr>
          <a:xfrm>
            <a:off x="6288617" y="4005064"/>
            <a:ext cx="5568951" cy="1944216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endParaRPr lang="ru-RU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6285481" y="3645023"/>
            <a:ext cx="5568952" cy="360039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3998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30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5719853" y="1052736"/>
            <a:ext cx="6121400" cy="4896252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334963" y="1052742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8300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4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334433" y="1047150"/>
            <a:ext cx="6121400" cy="4896252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6736863" y="1047150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62345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8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>
          <a:xfrm>
            <a:off x="334963" y="1052742"/>
            <a:ext cx="5113337" cy="4896537"/>
          </a:xfrm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sz="quarter" idx="18"/>
          </p:nvPr>
        </p:nvSpPr>
        <p:spPr>
          <a:xfrm>
            <a:off x="5808663" y="1052513"/>
            <a:ext cx="6045200" cy="4897437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47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84428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2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Таблица 3"/>
          <p:cNvSpPr>
            <a:spLocks noGrp="1"/>
          </p:cNvSpPr>
          <p:nvPr>
            <p:ph type="tbl" sz="quarter" idx="18"/>
          </p:nvPr>
        </p:nvSpPr>
        <p:spPr>
          <a:xfrm>
            <a:off x="334433" y="1052513"/>
            <a:ext cx="11519999" cy="4897437"/>
          </a:xfrm>
        </p:spPr>
        <p:txBody>
          <a:bodyPr/>
          <a:lstStyle>
            <a:lvl1pP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63355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пасибо за вним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6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772816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2F3696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ТЕКСТ</a:t>
            </a: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4655840" y="4932770"/>
            <a:ext cx="756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5" name="Прямая соединительная линия 4"/>
          <p:cNvCxnSpPr/>
          <p:nvPr userDrawn="1"/>
        </p:nvCxnSpPr>
        <p:spPr>
          <a:xfrm>
            <a:off x="4655840" y="4917732"/>
            <a:ext cx="756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grpSp>
        <p:nvGrpSpPr>
          <p:cNvPr id="6" name="Группа 5"/>
          <p:cNvGrpSpPr/>
          <p:nvPr userDrawn="1"/>
        </p:nvGrpSpPr>
        <p:grpSpPr>
          <a:xfrm>
            <a:off x="1487488" y="4642666"/>
            <a:ext cx="2808312" cy="1039958"/>
            <a:chOff x="1487488" y="4642666"/>
            <a:chExt cx="3528392" cy="1306614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4642666"/>
              <a:ext cx="3528392" cy="837581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767" y="5582108"/>
              <a:ext cx="993054" cy="367172"/>
            </a:xfrm>
            <a:prstGeom prst="rect">
              <a:avLst/>
            </a:prstGeom>
          </p:spPr>
        </p:pic>
      </p:grpSp>
      <p:cxnSp>
        <p:nvCxnSpPr>
          <p:cNvPr id="10" name="Прямая соединительная линия 9"/>
          <p:cNvCxnSpPr/>
          <p:nvPr userDrawn="1"/>
        </p:nvCxnSpPr>
        <p:spPr>
          <a:xfrm>
            <a:off x="0" y="4932770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917732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69387063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221992" y="6304999"/>
            <a:ext cx="0" cy="239395"/>
          </a:xfrm>
          <a:custGeom>
            <a:avLst/>
            <a:gdLst/>
            <a:ahLst/>
            <a:cxnLst/>
            <a:rect l="l" t="t" r="r" b="b"/>
            <a:pathLst>
              <a:path h="239395">
                <a:moveTo>
                  <a:pt x="0" y="0"/>
                </a:moveTo>
                <a:lnTo>
                  <a:pt x="0" y="238892"/>
                </a:lnTo>
              </a:path>
            </a:pathLst>
          </a:custGeom>
          <a:ln w="10140">
            <a:solidFill>
              <a:srgbClr val="EB1F48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E3695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2E2E2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E2E2E"/>
                </a:solidFill>
                <a:latin typeface="Arial"/>
                <a:cs typeface="Arial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1200" cap="none" spc="-6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-6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035432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9/10/2020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8181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18181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84360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0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2363605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4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10" name="Объект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00389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14" name="Прямоугольник 13"/>
          <p:cNvSpPr/>
          <p:nvPr userDrawn="1"/>
        </p:nvSpPr>
        <p:spPr>
          <a:xfrm rot="16200000">
            <a:off x="2136224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EB204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 rot="16200000">
            <a:off x="2132999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3452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/>
          </p:nvPr>
        </p:nvGraphicFramePr>
        <p:xfrm>
          <a:off x="1588" y="1588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98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2" name="Object 102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8288" y="6208300"/>
            <a:ext cx="2034923" cy="489452"/>
          </a:xfrm>
          <a:prstGeom prst="rect">
            <a:avLst/>
          </a:prstGeom>
        </p:spPr>
      </p:pic>
      <p:pic>
        <p:nvPicPr>
          <p:cNvPr id="6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51374" y="6204537"/>
            <a:ext cx="905266" cy="493215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00389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4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17766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Пере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46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4" name="Объект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340768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4400" b="1">
                <a:solidFill>
                  <a:srgbClr val="294790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173176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6" name="Прямая соединительная линия 5"/>
          <p:cNvCxnSpPr/>
          <p:nvPr/>
        </p:nvCxnSpPr>
        <p:spPr>
          <a:xfrm>
            <a:off x="11173176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5202062"/>
            <a:ext cx="1008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2" name="Прямая соединительная линия 11"/>
          <p:cNvCxnSpPr/>
          <p:nvPr/>
        </p:nvCxnSpPr>
        <p:spPr>
          <a:xfrm>
            <a:off x="0" y="5178146"/>
            <a:ext cx="1008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9646" y="4860081"/>
            <a:ext cx="2808312" cy="666646"/>
          </a:xfrm>
          <a:prstGeom prst="rect">
            <a:avLst/>
          </a:prstGeom>
        </p:spPr>
      </p:pic>
      <p:grpSp>
        <p:nvGrpSpPr>
          <p:cNvPr id="13" name="Группа 44"/>
          <p:cNvGrpSpPr>
            <a:grpSpLocks noChangeAspect="1"/>
          </p:cNvGrpSpPr>
          <p:nvPr/>
        </p:nvGrpSpPr>
        <p:grpSpPr>
          <a:xfrm>
            <a:off x="1333610" y="4851123"/>
            <a:ext cx="1979798" cy="684563"/>
            <a:chOff x="338369" y="163286"/>
            <a:chExt cx="1440066" cy="497938"/>
          </a:xfrm>
        </p:grpSpPr>
        <p:sp>
          <p:nvSpPr>
            <p:cNvPr id="14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8369" y="163286"/>
              <a:ext cx="1429001" cy="49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343111" y="397237"/>
              <a:ext cx="548521" cy="31615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223591" y="397237"/>
              <a:ext cx="548521" cy="31615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338369" y="511052"/>
              <a:ext cx="124880" cy="11697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485379" y="511052"/>
              <a:ext cx="85361" cy="116976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94451" y="509471"/>
              <a:ext cx="115395" cy="12013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736719" y="509471"/>
              <a:ext cx="105910" cy="12013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866341" y="511052"/>
              <a:ext cx="91684" cy="116976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984897" y="511052"/>
              <a:ext cx="85361" cy="116976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1093969" y="511052"/>
              <a:ext cx="180206" cy="150172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291563" y="511052"/>
              <a:ext cx="86941" cy="116976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02216" y="511052"/>
              <a:ext cx="123299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546065" y="511052"/>
              <a:ext cx="124880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689913" y="511052"/>
              <a:ext cx="88522" cy="116976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943798" y="163286"/>
              <a:ext cx="229209" cy="289278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31" name="Прямая соединительная линия 30"/>
          <p:cNvCxnSpPr/>
          <p:nvPr/>
        </p:nvCxnSpPr>
        <p:spPr>
          <a:xfrm>
            <a:off x="3612296" y="5204814"/>
            <a:ext cx="72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32" name="Прямая соединительная линия 31"/>
          <p:cNvCxnSpPr/>
          <p:nvPr/>
        </p:nvCxnSpPr>
        <p:spPr>
          <a:xfrm>
            <a:off x="3612296" y="5180898"/>
            <a:ext cx="72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pic>
        <p:nvPicPr>
          <p:cNvPr id="30" name="Picture 10" descr="Картинки по запросу &quot;бином лого&quot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761" y="4725560"/>
            <a:ext cx="2183271" cy="9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7752760" y="5204814"/>
            <a:ext cx="756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0" name="Прямая соединительная линия 39"/>
          <p:cNvCxnSpPr/>
          <p:nvPr/>
        </p:nvCxnSpPr>
        <p:spPr>
          <a:xfrm>
            <a:off x="7752760" y="5180898"/>
            <a:ext cx="756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41" name="TextBox 40"/>
          <p:cNvSpPr txBox="1"/>
          <p:nvPr/>
        </p:nvSpPr>
        <p:spPr>
          <a:xfrm>
            <a:off x="334963" y="6103158"/>
            <a:ext cx="699787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Все права защищены. Никакая часть презентации не может быть воспроизведена в какой бы то ни было форме и какими бы то ни было средствами,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включая размещение в сети Интернет и в корпоративных сетях, а также запись в память ЭВМ, для частного или публичного использования,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без письменного разрешения владельца авторских прав.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АО «Издательство "Просвещение"», 20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20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г.</a:t>
            </a:r>
          </a:p>
        </p:txBody>
      </p:sp>
      <p:cxnSp>
        <p:nvCxnSpPr>
          <p:cNvPr id="42" name="Прямая соединительная линия 41"/>
          <p:cNvCxnSpPr/>
          <p:nvPr userDrawn="1"/>
        </p:nvCxnSpPr>
        <p:spPr>
          <a:xfrm>
            <a:off x="0" y="5193184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0" y="5178146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150431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3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06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3" name="Объект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42586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07" name="Слайд think-cell" r:id="rId7" imgW="360" imgH="360" progId="">
                  <p:embed/>
                </p:oleObj>
              </mc:Choice>
              <mc:Fallback>
                <p:oleObj name="Слайд think-cell" r:id="rId7" imgW="360" imgH="360" progId="">
                  <p:embed/>
                  <p:pic>
                    <p:nvPicPr>
                      <p:cNvPr id="8" name="Объект 7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849564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94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4" y="1628800"/>
            <a:ext cx="5568951" cy="460851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6288618" y="1628800"/>
            <a:ext cx="5568951" cy="460851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13895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632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45750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8" name="Слайд think-cell" r:id="rId6" imgW="270" imgH="270" progId="">
                  <p:embed/>
                </p:oleObj>
              </mc:Choice>
              <mc:Fallback>
                <p:oleObj name="Слайд think-cell" r:id="rId6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5" y="1628800"/>
            <a:ext cx="525751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6600058" y="1628800"/>
            <a:ext cx="5257511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AutoShape 8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rot="5400000">
            <a:off x="4059448" y="3665353"/>
            <a:ext cx="4176464" cy="391393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lIns="91434" tIns="45718" rIns="91434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4" y="1268760"/>
            <a:ext cx="525751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596921" y="1268760"/>
            <a:ext cx="525751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F3696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34" name="AutoShape 8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 rot="5400000">
            <a:off x="4059448" y="3665353"/>
            <a:ext cx="4176464" cy="391393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lIns="91434" tIns="45718" rIns="91434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584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42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628800"/>
            <a:ext cx="748800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8208000" y="1628800"/>
            <a:ext cx="3648000" cy="4320480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2" y="1268760"/>
            <a:ext cx="7488000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30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8208000" y="1268760"/>
            <a:ext cx="3649570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498904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66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834235"/>
            <a:ext cx="2665224" cy="166677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/>
          </p:nvPr>
        </p:nvSpPr>
        <p:spPr>
          <a:xfrm>
            <a:off x="3385223" y="1834235"/>
            <a:ext cx="8470777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6" name="Текст 12"/>
          <p:cNvSpPr>
            <a:spLocks noGrp="1"/>
          </p:cNvSpPr>
          <p:nvPr>
            <p:ph type="body" sz="quarter" idx="18"/>
          </p:nvPr>
        </p:nvSpPr>
        <p:spPr>
          <a:xfrm>
            <a:off x="328211" y="3869808"/>
            <a:ext cx="2665224" cy="171943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Текст 12"/>
          <p:cNvSpPr>
            <a:spLocks noGrp="1"/>
          </p:cNvSpPr>
          <p:nvPr>
            <p:ph type="body" sz="quarter" idx="19"/>
          </p:nvPr>
        </p:nvSpPr>
        <p:spPr>
          <a:xfrm>
            <a:off x="3383655" y="3869808"/>
            <a:ext cx="8470777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  <p:sp>
        <p:nvSpPr>
          <p:cNvPr id="20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2659002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655" y="1268760"/>
            <a:ext cx="8473915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263787925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26" name="Слайд think-cell" r:id="rId5" imgW="360" imgH="360" progId="">
                  <p:embed/>
                </p:oleObj>
              </mc:Choice>
              <mc:Fallback>
                <p:oleObj name="Слайд think-cell" r:id="rId5" imgW="360" imgH="360" progId="">
                  <p:embed/>
                  <p:pic>
                    <p:nvPicPr>
                      <p:cNvPr id="2" name="Объект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2" y="1834235"/>
            <a:ext cx="2665224" cy="166677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5"/>
          </p:nvPr>
        </p:nvSpPr>
        <p:spPr>
          <a:xfrm>
            <a:off x="3385223" y="1834235"/>
            <a:ext cx="5447081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8"/>
          </p:nvPr>
        </p:nvSpPr>
        <p:spPr>
          <a:xfrm>
            <a:off x="328211" y="3869808"/>
            <a:ext cx="2665224" cy="1719432"/>
          </a:xfrm>
          <a:solidFill>
            <a:srgbClr val="ABD2EF"/>
          </a:solidFill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9"/>
          </p:nvPr>
        </p:nvSpPr>
        <p:spPr>
          <a:xfrm>
            <a:off x="3383655" y="3869808"/>
            <a:ext cx="5447081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  <p:sp>
        <p:nvSpPr>
          <p:cNvPr id="16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2659002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7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655" y="1268760"/>
            <a:ext cx="5449099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8" name="Текст 12"/>
          <p:cNvSpPr>
            <a:spLocks noGrp="1"/>
          </p:cNvSpPr>
          <p:nvPr>
            <p:ph type="body" sz="quarter" idx="21"/>
          </p:nvPr>
        </p:nvSpPr>
        <p:spPr>
          <a:xfrm>
            <a:off x="9193913" y="1834235"/>
            <a:ext cx="2660520" cy="166677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9" name="Текст 12"/>
          <p:cNvSpPr>
            <a:spLocks noGrp="1"/>
          </p:cNvSpPr>
          <p:nvPr>
            <p:ph type="body" sz="quarter" idx="22"/>
          </p:nvPr>
        </p:nvSpPr>
        <p:spPr>
          <a:xfrm>
            <a:off x="9192345" y="3869808"/>
            <a:ext cx="2660520" cy="171943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9192345" y="1268760"/>
            <a:ext cx="2661506" cy="359975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1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2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graphicFrame>
        <p:nvGraphicFramePr>
          <p:cNvPr id="38" name="Объект 37" hidden="1"/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27" name="Слайд think-cell" r:id="rId7" imgW="360" imgH="360" progId="">
                  <p:embed/>
                </p:oleObj>
              </mc:Choice>
              <mc:Fallback>
                <p:oleObj name="Слайд think-cell" r:id="rId7" imgW="360" imgH="360" progId="">
                  <p:embed/>
                  <p:pic>
                    <p:nvPicPr>
                      <p:cNvPr id="38" name="Объект 37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328211" y="3663518"/>
            <a:ext cx="11526221" cy="855"/>
          </a:xfrm>
          <a:prstGeom prst="line">
            <a:avLst/>
          </a:prstGeom>
          <a:solidFill>
            <a:srgbClr val="AE2C25"/>
          </a:solidFill>
          <a:ln w="12700">
            <a:solidFill>
              <a:schemeClr val="bg1">
                <a:lumMod val="50000"/>
              </a:schemeClr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307190802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2'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14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34433" y="1814120"/>
            <a:ext cx="1441088" cy="745200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Текст 12"/>
          <p:cNvSpPr>
            <a:spLocks noGrp="1"/>
          </p:cNvSpPr>
          <p:nvPr>
            <p:ph type="body" sz="quarter" idx="21"/>
          </p:nvPr>
        </p:nvSpPr>
        <p:spPr>
          <a:xfrm>
            <a:off x="2069774" y="1816952"/>
            <a:ext cx="3839832" cy="745200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12"/>
          <p:cNvSpPr>
            <a:spLocks noGrp="1"/>
          </p:cNvSpPr>
          <p:nvPr>
            <p:ph type="body" sz="quarter" idx="22"/>
          </p:nvPr>
        </p:nvSpPr>
        <p:spPr>
          <a:xfrm>
            <a:off x="6456040" y="1814120"/>
            <a:ext cx="1441088" cy="745200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Текст 12"/>
          <p:cNvSpPr>
            <a:spLocks noGrp="1"/>
          </p:cNvSpPr>
          <p:nvPr>
            <p:ph type="body" sz="quarter" idx="23"/>
          </p:nvPr>
        </p:nvSpPr>
        <p:spPr>
          <a:xfrm>
            <a:off x="8195530" y="1816952"/>
            <a:ext cx="3652679" cy="745200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7" name="Текст 12"/>
          <p:cNvSpPr>
            <a:spLocks noGrp="1"/>
          </p:cNvSpPr>
          <p:nvPr>
            <p:ph type="body" sz="quarter" idx="24"/>
          </p:nvPr>
        </p:nvSpPr>
        <p:spPr>
          <a:xfrm>
            <a:off x="328211" y="2895184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Текст 12"/>
          <p:cNvSpPr>
            <a:spLocks noGrp="1"/>
          </p:cNvSpPr>
          <p:nvPr>
            <p:ph type="body" sz="quarter" idx="25"/>
          </p:nvPr>
        </p:nvSpPr>
        <p:spPr>
          <a:xfrm>
            <a:off x="2063552" y="2891836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Текст 12"/>
          <p:cNvSpPr>
            <a:spLocks noGrp="1"/>
          </p:cNvSpPr>
          <p:nvPr>
            <p:ph type="body" sz="quarter" idx="26"/>
          </p:nvPr>
        </p:nvSpPr>
        <p:spPr>
          <a:xfrm>
            <a:off x="6449818" y="2895184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Текст 12"/>
          <p:cNvSpPr>
            <a:spLocks noGrp="1"/>
          </p:cNvSpPr>
          <p:nvPr>
            <p:ph type="body" sz="quarter" idx="27"/>
          </p:nvPr>
        </p:nvSpPr>
        <p:spPr>
          <a:xfrm>
            <a:off x="8189308" y="2891836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Текст 12"/>
          <p:cNvSpPr>
            <a:spLocks noGrp="1"/>
          </p:cNvSpPr>
          <p:nvPr>
            <p:ph type="body" sz="quarter" idx="28"/>
          </p:nvPr>
        </p:nvSpPr>
        <p:spPr>
          <a:xfrm>
            <a:off x="323135" y="3974833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4" name="Текст 12"/>
          <p:cNvSpPr>
            <a:spLocks noGrp="1"/>
          </p:cNvSpPr>
          <p:nvPr>
            <p:ph type="body" sz="quarter" idx="29"/>
          </p:nvPr>
        </p:nvSpPr>
        <p:spPr>
          <a:xfrm>
            <a:off x="2058476" y="3973158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5" name="Текст 12"/>
          <p:cNvSpPr>
            <a:spLocks noGrp="1"/>
          </p:cNvSpPr>
          <p:nvPr>
            <p:ph type="body" sz="quarter" idx="30"/>
          </p:nvPr>
        </p:nvSpPr>
        <p:spPr>
          <a:xfrm>
            <a:off x="6444742" y="3974833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6" name="Текст 12"/>
          <p:cNvSpPr>
            <a:spLocks noGrp="1"/>
          </p:cNvSpPr>
          <p:nvPr>
            <p:ph type="body" sz="quarter" idx="31"/>
          </p:nvPr>
        </p:nvSpPr>
        <p:spPr>
          <a:xfrm>
            <a:off x="8184232" y="3973158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7" name="Текст 12"/>
          <p:cNvSpPr>
            <a:spLocks noGrp="1"/>
          </p:cNvSpPr>
          <p:nvPr>
            <p:ph type="body" sz="quarter" idx="32"/>
          </p:nvPr>
        </p:nvSpPr>
        <p:spPr>
          <a:xfrm>
            <a:off x="321989" y="5054481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9" name="Текст 12"/>
          <p:cNvSpPr>
            <a:spLocks noGrp="1"/>
          </p:cNvSpPr>
          <p:nvPr>
            <p:ph type="body" sz="quarter" idx="33"/>
          </p:nvPr>
        </p:nvSpPr>
        <p:spPr>
          <a:xfrm>
            <a:off x="2057330" y="5054481"/>
            <a:ext cx="3839832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0" name="Текст 12"/>
          <p:cNvSpPr>
            <a:spLocks noGrp="1"/>
          </p:cNvSpPr>
          <p:nvPr>
            <p:ph type="body" sz="quarter" idx="34"/>
          </p:nvPr>
        </p:nvSpPr>
        <p:spPr>
          <a:xfrm>
            <a:off x="6443596" y="5054481"/>
            <a:ext cx="1441088" cy="743785"/>
          </a:xfrm>
          <a:solidFill>
            <a:srgbClr val="ABD2EF"/>
          </a:solidFill>
          <a:ln>
            <a:noFill/>
          </a:ln>
        </p:spPr>
        <p:txBody>
          <a:bodyPr anchor="ctr"/>
          <a:lstStyle>
            <a:lvl1pPr algn="ctr">
              <a:buClr>
                <a:schemeClr val="tx1">
                  <a:lumMod val="90000"/>
                  <a:lumOff val="10000"/>
                </a:schemeClr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chemeClr val="tx1">
                  <a:lumMod val="90000"/>
                  <a:lumOff val="10000"/>
                </a:schemeClr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Текст 12"/>
          <p:cNvSpPr>
            <a:spLocks noGrp="1"/>
          </p:cNvSpPr>
          <p:nvPr>
            <p:ph type="body" sz="quarter" idx="35"/>
          </p:nvPr>
        </p:nvSpPr>
        <p:spPr>
          <a:xfrm>
            <a:off x="8183086" y="5054481"/>
            <a:ext cx="3652679" cy="751638"/>
          </a:xfrm>
          <a:ln>
            <a:noFill/>
          </a:ln>
        </p:spPr>
        <p:txBody>
          <a:bodyPr anchor="ctr"/>
          <a:lstStyle>
            <a:lvl1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3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2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105853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+1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38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4" y="1628800"/>
            <a:ext cx="5568951" cy="1768902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31" name="Текст 12"/>
          <p:cNvSpPr>
            <a:spLocks noGrp="1"/>
          </p:cNvSpPr>
          <p:nvPr>
            <p:ph type="body" sz="quarter" idx="16"/>
          </p:nvPr>
        </p:nvSpPr>
        <p:spPr>
          <a:xfrm>
            <a:off x="334434" y="4036764"/>
            <a:ext cx="5568951" cy="1840508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32" name="Текст 12"/>
          <p:cNvSpPr>
            <a:spLocks noGrp="1"/>
          </p:cNvSpPr>
          <p:nvPr>
            <p:ph type="body" sz="quarter" idx="17"/>
          </p:nvPr>
        </p:nvSpPr>
        <p:spPr>
          <a:xfrm>
            <a:off x="6288617" y="1628800"/>
            <a:ext cx="5568951" cy="424847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6288618" y="1268760"/>
            <a:ext cx="5568952" cy="36004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334432" y="3650575"/>
            <a:ext cx="5568952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37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709">
          <p15:clr>
            <a:srgbClr val="FBAE40"/>
          </p15:clr>
        </p15:guide>
        <p15:guide id="1" pos="384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62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Текст 12"/>
          <p:cNvSpPr>
            <a:spLocks noGrp="1"/>
          </p:cNvSpPr>
          <p:nvPr>
            <p:ph type="body" sz="quarter" idx="15"/>
          </p:nvPr>
        </p:nvSpPr>
        <p:spPr>
          <a:xfrm>
            <a:off x="334433" y="1628800"/>
            <a:ext cx="3648000" cy="432043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2" name="Текст 12"/>
          <p:cNvSpPr>
            <a:spLocks noGrp="1"/>
          </p:cNvSpPr>
          <p:nvPr>
            <p:ph type="body" sz="quarter" idx="16"/>
          </p:nvPr>
        </p:nvSpPr>
        <p:spPr>
          <a:xfrm>
            <a:off x="4272000" y="1619136"/>
            <a:ext cx="3648000" cy="4330095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7"/>
          </p:nvPr>
        </p:nvSpPr>
        <p:spPr>
          <a:xfrm>
            <a:off x="8208000" y="1628800"/>
            <a:ext cx="3648000" cy="4320431"/>
          </a:xfrm>
          <a:ln>
            <a:noFill/>
          </a:ln>
        </p:spPr>
        <p:txBody>
          <a:bodyPr/>
          <a:lstStyle>
            <a:lvl1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334433" y="1268800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4272000" y="1268800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5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8208000" y="1259136"/>
            <a:ext cx="3648000" cy="360000"/>
          </a:xfrm>
          <a:solidFill>
            <a:schemeClr val="bg1"/>
          </a:solidFill>
          <a:ln>
            <a:noFill/>
          </a:ln>
          <a:effectLst>
            <a:outerShdw dist="19050" dir="5400000" algn="ctr" rotWithShape="0">
              <a:srgbClr val="2D3494"/>
            </a:outerShdw>
          </a:effectLst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857911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57210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бл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Объект 1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86" name="Слайд think-cell" r:id="rId4" imgW="270" imgH="270" progId="">
                  <p:embed/>
                </p:oleObj>
              </mc:Choice>
              <mc:Fallback>
                <p:oleObj name="Слайд think-cell" r:id="rId4" imgW="270" imgH="270" progId="">
                  <p:embed/>
                  <p:pic>
                    <p:nvPicPr>
                      <p:cNvPr id="16" name="Объект 15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Текст 12"/>
          <p:cNvSpPr>
            <a:spLocks noGrp="1"/>
          </p:cNvSpPr>
          <p:nvPr>
            <p:ph type="body" sz="quarter" idx="16"/>
          </p:nvPr>
        </p:nvSpPr>
        <p:spPr>
          <a:xfrm>
            <a:off x="407368" y="1494774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8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2003677" y="1369025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7" name="Текст 12"/>
          <p:cNvSpPr>
            <a:spLocks noGrp="1"/>
          </p:cNvSpPr>
          <p:nvPr>
            <p:ph type="body" sz="quarter" idx="22"/>
          </p:nvPr>
        </p:nvSpPr>
        <p:spPr>
          <a:xfrm>
            <a:off x="6168008" y="1494774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7764317" y="1369025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0" name="Текст 12"/>
          <p:cNvSpPr>
            <a:spLocks noGrp="1"/>
          </p:cNvSpPr>
          <p:nvPr>
            <p:ph type="body" sz="quarter" idx="24"/>
          </p:nvPr>
        </p:nvSpPr>
        <p:spPr>
          <a:xfrm>
            <a:off x="407368" y="3842781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25" hasCustomPrompt="1"/>
          </p:nvPr>
        </p:nvSpPr>
        <p:spPr>
          <a:xfrm>
            <a:off x="2003677" y="3717032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22" name="Текст 12"/>
          <p:cNvSpPr>
            <a:spLocks noGrp="1"/>
          </p:cNvSpPr>
          <p:nvPr>
            <p:ph type="body" sz="quarter" idx="26"/>
          </p:nvPr>
        </p:nvSpPr>
        <p:spPr>
          <a:xfrm>
            <a:off x="6168008" y="3842781"/>
            <a:ext cx="5568951" cy="1979648"/>
          </a:xfrm>
          <a:ln w="12700">
            <a:solidFill>
              <a:srgbClr val="2F3696"/>
            </a:solidFill>
          </a:ln>
        </p:spPr>
        <p:txBody>
          <a:bodyPr/>
          <a:lstStyle>
            <a:lvl1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27" hasCustomPrompt="1"/>
          </p:nvPr>
        </p:nvSpPr>
        <p:spPr>
          <a:xfrm>
            <a:off x="7764317" y="3717032"/>
            <a:ext cx="2508147" cy="251497"/>
          </a:xfrm>
          <a:solidFill>
            <a:schemeClr val="bg1"/>
          </a:solidFill>
          <a:ln>
            <a:noFill/>
          </a:ln>
          <a:effectLst/>
        </p:spPr>
        <p:txBody>
          <a:bodyPr vert="horz" lIns="72000" tIns="72000" rIns="72000" bIns="72000" rtlCol="0" anchor="ctr" anchorCtr="0">
            <a:noAutofit/>
          </a:bodyPr>
          <a:lstStyle>
            <a:lvl1pPr algn="ctr">
              <a:lnSpc>
                <a:spcPts val="1200"/>
              </a:lnSpc>
              <a:defRPr lang="ru-RU" sz="1400" b="1" u="none" kern="1200" dirty="0">
                <a:solidFill>
                  <a:srgbClr val="2F3696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buClr>
                <a:schemeClr val="tx2"/>
              </a:buClr>
              <a:buFont typeface="Arial" pitchFamily="34" charset="0"/>
              <a:buNone/>
            </a:pPr>
            <a:r>
              <a:rPr lang="ru-RU" dirty="0"/>
              <a:t>Тезис блока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785903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89053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Пере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10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4" name="Объект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598935"/>
            <a:ext cx="12192000" cy="183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5400" b="1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>
            <a:off x="4655840" y="4932770"/>
            <a:ext cx="756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6" name="Прямая соединительная линия 5"/>
          <p:cNvCxnSpPr/>
          <p:nvPr userDrawn="1"/>
        </p:nvCxnSpPr>
        <p:spPr>
          <a:xfrm>
            <a:off x="4655840" y="4917732"/>
            <a:ext cx="756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grpSp>
        <p:nvGrpSpPr>
          <p:cNvPr id="7" name="Группа 6"/>
          <p:cNvGrpSpPr/>
          <p:nvPr userDrawn="1"/>
        </p:nvGrpSpPr>
        <p:grpSpPr>
          <a:xfrm>
            <a:off x="1487488" y="4642666"/>
            <a:ext cx="2808312" cy="1039958"/>
            <a:chOff x="1487488" y="4642666"/>
            <a:chExt cx="3528392" cy="1306614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4642666"/>
              <a:ext cx="3528392" cy="837581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767" y="5582108"/>
              <a:ext cx="993054" cy="367172"/>
            </a:xfrm>
            <a:prstGeom prst="rect">
              <a:avLst/>
            </a:prstGeom>
          </p:spPr>
        </p:pic>
      </p:grpSp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932770"/>
            <a:ext cx="1080000" cy="0"/>
          </a:xfrm>
          <a:prstGeom prst="line">
            <a:avLst/>
          </a:prstGeom>
          <a:solidFill>
            <a:srgbClr val="AE2C25"/>
          </a:solidFill>
          <a:ln w="22225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12" name="Прямая соединительная линия 11"/>
          <p:cNvCxnSpPr/>
          <p:nvPr userDrawn="1"/>
        </p:nvCxnSpPr>
        <p:spPr>
          <a:xfrm>
            <a:off x="0" y="4917732"/>
            <a:ext cx="1080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282365869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4" name="Слайд think-cell" r:id="rId4" imgW="360" imgH="360" progId="">
                  <p:embed/>
                </p:oleObj>
              </mc:Choice>
              <mc:Fallback>
                <p:oleObj name="Слайд think-cell" r:id="rId4" imgW="360" imgH="360" progId="">
                  <p:embed/>
                  <p:pic>
                    <p:nvPicPr>
                      <p:cNvPr id="3" name="Объект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53336"/>
            <a:ext cx="8929919" cy="288000"/>
          </a:xfr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180636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0926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tags" Target="../tags/tag3.xml"/><Relationship Id="rId3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35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vmlDrawing" Target="../drawings/vmlDrawing3.v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29" Type="http://schemas.openxmlformats.org/officeDocument/2006/relationships/image" Target="../media/image2.emf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image" Target="../media/image5.emf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oleObject" Target="../embeddings/oleObject3.bin"/><Relationship Id="rId30" Type="http://schemas.openxmlformats.org/officeDocument/2006/relationships/image" Target="../media/image6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26" Type="http://schemas.openxmlformats.org/officeDocument/2006/relationships/tags" Target="../tags/tag29.xml"/><Relationship Id="rId3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58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vmlDrawing" Target="../drawings/vmlDrawing25.v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29" Type="http://schemas.openxmlformats.org/officeDocument/2006/relationships/image" Target="../media/image2.emf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60.xml"/><Relationship Id="rId28" Type="http://schemas.openxmlformats.org/officeDocument/2006/relationships/image" Target="../media/image5.emf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Relationship Id="rId27" Type="http://schemas.openxmlformats.org/officeDocument/2006/relationships/oleObject" Target="../embeddings/oleObject27.bin"/><Relationship Id="rId30" Type="http://schemas.openxmlformats.org/officeDocument/2006/relationships/image" Target="../media/image6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slideLayout" Target="../slideLayouts/slideLayout86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slideLayout" Target="../slideLayouts/slideLayout85.xml"/><Relationship Id="rId33" Type="http://schemas.openxmlformats.org/officeDocument/2006/relationships/image" Target="../media/image6.jpeg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29" Type="http://schemas.openxmlformats.org/officeDocument/2006/relationships/tags" Target="../tags/tag55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32" Type="http://schemas.openxmlformats.org/officeDocument/2006/relationships/image" Target="../media/image2.emf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28" Type="http://schemas.openxmlformats.org/officeDocument/2006/relationships/vmlDrawing" Target="../drawings/vmlDrawing47.v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31" Type="http://schemas.openxmlformats.org/officeDocument/2006/relationships/image" Target="../media/image5.emf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theme" Target="../theme/theme4.xml"/><Relationship Id="rId30" Type="http://schemas.openxmlformats.org/officeDocument/2006/relationships/oleObject" Target="../embeddings/oleObject5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26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89.xml"/><Relationship Id="rId21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5" Type="http://schemas.openxmlformats.org/officeDocument/2006/relationships/slideLayout" Target="../slideLayouts/slideLayout111.xml"/><Relationship Id="rId33" Type="http://schemas.openxmlformats.org/officeDocument/2006/relationships/image" Target="../media/image6.jpeg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20" Type="http://schemas.openxmlformats.org/officeDocument/2006/relationships/slideLayout" Target="../slideLayouts/slideLayout106.xml"/><Relationship Id="rId29" Type="http://schemas.openxmlformats.org/officeDocument/2006/relationships/tags" Target="../tags/tag84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24" Type="http://schemas.openxmlformats.org/officeDocument/2006/relationships/slideLayout" Target="../slideLayouts/slideLayout110.xml"/><Relationship Id="rId32" Type="http://schemas.openxmlformats.org/officeDocument/2006/relationships/image" Target="../media/image2.emf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9.xml"/><Relationship Id="rId28" Type="http://schemas.openxmlformats.org/officeDocument/2006/relationships/vmlDrawing" Target="../drawings/vmlDrawing72.vml"/><Relationship Id="rId10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105.xml"/><Relationship Id="rId31" Type="http://schemas.openxmlformats.org/officeDocument/2006/relationships/image" Target="../media/image5.emf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Relationship Id="rId22" Type="http://schemas.openxmlformats.org/officeDocument/2006/relationships/slideLayout" Target="../slideLayouts/slideLayout108.xml"/><Relationship Id="rId27" Type="http://schemas.openxmlformats.org/officeDocument/2006/relationships/theme" Target="../theme/theme5.xml"/><Relationship Id="rId30" Type="http://schemas.openxmlformats.org/officeDocument/2006/relationships/oleObject" Target="../embeddings/oleObject78.bin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18" Type="http://schemas.openxmlformats.org/officeDocument/2006/relationships/oleObject" Target="../embeddings/oleObject105.bin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17" Type="http://schemas.openxmlformats.org/officeDocument/2006/relationships/tags" Target="../tags/tag114.xml"/><Relationship Id="rId2" Type="http://schemas.openxmlformats.org/officeDocument/2006/relationships/slideLayout" Target="../slideLayouts/slideLayout114.xml"/><Relationship Id="rId16" Type="http://schemas.openxmlformats.org/officeDocument/2006/relationships/tags" Target="../tags/tag113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vmlDrawing" Target="../drawings/vmlDrawing97.vml"/><Relationship Id="rId10" Type="http://schemas.openxmlformats.org/officeDocument/2006/relationships/slideLayout" Target="../slideLayouts/slideLayout122.xml"/><Relationship Id="rId19" Type="http://schemas.openxmlformats.org/officeDocument/2006/relationships/image" Target="../media/image5.emf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523F2-53FE-42F4-86B8-4598D2998874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97463-1C33-49B9-B1AC-991EFB90E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03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736" r:id="rId13"/>
    <p:sldLayoutId id="214748379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6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3" name="Слайд think-cell" r:id="rId27" imgW="360" imgH="360" progId="TCLayout.ActiveDocument.1">
                  <p:embed/>
                </p:oleObj>
              </mc:Choice>
              <mc:Fallback>
                <p:oleObj name="Слайд think-cell" r:id="rId27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260001"/>
            <a:ext cx="11520000" cy="5040311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358344" y="6528475"/>
            <a:ext cx="896832" cy="2128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0" y="985181"/>
            <a:ext cx="12192000" cy="0"/>
          </a:xfrm>
          <a:prstGeom prst="line">
            <a:avLst/>
          </a:prstGeom>
          <a:solidFill>
            <a:srgbClr val="AE2C25"/>
          </a:solidFill>
          <a:ln w="12700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7" name="Прямая соединительная линия 6"/>
          <p:cNvCxnSpPr/>
          <p:nvPr/>
        </p:nvCxnSpPr>
        <p:spPr>
          <a:xfrm>
            <a:off x="0" y="967762"/>
            <a:ext cx="12192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334433" y="260648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D3494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9" name="Группа 44"/>
          <p:cNvGrpSpPr>
            <a:grpSpLocks noChangeAspect="1"/>
          </p:cNvGrpSpPr>
          <p:nvPr/>
        </p:nvGrpSpPr>
        <p:grpSpPr>
          <a:xfrm>
            <a:off x="9490022" y="6501839"/>
            <a:ext cx="648071" cy="224086"/>
            <a:chOff x="338369" y="163286"/>
            <a:chExt cx="1440066" cy="497938"/>
          </a:xfrm>
        </p:grpSpPr>
        <p:sp>
          <p:nvSpPr>
            <p:cNvPr id="11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8369" y="163286"/>
              <a:ext cx="1429001" cy="49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343111" y="397237"/>
              <a:ext cx="548521" cy="31615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223591" y="397237"/>
              <a:ext cx="548521" cy="31615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38369" y="511052"/>
              <a:ext cx="124880" cy="11697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485379" y="511052"/>
              <a:ext cx="85361" cy="116976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594451" y="509471"/>
              <a:ext cx="115395" cy="12013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736719" y="509471"/>
              <a:ext cx="105910" cy="12013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866341" y="511052"/>
              <a:ext cx="91684" cy="116976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984897" y="511052"/>
              <a:ext cx="85361" cy="116976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1093969" y="511052"/>
              <a:ext cx="180206" cy="150172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1291563" y="511052"/>
              <a:ext cx="86941" cy="116976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1402216" y="511052"/>
              <a:ext cx="123299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1546065" y="511052"/>
              <a:ext cx="124880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689913" y="511052"/>
              <a:ext cx="88522" cy="116976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943798" y="163286"/>
              <a:ext cx="229209" cy="289278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8" name="Picture 10" descr="Картинки по запросу &quot;бином лого&quot;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938" y="6501839"/>
            <a:ext cx="566418" cy="24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 userDrawn="1"/>
        </p:nvSpPr>
        <p:spPr>
          <a:xfrm>
            <a:off x="6011077" y="6572091"/>
            <a:ext cx="166713" cy="169277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88333F-969B-4E2E-A6DA-00108481B495}" type="slidenum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srgbClr val="181818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181818">
                  <a:lumMod val="90000"/>
                  <a:lumOff val="10000"/>
                </a:srgbClr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cxnSp>
        <p:nvCxnSpPr>
          <p:cNvPr id="31" name="Прямая соединительная линия 30"/>
          <p:cNvCxnSpPr/>
          <p:nvPr userDrawn="1"/>
        </p:nvCxnSpPr>
        <p:spPr>
          <a:xfrm>
            <a:off x="0" y="985181"/>
            <a:ext cx="12192000" cy="0"/>
          </a:xfrm>
          <a:prstGeom prst="line">
            <a:avLst/>
          </a:prstGeom>
          <a:solidFill>
            <a:srgbClr val="AE2C25"/>
          </a:solidFill>
          <a:ln w="12700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32" name="Прямая соединительная линия 31"/>
          <p:cNvCxnSpPr/>
          <p:nvPr userDrawn="1"/>
        </p:nvCxnSpPr>
        <p:spPr>
          <a:xfrm>
            <a:off x="0" y="967762"/>
            <a:ext cx="12192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33" name="Заголовок 1"/>
          <p:cNvSpPr txBox="1">
            <a:spLocks/>
          </p:cNvSpPr>
          <p:nvPr userDrawn="1"/>
        </p:nvSpPr>
        <p:spPr>
          <a:xfrm>
            <a:off x="334433" y="260648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D3494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351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3" r:id="rId19"/>
    <p:sldLayoutId id="2147483684" r:id="rId20"/>
    <p:sldLayoutId id="2147483685" r:id="rId21"/>
    <p:sldLayoutId id="2147483686" r:id="rId22"/>
    <p:sldLayoutId id="2147483687" r:id="rId23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rgbClr val="2D3494"/>
        </a:buClr>
        <a:buFont typeface="Arial" pitchFamily="34" charset="0"/>
        <a:buNone/>
        <a:defRPr sz="1200" b="0" i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2D3494"/>
        </a:buClr>
        <a:buFont typeface="Wingdings" pitchFamily="2" charset="2"/>
        <a:buChar char="§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–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•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•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6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2" name="Слайд think-cell" r:id="rId27" imgW="360" imgH="360" progId="TCLayout.ActiveDocument.1">
                  <p:embed/>
                </p:oleObj>
              </mc:Choice>
              <mc:Fallback>
                <p:oleObj name="Слайд think-cell" r:id="rId27" imgW="360" imgH="36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260001"/>
            <a:ext cx="11520000" cy="5040311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358344" y="6528475"/>
            <a:ext cx="896832" cy="2128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0" y="985181"/>
            <a:ext cx="12192000" cy="0"/>
          </a:xfrm>
          <a:prstGeom prst="line">
            <a:avLst/>
          </a:prstGeom>
          <a:solidFill>
            <a:srgbClr val="AE2C25"/>
          </a:solidFill>
          <a:ln w="12700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7" name="Прямая соединительная линия 6"/>
          <p:cNvCxnSpPr/>
          <p:nvPr/>
        </p:nvCxnSpPr>
        <p:spPr>
          <a:xfrm>
            <a:off x="0" y="967762"/>
            <a:ext cx="12192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334433" y="260648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D3494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9" name="Группа 44"/>
          <p:cNvGrpSpPr>
            <a:grpSpLocks noChangeAspect="1"/>
          </p:cNvGrpSpPr>
          <p:nvPr/>
        </p:nvGrpSpPr>
        <p:grpSpPr>
          <a:xfrm>
            <a:off x="9490022" y="6501839"/>
            <a:ext cx="648071" cy="224086"/>
            <a:chOff x="338369" y="163286"/>
            <a:chExt cx="1440066" cy="497938"/>
          </a:xfrm>
        </p:grpSpPr>
        <p:sp>
          <p:nvSpPr>
            <p:cNvPr id="11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8369" y="163286"/>
              <a:ext cx="1429001" cy="49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343111" y="397237"/>
              <a:ext cx="548521" cy="31615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223591" y="397237"/>
              <a:ext cx="548521" cy="31615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38369" y="511052"/>
              <a:ext cx="124880" cy="11697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485379" y="511052"/>
              <a:ext cx="85361" cy="116976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594451" y="509471"/>
              <a:ext cx="115395" cy="12013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736719" y="509471"/>
              <a:ext cx="105910" cy="12013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866341" y="511052"/>
              <a:ext cx="91684" cy="116976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984897" y="511052"/>
              <a:ext cx="85361" cy="116976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1093969" y="511052"/>
              <a:ext cx="180206" cy="150172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1291563" y="511052"/>
              <a:ext cx="86941" cy="116976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1402216" y="511052"/>
              <a:ext cx="123299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1546065" y="511052"/>
              <a:ext cx="124880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689913" y="511052"/>
              <a:ext cx="88522" cy="116976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943798" y="163286"/>
              <a:ext cx="229209" cy="289278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8" name="Picture 10" descr="Картинки по запросу &quot;бином лого&quot;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938" y="6501839"/>
            <a:ext cx="566418" cy="24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 userDrawn="1"/>
        </p:nvSpPr>
        <p:spPr>
          <a:xfrm>
            <a:off x="6011077" y="6572091"/>
            <a:ext cx="166713" cy="169277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88333F-969B-4E2E-A6DA-00108481B495}" type="slidenum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srgbClr val="181818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181818">
                  <a:lumMod val="90000"/>
                  <a:lumOff val="10000"/>
                </a:srgbClr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cxnSp>
        <p:nvCxnSpPr>
          <p:cNvPr id="31" name="Прямая соединительная линия 30"/>
          <p:cNvCxnSpPr/>
          <p:nvPr userDrawn="1"/>
        </p:nvCxnSpPr>
        <p:spPr>
          <a:xfrm>
            <a:off x="0" y="985181"/>
            <a:ext cx="12192000" cy="0"/>
          </a:xfrm>
          <a:prstGeom prst="line">
            <a:avLst/>
          </a:prstGeom>
          <a:solidFill>
            <a:srgbClr val="AE2C25"/>
          </a:solidFill>
          <a:ln w="12700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32" name="Прямая соединительная линия 31"/>
          <p:cNvCxnSpPr/>
          <p:nvPr userDrawn="1"/>
        </p:nvCxnSpPr>
        <p:spPr>
          <a:xfrm>
            <a:off x="0" y="967762"/>
            <a:ext cx="12192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33" name="Заголовок 1"/>
          <p:cNvSpPr txBox="1">
            <a:spLocks/>
          </p:cNvSpPr>
          <p:nvPr userDrawn="1"/>
        </p:nvSpPr>
        <p:spPr>
          <a:xfrm>
            <a:off x="334433" y="260648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D3494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03541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  <p:sldLayoutId id="2147483730" r:id="rId18"/>
    <p:sldLayoutId id="2147483731" r:id="rId19"/>
    <p:sldLayoutId id="2147483732" r:id="rId20"/>
    <p:sldLayoutId id="2147483733" r:id="rId21"/>
    <p:sldLayoutId id="2147483735" r:id="rId22"/>
    <p:sldLayoutId id="2147483809" r:id="rId23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rgbClr val="2D3494"/>
        </a:buClr>
        <a:buFont typeface="Arial" pitchFamily="34" charset="0"/>
        <a:buNone/>
        <a:defRPr sz="1200" b="0" i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2D3494"/>
        </a:buClr>
        <a:buFont typeface="Wingdings" pitchFamily="2" charset="2"/>
        <a:buChar char="§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–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•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•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9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22" name="Слайд think-cell" r:id="rId30" imgW="270" imgH="270" progId="">
                  <p:embed/>
                </p:oleObj>
              </mc:Choice>
              <mc:Fallback>
                <p:oleObj name="Слайд think-cell" r:id="rId30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260001"/>
            <a:ext cx="11520000" cy="5040311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0358344" y="6528475"/>
            <a:ext cx="896832" cy="2128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0" y="985181"/>
            <a:ext cx="12192000" cy="0"/>
          </a:xfrm>
          <a:prstGeom prst="line">
            <a:avLst/>
          </a:prstGeom>
          <a:solidFill>
            <a:srgbClr val="AE2C25"/>
          </a:solidFill>
          <a:ln w="12700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7" name="Прямая соединительная линия 6"/>
          <p:cNvCxnSpPr/>
          <p:nvPr/>
        </p:nvCxnSpPr>
        <p:spPr>
          <a:xfrm>
            <a:off x="0" y="967762"/>
            <a:ext cx="12192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334433" y="260648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D3494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9" name="Группа 44"/>
          <p:cNvGrpSpPr>
            <a:grpSpLocks noChangeAspect="1"/>
          </p:cNvGrpSpPr>
          <p:nvPr/>
        </p:nvGrpSpPr>
        <p:grpSpPr>
          <a:xfrm>
            <a:off x="9490022" y="6501839"/>
            <a:ext cx="648071" cy="224086"/>
            <a:chOff x="338369" y="163286"/>
            <a:chExt cx="1440066" cy="497938"/>
          </a:xfrm>
        </p:grpSpPr>
        <p:sp>
          <p:nvSpPr>
            <p:cNvPr id="11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8369" y="163286"/>
              <a:ext cx="1429001" cy="49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343111" y="397237"/>
              <a:ext cx="548521" cy="31615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223591" y="397237"/>
              <a:ext cx="548521" cy="31615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38369" y="511052"/>
              <a:ext cx="124880" cy="11697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485379" y="511052"/>
              <a:ext cx="85361" cy="116976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594451" y="509471"/>
              <a:ext cx="115395" cy="12013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736719" y="509471"/>
              <a:ext cx="105910" cy="12013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866341" y="511052"/>
              <a:ext cx="91684" cy="116976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984897" y="511052"/>
              <a:ext cx="85361" cy="116976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1093969" y="511052"/>
              <a:ext cx="180206" cy="150172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1291563" y="511052"/>
              <a:ext cx="86941" cy="116976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1402216" y="511052"/>
              <a:ext cx="123299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1546065" y="511052"/>
              <a:ext cx="124880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689913" y="511052"/>
              <a:ext cx="88522" cy="116976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943798" y="163286"/>
              <a:ext cx="229209" cy="289278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8" name="Picture 10" descr="Картинки по запросу &quot;бином лого&quot;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938" y="6501839"/>
            <a:ext cx="566418" cy="24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 userDrawn="1"/>
        </p:nvSpPr>
        <p:spPr>
          <a:xfrm>
            <a:off x="6011077" y="6572091"/>
            <a:ext cx="166713" cy="169277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88333F-969B-4E2E-A6DA-00108481B495}" type="slidenum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srgbClr val="181818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181818">
                  <a:lumMod val="90000"/>
                  <a:lumOff val="10000"/>
                </a:srgb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cxnSp>
        <p:nvCxnSpPr>
          <p:cNvPr id="31" name="Прямая соединительная линия 30"/>
          <p:cNvCxnSpPr/>
          <p:nvPr userDrawn="1"/>
        </p:nvCxnSpPr>
        <p:spPr>
          <a:xfrm>
            <a:off x="0" y="985181"/>
            <a:ext cx="12192000" cy="0"/>
          </a:xfrm>
          <a:prstGeom prst="line">
            <a:avLst/>
          </a:prstGeom>
          <a:solidFill>
            <a:srgbClr val="AE2C25"/>
          </a:solidFill>
          <a:ln w="12700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32" name="Прямая соединительная линия 31"/>
          <p:cNvCxnSpPr/>
          <p:nvPr userDrawn="1"/>
        </p:nvCxnSpPr>
        <p:spPr>
          <a:xfrm>
            <a:off x="0" y="967762"/>
            <a:ext cx="12192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33" name="Заголовок 1"/>
          <p:cNvSpPr txBox="1">
            <a:spLocks/>
          </p:cNvSpPr>
          <p:nvPr userDrawn="1"/>
        </p:nvSpPr>
        <p:spPr>
          <a:xfrm>
            <a:off x="334433" y="260648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D3494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5499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  <p:sldLayoutId id="2147483756" r:id="rId18"/>
    <p:sldLayoutId id="2147483757" r:id="rId19"/>
    <p:sldLayoutId id="2147483758" r:id="rId20"/>
    <p:sldLayoutId id="2147483759" r:id="rId21"/>
    <p:sldLayoutId id="2147483760" r:id="rId22"/>
    <p:sldLayoutId id="2147483761" r:id="rId23"/>
    <p:sldLayoutId id="2147483762" r:id="rId24"/>
    <p:sldLayoutId id="2147483763" r:id="rId25"/>
    <p:sldLayoutId id="2147483764" r:id="rId26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rgbClr val="2D3494"/>
        </a:buClr>
        <a:buFont typeface="Arial" pitchFamily="34" charset="0"/>
        <a:buNone/>
        <a:defRPr sz="1200" b="0" i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2D3494"/>
        </a:buClr>
        <a:buFont typeface="Wingdings" pitchFamily="2" charset="2"/>
        <a:buChar char="§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–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•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•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9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2" name="Слайд think-cell" r:id="rId30" imgW="270" imgH="270" progId="">
                  <p:embed/>
                </p:oleObj>
              </mc:Choice>
              <mc:Fallback>
                <p:oleObj name="Слайд think-cell" r:id="rId30" imgW="270" imgH="27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260001"/>
            <a:ext cx="11520000" cy="5040311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0358344" y="6528475"/>
            <a:ext cx="896832" cy="2128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0" y="985181"/>
            <a:ext cx="12192000" cy="0"/>
          </a:xfrm>
          <a:prstGeom prst="line">
            <a:avLst/>
          </a:prstGeom>
          <a:solidFill>
            <a:srgbClr val="AE2C25"/>
          </a:solidFill>
          <a:ln w="12700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7" name="Прямая соединительная линия 6"/>
          <p:cNvCxnSpPr/>
          <p:nvPr/>
        </p:nvCxnSpPr>
        <p:spPr>
          <a:xfrm>
            <a:off x="0" y="967762"/>
            <a:ext cx="12192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334433" y="260648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D3494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9" name="Группа 44"/>
          <p:cNvGrpSpPr>
            <a:grpSpLocks noChangeAspect="1"/>
          </p:cNvGrpSpPr>
          <p:nvPr/>
        </p:nvGrpSpPr>
        <p:grpSpPr>
          <a:xfrm>
            <a:off x="9490022" y="6501839"/>
            <a:ext cx="648071" cy="224086"/>
            <a:chOff x="338369" y="163286"/>
            <a:chExt cx="1440066" cy="497938"/>
          </a:xfrm>
        </p:grpSpPr>
        <p:sp>
          <p:nvSpPr>
            <p:cNvPr id="11" name="AutoShape 4"/>
            <p:cNvSpPr>
              <a:spLocks noChangeAspect="1" noChangeArrowheads="1" noTextEdit="1"/>
            </p:cNvSpPr>
            <p:nvPr/>
          </p:nvSpPr>
          <p:spPr bwMode="auto">
            <a:xfrm>
              <a:off x="338369" y="163286"/>
              <a:ext cx="1429001" cy="49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343111" y="397237"/>
              <a:ext cx="548521" cy="31615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223591" y="397237"/>
              <a:ext cx="548521" cy="31615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38369" y="511052"/>
              <a:ext cx="124880" cy="11697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485379" y="511052"/>
              <a:ext cx="85361" cy="116976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594451" y="509471"/>
              <a:ext cx="115395" cy="12013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736719" y="509471"/>
              <a:ext cx="105910" cy="12013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866341" y="511052"/>
              <a:ext cx="91684" cy="116976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984897" y="511052"/>
              <a:ext cx="85361" cy="116976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1093969" y="511052"/>
              <a:ext cx="180206" cy="150172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1291563" y="511052"/>
              <a:ext cx="86941" cy="116976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1402216" y="511052"/>
              <a:ext cx="123299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1546065" y="511052"/>
              <a:ext cx="124880" cy="116976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689913" y="511052"/>
              <a:ext cx="88522" cy="116976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943798" y="163286"/>
              <a:ext cx="229209" cy="289278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947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8" name="Picture 10" descr="Картинки по запросу &quot;бином лого&quot;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938" y="6501839"/>
            <a:ext cx="566418" cy="24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 userDrawn="1"/>
        </p:nvSpPr>
        <p:spPr>
          <a:xfrm>
            <a:off x="6011077" y="6572091"/>
            <a:ext cx="166713" cy="169277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88333F-969B-4E2E-A6DA-00108481B495}" type="slidenum">
              <a:rPr kumimoji="0" lang="ru-RU" sz="1100" b="1" i="0" u="none" strike="noStrike" kern="1200" cap="none" spc="0" normalizeH="0" baseline="0" noProof="0" smtClean="0">
                <a:ln>
                  <a:noFill/>
                </a:ln>
                <a:solidFill>
                  <a:srgbClr val="181818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181818">
                  <a:lumMod val="90000"/>
                  <a:lumOff val="10000"/>
                </a:srgb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cxnSp>
        <p:nvCxnSpPr>
          <p:cNvPr id="31" name="Прямая соединительная линия 30"/>
          <p:cNvCxnSpPr/>
          <p:nvPr userDrawn="1"/>
        </p:nvCxnSpPr>
        <p:spPr>
          <a:xfrm>
            <a:off x="0" y="985181"/>
            <a:ext cx="12192000" cy="0"/>
          </a:xfrm>
          <a:prstGeom prst="line">
            <a:avLst/>
          </a:prstGeom>
          <a:solidFill>
            <a:srgbClr val="AE2C25"/>
          </a:solidFill>
          <a:ln w="12700">
            <a:solidFill>
              <a:srgbClr val="FC0652"/>
            </a:solidFill>
            <a:miter lim="800000"/>
            <a:headEnd type="none" w="med" len="med"/>
            <a:tailEnd type="none"/>
          </a:ln>
        </p:spPr>
      </p:cxnSp>
      <p:cxnSp>
        <p:nvCxnSpPr>
          <p:cNvPr id="32" name="Прямая соединительная линия 31"/>
          <p:cNvCxnSpPr/>
          <p:nvPr userDrawn="1"/>
        </p:nvCxnSpPr>
        <p:spPr>
          <a:xfrm>
            <a:off x="0" y="967762"/>
            <a:ext cx="12192000" cy="0"/>
          </a:xfrm>
          <a:prstGeom prst="line">
            <a:avLst/>
          </a:prstGeom>
          <a:solidFill>
            <a:srgbClr val="AE2C25"/>
          </a:solidFill>
          <a:ln w="28575">
            <a:solidFill>
              <a:srgbClr val="2F3696"/>
            </a:solidFill>
            <a:miter lim="800000"/>
            <a:headEnd type="none" w="med" len="med"/>
            <a:tailEnd type="none"/>
          </a:ln>
        </p:spPr>
      </p:cxnSp>
      <p:sp>
        <p:nvSpPr>
          <p:cNvPr id="33" name="Заголовок 1"/>
          <p:cNvSpPr txBox="1">
            <a:spLocks/>
          </p:cNvSpPr>
          <p:nvPr userDrawn="1"/>
        </p:nvSpPr>
        <p:spPr>
          <a:xfrm>
            <a:off x="334433" y="260648"/>
            <a:ext cx="11520000" cy="6486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D3494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02275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  <p:sldLayoutId id="2147483784" r:id="rId19"/>
    <p:sldLayoutId id="2147483785" r:id="rId20"/>
    <p:sldLayoutId id="2147483786" r:id="rId21"/>
    <p:sldLayoutId id="2147483787" r:id="rId22"/>
    <p:sldLayoutId id="2147483788" r:id="rId23"/>
    <p:sldLayoutId id="2147483789" r:id="rId24"/>
    <p:sldLayoutId id="2147483790" r:id="rId25"/>
    <p:sldLayoutId id="2147483791" r:id="rId26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rgbClr val="2D3494"/>
        </a:buClr>
        <a:buFont typeface="Arial" pitchFamily="34" charset="0"/>
        <a:buNone/>
        <a:defRPr sz="1200" b="0" i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2D3494"/>
        </a:buClr>
        <a:buFont typeface="Wingdings" pitchFamily="2" charset="2"/>
        <a:buChar char="§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–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•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2D3494"/>
        </a:buClr>
        <a:buFont typeface="Arial" pitchFamily="34" charset="0"/>
        <a:buChar char="•"/>
        <a:defRPr sz="1200" b="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16"/>
            </p:custDataLst>
            <p:extLst/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8" name="think-cell Slide" r:id="rId18" imgW="360" imgH="360" progId="">
                  <p:embed/>
                </p:oleObj>
              </mc:Choice>
              <mc:Fallback>
                <p:oleObj name="think-cell Slide" r:id="rId18" imgW="360" imgH="360" progId="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>
            <p:custDataLst>
              <p:tags r:id="rId17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  <a:sym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554480"/>
            <a:ext cx="11520000" cy="47458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000" y="6688498"/>
            <a:ext cx="4800000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Корпорация «Российский учебник»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34433" y="339497"/>
            <a:ext cx="11520000" cy="9572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25156" y="6509472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88333F-969B-4E2E-A6DA-00108481B495}" type="slidenum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181818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57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CAB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bg2"/>
        </a:buClr>
        <a:buFont typeface="Arial" pitchFamily="34" charset="0"/>
        <a:buNone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005CAB"/>
        </a:buClr>
        <a:buFont typeface="Wingdings" pitchFamily="2" charset="2"/>
        <a:buChar char="§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34.jpg"/><Relationship Id="rId7" Type="http://schemas.openxmlformats.org/officeDocument/2006/relationships/image" Target="../media/image38.gi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37.jpg"/><Relationship Id="rId11" Type="http://schemas.openxmlformats.org/officeDocument/2006/relationships/image" Target="../media/image42.gif"/><Relationship Id="rId5" Type="http://schemas.openxmlformats.org/officeDocument/2006/relationships/image" Target="../media/image36.jpg"/><Relationship Id="rId10" Type="http://schemas.openxmlformats.org/officeDocument/2006/relationships/image" Target="../media/image41.gif"/><Relationship Id="rId4" Type="http://schemas.openxmlformats.org/officeDocument/2006/relationships/image" Target="../media/image35.jpg"/><Relationship Id="rId9" Type="http://schemas.openxmlformats.org/officeDocument/2006/relationships/image" Target="../media/image4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g"/><Relationship Id="rId7" Type="http://schemas.openxmlformats.org/officeDocument/2006/relationships/image" Target="../media/image52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51.png"/><Relationship Id="rId5" Type="http://schemas.openxmlformats.org/officeDocument/2006/relationships/image" Target="../media/image50.jp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gif"/><Relationship Id="rId3" Type="http://schemas.openxmlformats.org/officeDocument/2006/relationships/tags" Target="../tags/tag128.xml"/><Relationship Id="rId7" Type="http://schemas.openxmlformats.org/officeDocument/2006/relationships/image" Target="../media/image60.jpeg"/><Relationship Id="rId12" Type="http://schemas.openxmlformats.org/officeDocument/2006/relationships/image" Target="../media/image65.gif"/><Relationship Id="rId2" Type="http://schemas.openxmlformats.org/officeDocument/2006/relationships/tags" Target="../tags/tag127.xml"/><Relationship Id="rId1" Type="http://schemas.openxmlformats.org/officeDocument/2006/relationships/vmlDrawing" Target="../drawings/vmlDrawing106.vml"/><Relationship Id="rId6" Type="http://schemas.openxmlformats.org/officeDocument/2006/relationships/image" Target="../media/image7.emf"/><Relationship Id="rId11" Type="http://schemas.openxmlformats.org/officeDocument/2006/relationships/image" Target="../media/image64.gif"/><Relationship Id="rId5" Type="http://schemas.openxmlformats.org/officeDocument/2006/relationships/oleObject" Target="../embeddings/oleObject114.bin"/><Relationship Id="rId10" Type="http://schemas.openxmlformats.org/officeDocument/2006/relationships/image" Target="../media/image63.jpeg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62.jpeg"/><Relationship Id="rId14" Type="http://schemas.openxmlformats.org/officeDocument/2006/relationships/image" Target="../media/image6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9.png"/><Relationship Id="rId18" Type="http://schemas.openxmlformats.org/officeDocument/2006/relationships/image" Target="../media/image84.jpeg"/><Relationship Id="rId26" Type="http://schemas.openxmlformats.org/officeDocument/2006/relationships/image" Target="../media/image92.jpeg"/><Relationship Id="rId39" Type="http://schemas.openxmlformats.org/officeDocument/2006/relationships/image" Target="../media/image105.png"/><Relationship Id="rId3" Type="http://schemas.openxmlformats.org/officeDocument/2006/relationships/slideLayout" Target="../slideLayouts/slideLayout60.xml"/><Relationship Id="rId21" Type="http://schemas.openxmlformats.org/officeDocument/2006/relationships/image" Target="../media/image87.png"/><Relationship Id="rId34" Type="http://schemas.openxmlformats.org/officeDocument/2006/relationships/image" Target="../media/image100.jpeg"/><Relationship Id="rId42" Type="http://schemas.openxmlformats.org/officeDocument/2006/relationships/image" Target="../media/image108.jpeg"/><Relationship Id="rId47" Type="http://schemas.openxmlformats.org/officeDocument/2006/relationships/image" Target="../media/image113.jpeg"/><Relationship Id="rId50" Type="http://schemas.openxmlformats.org/officeDocument/2006/relationships/image" Target="../media/image116.jpeg"/><Relationship Id="rId7" Type="http://schemas.openxmlformats.org/officeDocument/2006/relationships/image" Target="../media/image73.png"/><Relationship Id="rId12" Type="http://schemas.openxmlformats.org/officeDocument/2006/relationships/image" Target="../media/image78.jpeg"/><Relationship Id="rId17" Type="http://schemas.openxmlformats.org/officeDocument/2006/relationships/image" Target="../media/image83.png"/><Relationship Id="rId25" Type="http://schemas.openxmlformats.org/officeDocument/2006/relationships/image" Target="../media/image91.png"/><Relationship Id="rId33" Type="http://schemas.openxmlformats.org/officeDocument/2006/relationships/image" Target="../media/image99.png"/><Relationship Id="rId38" Type="http://schemas.openxmlformats.org/officeDocument/2006/relationships/image" Target="../media/image104.jpeg"/><Relationship Id="rId46" Type="http://schemas.openxmlformats.org/officeDocument/2006/relationships/image" Target="../media/image112.png"/><Relationship Id="rId2" Type="http://schemas.openxmlformats.org/officeDocument/2006/relationships/tags" Target="../tags/tag129.xml"/><Relationship Id="rId16" Type="http://schemas.openxmlformats.org/officeDocument/2006/relationships/image" Target="../media/image82.jpeg"/><Relationship Id="rId20" Type="http://schemas.openxmlformats.org/officeDocument/2006/relationships/image" Target="../media/image86.jpeg"/><Relationship Id="rId29" Type="http://schemas.openxmlformats.org/officeDocument/2006/relationships/image" Target="../media/image95.png"/><Relationship Id="rId41" Type="http://schemas.openxmlformats.org/officeDocument/2006/relationships/image" Target="../media/image107.png"/><Relationship Id="rId1" Type="http://schemas.openxmlformats.org/officeDocument/2006/relationships/vmlDrawing" Target="../drawings/vmlDrawing107.v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24" Type="http://schemas.openxmlformats.org/officeDocument/2006/relationships/image" Target="../media/image90.jpeg"/><Relationship Id="rId32" Type="http://schemas.openxmlformats.org/officeDocument/2006/relationships/image" Target="../media/image98.jpeg"/><Relationship Id="rId37" Type="http://schemas.openxmlformats.org/officeDocument/2006/relationships/image" Target="../media/image103.png"/><Relationship Id="rId40" Type="http://schemas.openxmlformats.org/officeDocument/2006/relationships/image" Target="../media/image106.jpeg"/><Relationship Id="rId45" Type="http://schemas.openxmlformats.org/officeDocument/2006/relationships/image" Target="../media/image111.jpeg"/><Relationship Id="rId5" Type="http://schemas.openxmlformats.org/officeDocument/2006/relationships/image" Target="../media/image71.emf"/><Relationship Id="rId15" Type="http://schemas.openxmlformats.org/officeDocument/2006/relationships/image" Target="../media/image81.png"/><Relationship Id="rId23" Type="http://schemas.openxmlformats.org/officeDocument/2006/relationships/image" Target="../media/image89.png"/><Relationship Id="rId28" Type="http://schemas.openxmlformats.org/officeDocument/2006/relationships/image" Target="../media/image94.jpeg"/><Relationship Id="rId36" Type="http://schemas.openxmlformats.org/officeDocument/2006/relationships/image" Target="../media/image102.jpeg"/><Relationship Id="rId49" Type="http://schemas.openxmlformats.org/officeDocument/2006/relationships/image" Target="../media/image115.jpeg"/><Relationship Id="rId10" Type="http://schemas.openxmlformats.org/officeDocument/2006/relationships/image" Target="../media/image76.jpeg"/><Relationship Id="rId19" Type="http://schemas.openxmlformats.org/officeDocument/2006/relationships/image" Target="../media/image85.png"/><Relationship Id="rId31" Type="http://schemas.openxmlformats.org/officeDocument/2006/relationships/image" Target="../media/image97.png"/><Relationship Id="rId44" Type="http://schemas.openxmlformats.org/officeDocument/2006/relationships/image" Target="../media/image110.jpeg"/><Relationship Id="rId4" Type="http://schemas.openxmlformats.org/officeDocument/2006/relationships/oleObject" Target="../embeddings/oleObject115.bin"/><Relationship Id="rId9" Type="http://schemas.openxmlformats.org/officeDocument/2006/relationships/image" Target="../media/image75.png"/><Relationship Id="rId14" Type="http://schemas.openxmlformats.org/officeDocument/2006/relationships/image" Target="../media/image80.jpeg"/><Relationship Id="rId22" Type="http://schemas.openxmlformats.org/officeDocument/2006/relationships/image" Target="../media/image88.jpeg"/><Relationship Id="rId27" Type="http://schemas.openxmlformats.org/officeDocument/2006/relationships/image" Target="../media/image93.png"/><Relationship Id="rId30" Type="http://schemas.openxmlformats.org/officeDocument/2006/relationships/image" Target="../media/image96.jpeg"/><Relationship Id="rId35" Type="http://schemas.openxmlformats.org/officeDocument/2006/relationships/image" Target="../media/image101.png"/><Relationship Id="rId43" Type="http://schemas.openxmlformats.org/officeDocument/2006/relationships/image" Target="../media/image109.png"/><Relationship Id="rId48" Type="http://schemas.openxmlformats.org/officeDocument/2006/relationships/image" Target="../media/image114.jpeg"/><Relationship Id="rId8" Type="http://schemas.openxmlformats.org/officeDocument/2006/relationships/image" Target="../media/image74.png"/><Relationship Id="rId51" Type="http://schemas.openxmlformats.org/officeDocument/2006/relationships/image" Target="../media/image11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tags" Target="../tags/tag131.xml"/><Relationship Id="rId7" Type="http://schemas.openxmlformats.org/officeDocument/2006/relationships/image" Target="../media/image118.jpeg"/><Relationship Id="rId2" Type="http://schemas.openxmlformats.org/officeDocument/2006/relationships/tags" Target="../tags/tag130.xml"/><Relationship Id="rId1" Type="http://schemas.openxmlformats.org/officeDocument/2006/relationships/vmlDrawing" Target="../drawings/vmlDrawing108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16.bin"/><Relationship Id="rId10" Type="http://schemas.openxmlformats.org/officeDocument/2006/relationships/hyperlink" Target="https://shop.prosv.ru/novaya-geograficheskaya-kartina-mira--chast-216196" TargetMode="External"/><Relationship Id="rId4" Type="http://schemas.openxmlformats.org/officeDocument/2006/relationships/slideLayout" Target="../slideLayouts/slideLayout14.xml"/><Relationship Id="rId9" Type="http://schemas.openxmlformats.org/officeDocument/2006/relationships/hyperlink" Target="https://shop.prosv.ru/novaya-geograficheskaya-kartina-mira--chast-1--geografiya--10-11-klassy--uchebnoe-posobie16195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13" Type="http://schemas.openxmlformats.org/officeDocument/2006/relationships/image" Target="../media/image127.jpeg"/><Relationship Id="rId18" Type="http://schemas.openxmlformats.org/officeDocument/2006/relationships/image" Target="../media/image132.jpe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35.jpeg"/><Relationship Id="rId7" Type="http://schemas.openxmlformats.org/officeDocument/2006/relationships/image" Target="../media/image121.jpeg"/><Relationship Id="rId12" Type="http://schemas.openxmlformats.org/officeDocument/2006/relationships/image" Target="../media/image126.jpeg"/><Relationship Id="rId17" Type="http://schemas.openxmlformats.org/officeDocument/2006/relationships/image" Target="../media/image131.jpeg"/><Relationship Id="rId2" Type="http://schemas.openxmlformats.org/officeDocument/2006/relationships/tags" Target="../tags/tag132.xml"/><Relationship Id="rId16" Type="http://schemas.openxmlformats.org/officeDocument/2006/relationships/image" Target="../media/image130.png"/><Relationship Id="rId20" Type="http://schemas.openxmlformats.org/officeDocument/2006/relationships/image" Target="../media/image134.jpeg"/><Relationship Id="rId1" Type="http://schemas.openxmlformats.org/officeDocument/2006/relationships/vmlDrawing" Target="../drawings/vmlDrawing109.vml"/><Relationship Id="rId6" Type="http://schemas.openxmlformats.org/officeDocument/2006/relationships/image" Target="../media/image120.jpeg"/><Relationship Id="rId11" Type="http://schemas.openxmlformats.org/officeDocument/2006/relationships/image" Target="../media/image125.jpeg"/><Relationship Id="rId5" Type="http://schemas.openxmlformats.org/officeDocument/2006/relationships/image" Target="../media/image71.emf"/><Relationship Id="rId15" Type="http://schemas.openxmlformats.org/officeDocument/2006/relationships/image" Target="../media/image129.jpeg"/><Relationship Id="rId10" Type="http://schemas.openxmlformats.org/officeDocument/2006/relationships/image" Target="../media/image124.jpeg"/><Relationship Id="rId19" Type="http://schemas.openxmlformats.org/officeDocument/2006/relationships/image" Target="../media/image133.jpeg"/><Relationship Id="rId4" Type="http://schemas.openxmlformats.org/officeDocument/2006/relationships/oleObject" Target="../embeddings/oleObject115.bin"/><Relationship Id="rId9" Type="http://schemas.openxmlformats.org/officeDocument/2006/relationships/image" Target="../media/image123.jpeg"/><Relationship Id="rId14" Type="http://schemas.openxmlformats.org/officeDocument/2006/relationships/image" Target="../media/image1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emf"/><Relationship Id="rId2" Type="http://schemas.openxmlformats.org/officeDocument/2006/relationships/tags" Target="../tags/tag133.xml"/><Relationship Id="rId1" Type="http://schemas.openxmlformats.org/officeDocument/2006/relationships/vmlDrawing" Target="../drawings/vmlDrawing110.vml"/><Relationship Id="rId6" Type="http://schemas.openxmlformats.org/officeDocument/2006/relationships/image" Target="../media/image136.emf"/><Relationship Id="rId5" Type="http://schemas.openxmlformats.org/officeDocument/2006/relationships/oleObject" Target="../embeddings/oleObject117.bin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instrao.ru/index.php/novosti-i-anonsy/novosti/item/3569-k-avgustovskim-pedsovetam" TargetMode="External"/><Relationship Id="rId4" Type="http://schemas.openxmlformats.org/officeDocument/2006/relationships/image" Target="../media/image1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3.png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45.jpeg"/><Relationship Id="rId7" Type="http://schemas.openxmlformats.org/officeDocument/2006/relationships/image" Target="../media/image2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eg"/><Relationship Id="rId3" Type="http://schemas.openxmlformats.org/officeDocument/2006/relationships/image" Target="../media/image151.jpeg"/><Relationship Id="rId7" Type="http://schemas.openxmlformats.org/officeDocument/2006/relationships/image" Target="../media/image154.jp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3.gif"/><Relationship Id="rId5" Type="http://schemas.openxmlformats.org/officeDocument/2006/relationships/image" Target="../media/image147.jpeg"/><Relationship Id="rId4" Type="http://schemas.openxmlformats.org/officeDocument/2006/relationships/image" Target="../media/image152.png"/><Relationship Id="rId9" Type="http://schemas.openxmlformats.org/officeDocument/2006/relationships/image" Target="../media/image1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8.png"/><Relationship Id="rId5" Type="http://schemas.openxmlformats.org/officeDocument/2006/relationships/image" Target="../media/image149.emf"/><Relationship Id="rId4" Type="http://schemas.openxmlformats.org/officeDocument/2006/relationships/image" Target="../media/image15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emf"/><Relationship Id="rId2" Type="http://schemas.openxmlformats.org/officeDocument/2006/relationships/tags" Target="../tags/tag134.xml"/><Relationship Id="rId1" Type="http://schemas.openxmlformats.org/officeDocument/2006/relationships/vmlDrawing" Target="../drawings/vmlDrawing111.vml"/><Relationship Id="rId6" Type="http://schemas.openxmlformats.org/officeDocument/2006/relationships/image" Target="../media/image136.emf"/><Relationship Id="rId5" Type="http://schemas.openxmlformats.org/officeDocument/2006/relationships/oleObject" Target="../embeddings/oleObject118.bin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1.png"/><Relationship Id="rId4" Type="http://schemas.openxmlformats.org/officeDocument/2006/relationships/image" Target="../media/image16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62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3.png"/><Relationship Id="rId4" Type="http://schemas.openxmlformats.org/officeDocument/2006/relationships/hyperlink" Target="https://media.prosv.ru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uchitel.club/filolconf/" TargetMode="External"/><Relationship Id="rId3" Type="http://schemas.openxmlformats.org/officeDocument/2006/relationships/image" Target="../media/image16.emf"/><Relationship Id="rId7" Type="http://schemas.openxmlformats.org/officeDocument/2006/relationships/image" Target="../media/image16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hyperlink" Target="https://uchitel.club/" TargetMode="External"/><Relationship Id="rId9" Type="http://schemas.openxmlformats.org/officeDocument/2006/relationships/hyperlink" Target="https://uchitel.club/pisaconf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gif"/><Relationship Id="rId2" Type="http://schemas.openxmlformats.org/officeDocument/2006/relationships/hyperlink" Target="https://shop.prosv.ru/formirovanie-funkcionalnoj-gramotnosti-sbornik-zadach-po-russkomu-yazyku-dlya-8-11-klassov2781" TargetMode="Externa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vmlDrawing" Target="../drawings/vmlDrawing105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113.bin"/><Relationship Id="rId4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51752"/>
            <a:ext cx="12192000" cy="2498632"/>
          </a:xfrm>
        </p:spPr>
        <p:txBody>
          <a:bodyPr>
            <a:normAutofit/>
          </a:bodyPr>
          <a:lstStyle/>
          <a:p>
            <a:pPr lvl="0"/>
            <a:r>
              <a:rPr lang="ru-RU" dirty="0">
                <a:solidFill>
                  <a:srgbClr val="0070C0"/>
                </a:solidFill>
              </a:rPr>
              <a:t>Формирование функциональной грамотности для повышения качества школьного географического образования</a:t>
            </a:r>
            <a:endParaRPr lang="ru-RU" dirty="0">
              <a:solidFill>
                <a:srgbClr val="0070C0"/>
              </a:solidFill>
              <a:latin typeface="Open Sans Condensed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4A8307-AD81-4E07-A464-B045536468D4}"/>
              </a:ext>
            </a:extLst>
          </p:cNvPr>
          <p:cNvSpPr txBox="1"/>
          <p:nvPr/>
        </p:nvSpPr>
        <p:spPr>
          <a:xfrm>
            <a:off x="6223001" y="3838295"/>
            <a:ext cx="620330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kumimoji="0" lang="ru-RU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Солодова</a:t>
            </a: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 </a:t>
            </a:r>
            <a:r>
              <a:rPr lang="ru-RU" sz="2000" kern="0" dirty="0" smtClean="0">
                <a:solidFill>
                  <a:srgbClr val="181818"/>
                </a:solidFill>
              </a:rPr>
              <a:t>И.Л.</a:t>
            </a:r>
            <a:r>
              <a:rPr lang="en-US" sz="2000" kern="0" dirty="0" smtClean="0">
                <a:solidFill>
                  <a:srgbClr val="181818"/>
                </a:solidFill>
              </a:rPr>
              <a:t>, </a:t>
            </a:r>
            <a:r>
              <a:rPr lang="ru-RU" sz="2000" kern="0" dirty="0" smtClean="0">
                <a:solidFill>
                  <a:srgbClr val="181818"/>
                </a:solidFill>
              </a:rPr>
              <a:t>методист ГК «Просвещение»</a:t>
            </a:r>
          </a:p>
          <a:p>
            <a:pPr lvl="0">
              <a:defRPr/>
            </a:pPr>
            <a:r>
              <a:rPr kumimoji="0" lang="en-US" sz="2000" i="1" u="none" strike="noStrike" kern="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Isolodova@prosv.ru</a:t>
            </a:r>
            <a:endParaRPr kumimoji="0" lang="ru-RU" sz="2000" i="1" u="none" strike="noStrike" kern="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0047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ctrTitle"/>
          </p:nvPr>
        </p:nvSpPr>
        <p:spPr>
          <a:xfrm>
            <a:off x="0" y="1764897"/>
            <a:ext cx="1219200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sz="3600" dirty="0">
                <a:solidFill>
                  <a:srgbClr val="190F99"/>
                </a:solidFill>
                <a:latin typeface="Open Sans Condensed"/>
              </a:rPr>
              <a:t>Формирование  навыков </a:t>
            </a:r>
            <a:r>
              <a:rPr lang="en-US" sz="3600" dirty="0">
                <a:solidFill>
                  <a:srgbClr val="190F99"/>
                </a:solidFill>
                <a:latin typeface="Open Sans Condensed"/>
              </a:rPr>
              <a:t>XXI</a:t>
            </a:r>
            <a:r>
              <a:rPr lang="ru-RU" sz="3600" dirty="0">
                <a:solidFill>
                  <a:srgbClr val="190F99"/>
                </a:solidFill>
                <a:latin typeface="Open Sans Condensed"/>
              </a:rPr>
              <a:t> </a:t>
            </a:r>
            <a:r>
              <a:rPr lang="ru-RU" sz="3600" dirty="0" smtClean="0">
                <a:solidFill>
                  <a:srgbClr val="190F99"/>
                </a:solidFill>
                <a:latin typeface="Open Sans Condensed"/>
              </a:rPr>
              <a:t>века.</a:t>
            </a:r>
            <a:br>
              <a:rPr lang="ru-RU" sz="3600" dirty="0" smtClean="0">
                <a:solidFill>
                  <a:srgbClr val="190F99"/>
                </a:solidFill>
                <a:latin typeface="Open Sans Condensed"/>
              </a:rPr>
            </a:br>
            <a:r>
              <a:rPr lang="ru-RU" sz="3200" spc="-20" dirty="0" smtClean="0">
                <a:solidFill>
                  <a:srgbClr val="190F99"/>
                </a:solidFill>
                <a:latin typeface="Open Sans Condensed Light" pitchFamily="34" charset="0"/>
                <a:ea typeface="Open Sans Condensed Light" pitchFamily="34" charset="0"/>
                <a:cs typeface="Open Sans Condensed Light" pitchFamily="34" charset="0"/>
              </a:rPr>
              <a:t>Как организовать </a:t>
            </a:r>
            <a:r>
              <a:rPr lang="ru-RU" sz="3200" spc="-20" dirty="0">
                <a:solidFill>
                  <a:srgbClr val="190F99"/>
                </a:solidFill>
                <a:latin typeface="Open Sans Condensed Light" pitchFamily="34" charset="0"/>
                <a:ea typeface="Open Sans Condensed Light" pitchFamily="34" charset="0"/>
                <a:cs typeface="Open Sans Condensed Light" pitchFamily="34" charset="0"/>
              </a:rPr>
              <a:t>образовательный процесс?</a:t>
            </a:r>
          </a:p>
        </p:txBody>
      </p:sp>
    </p:spTree>
    <p:extLst>
      <p:ext uri="{BB962C8B-B14F-4D97-AF65-F5344CB8AC3E}">
        <p14:creationId xmlns:p14="http://schemas.microsoft.com/office/powerpoint/2010/main" val="79454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521407" y="3442627"/>
            <a:ext cx="507874" cy="509964"/>
          </a:xfrm>
          <a:prstGeom prst="rect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29" name="Номер слайда 2"/>
          <p:cNvSpPr txBox="1">
            <a:spLocks/>
          </p:cNvSpPr>
          <p:nvPr/>
        </p:nvSpPr>
        <p:spPr>
          <a:xfrm>
            <a:off x="11312783" y="161008"/>
            <a:ext cx="719403" cy="356659"/>
          </a:xfrm>
          <a:prstGeom prst="rect">
            <a:avLst/>
          </a:prstGeom>
        </p:spPr>
        <p:txBody>
          <a:bodyPr vert="horz" lIns="91425" tIns="91425" rIns="91425" bIns="91425" rtlCol="0" anchor="ctr" anchorCtr="0">
            <a:no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00000000-1234-1234-1234-123412341234}" type="slidenum">
              <a:rPr lang="en" sz="1600" smtClean="0">
                <a:solidFill>
                  <a:srgbClr val="2D2B8D"/>
                </a:solidFill>
                <a:latin typeface="Calibri" pitchFamily="34" charset="0"/>
              </a:rPr>
              <a:pPr>
                <a:defRPr/>
              </a:pPr>
              <a:t>11</a:t>
            </a:fld>
            <a:endParaRPr lang="en" sz="1600" dirty="0">
              <a:solidFill>
                <a:srgbClr val="2D2B8D"/>
              </a:solidFill>
              <a:latin typeface="Calibri" pitchFamily="34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050" y="671905"/>
            <a:ext cx="12188950" cy="791464"/>
          </a:xfrm>
          <a:prstGeom prst="rect">
            <a:avLst/>
          </a:prstGeom>
          <a:solidFill>
            <a:srgbClr val="D8EBF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5" name="TextBox 34"/>
          <p:cNvSpPr txBox="1"/>
          <p:nvPr/>
        </p:nvSpPr>
        <p:spPr>
          <a:xfrm>
            <a:off x="1029281" y="3442627"/>
            <a:ext cx="2291228" cy="509964"/>
          </a:xfrm>
          <a:prstGeom prst="rect">
            <a:avLst/>
          </a:prstGeom>
          <a:solidFill>
            <a:srgbClr val="EFF5FB"/>
          </a:solidFill>
        </p:spPr>
        <p:txBody>
          <a:bodyPr wrap="square" lIns="72000" tIns="72000" rIns="72000" bIns="72000" rtlCol="0" anchor="ctr" anchorCtr="0">
            <a:noAutofit/>
          </a:bodyPr>
          <a:lstStyle/>
          <a:p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УЧЕБНАЯ ЧЕТВЕРТЬ </a:t>
            </a:r>
            <a:endParaRPr 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ru-RU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сентябрь</a:t>
            </a:r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октябрь)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57501" y="3442626"/>
            <a:ext cx="3619468" cy="509965"/>
          </a:xfrm>
          <a:prstGeom prst="rect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400" b="1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spcBef>
                <a:spcPct val="0"/>
              </a:spcBef>
              <a:defRPr/>
            </a:pPr>
            <a:r>
              <a:rPr lang="ru-RU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ЧИТАТЕЛЬСКАЯ ГРАМОТНОСТЬ </a:t>
            </a:r>
          </a:p>
          <a:p>
            <a:pPr lvl="0" algn="l">
              <a:spcBef>
                <a:spcPct val="0"/>
              </a:spcBef>
              <a:defRPr/>
            </a:pPr>
            <a:r>
              <a:rPr lang="ru-RU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ФИНАНСОВАЯ ГРАМОТНОСТЬ</a:t>
            </a:r>
            <a:endParaRPr lang="ru-RU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1040284" y="4374358"/>
            <a:ext cx="2291229" cy="509964"/>
          </a:xfrm>
          <a:prstGeom prst="rect">
            <a:avLst/>
          </a:prstGeom>
          <a:solidFill>
            <a:srgbClr val="EFF5FB"/>
          </a:solidFill>
        </p:spPr>
        <p:txBody>
          <a:bodyPr wrap="square" lIns="72000" tIns="72000" rIns="72000" bIns="72000" rtlCol="0" anchor="ctr" anchorCtr="0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II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УЧЕБНАЯ ЧЕТВЕРТЬ </a:t>
            </a:r>
            <a:endParaRPr 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spcBef>
                <a:spcPct val="0"/>
              </a:spcBef>
              <a:defRPr/>
            </a:pPr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(ноябрь – декабрь)</a:t>
            </a:r>
            <a:endParaRPr lang="ru-RU" sz="11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57501" y="4374358"/>
            <a:ext cx="3619468" cy="509964"/>
          </a:xfrm>
          <a:prstGeom prst="rect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400" b="1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spcBef>
                <a:spcPct val="0"/>
              </a:spcBef>
              <a:defRPr/>
            </a:pPr>
            <a:r>
              <a:rPr lang="ru-RU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ЕСТЕСТВЕННО-НАУЧНАЯ </a:t>
            </a:r>
          </a:p>
          <a:p>
            <a:pPr lvl="0" algn="l">
              <a:spcBef>
                <a:spcPct val="0"/>
              </a:spcBef>
              <a:defRPr/>
            </a:pPr>
            <a:r>
              <a:rPr lang="ru-RU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ГРАМОТНОСТЬ</a:t>
            </a:r>
            <a:endParaRPr lang="ru-RU" sz="1200" dirty="0"/>
          </a:p>
        </p:txBody>
      </p:sp>
      <p:sp>
        <p:nvSpPr>
          <p:cNvPr id="39" name="TextBox 38"/>
          <p:cNvSpPr txBox="1"/>
          <p:nvPr/>
        </p:nvSpPr>
        <p:spPr>
          <a:xfrm>
            <a:off x="1029280" y="5306090"/>
            <a:ext cx="2291229" cy="509964"/>
          </a:xfrm>
          <a:prstGeom prst="rect">
            <a:avLst/>
          </a:prstGeom>
          <a:solidFill>
            <a:srgbClr val="EFF5FB"/>
          </a:solidFill>
        </p:spPr>
        <p:txBody>
          <a:bodyPr wrap="square" lIns="72000" tIns="72000" rIns="72000" bIns="72000" rtlCol="0" anchor="ctr" anchorCtr="0">
            <a:noAutofit/>
          </a:bodyPr>
          <a:lstStyle/>
          <a:p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III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УЧЕБНАЯ ЧЕТВЕРТЬ </a:t>
            </a:r>
            <a:endParaRPr 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(январь – март)</a:t>
            </a:r>
            <a:endParaRPr lang="en-US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54731" y="5306090"/>
            <a:ext cx="3622238" cy="509963"/>
          </a:xfrm>
          <a:prstGeom prst="rect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400" b="1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spcBef>
                <a:spcPct val="0"/>
              </a:spcBef>
              <a:defRPr/>
            </a:pPr>
            <a:r>
              <a:rPr lang="ru-RU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МАТЕМАТИЧЕСКАЯ ГРАМОТНОСТЬ </a:t>
            </a:r>
          </a:p>
          <a:p>
            <a:pPr lvl="0" algn="l">
              <a:spcBef>
                <a:spcPct val="0"/>
              </a:spcBef>
              <a:defRPr/>
            </a:pPr>
            <a:r>
              <a:rPr lang="ru-RU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КРЕАТИВНОЕ МЫШЛЕНИЕ</a:t>
            </a:r>
            <a:endParaRPr lang="ru-RU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-3051" y="1568082"/>
            <a:ext cx="1218894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rgbClr val="0073B8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ВАРИАНТЫ РЕАЛИЗАЦИИ</a:t>
            </a:r>
          </a:p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rgbClr val="0073B8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д</a:t>
            </a:r>
            <a:r>
              <a:rPr lang="ru-RU" b="1" dirty="0" smtClean="0">
                <a:solidFill>
                  <a:srgbClr val="0073B8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ля 7- 8 классов 2020-2022 г.</a:t>
            </a:r>
            <a:endParaRPr lang="ru-RU" b="1" dirty="0">
              <a:solidFill>
                <a:srgbClr val="0073B8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10254" y="2763649"/>
            <a:ext cx="5451984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rgbClr val="0073B8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Внеурочная </a:t>
            </a:r>
            <a:r>
              <a:rPr lang="ru-RU" b="1" dirty="0" smtClean="0">
                <a:solidFill>
                  <a:srgbClr val="0073B8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деятельность/курсы по выбору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rgbClr val="0073B8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 </a:t>
            </a:r>
            <a:r>
              <a:rPr lang="ru-RU" b="1" dirty="0">
                <a:solidFill>
                  <a:srgbClr val="0073B8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час в неделю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rgbClr val="0073B8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685926" y="3336205"/>
            <a:ext cx="434372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3B8"/>
                </a:solidFill>
              </a:rPr>
              <a:t>Включение в тематическое планирование конкретных предметов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1600" dirty="0" smtClean="0"/>
              <a:t>Решение заданий в формате </a:t>
            </a:r>
            <a:r>
              <a:rPr lang="ru-RU" sz="1600" dirty="0"/>
              <a:t>международных исследований качества образования </a:t>
            </a:r>
          </a:p>
          <a:p>
            <a:r>
              <a:rPr lang="en-US" sz="1600" dirty="0" smtClean="0"/>
              <a:t> (</a:t>
            </a:r>
            <a:r>
              <a:rPr lang="ru-RU" sz="1600" dirty="0" smtClean="0"/>
              <a:t>не менее 3-х часов в четверть):</a:t>
            </a: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r>
              <a:rPr lang="ru-RU" sz="1600" dirty="0" smtClean="0"/>
              <a:t>решение, разбор</a:t>
            </a: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r>
              <a:rPr lang="ru-RU" sz="1600" dirty="0" smtClean="0"/>
              <a:t>решение в группах</a:t>
            </a: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r>
              <a:rPr lang="ru-RU" sz="1600" dirty="0" smtClean="0"/>
              <a:t>решение самостоятельно с рефлексией</a:t>
            </a:r>
            <a:endParaRPr lang="ru-RU" sz="16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7690313" y="2763675"/>
            <a:ext cx="4047004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rgbClr val="0073B8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Часть  учебного плана </a:t>
            </a:r>
            <a:endParaRPr lang="ru-RU" b="1" dirty="0">
              <a:solidFill>
                <a:srgbClr val="0073B8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610450" y="3527027"/>
            <a:ext cx="338950" cy="334766"/>
          </a:xfrm>
          <a:custGeom>
            <a:avLst/>
            <a:gdLst>
              <a:gd name="T0" fmla="*/ 1848 w 1894"/>
              <a:gd name="T1" fmla="*/ 177 h 1864"/>
              <a:gd name="T2" fmla="*/ 1848 w 1894"/>
              <a:gd name="T3" fmla="*/ 1818 h 1864"/>
              <a:gd name="T4" fmla="*/ 157 w 1894"/>
              <a:gd name="T5" fmla="*/ 1864 h 1864"/>
              <a:gd name="T6" fmla="*/ 0 w 1894"/>
              <a:gd name="T7" fmla="*/ 288 h 1864"/>
              <a:gd name="T8" fmla="*/ 46 w 1894"/>
              <a:gd name="T9" fmla="*/ 177 h 1864"/>
              <a:gd name="T10" fmla="*/ 394 w 1894"/>
              <a:gd name="T11" fmla="*/ 0 h 1864"/>
              <a:gd name="T12" fmla="*/ 394 w 1894"/>
              <a:gd name="T13" fmla="*/ 400 h 1864"/>
              <a:gd name="T14" fmla="*/ 122 w 1894"/>
              <a:gd name="T15" fmla="*/ 253 h 1864"/>
              <a:gd name="T16" fmla="*/ 107 w 1894"/>
              <a:gd name="T17" fmla="*/ 621 h 1864"/>
              <a:gd name="T18" fmla="*/ 1772 w 1894"/>
              <a:gd name="T19" fmla="*/ 253 h 1864"/>
              <a:gd name="T20" fmla="*/ 1547 w 1894"/>
              <a:gd name="T21" fmla="*/ 131 h 1864"/>
              <a:gd name="T22" fmla="*/ 1153 w 1894"/>
              <a:gd name="T23" fmla="*/ 1525 h 1864"/>
              <a:gd name="T24" fmla="*/ 1236 w 1894"/>
              <a:gd name="T25" fmla="*/ 1442 h 1864"/>
              <a:gd name="T26" fmla="*/ 1236 w 1894"/>
              <a:gd name="T27" fmla="*/ 1579 h 1864"/>
              <a:gd name="T28" fmla="*/ 879 w 1894"/>
              <a:gd name="T29" fmla="*/ 1525 h 1864"/>
              <a:gd name="T30" fmla="*/ 962 w 1894"/>
              <a:gd name="T31" fmla="*/ 1442 h 1864"/>
              <a:gd name="T32" fmla="*/ 962 w 1894"/>
              <a:gd name="T33" fmla="*/ 1579 h 1864"/>
              <a:gd name="T34" fmla="*/ 329 w 1894"/>
              <a:gd name="T35" fmla="*/ 1525 h 1864"/>
              <a:gd name="T36" fmla="*/ 413 w 1894"/>
              <a:gd name="T37" fmla="*/ 1442 h 1864"/>
              <a:gd name="T38" fmla="*/ 413 w 1894"/>
              <a:gd name="T39" fmla="*/ 1579 h 1864"/>
              <a:gd name="T40" fmla="*/ 604 w 1894"/>
              <a:gd name="T41" fmla="*/ 1525 h 1864"/>
              <a:gd name="T42" fmla="*/ 687 w 1894"/>
              <a:gd name="T43" fmla="*/ 1442 h 1864"/>
              <a:gd name="T44" fmla="*/ 687 w 1894"/>
              <a:gd name="T45" fmla="*/ 1579 h 1864"/>
              <a:gd name="T46" fmla="*/ 1428 w 1894"/>
              <a:gd name="T47" fmla="*/ 976 h 1864"/>
              <a:gd name="T48" fmla="*/ 1511 w 1894"/>
              <a:gd name="T49" fmla="*/ 893 h 1864"/>
              <a:gd name="T50" fmla="*/ 1511 w 1894"/>
              <a:gd name="T51" fmla="*/ 1030 h 1864"/>
              <a:gd name="T52" fmla="*/ 1153 w 1894"/>
              <a:gd name="T53" fmla="*/ 976 h 1864"/>
              <a:gd name="T54" fmla="*/ 1236 w 1894"/>
              <a:gd name="T55" fmla="*/ 893 h 1864"/>
              <a:gd name="T56" fmla="*/ 1236 w 1894"/>
              <a:gd name="T57" fmla="*/ 1030 h 1864"/>
              <a:gd name="T58" fmla="*/ 879 w 1894"/>
              <a:gd name="T59" fmla="*/ 976 h 1864"/>
              <a:gd name="T60" fmla="*/ 962 w 1894"/>
              <a:gd name="T61" fmla="*/ 893 h 1864"/>
              <a:gd name="T62" fmla="*/ 962 w 1894"/>
              <a:gd name="T63" fmla="*/ 1030 h 1864"/>
              <a:gd name="T64" fmla="*/ 604 w 1894"/>
              <a:gd name="T65" fmla="*/ 976 h 1864"/>
              <a:gd name="T66" fmla="*/ 687 w 1894"/>
              <a:gd name="T67" fmla="*/ 893 h 1864"/>
              <a:gd name="T68" fmla="*/ 687 w 1894"/>
              <a:gd name="T69" fmla="*/ 1030 h 1864"/>
              <a:gd name="T70" fmla="*/ 1428 w 1894"/>
              <a:gd name="T71" fmla="*/ 1251 h 1864"/>
              <a:gd name="T72" fmla="*/ 1511 w 1894"/>
              <a:gd name="T73" fmla="*/ 1168 h 1864"/>
              <a:gd name="T74" fmla="*/ 1511 w 1894"/>
              <a:gd name="T75" fmla="*/ 1304 h 1864"/>
              <a:gd name="T76" fmla="*/ 1153 w 1894"/>
              <a:gd name="T77" fmla="*/ 1251 h 1864"/>
              <a:gd name="T78" fmla="*/ 1236 w 1894"/>
              <a:gd name="T79" fmla="*/ 1168 h 1864"/>
              <a:gd name="T80" fmla="*/ 1236 w 1894"/>
              <a:gd name="T81" fmla="*/ 1304 h 1864"/>
              <a:gd name="T82" fmla="*/ 879 w 1894"/>
              <a:gd name="T83" fmla="*/ 1251 h 1864"/>
              <a:gd name="T84" fmla="*/ 962 w 1894"/>
              <a:gd name="T85" fmla="*/ 1168 h 1864"/>
              <a:gd name="T86" fmla="*/ 962 w 1894"/>
              <a:gd name="T87" fmla="*/ 1304 h 1864"/>
              <a:gd name="T88" fmla="*/ 329 w 1894"/>
              <a:gd name="T89" fmla="*/ 1251 h 1864"/>
              <a:gd name="T90" fmla="*/ 413 w 1894"/>
              <a:gd name="T91" fmla="*/ 1168 h 1864"/>
              <a:gd name="T92" fmla="*/ 413 w 1894"/>
              <a:gd name="T93" fmla="*/ 1304 h 1864"/>
              <a:gd name="T94" fmla="*/ 604 w 1894"/>
              <a:gd name="T95" fmla="*/ 1251 h 1864"/>
              <a:gd name="T96" fmla="*/ 687 w 1894"/>
              <a:gd name="T97" fmla="*/ 1168 h 1864"/>
              <a:gd name="T98" fmla="*/ 687 w 1894"/>
              <a:gd name="T99" fmla="*/ 1304 h 1864"/>
              <a:gd name="T100" fmla="*/ 845 w 1894"/>
              <a:gd name="T101" fmla="*/ 400 h 1864"/>
              <a:gd name="T102" fmla="*/ 645 w 1894"/>
              <a:gd name="T103" fmla="*/ 131 h 1864"/>
              <a:gd name="T104" fmla="*/ 953 w 1894"/>
              <a:gd name="T105" fmla="*/ 0 h 1864"/>
              <a:gd name="T106" fmla="*/ 1296 w 1894"/>
              <a:gd name="T107" fmla="*/ 400 h 1864"/>
              <a:gd name="T108" fmla="*/ 1096 w 1894"/>
              <a:gd name="T109" fmla="*/ 131 h 1864"/>
              <a:gd name="T110" fmla="*/ 1404 w 1894"/>
              <a:gd name="T111" fmla="*/ 0 h 1864"/>
              <a:gd name="T112" fmla="*/ 122 w 1894"/>
              <a:gd name="T113" fmla="*/ 1742 h 1864"/>
              <a:gd name="T114" fmla="*/ 1772 w 1894"/>
              <a:gd name="T115" fmla="*/ 1742 h 1864"/>
              <a:gd name="T116" fmla="*/ 1787 w 1894"/>
              <a:gd name="T117" fmla="*/ 1707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4" h="1864">
                <a:moveTo>
                  <a:pt x="1547" y="131"/>
                </a:moveTo>
                <a:lnTo>
                  <a:pt x="1737" y="131"/>
                </a:lnTo>
                <a:cubicBezTo>
                  <a:pt x="1780" y="131"/>
                  <a:pt x="1820" y="149"/>
                  <a:pt x="1848" y="177"/>
                </a:cubicBezTo>
                <a:cubicBezTo>
                  <a:pt x="1876" y="206"/>
                  <a:pt x="1894" y="245"/>
                  <a:pt x="1894" y="288"/>
                </a:cubicBezTo>
                <a:lnTo>
                  <a:pt x="1894" y="1707"/>
                </a:lnTo>
                <a:cubicBezTo>
                  <a:pt x="1894" y="1750"/>
                  <a:pt x="1876" y="1789"/>
                  <a:pt x="1848" y="1818"/>
                </a:cubicBezTo>
                <a:lnTo>
                  <a:pt x="1848" y="1818"/>
                </a:lnTo>
                <a:cubicBezTo>
                  <a:pt x="1820" y="1846"/>
                  <a:pt x="1780" y="1864"/>
                  <a:pt x="1737" y="1864"/>
                </a:cubicBezTo>
                <a:lnTo>
                  <a:pt x="157" y="1864"/>
                </a:lnTo>
                <a:cubicBezTo>
                  <a:pt x="114" y="1864"/>
                  <a:pt x="74" y="1846"/>
                  <a:pt x="46" y="1818"/>
                </a:cubicBezTo>
                <a:cubicBezTo>
                  <a:pt x="18" y="1789"/>
                  <a:pt x="0" y="1750"/>
                  <a:pt x="0" y="1707"/>
                </a:cubicBezTo>
                <a:lnTo>
                  <a:pt x="0" y="288"/>
                </a:lnTo>
                <a:cubicBezTo>
                  <a:pt x="0" y="245"/>
                  <a:pt x="18" y="206"/>
                  <a:pt x="46" y="177"/>
                </a:cubicBezTo>
                <a:lnTo>
                  <a:pt x="46" y="177"/>
                </a:lnTo>
                <a:lnTo>
                  <a:pt x="46" y="177"/>
                </a:lnTo>
                <a:cubicBezTo>
                  <a:pt x="74" y="149"/>
                  <a:pt x="114" y="131"/>
                  <a:pt x="157" y="131"/>
                </a:cubicBezTo>
                <a:lnTo>
                  <a:pt x="394" y="131"/>
                </a:lnTo>
                <a:lnTo>
                  <a:pt x="394" y="0"/>
                </a:lnTo>
                <a:lnTo>
                  <a:pt x="501" y="0"/>
                </a:lnTo>
                <a:lnTo>
                  <a:pt x="501" y="400"/>
                </a:lnTo>
                <a:lnTo>
                  <a:pt x="394" y="400"/>
                </a:lnTo>
                <a:lnTo>
                  <a:pt x="394" y="238"/>
                </a:lnTo>
                <a:lnTo>
                  <a:pt x="157" y="238"/>
                </a:lnTo>
                <a:cubicBezTo>
                  <a:pt x="143" y="238"/>
                  <a:pt x="131" y="244"/>
                  <a:pt x="122" y="253"/>
                </a:cubicBezTo>
                <a:lnTo>
                  <a:pt x="122" y="253"/>
                </a:lnTo>
                <a:cubicBezTo>
                  <a:pt x="113" y="262"/>
                  <a:pt x="107" y="274"/>
                  <a:pt x="107" y="288"/>
                </a:cubicBezTo>
                <a:lnTo>
                  <a:pt x="107" y="621"/>
                </a:lnTo>
                <a:lnTo>
                  <a:pt x="1787" y="621"/>
                </a:lnTo>
                <a:lnTo>
                  <a:pt x="1787" y="288"/>
                </a:lnTo>
                <a:cubicBezTo>
                  <a:pt x="1787" y="274"/>
                  <a:pt x="1781" y="262"/>
                  <a:pt x="1772" y="253"/>
                </a:cubicBezTo>
                <a:cubicBezTo>
                  <a:pt x="1763" y="244"/>
                  <a:pt x="1751" y="238"/>
                  <a:pt x="1737" y="238"/>
                </a:cubicBezTo>
                <a:lnTo>
                  <a:pt x="1547" y="238"/>
                </a:lnTo>
                <a:lnTo>
                  <a:pt x="1547" y="131"/>
                </a:lnTo>
                <a:close/>
                <a:moveTo>
                  <a:pt x="1236" y="1579"/>
                </a:moveTo>
                <a:lnTo>
                  <a:pt x="1207" y="1579"/>
                </a:lnTo>
                <a:cubicBezTo>
                  <a:pt x="1177" y="1579"/>
                  <a:pt x="1153" y="1555"/>
                  <a:pt x="1153" y="1525"/>
                </a:cubicBezTo>
                <a:lnTo>
                  <a:pt x="1153" y="1496"/>
                </a:lnTo>
                <a:cubicBezTo>
                  <a:pt x="1153" y="1466"/>
                  <a:pt x="1177" y="1442"/>
                  <a:pt x="1207" y="1442"/>
                </a:cubicBezTo>
                <a:lnTo>
                  <a:pt x="1236" y="1442"/>
                </a:lnTo>
                <a:cubicBezTo>
                  <a:pt x="1266" y="1442"/>
                  <a:pt x="1290" y="1466"/>
                  <a:pt x="1290" y="1496"/>
                </a:cubicBezTo>
                <a:lnTo>
                  <a:pt x="1290" y="1525"/>
                </a:lnTo>
                <a:cubicBezTo>
                  <a:pt x="1290" y="1555"/>
                  <a:pt x="1266" y="1579"/>
                  <a:pt x="1236" y="1579"/>
                </a:cubicBezTo>
                <a:close/>
                <a:moveTo>
                  <a:pt x="962" y="1579"/>
                </a:moveTo>
                <a:lnTo>
                  <a:pt x="932" y="1579"/>
                </a:lnTo>
                <a:cubicBezTo>
                  <a:pt x="903" y="1579"/>
                  <a:pt x="879" y="1555"/>
                  <a:pt x="879" y="1525"/>
                </a:cubicBezTo>
                <a:lnTo>
                  <a:pt x="879" y="1496"/>
                </a:lnTo>
                <a:cubicBezTo>
                  <a:pt x="879" y="1466"/>
                  <a:pt x="903" y="1442"/>
                  <a:pt x="932" y="1442"/>
                </a:cubicBezTo>
                <a:lnTo>
                  <a:pt x="962" y="1442"/>
                </a:lnTo>
                <a:cubicBezTo>
                  <a:pt x="992" y="1442"/>
                  <a:pt x="1016" y="1466"/>
                  <a:pt x="1016" y="1496"/>
                </a:cubicBezTo>
                <a:lnTo>
                  <a:pt x="1016" y="1525"/>
                </a:lnTo>
                <a:cubicBezTo>
                  <a:pt x="1016" y="1555"/>
                  <a:pt x="992" y="1579"/>
                  <a:pt x="962" y="1579"/>
                </a:cubicBezTo>
                <a:close/>
                <a:moveTo>
                  <a:pt x="413" y="1579"/>
                </a:moveTo>
                <a:lnTo>
                  <a:pt x="383" y="1579"/>
                </a:lnTo>
                <a:cubicBezTo>
                  <a:pt x="353" y="1579"/>
                  <a:pt x="329" y="1555"/>
                  <a:pt x="329" y="1525"/>
                </a:cubicBezTo>
                <a:lnTo>
                  <a:pt x="329" y="1496"/>
                </a:lnTo>
                <a:cubicBezTo>
                  <a:pt x="329" y="1466"/>
                  <a:pt x="353" y="1442"/>
                  <a:pt x="383" y="1442"/>
                </a:cubicBezTo>
                <a:lnTo>
                  <a:pt x="413" y="1442"/>
                </a:lnTo>
                <a:cubicBezTo>
                  <a:pt x="442" y="1442"/>
                  <a:pt x="466" y="1466"/>
                  <a:pt x="466" y="1496"/>
                </a:cubicBezTo>
                <a:lnTo>
                  <a:pt x="466" y="1525"/>
                </a:lnTo>
                <a:cubicBezTo>
                  <a:pt x="466" y="1555"/>
                  <a:pt x="442" y="1579"/>
                  <a:pt x="413" y="1579"/>
                </a:cubicBezTo>
                <a:close/>
                <a:moveTo>
                  <a:pt x="687" y="1579"/>
                </a:moveTo>
                <a:lnTo>
                  <a:pt x="658" y="1579"/>
                </a:lnTo>
                <a:cubicBezTo>
                  <a:pt x="628" y="1579"/>
                  <a:pt x="604" y="1555"/>
                  <a:pt x="604" y="1525"/>
                </a:cubicBezTo>
                <a:lnTo>
                  <a:pt x="604" y="1496"/>
                </a:lnTo>
                <a:cubicBezTo>
                  <a:pt x="604" y="1466"/>
                  <a:pt x="628" y="1442"/>
                  <a:pt x="658" y="1442"/>
                </a:cubicBezTo>
                <a:lnTo>
                  <a:pt x="687" y="1442"/>
                </a:lnTo>
                <a:cubicBezTo>
                  <a:pt x="717" y="1442"/>
                  <a:pt x="741" y="1466"/>
                  <a:pt x="741" y="1496"/>
                </a:cubicBezTo>
                <a:lnTo>
                  <a:pt x="741" y="1525"/>
                </a:lnTo>
                <a:cubicBezTo>
                  <a:pt x="741" y="1555"/>
                  <a:pt x="717" y="1579"/>
                  <a:pt x="687" y="1579"/>
                </a:cubicBezTo>
                <a:close/>
                <a:moveTo>
                  <a:pt x="1511" y="1030"/>
                </a:moveTo>
                <a:lnTo>
                  <a:pt x="1481" y="1030"/>
                </a:lnTo>
                <a:cubicBezTo>
                  <a:pt x="1452" y="1030"/>
                  <a:pt x="1428" y="1006"/>
                  <a:pt x="1428" y="976"/>
                </a:cubicBezTo>
                <a:lnTo>
                  <a:pt x="1428" y="947"/>
                </a:lnTo>
                <a:cubicBezTo>
                  <a:pt x="1428" y="917"/>
                  <a:pt x="1452" y="893"/>
                  <a:pt x="1481" y="893"/>
                </a:cubicBezTo>
                <a:lnTo>
                  <a:pt x="1511" y="893"/>
                </a:lnTo>
                <a:cubicBezTo>
                  <a:pt x="1541" y="893"/>
                  <a:pt x="1565" y="917"/>
                  <a:pt x="1565" y="947"/>
                </a:cubicBezTo>
                <a:lnTo>
                  <a:pt x="1565" y="976"/>
                </a:lnTo>
                <a:cubicBezTo>
                  <a:pt x="1565" y="1006"/>
                  <a:pt x="1541" y="1030"/>
                  <a:pt x="1511" y="1030"/>
                </a:cubicBezTo>
                <a:close/>
                <a:moveTo>
                  <a:pt x="1236" y="1030"/>
                </a:moveTo>
                <a:lnTo>
                  <a:pt x="1207" y="1030"/>
                </a:lnTo>
                <a:cubicBezTo>
                  <a:pt x="1177" y="1030"/>
                  <a:pt x="1153" y="1006"/>
                  <a:pt x="1153" y="976"/>
                </a:cubicBezTo>
                <a:lnTo>
                  <a:pt x="1153" y="947"/>
                </a:lnTo>
                <a:cubicBezTo>
                  <a:pt x="1153" y="917"/>
                  <a:pt x="1177" y="893"/>
                  <a:pt x="1207" y="893"/>
                </a:cubicBezTo>
                <a:lnTo>
                  <a:pt x="1236" y="893"/>
                </a:lnTo>
                <a:cubicBezTo>
                  <a:pt x="1266" y="893"/>
                  <a:pt x="1290" y="917"/>
                  <a:pt x="1290" y="947"/>
                </a:cubicBezTo>
                <a:lnTo>
                  <a:pt x="1290" y="976"/>
                </a:lnTo>
                <a:cubicBezTo>
                  <a:pt x="1290" y="1006"/>
                  <a:pt x="1266" y="1030"/>
                  <a:pt x="1236" y="1030"/>
                </a:cubicBezTo>
                <a:close/>
                <a:moveTo>
                  <a:pt x="962" y="1030"/>
                </a:moveTo>
                <a:lnTo>
                  <a:pt x="932" y="1030"/>
                </a:lnTo>
                <a:cubicBezTo>
                  <a:pt x="903" y="1030"/>
                  <a:pt x="879" y="1006"/>
                  <a:pt x="879" y="976"/>
                </a:cubicBezTo>
                <a:lnTo>
                  <a:pt x="879" y="947"/>
                </a:lnTo>
                <a:cubicBezTo>
                  <a:pt x="879" y="917"/>
                  <a:pt x="903" y="893"/>
                  <a:pt x="932" y="893"/>
                </a:cubicBezTo>
                <a:lnTo>
                  <a:pt x="962" y="893"/>
                </a:lnTo>
                <a:cubicBezTo>
                  <a:pt x="992" y="893"/>
                  <a:pt x="1016" y="917"/>
                  <a:pt x="1016" y="947"/>
                </a:cubicBezTo>
                <a:lnTo>
                  <a:pt x="1016" y="976"/>
                </a:lnTo>
                <a:cubicBezTo>
                  <a:pt x="1016" y="1006"/>
                  <a:pt x="992" y="1030"/>
                  <a:pt x="962" y="1030"/>
                </a:cubicBezTo>
                <a:close/>
                <a:moveTo>
                  <a:pt x="687" y="1030"/>
                </a:moveTo>
                <a:lnTo>
                  <a:pt x="658" y="1030"/>
                </a:lnTo>
                <a:cubicBezTo>
                  <a:pt x="628" y="1030"/>
                  <a:pt x="604" y="1006"/>
                  <a:pt x="604" y="976"/>
                </a:cubicBezTo>
                <a:lnTo>
                  <a:pt x="604" y="947"/>
                </a:lnTo>
                <a:cubicBezTo>
                  <a:pt x="604" y="917"/>
                  <a:pt x="628" y="893"/>
                  <a:pt x="658" y="893"/>
                </a:cubicBezTo>
                <a:lnTo>
                  <a:pt x="687" y="893"/>
                </a:lnTo>
                <a:cubicBezTo>
                  <a:pt x="717" y="893"/>
                  <a:pt x="741" y="917"/>
                  <a:pt x="741" y="947"/>
                </a:cubicBezTo>
                <a:lnTo>
                  <a:pt x="741" y="976"/>
                </a:lnTo>
                <a:cubicBezTo>
                  <a:pt x="741" y="1006"/>
                  <a:pt x="717" y="1030"/>
                  <a:pt x="687" y="1030"/>
                </a:cubicBezTo>
                <a:close/>
                <a:moveTo>
                  <a:pt x="1511" y="1304"/>
                </a:moveTo>
                <a:lnTo>
                  <a:pt x="1481" y="1304"/>
                </a:lnTo>
                <a:cubicBezTo>
                  <a:pt x="1452" y="1304"/>
                  <a:pt x="1428" y="1280"/>
                  <a:pt x="1428" y="1251"/>
                </a:cubicBezTo>
                <a:lnTo>
                  <a:pt x="1428" y="1221"/>
                </a:lnTo>
                <a:cubicBezTo>
                  <a:pt x="1428" y="1192"/>
                  <a:pt x="1452" y="1168"/>
                  <a:pt x="1481" y="1168"/>
                </a:cubicBezTo>
                <a:lnTo>
                  <a:pt x="1511" y="1168"/>
                </a:lnTo>
                <a:cubicBezTo>
                  <a:pt x="1541" y="1168"/>
                  <a:pt x="1565" y="1192"/>
                  <a:pt x="1565" y="1221"/>
                </a:cubicBezTo>
                <a:lnTo>
                  <a:pt x="1565" y="1251"/>
                </a:lnTo>
                <a:cubicBezTo>
                  <a:pt x="1565" y="1280"/>
                  <a:pt x="1541" y="1304"/>
                  <a:pt x="1511" y="1304"/>
                </a:cubicBezTo>
                <a:close/>
                <a:moveTo>
                  <a:pt x="1236" y="1304"/>
                </a:moveTo>
                <a:lnTo>
                  <a:pt x="1207" y="1304"/>
                </a:lnTo>
                <a:cubicBezTo>
                  <a:pt x="1177" y="1304"/>
                  <a:pt x="1153" y="1280"/>
                  <a:pt x="1153" y="1251"/>
                </a:cubicBezTo>
                <a:lnTo>
                  <a:pt x="1153" y="1221"/>
                </a:lnTo>
                <a:cubicBezTo>
                  <a:pt x="1153" y="1192"/>
                  <a:pt x="1177" y="1168"/>
                  <a:pt x="1207" y="1168"/>
                </a:cubicBezTo>
                <a:lnTo>
                  <a:pt x="1236" y="1168"/>
                </a:lnTo>
                <a:cubicBezTo>
                  <a:pt x="1266" y="1168"/>
                  <a:pt x="1290" y="1192"/>
                  <a:pt x="1290" y="1221"/>
                </a:cubicBezTo>
                <a:lnTo>
                  <a:pt x="1290" y="1251"/>
                </a:lnTo>
                <a:cubicBezTo>
                  <a:pt x="1290" y="1280"/>
                  <a:pt x="1266" y="1304"/>
                  <a:pt x="1236" y="1304"/>
                </a:cubicBezTo>
                <a:close/>
                <a:moveTo>
                  <a:pt x="962" y="1304"/>
                </a:moveTo>
                <a:lnTo>
                  <a:pt x="932" y="1304"/>
                </a:lnTo>
                <a:cubicBezTo>
                  <a:pt x="903" y="1304"/>
                  <a:pt x="879" y="1280"/>
                  <a:pt x="879" y="1251"/>
                </a:cubicBezTo>
                <a:lnTo>
                  <a:pt x="879" y="1221"/>
                </a:lnTo>
                <a:cubicBezTo>
                  <a:pt x="879" y="1192"/>
                  <a:pt x="903" y="1168"/>
                  <a:pt x="932" y="1168"/>
                </a:cubicBezTo>
                <a:lnTo>
                  <a:pt x="962" y="1168"/>
                </a:lnTo>
                <a:cubicBezTo>
                  <a:pt x="992" y="1168"/>
                  <a:pt x="1016" y="1192"/>
                  <a:pt x="1016" y="1221"/>
                </a:cubicBezTo>
                <a:lnTo>
                  <a:pt x="1016" y="1251"/>
                </a:lnTo>
                <a:cubicBezTo>
                  <a:pt x="1016" y="1280"/>
                  <a:pt x="992" y="1304"/>
                  <a:pt x="962" y="1304"/>
                </a:cubicBezTo>
                <a:close/>
                <a:moveTo>
                  <a:pt x="413" y="1304"/>
                </a:moveTo>
                <a:lnTo>
                  <a:pt x="383" y="1304"/>
                </a:lnTo>
                <a:cubicBezTo>
                  <a:pt x="353" y="1304"/>
                  <a:pt x="329" y="1280"/>
                  <a:pt x="329" y="1251"/>
                </a:cubicBezTo>
                <a:lnTo>
                  <a:pt x="329" y="1221"/>
                </a:lnTo>
                <a:cubicBezTo>
                  <a:pt x="329" y="1192"/>
                  <a:pt x="353" y="1168"/>
                  <a:pt x="383" y="1168"/>
                </a:cubicBezTo>
                <a:lnTo>
                  <a:pt x="413" y="1168"/>
                </a:lnTo>
                <a:cubicBezTo>
                  <a:pt x="442" y="1168"/>
                  <a:pt x="466" y="1192"/>
                  <a:pt x="466" y="1221"/>
                </a:cubicBezTo>
                <a:lnTo>
                  <a:pt x="466" y="1251"/>
                </a:lnTo>
                <a:cubicBezTo>
                  <a:pt x="466" y="1280"/>
                  <a:pt x="442" y="1304"/>
                  <a:pt x="413" y="1304"/>
                </a:cubicBezTo>
                <a:close/>
                <a:moveTo>
                  <a:pt x="687" y="1304"/>
                </a:moveTo>
                <a:lnTo>
                  <a:pt x="658" y="1304"/>
                </a:lnTo>
                <a:cubicBezTo>
                  <a:pt x="628" y="1304"/>
                  <a:pt x="604" y="1280"/>
                  <a:pt x="604" y="1251"/>
                </a:cubicBezTo>
                <a:lnTo>
                  <a:pt x="604" y="1221"/>
                </a:lnTo>
                <a:cubicBezTo>
                  <a:pt x="604" y="1192"/>
                  <a:pt x="628" y="1168"/>
                  <a:pt x="658" y="1168"/>
                </a:cubicBezTo>
                <a:lnTo>
                  <a:pt x="687" y="1168"/>
                </a:lnTo>
                <a:cubicBezTo>
                  <a:pt x="717" y="1168"/>
                  <a:pt x="741" y="1192"/>
                  <a:pt x="741" y="1221"/>
                </a:cubicBezTo>
                <a:lnTo>
                  <a:pt x="741" y="1251"/>
                </a:lnTo>
                <a:cubicBezTo>
                  <a:pt x="741" y="1280"/>
                  <a:pt x="717" y="1304"/>
                  <a:pt x="687" y="1304"/>
                </a:cubicBezTo>
                <a:close/>
                <a:moveTo>
                  <a:pt x="953" y="0"/>
                </a:moveTo>
                <a:lnTo>
                  <a:pt x="953" y="400"/>
                </a:lnTo>
                <a:lnTo>
                  <a:pt x="845" y="400"/>
                </a:lnTo>
                <a:lnTo>
                  <a:pt x="845" y="238"/>
                </a:lnTo>
                <a:lnTo>
                  <a:pt x="645" y="238"/>
                </a:lnTo>
                <a:lnTo>
                  <a:pt x="645" y="131"/>
                </a:lnTo>
                <a:lnTo>
                  <a:pt x="845" y="131"/>
                </a:lnTo>
                <a:lnTo>
                  <a:pt x="845" y="0"/>
                </a:lnTo>
                <a:lnTo>
                  <a:pt x="953" y="0"/>
                </a:lnTo>
                <a:close/>
                <a:moveTo>
                  <a:pt x="1404" y="0"/>
                </a:moveTo>
                <a:lnTo>
                  <a:pt x="1404" y="400"/>
                </a:lnTo>
                <a:lnTo>
                  <a:pt x="1296" y="400"/>
                </a:lnTo>
                <a:lnTo>
                  <a:pt x="1296" y="238"/>
                </a:lnTo>
                <a:lnTo>
                  <a:pt x="1096" y="238"/>
                </a:lnTo>
                <a:lnTo>
                  <a:pt x="1096" y="131"/>
                </a:lnTo>
                <a:lnTo>
                  <a:pt x="1296" y="131"/>
                </a:lnTo>
                <a:lnTo>
                  <a:pt x="1296" y="0"/>
                </a:lnTo>
                <a:lnTo>
                  <a:pt x="1404" y="0"/>
                </a:lnTo>
                <a:close/>
                <a:moveTo>
                  <a:pt x="107" y="729"/>
                </a:moveTo>
                <a:lnTo>
                  <a:pt x="107" y="1707"/>
                </a:lnTo>
                <a:cubicBezTo>
                  <a:pt x="107" y="1721"/>
                  <a:pt x="113" y="1733"/>
                  <a:pt x="122" y="1742"/>
                </a:cubicBezTo>
                <a:cubicBezTo>
                  <a:pt x="131" y="1751"/>
                  <a:pt x="143" y="1757"/>
                  <a:pt x="157" y="1757"/>
                </a:cubicBezTo>
                <a:lnTo>
                  <a:pt x="1737" y="1757"/>
                </a:lnTo>
                <a:cubicBezTo>
                  <a:pt x="1751" y="1757"/>
                  <a:pt x="1763" y="1751"/>
                  <a:pt x="1772" y="1742"/>
                </a:cubicBezTo>
                <a:lnTo>
                  <a:pt x="1772" y="1742"/>
                </a:lnTo>
                <a:lnTo>
                  <a:pt x="1772" y="1742"/>
                </a:lnTo>
                <a:cubicBezTo>
                  <a:pt x="1781" y="1733"/>
                  <a:pt x="1787" y="1721"/>
                  <a:pt x="1787" y="1707"/>
                </a:cubicBezTo>
                <a:lnTo>
                  <a:pt x="1787" y="729"/>
                </a:lnTo>
                <a:lnTo>
                  <a:pt x="107" y="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521407" y="4374358"/>
            <a:ext cx="507874" cy="509964"/>
          </a:xfrm>
          <a:prstGeom prst="rect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65" name="Freeform 6"/>
          <p:cNvSpPr>
            <a:spLocks noEditPoints="1"/>
          </p:cNvSpPr>
          <p:nvPr/>
        </p:nvSpPr>
        <p:spPr bwMode="auto">
          <a:xfrm>
            <a:off x="610450" y="4458758"/>
            <a:ext cx="338950" cy="334766"/>
          </a:xfrm>
          <a:custGeom>
            <a:avLst/>
            <a:gdLst>
              <a:gd name="T0" fmla="*/ 1848 w 1894"/>
              <a:gd name="T1" fmla="*/ 177 h 1864"/>
              <a:gd name="T2" fmla="*/ 1848 w 1894"/>
              <a:gd name="T3" fmla="*/ 1818 h 1864"/>
              <a:gd name="T4" fmla="*/ 157 w 1894"/>
              <a:gd name="T5" fmla="*/ 1864 h 1864"/>
              <a:gd name="T6" fmla="*/ 0 w 1894"/>
              <a:gd name="T7" fmla="*/ 288 h 1864"/>
              <a:gd name="T8" fmla="*/ 46 w 1894"/>
              <a:gd name="T9" fmla="*/ 177 h 1864"/>
              <a:gd name="T10" fmla="*/ 394 w 1894"/>
              <a:gd name="T11" fmla="*/ 0 h 1864"/>
              <a:gd name="T12" fmla="*/ 394 w 1894"/>
              <a:gd name="T13" fmla="*/ 400 h 1864"/>
              <a:gd name="T14" fmla="*/ 122 w 1894"/>
              <a:gd name="T15" fmla="*/ 253 h 1864"/>
              <a:gd name="T16" fmla="*/ 107 w 1894"/>
              <a:gd name="T17" fmla="*/ 621 h 1864"/>
              <a:gd name="T18" fmla="*/ 1772 w 1894"/>
              <a:gd name="T19" fmla="*/ 253 h 1864"/>
              <a:gd name="T20" fmla="*/ 1547 w 1894"/>
              <a:gd name="T21" fmla="*/ 131 h 1864"/>
              <a:gd name="T22" fmla="*/ 1153 w 1894"/>
              <a:gd name="T23" fmla="*/ 1525 h 1864"/>
              <a:gd name="T24" fmla="*/ 1236 w 1894"/>
              <a:gd name="T25" fmla="*/ 1442 h 1864"/>
              <a:gd name="T26" fmla="*/ 1236 w 1894"/>
              <a:gd name="T27" fmla="*/ 1579 h 1864"/>
              <a:gd name="T28" fmla="*/ 879 w 1894"/>
              <a:gd name="T29" fmla="*/ 1525 h 1864"/>
              <a:gd name="T30" fmla="*/ 962 w 1894"/>
              <a:gd name="T31" fmla="*/ 1442 h 1864"/>
              <a:gd name="T32" fmla="*/ 962 w 1894"/>
              <a:gd name="T33" fmla="*/ 1579 h 1864"/>
              <a:gd name="T34" fmla="*/ 329 w 1894"/>
              <a:gd name="T35" fmla="*/ 1525 h 1864"/>
              <a:gd name="T36" fmla="*/ 413 w 1894"/>
              <a:gd name="T37" fmla="*/ 1442 h 1864"/>
              <a:gd name="T38" fmla="*/ 413 w 1894"/>
              <a:gd name="T39" fmla="*/ 1579 h 1864"/>
              <a:gd name="T40" fmla="*/ 604 w 1894"/>
              <a:gd name="T41" fmla="*/ 1525 h 1864"/>
              <a:gd name="T42" fmla="*/ 687 w 1894"/>
              <a:gd name="T43" fmla="*/ 1442 h 1864"/>
              <a:gd name="T44" fmla="*/ 687 w 1894"/>
              <a:gd name="T45" fmla="*/ 1579 h 1864"/>
              <a:gd name="T46" fmla="*/ 1428 w 1894"/>
              <a:gd name="T47" fmla="*/ 976 h 1864"/>
              <a:gd name="T48" fmla="*/ 1511 w 1894"/>
              <a:gd name="T49" fmla="*/ 893 h 1864"/>
              <a:gd name="T50" fmla="*/ 1511 w 1894"/>
              <a:gd name="T51" fmla="*/ 1030 h 1864"/>
              <a:gd name="T52" fmla="*/ 1153 w 1894"/>
              <a:gd name="T53" fmla="*/ 976 h 1864"/>
              <a:gd name="T54" fmla="*/ 1236 w 1894"/>
              <a:gd name="T55" fmla="*/ 893 h 1864"/>
              <a:gd name="T56" fmla="*/ 1236 w 1894"/>
              <a:gd name="T57" fmla="*/ 1030 h 1864"/>
              <a:gd name="T58" fmla="*/ 879 w 1894"/>
              <a:gd name="T59" fmla="*/ 976 h 1864"/>
              <a:gd name="T60" fmla="*/ 962 w 1894"/>
              <a:gd name="T61" fmla="*/ 893 h 1864"/>
              <a:gd name="T62" fmla="*/ 962 w 1894"/>
              <a:gd name="T63" fmla="*/ 1030 h 1864"/>
              <a:gd name="T64" fmla="*/ 604 w 1894"/>
              <a:gd name="T65" fmla="*/ 976 h 1864"/>
              <a:gd name="T66" fmla="*/ 687 w 1894"/>
              <a:gd name="T67" fmla="*/ 893 h 1864"/>
              <a:gd name="T68" fmla="*/ 687 w 1894"/>
              <a:gd name="T69" fmla="*/ 1030 h 1864"/>
              <a:gd name="T70" fmla="*/ 1428 w 1894"/>
              <a:gd name="T71" fmla="*/ 1251 h 1864"/>
              <a:gd name="T72" fmla="*/ 1511 w 1894"/>
              <a:gd name="T73" fmla="*/ 1168 h 1864"/>
              <a:gd name="T74" fmla="*/ 1511 w 1894"/>
              <a:gd name="T75" fmla="*/ 1304 h 1864"/>
              <a:gd name="T76" fmla="*/ 1153 w 1894"/>
              <a:gd name="T77" fmla="*/ 1251 h 1864"/>
              <a:gd name="T78" fmla="*/ 1236 w 1894"/>
              <a:gd name="T79" fmla="*/ 1168 h 1864"/>
              <a:gd name="T80" fmla="*/ 1236 w 1894"/>
              <a:gd name="T81" fmla="*/ 1304 h 1864"/>
              <a:gd name="T82" fmla="*/ 879 w 1894"/>
              <a:gd name="T83" fmla="*/ 1251 h 1864"/>
              <a:gd name="T84" fmla="*/ 962 w 1894"/>
              <a:gd name="T85" fmla="*/ 1168 h 1864"/>
              <a:gd name="T86" fmla="*/ 962 w 1894"/>
              <a:gd name="T87" fmla="*/ 1304 h 1864"/>
              <a:gd name="T88" fmla="*/ 329 w 1894"/>
              <a:gd name="T89" fmla="*/ 1251 h 1864"/>
              <a:gd name="T90" fmla="*/ 413 w 1894"/>
              <a:gd name="T91" fmla="*/ 1168 h 1864"/>
              <a:gd name="T92" fmla="*/ 413 w 1894"/>
              <a:gd name="T93" fmla="*/ 1304 h 1864"/>
              <a:gd name="T94" fmla="*/ 604 w 1894"/>
              <a:gd name="T95" fmla="*/ 1251 h 1864"/>
              <a:gd name="T96" fmla="*/ 687 w 1894"/>
              <a:gd name="T97" fmla="*/ 1168 h 1864"/>
              <a:gd name="T98" fmla="*/ 687 w 1894"/>
              <a:gd name="T99" fmla="*/ 1304 h 1864"/>
              <a:gd name="T100" fmla="*/ 845 w 1894"/>
              <a:gd name="T101" fmla="*/ 400 h 1864"/>
              <a:gd name="T102" fmla="*/ 645 w 1894"/>
              <a:gd name="T103" fmla="*/ 131 h 1864"/>
              <a:gd name="T104" fmla="*/ 953 w 1894"/>
              <a:gd name="T105" fmla="*/ 0 h 1864"/>
              <a:gd name="T106" fmla="*/ 1296 w 1894"/>
              <a:gd name="T107" fmla="*/ 400 h 1864"/>
              <a:gd name="T108" fmla="*/ 1096 w 1894"/>
              <a:gd name="T109" fmla="*/ 131 h 1864"/>
              <a:gd name="T110" fmla="*/ 1404 w 1894"/>
              <a:gd name="T111" fmla="*/ 0 h 1864"/>
              <a:gd name="T112" fmla="*/ 122 w 1894"/>
              <a:gd name="T113" fmla="*/ 1742 h 1864"/>
              <a:gd name="T114" fmla="*/ 1772 w 1894"/>
              <a:gd name="T115" fmla="*/ 1742 h 1864"/>
              <a:gd name="T116" fmla="*/ 1787 w 1894"/>
              <a:gd name="T117" fmla="*/ 1707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4" h="1864">
                <a:moveTo>
                  <a:pt x="1547" y="131"/>
                </a:moveTo>
                <a:lnTo>
                  <a:pt x="1737" y="131"/>
                </a:lnTo>
                <a:cubicBezTo>
                  <a:pt x="1780" y="131"/>
                  <a:pt x="1820" y="149"/>
                  <a:pt x="1848" y="177"/>
                </a:cubicBezTo>
                <a:cubicBezTo>
                  <a:pt x="1876" y="206"/>
                  <a:pt x="1894" y="245"/>
                  <a:pt x="1894" y="288"/>
                </a:cubicBezTo>
                <a:lnTo>
                  <a:pt x="1894" y="1707"/>
                </a:lnTo>
                <a:cubicBezTo>
                  <a:pt x="1894" y="1750"/>
                  <a:pt x="1876" y="1789"/>
                  <a:pt x="1848" y="1818"/>
                </a:cubicBezTo>
                <a:lnTo>
                  <a:pt x="1848" y="1818"/>
                </a:lnTo>
                <a:cubicBezTo>
                  <a:pt x="1820" y="1846"/>
                  <a:pt x="1780" y="1864"/>
                  <a:pt x="1737" y="1864"/>
                </a:cubicBezTo>
                <a:lnTo>
                  <a:pt x="157" y="1864"/>
                </a:lnTo>
                <a:cubicBezTo>
                  <a:pt x="114" y="1864"/>
                  <a:pt x="74" y="1846"/>
                  <a:pt x="46" y="1818"/>
                </a:cubicBezTo>
                <a:cubicBezTo>
                  <a:pt x="18" y="1789"/>
                  <a:pt x="0" y="1750"/>
                  <a:pt x="0" y="1707"/>
                </a:cubicBezTo>
                <a:lnTo>
                  <a:pt x="0" y="288"/>
                </a:lnTo>
                <a:cubicBezTo>
                  <a:pt x="0" y="245"/>
                  <a:pt x="18" y="206"/>
                  <a:pt x="46" y="177"/>
                </a:cubicBezTo>
                <a:lnTo>
                  <a:pt x="46" y="177"/>
                </a:lnTo>
                <a:lnTo>
                  <a:pt x="46" y="177"/>
                </a:lnTo>
                <a:cubicBezTo>
                  <a:pt x="74" y="149"/>
                  <a:pt x="114" y="131"/>
                  <a:pt x="157" y="131"/>
                </a:cubicBezTo>
                <a:lnTo>
                  <a:pt x="394" y="131"/>
                </a:lnTo>
                <a:lnTo>
                  <a:pt x="394" y="0"/>
                </a:lnTo>
                <a:lnTo>
                  <a:pt x="501" y="0"/>
                </a:lnTo>
                <a:lnTo>
                  <a:pt x="501" y="400"/>
                </a:lnTo>
                <a:lnTo>
                  <a:pt x="394" y="400"/>
                </a:lnTo>
                <a:lnTo>
                  <a:pt x="394" y="238"/>
                </a:lnTo>
                <a:lnTo>
                  <a:pt x="157" y="238"/>
                </a:lnTo>
                <a:cubicBezTo>
                  <a:pt x="143" y="238"/>
                  <a:pt x="131" y="244"/>
                  <a:pt x="122" y="253"/>
                </a:cubicBezTo>
                <a:lnTo>
                  <a:pt x="122" y="253"/>
                </a:lnTo>
                <a:cubicBezTo>
                  <a:pt x="113" y="262"/>
                  <a:pt x="107" y="274"/>
                  <a:pt x="107" y="288"/>
                </a:cubicBezTo>
                <a:lnTo>
                  <a:pt x="107" y="621"/>
                </a:lnTo>
                <a:lnTo>
                  <a:pt x="1787" y="621"/>
                </a:lnTo>
                <a:lnTo>
                  <a:pt x="1787" y="288"/>
                </a:lnTo>
                <a:cubicBezTo>
                  <a:pt x="1787" y="274"/>
                  <a:pt x="1781" y="262"/>
                  <a:pt x="1772" y="253"/>
                </a:cubicBezTo>
                <a:cubicBezTo>
                  <a:pt x="1763" y="244"/>
                  <a:pt x="1751" y="238"/>
                  <a:pt x="1737" y="238"/>
                </a:cubicBezTo>
                <a:lnTo>
                  <a:pt x="1547" y="238"/>
                </a:lnTo>
                <a:lnTo>
                  <a:pt x="1547" y="131"/>
                </a:lnTo>
                <a:close/>
                <a:moveTo>
                  <a:pt x="1236" y="1579"/>
                </a:moveTo>
                <a:lnTo>
                  <a:pt x="1207" y="1579"/>
                </a:lnTo>
                <a:cubicBezTo>
                  <a:pt x="1177" y="1579"/>
                  <a:pt x="1153" y="1555"/>
                  <a:pt x="1153" y="1525"/>
                </a:cubicBezTo>
                <a:lnTo>
                  <a:pt x="1153" y="1496"/>
                </a:lnTo>
                <a:cubicBezTo>
                  <a:pt x="1153" y="1466"/>
                  <a:pt x="1177" y="1442"/>
                  <a:pt x="1207" y="1442"/>
                </a:cubicBezTo>
                <a:lnTo>
                  <a:pt x="1236" y="1442"/>
                </a:lnTo>
                <a:cubicBezTo>
                  <a:pt x="1266" y="1442"/>
                  <a:pt x="1290" y="1466"/>
                  <a:pt x="1290" y="1496"/>
                </a:cubicBezTo>
                <a:lnTo>
                  <a:pt x="1290" y="1525"/>
                </a:lnTo>
                <a:cubicBezTo>
                  <a:pt x="1290" y="1555"/>
                  <a:pt x="1266" y="1579"/>
                  <a:pt x="1236" y="1579"/>
                </a:cubicBezTo>
                <a:close/>
                <a:moveTo>
                  <a:pt x="962" y="1579"/>
                </a:moveTo>
                <a:lnTo>
                  <a:pt x="932" y="1579"/>
                </a:lnTo>
                <a:cubicBezTo>
                  <a:pt x="903" y="1579"/>
                  <a:pt x="879" y="1555"/>
                  <a:pt x="879" y="1525"/>
                </a:cubicBezTo>
                <a:lnTo>
                  <a:pt x="879" y="1496"/>
                </a:lnTo>
                <a:cubicBezTo>
                  <a:pt x="879" y="1466"/>
                  <a:pt x="903" y="1442"/>
                  <a:pt x="932" y="1442"/>
                </a:cubicBezTo>
                <a:lnTo>
                  <a:pt x="962" y="1442"/>
                </a:lnTo>
                <a:cubicBezTo>
                  <a:pt x="992" y="1442"/>
                  <a:pt x="1016" y="1466"/>
                  <a:pt x="1016" y="1496"/>
                </a:cubicBezTo>
                <a:lnTo>
                  <a:pt x="1016" y="1525"/>
                </a:lnTo>
                <a:cubicBezTo>
                  <a:pt x="1016" y="1555"/>
                  <a:pt x="992" y="1579"/>
                  <a:pt x="962" y="1579"/>
                </a:cubicBezTo>
                <a:close/>
                <a:moveTo>
                  <a:pt x="413" y="1579"/>
                </a:moveTo>
                <a:lnTo>
                  <a:pt x="383" y="1579"/>
                </a:lnTo>
                <a:cubicBezTo>
                  <a:pt x="353" y="1579"/>
                  <a:pt x="329" y="1555"/>
                  <a:pt x="329" y="1525"/>
                </a:cubicBezTo>
                <a:lnTo>
                  <a:pt x="329" y="1496"/>
                </a:lnTo>
                <a:cubicBezTo>
                  <a:pt x="329" y="1466"/>
                  <a:pt x="353" y="1442"/>
                  <a:pt x="383" y="1442"/>
                </a:cubicBezTo>
                <a:lnTo>
                  <a:pt x="413" y="1442"/>
                </a:lnTo>
                <a:cubicBezTo>
                  <a:pt x="442" y="1442"/>
                  <a:pt x="466" y="1466"/>
                  <a:pt x="466" y="1496"/>
                </a:cubicBezTo>
                <a:lnTo>
                  <a:pt x="466" y="1525"/>
                </a:lnTo>
                <a:cubicBezTo>
                  <a:pt x="466" y="1555"/>
                  <a:pt x="442" y="1579"/>
                  <a:pt x="413" y="1579"/>
                </a:cubicBezTo>
                <a:close/>
                <a:moveTo>
                  <a:pt x="687" y="1579"/>
                </a:moveTo>
                <a:lnTo>
                  <a:pt x="658" y="1579"/>
                </a:lnTo>
                <a:cubicBezTo>
                  <a:pt x="628" y="1579"/>
                  <a:pt x="604" y="1555"/>
                  <a:pt x="604" y="1525"/>
                </a:cubicBezTo>
                <a:lnTo>
                  <a:pt x="604" y="1496"/>
                </a:lnTo>
                <a:cubicBezTo>
                  <a:pt x="604" y="1466"/>
                  <a:pt x="628" y="1442"/>
                  <a:pt x="658" y="1442"/>
                </a:cubicBezTo>
                <a:lnTo>
                  <a:pt x="687" y="1442"/>
                </a:lnTo>
                <a:cubicBezTo>
                  <a:pt x="717" y="1442"/>
                  <a:pt x="741" y="1466"/>
                  <a:pt x="741" y="1496"/>
                </a:cubicBezTo>
                <a:lnTo>
                  <a:pt x="741" y="1525"/>
                </a:lnTo>
                <a:cubicBezTo>
                  <a:pt x="741" y="1555"/>
                  <a:pt x="717" y="1579"/>
                  <a:pt x="687" y="1579"/>
                </a:cubicBezTo>
                <a:close/>
                <a:moveTo>
                  <a:pt x="1511" y="1030"/>
                </a:moveTo>
                <a:lnTo>
                  <a:pt x="1481" y="1030"/>
                </a:lnTo>
                <a:cubicBezTo>
                  <a:pt x="1452" y="1030"/>
                  <a:pt x="1428" y="1006"/>
                  <a:pt x="1428" y="976"/>
                </a:cubicBezTo>
                <a:lnTo>
                  <a:pt x="1428" y="947"/>
                </a:lnTo>
                <a:cubicBezTo>
                  <a:pt x="1428" y="917"/>
                  <a:pt x="1452" y="893"/>
                  <a:pt x="1481" y="893"/>
                </a:cubicBezTo>
                <a:lnTo>
                  <a:pt x="1511" y="893"/>
                </a:lnTo>
                <a:cubicBezTo>
                  <a:pt x="1541" y="893"/>
                  <a:pt x="1565" y="917"/>
                  <a:pt x="1565" y="947"/>
                </a:cubicBezTo>
                <a:lnTo>
                  <a:pt x="1565" y="976"/>
                </a:lnTo>
                <a:cubicBezTo>
                  <a:pt x="1565" y="1006"/>
                  <a:pt x="1541" y="1030"/>
                  <a:pt x="1511" y="1030"/>
                </a:cubicBezTo>
                <a:close/>
                <a:moveTo>
                  <a:pt x="1236" y="1030"/>
                </a:moveTo>
                <a:lnTo>
                  <a:pt x="1207" y="1030"/>
                </a:lnTo>
                <a:cubicBezTo>
                  <a:pt x="1177" y="1030"/>
                  <a:pt x="1153" y="1006"/>
                  <a:pt x="1153" y="976"/>
                </a:cubicBezTo>
                <a:lnTo>
                  <a:pt x="1153" y="947"/>
                </a:lnTo>
                <a:cubicBezTo>
                  <a:pt x="1153" y="917"/>
                  <a:pt x="1177" y="893"/>
                  <a:pt x="1207" y="893"/>
                </a:cubicBezTo>
                <a:lnTo>
                  <a:pt x="1236" y="893"/>
                </a:lnTo>
                <a:cubicBezTo>
                  <a:pt x="1266" y="893"/>
                  <a:pt x="1290" y="917"/>
                  <a:pt x="1290" y="947"/>
                </a:cubicBezTo>
                <a:lnTo>
                  <a:pt x="1290" y="976"/>
                </a:lnTo>
                <a:cubicBezTo>
                  <a:pt x="1290" y="1006"/>
                  <a:pt x="1266" y="1030"/>
                  <a:pt x="1236" y="1030"/>
                </a:cubicBezTo>
                <a:close/>
                <a:moveTo>
                  <a:pt x="962" y="1030"/>
                </a:moveTo>
                <a:lnTo>
                  <a:pt x="932" y="1030"/>
                </a:lnTo>
                <a:cubicBezTo>
                  <a:pt x="903" y="1030"/>
                  <a:pt x="879" y="1006"/>
                  <a:pt x="879" y="976"/>
                </a:cubicBezTo>
                <a:lnTo>
                  <a:pt x="879" y="947"/>
                </a:lnTo>
                <a:cubicBezTo>
                  <a:pt x="879" y="917"/>
                  <a:pt x="903" y="893"/>
                  <a:pt x="932" y="893"/>
                </a:cubicBezTo>
                <a:lnTo>
                  <a:pt x="962" y="893"/>
                </a:lnTo>
                <a:cubicBezTo>
                  <a:pt x="992" y="893"/>
                  <a:pt x="1016" y="917"/>
                  <a:pt x="1016" y="947"/>
                </a:cubicBezTo>
                <a:lnTo>
                  <a:pt x="1016" y="976"/>
                </a:lnTo>
                <a:cubicBezTo>
                  <a:pt x="1016" y="1006"/>
                  <a:pt x="992" y="1030"/>
                  <a:pt x="962" y="1030"/>
                </a:cubicBezTo>
                <a:close/>
                <a:moveTo>
                  <a:pt x="687" y="1030"/>
                </a:moveTo>
                <a:lnTo>
                  <a:pt x="658" y="1030"/>
                </a:lnTo>
                <a:cubicBezTo>
                  <a:pt x="628" y="1030"/>
                  <a:pt x="604" y="1006"/>
                  <a:pt x="604" y="976"/>
                </a:cubicBezTo>
                <a:lnTo>
                  <a:pt x="604" y="947"/>
                </a:lnTo>
                <a:cubicBezTo>
                  <a:pt x="604" y="917"/>
                  <a:pt x="628" y="893"/>
                  <a:pt x="658" y="893"/>
                </a:cubicBezTo>
                <a:lnTo>
                  <a:pt x="687" y="893"/>
                </a:lnTo>
                <a:cubicBezTo>
                  <a:pt x="717" y="893"/>
                  <a:pt x="741" y="917"/>
                  <a:pt x="741" y="947"/>
                </a:cubicBezTo>
                <a:lnTo>
                  <a:pt x="741" y="976"/>
                </a:lnTo>
                <a:cubicBezTo>
                  <a:pt x="741" y="1006"/>
                  <a:pt x="717" y="1030"/>
                  <a:pt x="687" y="1030"/>
                </a:cubicBezTo>
                <a:close/>
                <a:moveTo>
                  <a:pt x="1511" y="1304"/>
                </a:moveTo>
                <a:lnTo>
                  <a:pt x="1481" y="1304"/>
                </a:lnTo>
                <a:cubicBezTo>
                  <a:pt x="1452" y="1304"/>
                  <a:pt x="1428" y="1280"/>
                  <a:pt x="1428" y="1251"/>
                </a:cubicBezTo>
                <a:lnTo>
                  <a:pt x="1428" y="1221"/>
                </a:lnTo>
                <a:cubicBezTo>
                  <a:pt x="1428" y="1192"/>
                  <a:pt x="1452" y="1168"/>
                  <a:pt x="1481" y="1168"/>
                </a:cubicBezTo>
                <a:lnTo>
                  <a:pt x="1511" y="1168"/>
                </a:lnTo>
                <a:cubicBezTo>
                  <a:pt x="1541" y="1168"/>
                  <a:pt x="1565" y="1192"/>
                  <a:pt x="1565" y="1221"/>
                </a:cubicBezTo>
                <a:lnTo>
                  <a:pt x="1565" y="1251"/>
                </a:lnTo>
                <a:cubicBezTo>
                  <a:pt x="1565" y="1280"/>
                  <a:pt x="1541" y="1304"/>
                  <a:pt x="1511" y="1304"/>
                </a:cubicBezTo>
                <a:close/>
                <a:moveTo>
                  <a:pt x="1236" y="1304"/>
                </a:moveTo>
                <a:lnTo>
                  <a:pt x="1207" y="1304"/>
                </a:lnTo>
                <a:cubicBezTo>
                  <a:pt x="1177" y="1304"/>
                  <a:pt x="1153" y="1280"/>
                  <a:pt x="1153" y="1251"/>
                </a:cubicBezTo>
                <a:lnTo>
                  <a:pt x="1153" y="1221"/>
                </a:lnTo>
                <a:cubicBezTo>
                  <a:pt x="1153" y="1192"/>
                  <a:pt x="1177" y="1168"/>
                  <a:pt x="1207" y="1168"/>
                </a:cubicBezTo>
                <a:lnTo>
                  <a:pt x="1236" y="1168"/>
                </a:lnTo>
                <a:cubicBezTo>
                  <a:pt x="1266" y="1168"/>
                  <a:pt x="1290" y="1192"/>
                  <a:pt x="1290" y="1221"/>
                </a:cubicBezTo>
                <a:lnTo>
                  <a:pt x="1290" y="1251"/>
                </a:lnTo>
                <a:cubicBezTo>
                  <a:pt x="1290" y="1280"/>
                  <a:pt x="1266" y="1304"/>
                  <a:pt x="1236" y="1304"/>
                </a:cubicBezTo>
                <a:close/>
                <a:moveTo>
                  <a:pt x="962" y="1304"/>
                </a:moveTo>
                <a:lnTo>
                  <a:pt x="932" y="1304"/>
                </a:lnTo>
                <a:cubicBezTo>
                  <a:pt x="903" y="1304"/>
                  <a:pt x="879" y="1280"/>
                  <a:pt x="879" y="1251"/>
                </a:cubicBezTo>
                <a:lnTo>
                  <a:pt x="879" y="1221"/>
                </a:lnTo>
                <a:cubicBezTo>
                  <a:pt x="879" y="1192"/>
                  <a:pt x="903" y="1168"/>
                  <a:pt x="932" y="1168"/>
                </a:cubicBezTo>
                <a:lnTo>
                  <a:pt x="962" y="1168"/>
                </a:lnTo>
                <a:cubicBezTo>
                  <a:pt x="992" y="1168"/>
                  <a:pt x="1016" y="1192"/>
                  <a:pt x="1016" y="1221"/>
                </a:cubicBezTo>
                <a:lnTo>
                  <a:pt x="1016" y="1251"/>
                </a:lnTo>
                <a:cubicBezTo>
                  <a:pt x="1016" y="1280"/>
                  <a:pt x="992" y="1304"/>
                  <a:pt x="962" y="1304"/>
                </a:cubicBezTo>
                <a:close/>
                <a:moveTo>
                  <a:pt x="413" y="1304"/>
                </a:moveTo>
                <a:lnTo>
                  <a:pt x="383" y="1304"/>
                </a:lnTo>
                <a:cubicBezTo>
                  <a:pt x="353" y="1304"/>
                  <a:pt x="329" y="1280"/>
                  <a:pt x="329" y="1251"/>
                </a:cubicBezTo>
                <a:lnTo>
                  <a:pt x="329" y="1221"/>
                </a:lnTo>
                <a:cubicBezTo>
                  <a:pt x="329" y="1192"/>
                  <a:pt x="353" y="1168"/>
                  <a:pt x="383" y="1168"/>
                </a:cubicBezTo>
                <a:lnTo>
                  <a:pt x="413" y="1168"/>
                </a:lnTo>
                <a:cubicBezTo>
                  <a:pt x="442" y="1168"/>
                  <a:pt x="466" y="1192"/>
                  <a:pt x="466" y="1221"/>
                </a:cubicBezTo>
                <a:lnTo>
                  <a:pt x="466" y="1251"/>
                </a:lnTo>
                <a:cubicBezTo>
                  <a:pt x="466" y="1280"/>
                  <a:pt x="442" y="1304"/>
                  <a:pt x="413" y="1304"/>
                </a:cubicBezTo>
                <a:close/>
                <a:moveTo>
                  <a:pt x="687" y="1304"/>
                </a:moveTo>
                <a:lnTo>
                  <a:pt x="658" y="1304"/>
                </a:lnTo>
                <a:cubicBezTo>
                  <a:pt x="628" y="1304"/>
                  <a:pt x="604" y="1280"/>
                  <a:pt x="604" y="1251"/>
                </a:cubicBezTo>
                <a:lnTo>
                  <a:pt x="604" y="1221"/>
                </a:lnTo>
                <a:cubicBezTo>
                  <a:pt x="604" y="1192"/>
                  <a:pt x="628" y="1168"/>
                  <a:pt x="658" y="1168"/>
                </a:cubicBezTo>
                <a:lnTo>
                  <a:pt x="687" y="1168"/>
                </a:lnTo>
                <a:cubicBezTo>
                  <a:pt x="717" y="1168"/>
                  <a:pt x="741" y="1192"/>
                  <a:pt x="741" y="1221"/>
                </a:cubicBezTo>
                <a:lnTo>
                  <a:pt x="741" y="1251"/>
                </a:lnTo>
                <a:cubicBezTo>
                  <a:pt x="741" y="1280"/>
                  <a:pt x="717" y="1304"/>
                  <a:pt x="687" y="1304"/>
                </a:cubicBezTo>
                <a:close/>
                <a:moveTo>
                  <a:pt x="953" y="0"/>
                </a:moveTo>
                <a:lnTo>
                  <a:pt x="953" y="400"/>
                </a:lnTo>
                <a:lnTo>
                  <a:pt x="845" y="400"/>
                </a:lnTo>
                <a:lnTo>
                  <a:pt x="845" y="238"/>
                </a:lnTo>
                <a:lnTo>
                  <a:pt x="645" y="238"/>
                </a:lnTo>
                <a:lnTo>
                  <a:pt x="645" y="131"/>
                </a:lnTo>
                <a:lnTo>
                  <a:pt x="845" y="131"/>
                </a:lnTo>
                <a:lnTo>
                  <a:pt x="845" y="0"/>
                </a:lnTo>
                <a:lnTo>
                  <a:pt x="953" y="0"/>
                </a:lnTo>
                <a:close/>
                <a:moveTo>
                  <a:pt x="1404" y="0"/>
                </a:moveTo>
                <a:lnTo>
                  <a:pt x="1404" y="400"/>
                </a:lnTo>
                <a:lnTo>
                  <a:pt x="1296" y="400"/>
                </a:lnTo>
                <a:lnTo>
                  <a:pt x="1296" y="238"/>
                </a:lnTo>
                <a:lnTo>
                  <a:pt x="1096" y="238"/>
                </a:lnTo>
                <a:lnTo>
                  <a:pt x="1096" y="131"/>
                </a:lnTo>
                <a:lnTo>
                  <a:pt x="1296" y="131"/>
                </a:lnTo>
                <a:lnTo>
                  <a:pt x="1296" y="0"/>
                </a:lnTo>
                <a:lnTo>
                  <a:pt x="1404" y="0"/>
                </a:lnTo>
                <a:close/>
                <a:moveTo>
                  <a:pt x="107" y="729"/>
                </a:moveTo>
                <a:lnTo>
                  <a:pt x="107" y="1707"/>
                </a:lnTo>
                <a:cubicBezTo>
                  <a:pt x="107" y="1721"/>
                  <a:pt x="113" y="1733"/>
                  <a:pt x="122" y="1742"/>
                </a:cubicBezTo>
                <a:cubicBezTo>
                  <a:pt x="131" y="1751"/>
                  <a:pt x="143" y="1757"/>
                  <a:pt x="157" y="1757"/>
                </a:cubicBezTo>
                <a:lnTo>
                  <a:pt x="1737" y="1757"/>
                </a:lnTo>
                <a:cubicBezTo>
                  <a:pt x="1751" y="1757"/>
                  <a:pt x="1763" y="1751"/>
                  <a:pt x="1772" y="1742"/>
                </a:cubicBezTo>
                <a:lnTo>
                  <a:pt x="1772" y="1742"/>
                </a:lnTo>
                <a:lnTo>
                  <a:pt x="1772" y="1742"/>
                </a:lnTo>
                <a:cubicBezTo>
                  <a:pt x="1781" y="1733"/>
                  <a:pt x="1787" y="1721"/>
                  <a:pt x="1787" y="1707"/>
                </a:cubicBezTo>
                <a:lnTo>
                  <a:pt x="1787" y="729"/>
                </a:lnTo>
                <a:lnTo>
                  <a:pt x="107" y="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521406" y="5306089"/>
            <a:ext cx="507874" cy="509964"/>
          </a:xfrm>
          <a:prstGeom prst="rect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610449" y="5390489"/>
            <a:ext cx="338950" cy="334766"/>
          </a:xfrm>
          <a:custGeom>
            <a:avLst/>
            <a:gdLst>
              <a:gd name="T0" fmla="*/ 1848 w 1894"/>
              <a:gd name="T1" fmla="*/ 177 h 1864"/>
              <a:gd name="T2" fmla="*/ 1848 w 1894"/>
              <a:gd name="T3" fmla="*/ 1818 h 1864"/>
              <a:gd name="T4" fmla="*/ 157 w 1894"/>
              <a:gd name="T5" fmla="*/ 1864 h 1864"/>
              <a:gd name="T6" fmla="*/ 0 w 1894"/>
              <a:gd name="T7" fmla="*/ 288 h 1864"/>
              <a:gd name="T8" fmla="*/ 46 w 1894"/>
              <a:gd name="T9" fmla="*/ 177 h 1864"/>
              <a:gd name="T10" fmla="*/ 394 w 1894"/>
              <a:gd name="T11" fmla="*/ 0 h 1864"/>
              <a:gd name="T12" fmla="*/ 394 w 1894"/>
              <a:gd name="T13" fmla="*/ 400 h 1864"/>
              <a:gd name="T14" fmla="*/ 122 w 1894"/>
              <a:gd name="T15" fmla="*/ 253 h 1864"/>
              <a:gd name="T16" fmla="*/ 107 w 1894"/>
              <a:gd name="T17" fmla="*/ 621 h 1864"/>
              <a:gd name="T18" fmla="*/ 1772 w 1894"/>
              <a:gd name="T19" fmla="*/ 253 h 1864"/>
              <a:gd name="T20" fmla="*/ 1547 w 1894"/>
              <a:gd name="T21" fmla="*/ 131 h 1864"/>
              <a:gd name="T22" fmla="*/ 1153 w 1894"/>
              <a:gd name="T23" fmla="*/ 1525 h 1864"/>
              <a:gd name="T24" fmla="*/ 1236 w 1894"/>
              <a:gd name="T25" fmla="*/ 1442 h 1864"/>
              <a:gd name="T26" fmla="*/ 1236 w 1894"/>
              <a:gd name="T27" fmla="*/ 1579 h 1864"/>
              <a:gd name="T28" fmla="*/ 879 w 1894"/>
              <a:gd name="T29" fmla="*/ 1525 h 1864"/>
              <a:gd name="T30" fmla="*/ 962 w 1894"/>
              <a:gd name="T31" fmla="*/ 1442 h 1864"/>
              <a:gd name="T32" fmla="*/ 962 w 1894"/>
              <a:gd name="T33" fmla="*/ 1579 h 1864"/>
              <a:gd name="T34" fmla="*/ 329 w 1894"/>
              <a:gd name="T35" fmla="*/ 1525 h 1864"/>
              <a:gd name="T36" fmla="*/ 413 w 1894"/>
              <a:gd name="T37" fmla="*/ 1442 h 1864"/>
              <a:gd name="T38" fmla="*/ 413 w 1894"/>
              <a:gd name="T39" fmla="*/ 1579 h 1864"/>
              <a:gd name="T40" fmla="*/ 604 w 1894"/>
              <a:gd name="T41" fmla="*/ 1525 h 1864"/>
              <a:gd name="T42" fmla="*/ 687 w 1894"/>
              <a:gd name="T43" fmla="*/ 1442 h 1864"/>
              <a:gd name="T44" fmla="*/ 687 w 1894"/>
              <a:gd name="T45" fmla="*/ 1579 h 1864"/>
              <a:gd name="T46" fmla="*/ 1428 w 1894"/>
              <a:gd name="T47" fmla="*/ 976 h 1864"/>
              <a:gd name="T48" fmla="*/ 1511 w 1894"/>
              <a:gd name="T49" fmla="*/ 893 h 1864"/>
              <a:gd name="T50" fmla="*/ 1511 w 1894"/>
              <a:gd name="T51" fmla="*/ 1030 h 1864"/>
              <a:gd name="T52" fmla="*/ 1153 w 1894"/>
              <a:gd name="T53" fmla="*/ 976 h 1864"/>
              <a:gd name="T54" fmla="*/ 1236 w 1894"/>
              <a:gd name="T55" fmla="*/ 893 h 1864"/>
              <a:gd name="T56" fmla="*/ 1236 w 1894"/>
              <a:gd name="T57" fmla="*/ 1030 h 1864"/>
              <a:gd name="T58" fmla="*/ 879 w 1894"/>
              <a:gd name="T59" fmla="*/ 976 h 1864"/>
              <a:gd name="T60" fmla="*/ 962 w 1894"/>
              <a:gd name="T61" fmla="*/ 893 h 1864"/>
              <a:gd name="T62" fmla="*/ 962 w 1894"/>
              <a:gd name="T63" fmla="*/ 1030 h 1864"/>
              <a:gd name="T64" fmla="*/ 604 w 1894"/>
              <a:gd name="T65" fmla="*/ 976 h 1864"/>
              <a:gd name="T66" fmla="*/ 687 w 1894"/>
              <a:gd name="T67" fmla="*/ 893 h 1864"/>
              <a:gd name="T68" fmla="*/ 687 w 1894"/>
              <a:gd name="T69" fmla="*/ 1030 h 1864"/>
              <a:gd name="T70" fmla="*/ 1428 w 1894"/>
              <a:gd name="T71" fmla="*/ 1251 h 1864"/>
              <a:gd name="T72" fmla="*/ 1511 w 1894"/>
              <a:gd name="T73" fmla="*/ 1168 h 1864"/>
              <a:gd name="T74" fmla="*/ 1511 w 1894"/>
              <a:gd name="T75" fmla="*/ 1304 h 1864"/>
              <a:gd name="T76" fmla="*/ 1153 w 1894"/>
              <a:gd name="T77" fmla="*/ 1251 h 1864"/>
              <a:gd name="T78" fmla="*/ 1236 w 1894"/>
              <a:gd name="T79" fmla="*/ 1168 h 1864"/>
              <a:gd name="T80" fmla="*/ 1236 w 1894"/>
              <a:gd name="T81" fmla="*/ 1304 h 1864"/>
              <a:gd name="T82" fmla="*/ 879 w 1894"/>
              <a:gd name="T83" fmla="*/ 1251 h 1864"/>
              <a:gd name="T84" fmla="*/ 962 w 1894"/>
              <a:gd name="T85" fmla="*/ 1168 h 1864"/>
              <a:gd name="T86" fmla="*/ 962 w 1894"/>
              <a:gd name="T87" fmla="*/ 1304 h 1864"/>
              <a:gd name="T88" fmla="*/ 329 w 1894"/>
              <a:gd name="T89" fmla="*/ 1251 h 1864"/>
              <a:gd name="T90" fmla="*/ 413 w 1894"/>
              <a:gd name="T91" fmla="*/ 1168 h 1864"/>
              <a:gd name="T92" fmla="*/ 413 w 1894"/>
              <a:gd name="T93" fmla="*/ 1304 h 1864"/>
              <a:gd name="T94" fmla="*/ 604 w 1894"/>
              <a:gd name="T95" fmla="*/ 1251 h 1864"/>
              <a:gd name="T96" fmla="*/ 687 w 1894"/>
              <a:gd name="T97" fmla="*/ 1168 h 1864"/>
              <a:gd name="T98" fmla="*/ 687 w 1894"/>
              <a:gd name="T99" fmla="*/ 1304 h 1864"/>
              <a:gd name="T100" fmla="*/ 845 w 1894"/>
              <a:gd name="T101" fmla="*/ 400 h 1864"/>
              <a:gd name="T102" fmla="*/ 645 w 1894"/>
              <a:gd name="T103" fmla="*/ 131 h 1864"/>
              <a:gd name="T104" fmla="*/ 953 w 1894"/>
              <a:gd name="T105" fmla="*/ 0 h 1864"/>
              <a:gd name="T106" fmla="*/ 1296 w 1894"/>
              <a:gd name="T107" fmla="*/ 400 h 1864"/>
              <a:gd name="T108" fmla="*/ 1096 w 1894"/>
              <a:gd name="T109" fmla="*/ 131 h 1864"/>
              <a:gd name="T110" fmla="*/ 1404 w 1894"/>
              <a:gd name="T111" fmla="*/ 0 h 1864"/>
              <a:gd name="T112" fmla="*/ 122 w 1894"/>
              <a:gd name="T113" fmla="*/ 1742 h 1864"/>
              <a:gd name="T114" fmla="*/ 1772 w 1894"/>
              <a:gd name="T115" fmla="*/ 1742 h 1864"/>
              <a:gd name="T116" fmla="*/ 1787 w 1894"/>
              <a:gd name="T117" fmla="*/ 1707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4" h="1864">
                <a:moveTo>
                  <a:pt x="1547" y="131"/>
                </a:moveTo>
                <a:lnTo>
                  <a:pt x="1737" y="131"/>
                </a:lnTo>
                <a:cubicBezTo>
                  <a:pt x="1780" y="131"/>
                  <a:pt x="1820" y="149"/>
                  <a:pt x="1848" y="177"/>
                </a:cubicBezTo>
                <a:cubicBezTo>
                  <a:pt x="1876" y="206"/>
                  <a:pt x="1894" y="245"/>
                  <a:pt x="1894" y="288"/>
                </a:cubicBezTo>
                <a:lnTo>
                  <a:pt x="1894" y="1707"/>
                </a:lnTo>
                <a:cubicBezTo>
                  <a:pt x="1894" y="1750"/>
                  <a:pt x="1876" y="1789"/>
                  <a:pt x="1848" y="1818"/>
                </a:cubicBezTo>
                <a:lnTo>
                  <a:pt x="1848" y="1818"/>
                </a:lnTo>
                <a:cubicBezTo>
                  <a:pt x="1820" y="1846"/>
                  <a:pt x="1780" y="1864"/>
                  <a:pt x="1737" y="1864"/>
                </a:cubicBezTo>
                <a:lnTo>
                  <a:pt x="157" y="1864"/>
                </a:lnTo>
                <a:cubicBezTo>
                  <a:pt x="114" y="1864"/>
                  <a:pt x="74" y="1846"/>
                  <a:pt x="46" y="1818"/>
                </a:cubicBezTo>
                <a:cubicBezTo>
                  <a:pt x="18" y="1789"/>
                  <a:pt x="0" y="1750"/>
                  <a:pt x="0" y="1707"/>
                </a:cubicBezTo>
                <a:lnTo>
                  <a:pt x="0" y="288"/>
                </a:lnTo>
                <a:cubicBezTo>
                  <a:pt x="0" y="245"/>
                  <a:pt x="18" y="206"/>
                  <a:pt x="46" y="177"/>
                </a:cubicBezTo>
                <a:lnTo>
                  <a:pt x="46" y="177"/>
                </a:lnTo>
                <a:lnTo>
                  <a:pt x="46" y="177"/>
                </a:lnTo>
                <a:cubicBezTo>
                  <a:pt x="74" y="149"/>
                  <a:pt x="114" y="131"/>
                  <a:pt x="157" y="131"/>
                </a:cubicBezTo>
                <a:lnTo>
                  <a:pt x="394" y="131"/>
                </a:lnTo>
                <a:lnTo>
                  <a:pt x="394" y="0"/>
                </a:lnTo>
                <a:lnTo>
                  <a:pt x="501" y="0"/>
                </a:lnTo>
                <a:lnTo>
                  <a:pt x="501" y="400"/>
                </a:lnTo>
                <a:lnTo>
                  <a:pt x="394" y="400"/>
                </a:lnTo>
                <a:lnTo>
                  <a:pt x="394" y="238"/>
                </a:lnTo>
                <a:lnTo>
                  <a:pt x="157" y="238"/>
                </a:lnTo>
                <a:cubicBezTo>
                  <a:pt x="143" y="238"/>
                  <a:pt x="131" y="244"/>
                  <a:pt x="122" y="253"/>
                </a:cubicBezTo>
                <a:lnTo>
                  <a:pt x="122" y="253"/>
                </a:lnTo>
                <a:cubicBezTo>
                  <a:pt x="113" y="262"/>
                  <a:pt x="107" y="274"/>
                  <a:pt x="107" y="288"/>
                </a:cubicBezTo>
                <a:lnTo>
                  <a:pt x="107" y="621"/>
                </a:lnTo>
                <a:lnTo>
                  <a:pt x="1787" y="621"/>
                </a:lnTo>
                <a:lnTo>
                  <a:pt x="1787" y="288"/>
                </a:lnTo>
                <a:cubicBezTo>
                  <a:pt x="1787" y="274"/>
                  <a:pt x="1781" y="262"/>
                  <a:pt x="1772" y="253"/>
                </a:cubicBezTo>
                <a:cubicBezTo>
                  <a:pt x="1763" y="244"/>
                  <a:pt x="1751" y="238"/>
                  <a:pt x="1737" y="238"/>
                </a:cubicBezTo>
                <a:lnTo>
                  <a:pt x="1547" y="238"/>
                </a:lnTo>
                <a:lnTo>
                  <a:pt x="1547" y="131"/>
                </a:lnTo>
                <a:close/>
                <a:moveTo>
                  <a:pt x="1236" y="1579"/>
                </a:moveTo>
                <a:lnTo>
                  <a:pt x="1207" y="1579"/>
                </a:lnTo>
                <a:cubicBezTo>
                  <a:pt x="1177" y="1579"/>
                  <a:pt x="1153" y="1555"/>
                  <a:pt x="1153" y="1525"/>
                </a:cubicBezTo>
                <a:lnTo>
                  <a:pt x="1153" y="1496"/>
                </a:lnTo>
                <a:cubicBezTo>
                  <a:pt x="1153" y="1466"/>
                  <a:pt x="1177" y="1442"/>
                  <a:pt x="1207" y="1442"/>
                </a:cubicBezTo>
                <a:lnTo>
                  <a:pt x="1236" y="1442"/>
                </a:lnTo>
                <a:cubicBezTo>
                  <a:pt x="1266" y="1442"/>
                  <a:pt x="1290" y="1466"/>
                  <a:pt x="1290" y="1496"/>
                </a:cubicBezTo>
                <a:lnTo>
                  <a:pt x="1290" y="1525"/>
                </a:lnTo>
                <a:cubicBezTo>
                  <a:pt x="1290" y="1555"/>
                  <a:pt x="1266" y="1579"/>
                  <a:pt x="1236" y="1579"/>
                </a:cubicBezTo>
                <a:close/>
                <a:moveTo>
                  <a:pt x="962" y="1579"/>
                </a:moveTo>
                <a:lnTo>
                  <a:pt x="932" y="1579"/>
                </a:lnTo>
                <a:cubicBezTo>
                  <a:pt x="903" y="1579"/>
                  <a:pt x="879" y="1555"/>
                  <a:pt x="879" y="1525"/>
                </a:cubicBezTo>
                <a:lnTo>
                  <a:pt x="879" y="1496"/>
                </a:lnTo>
                <a:cubicBezTo>
                  <a:pt x="879" y="1466"/>
                  <a:pt x="903" y="1442"/>
                  <a:pt x="932" y="1442"/>
                </a:cubicBezTo>
                <a:lnTo>
                  <a:pt x="962" y="1442"/>
                </a:lnTo>
                <a:cubicBezTo>
                  <a:pt x="992" y="1442"/>
                  <a:pt x="1016" y="1466"/>
                  <a:pt x="1016" y="1496"/>
                </a:cubicBezTo>
                <a:lnTo>
                  <a:pt x="1016" y="1525"/>
                </a:lnTo>
                <a:cubicBezTo>
                  <a:pt x="1016" y="1555"/>
                  <a:pt x="992" y="1579"/>
                  <a:pt x="962" y="1579"/>
                </a:cubicBezTo>
                <a:close/>
                <a:moveTo>
                  <a:pt x="413" y="1579"/>
                </a:moveTo>
                <a:lnTo>
                  <a:pt x="383" y="1579"/>
                </a:lnTo>
                <a:cubicBezTo>
                  <a:pt x="353" y="1579"/>
                  <a:pt x="329" y="1555"/>
                  <a:pt x="329" y="1525"/>
                </a:cubicBezTo>
                <a:lnTo>
                  <a:pt x="329" y="1496"/>
                </a:lnTo>
                <a:cubicBezTo>
                  <a:pt x="329" y="1466"/>
                  <a:pt x="353" y="1442"/>
                  <a:pt x="383" y="1442"/>
                </a:cubicBezTo>
                <a:lnTo>
                  <a:pt x="413" y="1442"/>
                </a:lnTo>
                <a:cubicBezTo>
                  <a:pt x="442" y="1442"/>
                  <a:pt x="466" y="1466"/>
                  <a:pt x="466" y="1496"/>
                </a:cubicBezTo>
                <a:lnTo>
                  <a:pt x="466" y="1525"/>
                </a:lnTo>
                <a:cubicBezTo>
                  <a:pt x="466" y="1555"/>
                  <a:pt x="442" y="1579"/>
                  <a:pt x="413" y="1579"/>
                </a:cubicBezTo>
                <a:close/>
                <a:moveTo>
                  <a:pt x="687" y="1579"/>
                </a:moveTo>
                <a:lnTo>
                  <a:pt x="658" y="1579"/>
                </a:lnTo>
                <a:cubicBezTo>
                  <a:pt x="628" y="1579"/>
                  <a:pt x="604" y="1555"/>
                  <a:pt x="604" y="1525"/>
                </a:cubicBezTo>
                <a:lnTo>
                  <a:pt x="604" y="1496"/>
                </a:lnTo>
                <a:cubicBezTo>
                  <a:pt x="604" y="1466"/>
                  <a:pt x="628" y="1442"/>
                  <a:pt x="658" y="1442"/>
                </a:cubicBezTo>
                <a:lnTo>
                  <a:pt x="687" y="1442"/>
                </a:lnTo>
                <a:cubicBezTo>
                  <a:pt x="717" y="1442"/>
                  <a:pt x="741" y="1466"/>
                  <a:pt x="741" y="1496"/>
                </a:cubicBezTo>
                <a:lnTo>
                  <a:pt x="741" y="1525"/>
                </a:lnTo>
                <a:cubicBezTo>
                  <a:pt x="741" y="1555"/>
                  <a:pt x="717" y="1579"/>
                  <a:pt x="687" y="1579"/>
                </a:cubicBezTo>
                <a:close/>
                <a:moveTo>
                  <a:pt x="1511" y="1030"/>
                </a:moveTo>
                <a:lnTo>
                  <a:pt x="1481" y="1030"/>
                </a:lnTo>
                <a:cubicBezTo>
                  <a:pt x="1452" y="1030"/>
                  <a:pt x="1428" y="1006"/>
                  <a:pt x="1428" y="976"/>
                </a:cubicBezTo>
                <a:lnTo>
                  <a:pt x="1428" y="947"/>
                </a:lnTo>
                <a:cubicBezTo>
                  <a:pt x="1428" y="917"/>
                  <a:pt x="1452" y="893"/>
                  <a:pt x="1481" y="893"/>
                </a:cubicBezTo>
                <a:lnTo>
                  <a:pt x="1511" y="893"/>
                </a:lnTo>
                <a:cubicBezTo>
                  <a:pt x="1541" y="893"/>
                  <a:pt x="1565" y="917"/>
                  <a:pt x="1565" y="947"/>
                </a:cubicBezTo>
                <a:lnTo>
                  <a:pt x="1565" y="976"/>
                </a:lnTo>
                <a:cubicBezTo>
                  <a:pt x="1565" y="1006"/>
                  <a:pt x="1541" y="1030"/>
                  <a:pt x="1511" y="1030"/>
                </a:cubicBezTo>
                <a:close/>
                <a:moveTo>
                  <a:pt x="1236" y="1030"/>
                </a:moveTo>
                <a:lnTo>
                  <a:pt x="1207" y="1030"/>
                </a:lnTo>
                <a:cubicBezTo>
                  <a:pt x="1177" y="1030"/>
                  <a:pt x="1153" y="1006"/>
                  <a:pt x="1153" y="976"/>
                </a:cubicBezTo>
                <a:lnTo>
                  <a:pt x="1153" y="947"/>
                </a:lnTo>
                <a:cubicBezTo>
                  <a:pt x="1153" y="917"/>
                  <a:pt x="1177" y="893"/>
                  <a:pt x="1207" y="893"/>
                </a:cubicBezTo>
                <a:lnTo>
                  <a:pt x="1236" y="893"/>
                </a:lnTo>
                <a:cubicBezTo>
                  <a:pt x="1266" y="893"/>
                  <a:pt x="1290" y="917"/>
                  <a:pt x="1290" y="947"/>
                </a:cubicBezTo>
                <a:lnTo>
                  <a:pt x="1290" y="976"/>
                </a:lnTo>
                <a:cubicBezTo>
                  <a:pt x="1290" y="1006"/>
                  <a:pt x="1266" y="1030"/>
                  <a:pt x="1236" y="1030"/>
                </a:cubicBezTo>
                <a:close/>
                <a:moveTo>
                  <a:pt x="962" y="1030"/>
                </a:moveTo>
                <a:lnTo>
                  <a:pt x="932" y="1030"/>
                </a:lnTo>
                <a:cubicBezTo>
                  <a:pt x="903" y="1030"/>
                  <a:pt x="879" y="1006"/>
                  <a:pt x="879" y="976"/>
                </a:cubicBezTo>
                <a:lnTo>
                  <a:pt x="879" y="947"/>
                </a:lnTo>
                <a:cubicBezTo>
                  <a:pt x="879" y="917"/>
                  <a:pt x="903" y="893"/>
                  <a:pt x="932" y="893"/>
                </a:cubicBezTo>
                <a:lnTo>
                  <a:pt x="962" y="893"/>
                </a:lnTo>
                <a:cubicBezTo>
                  <a:pt x="992" y="893"/>
                  <a:pt x="1016" y="917"/>
                  <a:pt x="1016" y="947"/>
                </a:cubicBezTo>
                <a:lnTo>
                  <a:pt x="1016" y="976"/>
                </a:lnTo>
                <a:cubicBezTo>
                  <a:pt x="1016" y="1006"/>
                  <a:pt x="992" y="1030"/>
                  <a:pt x="962" y="1030"/>
                </a:cubicBezTo>
                <a:close/>
                <a:moveTo>
                  <a:pt x="687" y="1030"/>
                </a:moveTo>
                <a:lnTo>
                  <a:pt x="658" y="1030"/>
                </a:lnTo>
                <a:cubicBezTo>
                  <a:pt x="628" y="1030"/>
                  <a:pt x="604" y="1006"/>
                  <a:pt x="604" y="976"/>
                </a:cubicBezTo>
                <a:lnTo>
                  <a:pt x="604" y="947"/>
                </a:lnTo>
                <a:cubicBezTo>
                  <a:pt x="604" y="917"/>
                  <a:pt x="628" y="893"/>
                  <a:pt x="658" y="893"/>
                </a:cubicBezTo>
                <a:lnTo>
                  <a:pt x="687" y="893"/>
                </a:lnTo>
                <a:cubicBezTo>
                  <a:pt x="717" y="893"/>
                  <a:pt x="741" y="917"/>
                  <a:pt x="741" y="947"/>
                </a:cubicBezTo>
                <a:lnTo>
                  <a:pt x="741" y="976"/>
                </a:lnTo>
                <a:cubicBezTo>
                  <a:pt x="741" y="1006"/>
                  <a:pt x="717" y="1030"/>
                  <a:pt x="687" y="1030"/>
                </a:cubicBezTo>
                <a:close/>
                <a:moveTo>
                  <a:pt x="1511" y="1304"/>
                </a:moveTo>
                <a:lnTo>
                  <a:pt x="1481" y="1304"/>
                </a:lnTo>
                <a:cubicBezTo>
                  <a:pt x="1452" y="1304"/>
                  <a:pt x="1428" y="1280"/>
                  <a:pt x="1428" y="1251"/>
                </a:cubicBezTo>
                <a:lnTo>
                  <a:pt x="1428" y="1221"/>
                </a:lnTo>
                <a:cubicBezTo>
                  <a:pt x="1428" y="1192"/>
                  <a:pt x="1452" y="1168"/>
                  <a:pt x="1481" y="1168"/>
                </a:cubicBezTo>
                <a:lnTo>
                  <a:pt x="1511" y="1168"/>
                </a:lnTo>
                <a:cubicBezTo>
                  <a:pt x="1541" y="1168"/>
                  <a:pt x="1565" y="1192"/>
                  <a:pt x="1565" y="1221"/>
                </a:cubicBezTo>
                <a:lnTo>
                  <a:pt x="1565" y="1251"/>
                </a:lnTo>
                <a:cubicBezTo>
                  <a:pt x="1565" y="1280"/>
                  <a:pt x="1541" y="1304"/>
                  <a:pt x="1511" y="1304"/>
                </a:cubicBezTo>
                <a:close/>
                <a:moveTo>
                  <a:pt x="1236" y="1304"/>
                </a:moveTo>
                <a:lnTo>
                  <a:pt x="1207" y="1304"/>
                </a:lnTo>
                <a:cubicBezTo>
                  <a:pt x="1177" y="1304"/>
                  <a:pt x="1153" y="1280"/>
                  <a:pt x="1153" y="1251"/>
                </a:cubicBezTo>
                <a:lnTo>
                  <a:pt x="1153" y="1221"/>
                </a:lnTo>
                <a:cubicBezTo>
                  <a:pt x="1153" y="1192"/>
                  <a:pt x="1177" y="1168"/>
                  <a:pt x="1207" y="1168"/>
                </a:cubicBezTo>
                <a:lnTo>
                  <a:pt x="1236" y="1168"/>
                </a:lnTo>
                <a:cubicBezTo>
                  <a:pt x="1266" y="1168"/>
                  <a:pt x="1290" y="1192"/>
                  <a:pt x="1290" y="1221"/>
                </a:cubicBezTo>
                <a:lnTo>
                  <a:pt x="1290" y="1251"/>
                </a:lnTo>
                <a:cubicBezTo>
                  <a:pt x="1290" y="1280"/>
                  <a:pt x="1266" y="1304"/>
                  <a:pt x="1236" y="1304"/>
                </a:cubicBezTo>
                <a:close/>
                <a:moveTo>
                  <a:pt x="962" y="1304"/>
                </a:moveTo>
                <a:lnTo>
                  <a:pt x="932" y="1304"/>
                </a:lnTo>
                <a:cubicBezTo>
                  <a:pt x="903" y="1304"/>
                  <a:pt x="879" y="1280"/>
                  <a:pt x="879" y="1251"/>
                </a:cubicBezTo>
                <a:lnTo>
                  <a:pt x="879" y="1221"/>
                </a:lnTo>
                <a:cubicBezTo>
                  <a:pt x="879" y="1192"/>
                  <a:pt x="903" y="1168"/>
                  <a:pt x="932" y="1168"/>
                </a:cubicBezTo>
                <a:lnTo>
                  <a:pt x="962" y="1168"/>
                </a:lnTo>
                <a:cubicBezTo>
                  <a:pt x="992" y="1168"/>
                  <a:pt x="1016" y="1192"/>
                  <a:pt x="1016" y="1221"/>
                </a:cubicBezTo>
                <a:lnTo>
                  <a:pt x="1016" y="1251"/>
                </a:lnTo>
                <a:cubicBezTo>
                  <a:pt x="1016" y="1280"/>
                  <a:pt x="992" y="1304"/>
                  <a:pt x="962" y="1304"/>
                </a:cubicBezTo>
                <a:close/>
                <a:moveTo>
                  <a:pt x="413" y="1304"/>
                </a:moveTo>
                <a:lnTo>
                  <a:pt x="383" y="1304"/>
                </a:lnTo>
                <a:cubicBezTo>
                  <a:pt x="353" y="1304"/>
                  <a:pt x="329" y="1280"/>
                  <a:pt x="329" y="1251"/>
                </a:cubicBezTo>
                <a:lnTo>
                  <a:pt x="329" y="1221"/>
                </a:lnTo>
                <a:cubicBezTo>
                  <a:pt x="329" y="1192"/>
                  <a:pt x="353" y="1168"/>
                  <a:pt x="383" y="1168"/>
                </a:cubicBezTo>
                <a:lnTo>
                  <a:pt x="413" y="1168"/>
                </a:lnTo>
                <a:cubicBezTo>
                  <a:pt x="442" y="1168"/>
                  <a:pt x="466" y="1192"/>
                  <a:pt x="466" y="1221"/>
                </a:cubicBezTo>
                <a:lnTo>
                  <a:pt x="466" y="1251"/>
                </a:lnTo>
                <a:cubicBezTo>
                  <a:pt x="466" y="1280"/>
                  <a:pt x="442" y="1304"/>
                  <a:pt x="413" y="1304"/>
                </a:cubicBezTo>
                <a:close/>
                <a:moveTo>
                  <a:pt x="687" y="1304"/>
                </a:moveTo>
                <a:lnTo>
                  <a:pt x="658" y="1304"/>
                </a:lnTo>
                <a:cubicBezTo>
                  <a:pt x="628" y="1304"/>
                  <a:pt x="604" y="1280"/>
                  <a:pt x="604" y="1251"/>
                </a:cubicBezTo>
                <a:lnTo>
                  <a:pt x="604" y="1221"/>
                </a:lnTo>
                <a:cubicBezTo>
                  <a:pt x="604" y="1192"/>
                  <a:pt x="628" y="1168"/>
                  <a:pt x="658" y="1168"/>
                </a:cubicBezTo>
                <a:lnTo>
                  <a:pt x="687" y="1168"/>
                </a:lnTo>
                <a:cubicBezTo>
                  <a:pt x="717" y="1168"/>
                  <a:pt x="741" y="1192"/>
                  <a:pt x="741" y="1221"/>
                </a:cubicBezTo>
                <a:lnTo>
                  <a:pt x="741" y="1251"/>
                </a:lnTo>
                <a:cubicBezTo>
                  <a:pt x="741" y="1280"/>
                  <a:pt x="717" y="1304"/>
                  <a:pt x="687" y="1304"/>
                </a:cubicBezTo>
                <a:close/>
                <a:moveTo>
                  <a:pt x="953" y="0"/>
                </a:moveTo>
                <a:lnTo>
                  <a:pt x="953" y="400"/>
                </a:lnTo>
                <a:lnTo>
                  <a:pt x="845" y="400"/>
                </a:lnTo>
                <a:lnTo>
                  <a:pt x="845" y="238"/>
                </a:lnTo>
                <a:lnTo>
                  <a:pt x="645" y="238"/>
                </a:lnTo>
                <a:lnTo>
                  <a:pt x="645" y="131"/>
                </a:lnTo>
                <a:lnTo>
                  <a:pt x="845" y="131"/>
                </a:lnTo>
                <a:lnTo>
                  <a:pt x="845" y="0"/>
                </a:lnTo>
                <a:lnTo>
                  <a:pt x="953" y="0"/>
                </a:lnTo>
                <a:close/>
                <a:moveTo>
                  <a:pt x="1404" y="0"/>
                </a:moveTo>
                <a:lnTo>
                  <a:pt x="1404" y="400"/>
                </a:lnTo>
                <a:lnTo>
                  <a:pt x="1296" y="400"/>
                </a:lnTo>
                <a:lnTo>
                  <a:pt x="1296" y="238"/>
                </a:lnTo>
                <a:lnTo>
                  <a:pt x="1096" y="238"/>
                </a:lnTo>
                <a:lnTo>
                  <a:pt x="1096" y="131"/>
                </a:lnTo>
                <a:lnTo>
                  <a:pt x="1296" y="131"/>
                </a:lnTo>
                <a:lnTo>
                  <a:pt x="1296" y="0"/>
                </a:lnTo>
                <a:lnTo>
                  <a:pt x="1404" y="0"/>
                </a:lnTo>
                <a:close/>
                <a:moveTo>
                  <a:pt x="107" y="729"/>
                </a:moveTo>
                <a:lnTo>
                  <a:pt x="107" y="1707"/>
                </a:lnTo>
                <a:cubicBezTo>
                  <a:pt x="107" y="1721"/>
                  <a:pt x="113" y="1733"/>
                  <a:pt x="122" y="1742"/>
                </a:cubicBezTo>
                <a:cubicBezTo>
                  <a:pt x="131" y="1751"/>
                  <a:pt x="143" y="1757"/>
                  <a:pt x="157" y="1757"/>
                </a:cubicBezTo>
                <a:lnTo>
                  <a:pt x="1737" y="1757"/>
                </a:lnTo>
                <a:cubicBezTo>
                  <a:pt x="1751" y="1757"/>
                  <a:pt x="1763" y="1751"/>
                  <a:pt x="1772" y="1742"/>
                </a:cubicBezTo>
                <a:lnTo>
                  <a:pt x="1772" y="1742"/>
                </a:lnTo>
                <a:lnTo>
                  <a:pt x="1772" y="1742"/>
                </a:lnTo>
                <a:cubicBezTo>
                  <a:pt x="1781" y="1733"/>
                  <a:pt x="1787" y="1721"/>
                  <a:pt x="1787" y="1707"/>
                </a:cubicBezTo>
                <a:lnTo>
                  <a:pt x="1787" y="729"/>
                </a:lnTo>
                <a:lnTo>
                  <a:pt x="107" y="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63611" y="2654307"/>
            <a:ext cx="6992865" cy="3581735"/>
          </a:xfrm>
          <a:prstGeom prst="rect">
            <a:avLst/>
          </a:prstGeom>
          <a:noFill/>
          <a:ln>
            <a:solidFill>
              <a:srgbClr val="40A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7524925" y="2654307"/>
            <a:ext cx="4377780" cy="3581735"/>
          </a:xfrm>
          <a:prstGeom prst="rect">
            <a:avLst/>
          </a:prstGeom>
          <a:noFill/>
          <a:ln>
            <a:solidFill>
              <a:srgbClr val="40A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401" y="3126366"/>
            <a:ext cx="1459079" cy="8262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009" y="4259481"/>
            <a:ext cx="1362459" cy="6248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409" y="4110687"/>
            <a:ext cx="855071" cy="7736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004" y="5027127"/>
            <a:ext cx="1297643" cy="788927"/>
          </a:xfrm>
          <a:prstGeom prst="rect">
            <a:avLst/>
          </a:prstGeom>
        </p:spPr>
      </p:pic>
      <p:sp>
        <p:nvSpPr>
          <p:cNvPr id="71" name="Нашивка 70"/>
          <p:cNvSpPr/>
          <p:nvPr/>
        </p:nvSpPr>
        <p:spPr>
          <a:xfrm rot="5400000">
            <a:off x="2866997" y="2364677"/>
            <a:ext cx="194853" cy="327170"/>
          </a:xfrm>
          <a:prstGeom prst="chevron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flipV="1">
            <a:off x="2965740" y="2260693"/>
            <a:ext cx="0" cy="326270"/>
          </a:xfrm>
          <a:prstGeom prst="line">
            <a:avLst/>
          </a:prstGeom>
          <a:ln w="28575">
            <a:solidFill>
              <a:srgbClr val="40A7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2954731" y="2260693"/>
            <a:ext cx="1427799" cy="0"/>
          </a:xfrm>
          <a:prstGeom prst="line">
            <a:avLst/>
          </a:prstGeom>
          <a:ln w="28575">
            <a:solidFill>
              <a:srgbClr val="40A7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Нашивка 73"/>
          <p:cNvSpPr/>
          <p:nvPr/>
        </p:nvSpPr>
        <p:spPr>
          <a:xfrm rot="5400000">
            <a:off x="9103189" y="2364677"/>
            <a:ext cx="194853" cy="327170"/>
          </a:xfrm>
          <a:prstGeom prst="chevron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V="1">
            <a:off x="9201932" y="2260693"/>
            <a:ext cx="0" cy="326270"/>
          </a:xfrm>
          <a:prstGeom prst="line">
            <a:avLst/>
          </a:prstGeom>
          <a:ln w="28575">
            <a:solidFill>
              <a:srgbClr val="40A7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7782225" y="2260693"/>
            <a:ext cx="1427799" cy="0"/>
          </a:xfrm>
          <a:prstGeom prst="line">
            <a:avLst/>
          </a:prstGeom>
          <a:ln w="28575">
            <a:solidFill>
              <a:srgbClr val="40A7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1880249" y="783996"/>
            <a:ext cx="10007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Подготовка к международному исследованию PISA в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2022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году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ea typeface="Open Sans" pitchFamily="34" charset="0"/>
              <a:cs typeface="Open Sans" pitchFamily="34" charset="0"/>
            </a:endParaRPr>
          </a:p>
          <a:p>
            <a:pPr lvl="0">
              <a:defRPr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(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основное направление –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МАТЕМАТИЧЕСКАЯ ГРАМОТНОСТЬ,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новое направление –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КРЕАТИВНОЕ МЫШЛЕНИЕ)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-6851" t="1420"/>
          <a:stretch/>
        </p:blipFill>
        <p:spPr>
          <a:xfrm>
            <a:off x="5134" y="688775"/>
            <a:ext cx="1760722" cy="769965"/>
          </a:xfrm>
          <a:prstGeom prst="rect">
            <a:avLst/>
          </a:prstGeom>
        </p:spPr>
      </p:pic>
      <p:grpSp>
        <p:nvGrpSpPr>
          <p:cNvPr id="66" name="Группа 65"/>
          <p:cNvGrpSpPr/>
          <p:nvPr/>
        </p:nvGrpSpPr>
        <p:grpSpPr>
          <a:xfrm>
            <a:off x="388362" y="161008"/>
            <a:ext cx="762666" cy="251456"/>
            <a:chOff x="254665" y="195486"/>
            <a:chExt cx="951720" cy="329081"/>
          </a:xfrm>
        </p:grpSpPr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92" name="Рисунок 9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470" y="146458"/>
            <a:ext cx="821005" cy="266006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41" y="157387"/>
            <a:ext cx="975616" cy="27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3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2111" y="933232"/>
            <a:ext cx="11735336" cy="383533"/>
          </a:xfrm>
          <a:prstGeom prst="rect">
            <a:avLst/>
          </a:prstGeom>
          <a:solidFill>
            <a:srgbClr val="E4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339553" y="260649"/>
            <a:ext cx="1268960" cy="438775"/>
            <a:chOff x="254665" y="195486"/>
            <a:chExt cx="951720" cy="329081"/>
          </a:xfrm>
        </p:grpSpPr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  <p:sp>
          <p:nvSpPr>
            <p:cNvPr id="45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solidFill>
                  <a:schemeClr val="bg1"/>
                </a:solidFill>
              </a:endParaRPr>
            </a:p>
          </p:txBody>
        </p:sp>
      </p:grpSp>
      <p:cxnSp>
        <p:nvCxnSpPr>
          <p:cNvPr id="47" name="Прямая соединительная линия 46"/>
          <p:cNvCxnSpPr/>
          <p:nvPr/>
        </p:nvCxnSpPr>
        <p:spPr>
          <a:xfrm>
            <a:off x="1967541" y="0"/>
            <a:ext cx="0" cy="670171"/>
          </a:xfrm>
          <a:prstGeom prst="line">
            <a:avLst/>
          </a:prstGeom>
          <a:ln w="6350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Номер слайда 2"/>
          <p:cNvSpPr>
            <a:spLocks noGrp="1"/>
          </p:cNvSpPr>
          <p:nvPr>
            <p:ph type="sldNum" idx="12"/>
          </p:nvPr>
        </p:nvSpPr>
        <p:spPr>
          <a:xfrm>
            <a:off x="11329259" y="6432715"/>
            <a:ext cx="719403" cy="356659"/>
          </a:xfrm>
        </p:spPr>
        <p:txBody>
          <a:bodyPr/>
          <a:lstStyle/>
          <a:p>
            <a:fld id="{00000000-1234-1234-1234-123412341234}" type="slidenum">
              <a:rPr lang="en" sz="16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pPr/>
              <a:t>12</a:t>
            </a:fld>
            <a:endParaRPr lang="en" sz="16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335360" y="6516869"/>
            <a:ext cx="3411921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defRPr/>
            </a:pPr>
            <a:r>
              <a:rPr lang="ru-RU" sz="1200" dirty="0">
                <a:solidFill>
                  <a:prstClr val="white">
                    <a:lumMod val="65000"/>
                  </a:prstClr>
                </a:solidFill>
                <a:latin typeface="Calibri"/>
              </a:rPr>
              <a:t>© АО «Издательство «Просвещение», 20</a:t>
            </a:r>
            <a:r>
              <a:rPr lang="en-US" sz="1200" dirty="0">
                <a:solidFill>
                  <a:prstClr val="white">
                    <a:lumMod val="65000"/>
                  </a:prstClr>
                </a:solidFill>
                <a:latin typeface="Calibri"/>
              </a:rPr>
              <a:t>20</a:t>
            </a:r>
            <a:endParaRPr lang="ru-RU" sz="1200" dirty="0">
              <a:solidFill>
                <a:prstClr val="white">
                  <a:lumMod val="65000"/>
                </a:prstClr>
              </a:solidFill>
              <a:latin typeface="Calibri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35360" y="1604797"/>
            <a:ext cx="5534419" cy="4589462"/>
          </a:xfrm>
          <a:prstGeom prst="rect">
            <a:avLst/>
          </a:prstGeom>
        </p:spPr>
        <p:txBody>
          <a:bodyPr wrap="square" lIns="0" tIns="45720" rIns="91440" bIns="45720">
            <a:spAutoFit/>
          </a:bodyPr>
          <a:lstStyle/>
          <a:p>
            <a:pPr marL="191995" indent="-191995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Font typeface="Wingdings" pitchFamily="2" charset="2"/>
              <a:buChar char="§"/>
              <a:defRPr/>
            </a:pPr>
            <a:r>
              <a:rPr lang="ru-RU" sz="1400" b="1" dirty="0">
                <a:ea typeface="Open Sans" pitchFamily="34" charset="0"/>
                <a:cs typeface="Open Sans" pitchFamily="34" charset="0"/>
              </a:rPr>
              <a:t>Предназначены для формирования и оценки всех аспектов функциональной грамотности, которые изучаются в международном сравнительном исследовании PISA</a:t>
            </a:r>
          </a:p>
          <a:p>
            <a:pPr marL="191995" indent="-191995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Font typeface="Wingdings" pitchFamily="2" charset="2"/>
              <a:buChar char="§"/>
              <a:defRPr/>
            </a:pPr>
            <a:r>
              <a:rPr lang="ru-RU" sz="1400" b="1" dirty="0">
                <a:ea typeface="Open Sans" pitchFamily="34" charset="0"/>
                <a:cs typeface="Open Sans" pitchFamily="34" charset="0"/>
              </a:rPr>
              <a:t>Содержат обучающие и тренировочные задания, охватывающие все содержательные и </a:t>
            </a:r>
            <a:r>
              <a:rPr lang="ru-RU" sz="1400" b="1" dirty="0" err="1">
                <a:ea typeface="Open Sans" pitchFamily="34" charset="0"/>
                <a:cs typeface="Open Sans" pitchFamily="34" charset="0"/>
              </a:rPr>
              <a:t>компетентностые</a:t>
            </a:r>
            <a:r>
              <a:rPr lang="ru-RU" sz="1400" b="1" dirty="0">
                <a:ea typeface="Open Sans" pitchFamily="34" charset="0"/>
                <a:cs typeface="Open Sans" pitchFamily="34" charset="0"/>
              </a:rPr>
              <a:t> аспекты оценки функциональной грамотности по каждой из областей. Приводятся развёрнутые описания особенностей оценки заданий, рекомендации по использованию системы заданий и их оценки. Все задания построены на основе реальных жизненных ситуаций</a:t>
            </a:r>
          </a:p>
          <a:p>
            <a:pPr marL="191995" indent="-191995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Font typeface="Wingdings" pitchFamily="2" charset="2"/>
              <a:buChar char="§"/>
              <a:defRPr/>
            </a:pPr>
            <a:r>
              <a:rPr lang="ru-RU" sz="1400" b="1" dirty="0">
                <a:ea typeface="Open Sans" pitchFamily="34" charset="0"/>
                <a:cs typeface="Open Sans" pitchFamily="34" charset="0"/>
              </a:rPr>
              <a:t>Могут быть использованы в обучающих целях педагогами на уроках и во внеурочной деятельности, а также администрацией школы для организации </a:t>
            </a:r>
            <a:r>
              <a:rPr lang="ru-RU" sz="1400" b="1" dirty="0" err="1">
                <a:ea typeface="Open Sans" pitchFamily="34" charset="0"/>
                <a:cs typeface="Open Sans" pitchFamily="34" charset="0"/>
              </a:rPr>
              <a:t>внутришкольного</a:t>
            </a:r>
            <a:r>
              <a:rPr lang="ru-RU" sz="1400" b="1" dirty="0">
                <a:ea typeface="Open Sans" pitchFamily="34" charset="0"/>
                <a:cs typeface="Open Sans" pitchFamily="34" charset="0"/>
              </a:rPr>
              <a:t> мониторинга по оценке функциональной грамотности учащихся 5 и 7 </a:t>
            </a:r>
            <a:r>
              <a:rPr lang="ru-RU" sz="1400" b="1" dirty="0" smtClean="0">
                <a:ea typeface="Open Sans" pitchFamily="34" charset="0"/>
                <a:cs typeface="Open Sans" pitchFamily="34" charset="0"/>
              </a:rPr>
              <a:t>классов</a:t>
            </a:r>
          </a:p>
          <a:p>
            <a:pPr marL="191995" indent="-191995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Font typeface="Wingdings" pitchFamily="2" charset="2"/>
              <a:buChar char="§"/>
              <a:defRPr/>
            </a:pPr>
            <a:r>
              <a:rPr lang="ru-RU" sz="1400" b="1" dirty="0">
                <a:ea typeface="Open Sans" pitchFamily="34" charset="0"/>
                <a:cs typeface="Open Sans" pitchFamily="34" charset="0"/>
              </a:rPr>
              <a:t>Готовится второй выпуск (сентябрь 2020 г.)</a:t>
            </a:r>
          </a:p>
          <a:p>
            <a:pPr marL="191995" indent="-191995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Font typeface="Wingdings" pitchFamily="2" charset="2"/>
              <a:buChar char="§"/>
              <a:defRPr/>
            </a:pPr>
            <a:endParaRPr lang="ru-RU" sz="1400" b="1" dirty="0" smtClean="0">
              <a:ea typeface="Open Sans" pitchFamily="34" charset="0"/>
              <a:cs typeface="Open Sans" pitchFamily="34" charset="0"/>
            </a:endParaRPr>
          </a:p>
          <a:p>
            <a:pPr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defRPr/>
            </a:pPr>
            <a:endParaRPr lang="ru-RU" sz="1400" b="1" dirty="0"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35361" y="933232"/>
            <a:ext cx="9475996" cy="383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108000" bIns="108000" rtlCol="0" anchor="ctr">
            <a:noAutofit/>
          </a:bodyPr>
          <a:lstStyle/>
          <a:p>
            <a:pPr defTabSz="914377">
              <a:buClr>
                <a:srgbClr val="0070C0"/>
              </a:buClr>
              <a:defRPr/>
            </a:pPr>
            <a:r>
              <a:rPr lang="ru-RU" sz="1733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itchFamily="34" charset="0"/>
                <a:cs typeface="Open Sans" pitchFamily="34" charset="0"/>
              </a:rPr>
              <a:t>Сборники эталонных изданий под редакцией Г.С. Ковалёвой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66438" y="276219"/>
            <a:ext cx="9697077" cy="40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b="1" dirty="0" smtClean="0">
                <a:solidFill>
                  <a:srgbClr val="190F99"/>
                </a:solidFill>
                <a:ea typeface="Open Sans" pitchFamily="34" charset="0"/>
                <a:cs typeface="Open Sans" pitchFamily="34" charset="0"/>
              </a:rPr>
              <a:t>СЕРИЯ «ФУНКЦИОНАЛЬНАЯ ГРАМОТНОСТЬ.</a:t>
            </a:r>
            <a:r>
              <a:rPr lang="en-US" sz="2400" b="1" dirty="0" smtClean="0">
                <a:solidFill>
                  <a:srgbClr val="190F99"/>
                </a:solidFill>
                <a:ea typeface="Open Sans" pitchFamily="34" charset="0"/>
                <a:cs typeface="Open Sans" pitchFamily="34" charset="0"/>
              </a:rPr>
              <a:t> </a:t>
            </a:r>
            <a:r>
              <a:rPr lang="ru-RU" sz="2400" b="1" dirty="0" smtClean="0">
                <a:solidFill>
                  <a:srgbClr val="190F99"/>
                </a:solidFill>
                <a:ea typeface="Open Sans" pitchFamily="34" charset="0"/>
                <a:cs typeface="Open Sans" pitchFamily="34" charset="0"/>
              </a:rPr>
              <a:t>УЧИМСЯ ДЛЯ ЖИЗНИ»</a:t>
            </a:r>
            <a:endParaRPr lang="ru-RU" sz="2400" dirty="0">
              <a:solidFill>
                <a:srgbClr val="190F99"/>
              </a:solidFill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215" y="1538550"/>
            <a:ext cx="2170958" cy="2933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354" y="2959678"/>
            <a:ext cx="2143965" cy="2897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029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/>
          <p:cNvSpPr/>
          <p:nvPr/>
        </p:nvSpPr>
        <p:spPr>
          <a:xfrm>
            <a:off x="1" y="1029098"/>
            <a:ext cx="12188950" cy="791464"/>
          </a:xfrm>
          <a:prstGeom prst="rect">
            <a:avLst/>
          </a:prstGeom>
          <a:solidFill>
            <a:srgbClr val="D8EBF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9" name="TextBox 48"/>
          <p:cNvSpPr txBox="1"/>
          <p:nvPr/>
        </p:nvSpPr>
        <p:spPr>
          <a:xfrm>
            <a:off x="1895322" y="1085439"/>
            <a:ext cx="976121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ФУНКЦИОНАЛЬНАЯ ГРАМОТНОСТЬ. </a:t>
            </a:r>
          </a:p>
          <a:p>
            <a:pPr lvl="0">
              <a:lnSpc>
                <a:spcPct val="120000"/>
              </a:lnSpc>
              <a:defRPr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ТРЕНАЖЁРЫ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-3051" y="1029097"/>
            <a:ext cx="1753613" cy="791465"/>
          </a:xfrm>
          <a:prstGeom prst="rect">
            <a:avLst/>
          </a:prstGeom>
          <a:solidFill>
            <a:srgbClr val="40A7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1873319" y="352674"/>
            <a:ext cx="1002938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sz="2400" b="1" dirty="0" smtClean="0">
                <a:solidFill>
                  <a:srgbClr val="190F99"/>
                </a:solidFill>
                <a:ea typeface="Open Sans Condensed" pitchFamily="34" charset="0"/>
                <a:cs typeface="Open Sans Condensed" pitchFamily="34" charset="0"/>
              </a:rPr>
              <a:t>СЕРИЯ «ФУНКЦИОНАЛЬНАЯ ГРАМОТНОСТЬ. ТРЕНАЖЁРЫ»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90F99"/>
              </a:solidFill>
              <a:effectLst/>
              <a:uLnTx/>
              <a:uFillTx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59" name="Номер слайда 2"/>
          <p:cNvSpPr>
            <a:spLocks noGrp="1"/>
          </p:cNvSpPr>
          <p:nvPr>
            <p:ph type="sldNum" idx="12"/>
          </p:nvPr>
        </p:nvSpPr>
        <p:spPr>
          <a:xfrm>
            <a:off x="11312783" y="161008"/>
            <a:ext cx="719403" cy="356659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2D2B8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Группа 60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76" name="Прямая соединительная линия 75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55" name="Прямоугольник 54"/>
          <p:cNvSpPr/>
          <p:nvPr/>
        </p:nvSpPr>
        <p:spPr>
          <a:xfrm>
            <a:off x="244876" y="2135846"/>
            <a:ext cx="5661654" cy="3962560"/>
          </a:xfrm>
          <a:prstGeom prst="rect">
            <a:avLst/>
          </a:prstGeom>
        </p:spPr>
        <p:txBody>
          <a:bodyPr wrap="square" lIns="0" tIns="45720" rIns="91440" bIns="45720">
            <a:spAutoFit/>
          </a:bodyPr>
          <a:lstStyle/>
          <a:p>
            <a:pPr marL="285750" indent="-285750" algn="just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b="1" dirty="0">
                <a:ea typeface="Open Sans" pitchFamily="34" charset="0"/>
                <a:cs typeface="Open Sans" pitchFamily="34" charset="0"/>
              </a:rPr>
              <a:t>Помогают формировать умение осознанно использовать полученные в ходе обучения знания для решения жизненных задач, развивают активность и самостоятельность учащихся, вовлекают их в поисковую и познавательную деятельность </a:t>
            </a:r>
          </a:p>
          <a:p>
            <a:pPr marL="285750" indent="-285750" algn="just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b="1" dirty="0">
                <a:ea typeface="Open Sans" pitchFamily="34" charset="0"/>
                <a:cs typeface="Open Sans" pitchFamily="34" charset="0"/>
              </a:rPr>
              <a:t>Содержат разнообразные практико-ориентированные задания, позволяющие школьникам подготовиться к участию в международных исследованиях качества образования. Приведены примеры их решений и ответы</a:t>
            </a:r>
          </a:p>
          <a:p>
            <a:pPr marL="285750" indent="-285750" algn="just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b="1" dirty="0">
                <a:ea typeface="Open Sans" pitchFamily="34" charset="0"/>
                <a:cs typeface="Open Sans" pitchFamily="34" charset="0"/>
              </a:rPr>
              <a:t>Могут использоваться учителями математики, русского языка, обществознания, биологии, физики и химии на уроках, во внеурочной деятельности, в системе дополнительного образования, семейного образования</a:t>
            </a:r>
          </a:p>
          <a:p>
            <a:pPr marL="285750" indent="-285750" algn="just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b="1" dirty="0">
                <a:ea typeface="Open Sans" pitchFamily="34" charset="0"/>
                <a:cs typeface="Open Sans" pitchFamily="34" charset="0"/>
              </a:rPr>
              <a:t>Готовится электронный формат (2021 год)</a:t>
            </a:r>
          </a:p>
          <a:p>
            <a:pPr marL="285750" indent="-285750" algn="just" defTabSz="914377">
              <a:lnSpc>
                <a:spcPct val="110000"/>
              </a:lnSpc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endParaRPr lang="ru-RU" sz="1400" b="1" dirty="0"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775928" y="2022790"/>
            <a:ext cx="4343999" cy="3731911"/>
            <a:chOff x="5805033" y="2089559"/>
            <a:chExt cx="4055951" cy="3484449"/>
          </a:xfrm>
        </p:grpSpPr>
        <p:pic>
          <p:nvPicPr>
            <p:cNvPr id="53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08" t="16909" r="1975" b="9232"/>
            <a:stretch/>
          </p:blipFill>
          <p:spPr bwMode="auto">
            <a:xfrm>
              <a:off x="5805033" y="2089559"/>
              <a:ext cx="1703343" cy="22806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57" name="Picture 6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95" t="16238" r="2007" b="8767"/>
            <a:stretch/>
          </p:blipFill>
          <p:spPr bwMode="auto">
            <a:xfrm>
              <a:off x="8157641" y="3293326"/>
              <a:ext cx="1703343" cy="22806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446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/>
          <p:cNvSpPr txBox="1"/>
          <p:nvPr/>
        </p:nvSpPr>
        <p:spPr>
          <a:xfrm>
            <a:off x="413105" y="188721"/>
            <a:ext cx="9737725" cy="76751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12700" marR="5080">
              <a:lnSpc>
                <a:spcPct val="72900"/>
              </a:lnSpc>
              <a:spcBef>
                <a:spcPts val="880"/>
              </a:spcBef>
              <a:tabLst>
                <a:tab pos="7294880" algn="l"/>
              </a:tabLst>
            </a:pPr>
            <a:r>
              <a:rPr lang="ru-RU" sz="2400" b="1" dirty="0" smtClean="0">
                <a:solidFill>
                  <a:srgbClr val="190F99"/>
                </a:solidFill>
                <a:cs typeface="Carlito"/>
              </a:rPr>
              <a:t>СБОРНИК ЗАДАНИЙ И УПРАЖНЕНИЙ ПО ГЕОГРАФИИ</a:t>
            </a:r>
          </a:p>
          <a:p>
            <a:pPr marL="12700" marR="5080">
              <a:lnSpc>
                <a:spcPct val="72900"/>
              </a:lnSpc>
              <a:spcBef>
                <a:spcPts val="880"/>
              </a:spcBef>
              <a:tabLst>
                <a:tab pos="7294880" algn="l"/>
              </a:tabLst>
            </a:pPr>
            <a:r>
              <a:rPr lang="ru-RU" sz="2400" b="1" dirty="0" smtClean="0">
                <a:solidFill>
                  <a:srgbClr val="190F99"/>
                </a:solidFill>
                <a:ea typeface="Cambria Math" pitchFamily="18" charset="0"/>
              </a:rPr>
              <a:t>Автор  </a:t>
            </a:r>
            <a:r>
              <a:rPr lang="ru-RU" sz="2400" b="1" dirty="0">
                <a:solidFill>
                  <a:srgbClr val="190F99"/>
                </a:solidFill>
                <a:ea typeface="Cambria Math" pitchFamily="18" charset="0"/>
              </a:rPr>
              <a:t>О.В. </a:t>
            </a:r>
            <a:r>
              <a:rPr lang="ru-RU" sz="2400" b="1" dirty="0" smtClean="0">
                <a:solidFill>
                  <a:srgbClr val="190F99"/>
                </a:solidFill>
                <a:ea typeface="Cambria Math" pitchFamily="18" charset="0"/>
              </a:rPr>
              <a:t>Крылова</a:t>
            </a:r>
            <a:r>
              <a:rPr lang="ru-RU" sz="2400" b="1" dirty="0" smtClean="0">
                <a:solidFill>
                  <a:srgbClr val="190F99"/>
                </a:solidFill>
                <a:cs typeface="Carlito"/>
              </a:rPr>
              <a:t> </a:t>
            </a:r>
            <a:endParaRPr lang="ru-RU" sz="2400" dirty="0">
              <a:solidFill>
                <a:srgbClr val="190F99"/>
              </a:solidFill>
              <a:cs typeface="Carlito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4524" y="1023870"/>
            <a:ext cx="96855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ОБРАЗОВАТЕЛЬНЫЕ </a:t>
            </a:r>
            <a:r>
              <a:rPr lang="ru-RU" dirty="0" smtClean="0"/>
              <a:t>ЗАДАЧИ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/>
              <a:t>Формирование предметных результатов обучения –  знаний и умений по </a:t>
            </a:r>
            <a:r>
              <a:rPr lang="ru-RU" dirty="0" smtClean="0"/>
              <a:t>географии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/>
              <a:t>Формирование </a:t>
            </a:r>
            <a:r>
              <a:rPr lang="ru-RU" dirty="0"/>
              <a:t>метапредметных </a:t>
            </a:r>
            <a:r>
              <a:rPr lang="ru-RU" dirty="0" smtClean="0"/>
              <a:t>результатов обучения </a:t>
            </a:r>
            <a:r>
              <a:rPr lang="ru-RU" dirty="0"/>
              <a:t>– общеучебных знаний и умений и</a:t>
            </a:r>
          </a:p>
          <a:p>
            <a:r>
              <a:rPr lang="ru-RU" dirty="0"/>
              <a:t>универсальных учебных действий (УУД) на основе  географических </a:t>
            </a:r>
            <a:r>
              <a:rPr lang="ru-RU" dirty="0" smtClean="0"/>
              <a:t>знаний</a:t>
            </a:r>
            <a:endParaRPr lang="ru-RU" dirty="0"/>
          </a:p>
        </p:txBody>
      </p:sp>
      <p:pic>
        <p:nvPicPr>
          <p:cNvPr id="24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840784" y="2277517"/>
            <a:ext cx="1190853" cy="1547493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058307" y="2228686"/>
            <a:ext cx="1190853" cy="1547493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330769" y="2291830"/>
            <a:ext cx="1190853" cy="1547493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Рисунок 7" descr="Изображение выглядит как текст, снимок экрана, зеленый&#10;&#10;Автоматически созданное описание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717675" y="2228685"/>
            <a:ext cx="1171649" cy="1547493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Рисунок 3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407917" y="2264571"/>
            <a:ext cx="1190852" cy="1547493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" descr="http://qrcoder.ru/code/?https%3A%2F%2Frosuchebnik.ru%2Fproduct%2Fsbornik-zadaniy-i-upragneniy-po-geografii-5-klass-geografiya%2F%3Futm_source%3Dqrcode%26utm_medium%3Dcpc%26utm_campaign%3Dwebinar-geographynaviki21veka-100620&amp;8&amp;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470" y="3918548"/>
            <a:ext cx="773746" cy="77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qrcoder.ru/code/?https%3A%2F%2Frosuchebnik.ru%2Fproduct%2Fgeografia-6-sbornikzadanii%3Futm_source%3Dqrcode%26utm_medium%3Dcpc%26utm_campaign%3Dwebinar-geographynaviki21veka-100620&amp;8&amp;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151" y="3885670"/>
            <a:ext cx="773746" cy="77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http://qrcoder.ru/code/?https%3A%2F%2Frosuchebnik.ru%2Fproduct%2Fgeografia-7-sbornikzadanii%3Futm_source%3Dqrcode%26utm_medium%3Dcpc%26utm_campaign%3Dwebinar-geographynaviki21veka-100620&amp;8&amp;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480" y="3918548"/>
            <a:ext cx="773746" cy="77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://qrcoder.ru/code/?https%3A%2F%2Frosuchebnik.ru%2Fproduct%2Fgeografia-8-sbornikzadanii%3Futm_source%3Dqrcode%26utm_medium%3Dcpc%26utm_campaign%3Dwebinar-geographynaviki21veka-100620&amp;8&amp;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337" y="3918548"/>
            <a:ext cx="773746" cy="77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http://qrcoder.ru/code/?https%3A%2F%2Frosuchebnik.ru%2Fproduct%2Fgeografia-9-sbornikzadanii%3Futm_source%3Dqrcode%26utm_medium%3Dcpc%26utm_campaign%3Dwebinar-geographynaviki21veka-100620&amp;8&amp;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954" y="3866947"/>
            <a:ext cx="773746" cy="77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3105" y="4834663"/>
            <a:ext cx="1133856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err="1" smtClean="0">
                <a:solidFill>
                  <a:srgbClr val="000000"/>
                </a:solidFill>
                <a:latin typeface="Circe"/>
              </a:rPr>
              <a:t>Вебинары</a:t>
            </a:r>
            <a:r>
              <a:rPr lang="ru-RU" sz="1400" b="1" u="sng" dirty="0" smtClean="0">
                <a:solidFill>
                  <a:srgbClr val="000000"/>
                </a:solidFill>
                <a:latin typeface="Circe"/>
              </a:rPr>
              <a:t> автора </a:t>
            </a:r>
            <a:r>
              <a:rPr lang="ru-RU" sz="1400" b="1" u="sng" dirty="0" err="1" smtClean="0">
                <a:solidFill>
                  <a:srgbClr val="000000"/>
                </a:solidFill>
                <a:latin typeface="Circe"/>
              </a:rPr>
              <a:t>О.В.Крыловой</a:t>
            </a:r>
            <a:endParaRPr lang="ru-RU" sz="1400" b="1" u="sng" dirty="0">
              <a:solidFill>
                <a:srgbClr val="000000"/>
              </a:solidFill>
              <a:latin typeface="Circe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Circe"/>
              </a:rPr>
              <a:t>Современный </a:t>
            </a:r>
            <a:r>
              <a:rPr lang="ru-RU" sz="1400" dirty="0">
                <a:solidFill>
                  <a:srgbClr val="000000"/>
                </a:solidFill>
                <a:latin typeface="Circe"/>
              </a:rPr>
              <a:t>ресурс для формирования предметных и метапредметных результатов по географии в основной школе. Часть 1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Circe"/>
              </a:rPr>
              <a:t> </a:t>
            </a:r>
            <a:r>
              <a:rPr lang="ru-RU" sz="1400" b="1" dirty="0">
                <a:solidFill>
                  <a:srgbClr val="0070C0"/>
                </a:solidFill>
                <a:latin typeface="Circe"/>
              </a:rPr>
              <a:t>https://rosuchebnik.ru/material/sovremennyy-resurs-dlya-formirovaniya-predmetnykh-i-metapredmetnykh-re</a:t>
            </a:r>
            <a:r>
              <a:rPr lang="ru-RU" sz="1400" b="1" dirty="0" smtClean="0">
                <a:solidFill>
                  <a:srgbClr val="0070C0"/>
                </a:solidFill>
                <a:latin typeface="Circe"/>
              </a:rPr>
              <a:t>/</a:t>
            </a:r>
          </a:p>
          <a:p>
            <a:r>
              <a:rPr lang="ru-RU" sz="1600" dirty="0"/>
              <a:t>Современный ресурс для формирования предметных и метапредметных результатов по географии в основной школе. Часть 2</a:t>
            </a:r>
            <a:br>
              <a:rPr lang="ru-RU" sz="1600" dirty="0"/>
            </a:br>
            <a:r>
              <a:rPr lang="ru-RU" sz="1600" b="1" dirty="0" smtClean="0">
                <a:solidFill>
                  <a:srgbClr val="0070C0"/>
                </a:solidFill>
              </a:rPr>
              <a:t>https</a:t>
            </a:r>
            <a:r>
              <a:rPr lang="ru-RU" sz="1600" b="1" dirty="0">
                <a:solidFill>
                  <a:srgbClr val="0070C0"/>
                </a:solidFill>
              </a:rPr>
              <a:t>://rosuchebnik.ru/material/sovremennyy-resurs-dlya-formirovaniya-predmetnykh-i-metapredmetnykh-re2</a:t>
            </a:r>
            <a:r>
              <a:rPr lang="ru-RU" sz="1600" b="1" dirty="0" smtClean="0">
                <a:solidFill>
                  <a:srgbClr val="0070C0"/>
                </a:solidFill>
              </a:rPr>
              <a:t>/</a:t>
            </a:r>
          </a:p>
          <a:p>
            <a:r>
              <a:rPr lang="ru-RU" dirty="0"/>
              <a:t>Формирование читательской грамотности на уроках </a:t>
            </a:r>
            <a:r>
              <a:rPr lang="ru-RU" dirty="0" smtClean="0"/>
              <a:t>географии</a:t>
            </a:r>
            <a:endParaRPr lang="ru-RU" sz="1600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https</a:t>
            </a:r>
            <a:r>
              <a:rPr lang="ru-RU" sz="1600" b="1" dirty="0">
                <a:solidFill>
                  <a:srgbClr val="0070C0"/>
                </a:solidFill>
              </a:rPr>
              <a:t>://rosuchebnik.ru/material/formirovanie-chitatelskoy-gramotnosti-na-urokakh-geografii/</a:t>
            </a:r>
          </a:p>
        </p:txBody>
      </p:sp>
    </p:spTree>
    <p:extLst>
      <p:ext uri="{BB962C8B-B14F-4D97-AF65-F5344CB8AC3E}">
        <p14:creationId xmlns:p14="http://schemas.microsoft.com/office/powerpoint/2010/main" val="368860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08373" y="130649"/>
            <a:ext cx="12192000" cy="825624"/>
          </a:xfrm>
        </p:spPr>
        <p:txBody>
          <a:bodyPr/>
          <a:lstStyle/>
          <a:p>
            <a:r>
              <a:rPr lang="ru-RU" sz="2400" dirty="0">
                <a:solidFill>
                  <a:srgbClr val="002060"/>
                </a:solidFill>
              </a:rPr>
              <a:t>СЕРИЯ «НАВЫКИ </a:t>
            </a:r>
            <a:r>
              <a:rPr lang="en-US" sz="2400" dirty="0">
                <a:solidFill>
                  <a:srgbClr val="002060"/>
                </a:solidFill>
              </a:rPr>
              <a:t>XXI</a:t>
            </a:r>
            <a:r>
              <a:rPr lang="ru-RU" sz="2400" dirty="0">
                <a:solidFill>
                  <a:srgbClr val="002060"/>
                </a:solidFill>
              </a:rPr>
              <a:t> ВЕКА». ПОЗНАВАТЕЛЬНЫЕ И САМОСТОЯТЕЛЬНЫЕ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РАБОТЫ НАПРАВЛЕНЫ НА </a:t>
            </a:r>
            <a:r>
              <a:rPr lang="ru-RU" sz="2400" dirty="0">
                <a:solidFill>
                  <a:srgbClr val="C00000"/>
                </a:solidFill>
              </a:rPr>
              <a:t>ФОРМИРОВАНИЕ КЛЮЧЕВЫХ КОМПЕТЕНЦИЙ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313" y="1547577"/>
            <a:ext cx="1528642" cy="195208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185504" y="1165264"/>
            <a:ext cx="78803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Пособие ориентировано на формирование и развитие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9479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современных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479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навыков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9479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9479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Soft skills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9479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 и использовать информацию необходимую для решения географических задач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использовать несколько источников географической информации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наглядно представлять полученную информацию и критически оценивать её достоверность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планировать собственные несложные исследования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делать предположения, о том, как происходят некоторые природные явления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подбирать доводы для обоснования собственного мнения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находить новые способы решения поставленных задач, используя личный жизненный опыт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Типология заданий сравнима с теми, которые используются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международных исследованиях оценки качества образования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Задания способствуют расширению и пополнению знаний, следовательно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9479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формируют навык самообразования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b="4915"/>
          <a:stretch/>
        </p:blipFill>
        <p:spPr>
          <a:xfrm>
            <a:off x="2301873" y="1514653"/>
            <a:ext cx="1553695" cy="198500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91313" y="956273"/>
            <a:ext cx="26976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249AA"/>
                </a:solidFill>
                <a:effectLst/>
                <a:uLnTx/>
                <a:uFillTx/>
                <a:latin typeface="Calibri"/>
                <a:ea typeface="Cambria Math" pitchFamily="18" charset="0"/>
                <a:cs typeface="+mn-cs"/>
              </a:rPr>
              <a:t>Автор  В. В. Барабанов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249AA"/>
              </a:solidFill>
              <a:effectLst/>
              <a:uLnTx/>
              <a:uFillTx/>
              <a:latin typeface="Calibri"/>
              <a:ea typeface="Cambria Math" pitchFamily="18" charset="0"/>
              <a:cs typeface="+mn-cs"/>
            </a:endParaRPr>
          </a:p>
        </p:txBody>
      </p:sp>
      <p:sp>
        <p:nvSpPr>
          <p:cNvPr id="2" name="Скругленный прямоугольник 102">
            <a:extLst>
              <a:ext uri="{FF2B5EF4-FFF2-40B4-BE49-F238E27FC236}">
                <a16:creationId xmlns:a16="http://schemas.microsoft.com/office/drawing/2014/main" id="{CFBB0E25-C5D3-4A2B-BACE-6EA7AB98B489}"/>
              </a:ext>
            </a:extLst>
          </p:cNvPr>
          <p:cNvSpPr/>
          <p:nvPr/>
        </p:nvSpPr>
        <p:spPr>
          <a:xfrm>
            <a:off x="1157564" y="5186480"/>
            <a:ext cx="1547199" cy="648641"/>
          </a:xfrm>
          <a:prstGeom prst="roundRect">
            <a:avLst/>
          </a:prstGeom>
          <a:solidFill>
            <a:srgbClr val="FC0652"/>
          </a:solidFill>
          <a:ln w="9525">
            <a:solidFill>
              <a:srgbClr val="FC06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НОВИНКА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10" name="Picture 10" descr="http://qrcoder.ru/code/?https%3A%2F%2Frosuchebnik.ru%2Fproduct%2Fgeografia-6-poznavatelnyeisamost%3Futm_source%3Dqrcode%26utm_medium%3Dcpc%26utm_campaign%3Dwebinar-geographynaviki21veka-100620&amp;8&amp;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55" y="3657929"/>
            <a:ext cx="899018" cy="89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://qrcoder.ru/code/?https%3A%2F%2Frosuchebnik.ru%2Fproduct%2Fgeografia-5-poznavatelnyeisamost%3Futm_source%3Dqrcode%26utm_medium%3Dcpc%26utm_campaign%3Dwebinar-geographynaviki21veka-100620&amp;8&amp;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206" y="3657929"/>
            <a:ext cx="899018" cy="89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2"/>
          <p:cNvSpPr txBox="1">
            <a:spLocks/>
          </p:cNvSpPr>
          <p:nvPr/>
        </p:nvSpPr>
        <p:spPr bwMode="auto">
          <a:xfrm>
            <a:off x="469058" y="4453513"/>
            <a:ext cx="1557470" cy="29446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indent="457200" defTabSz="685800">
              <a:spcBef>
                <a:spcPts val="450"/>
              </a:spcBef>
              <a:buClr>
                <a:srgbClr val="2D3494"/>
              </a:buClr>
              <a:buFont typeface="Arial" panose="020B0604020202020204" pitchFamily="34" charset="0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spcBef>
                <a:spcPts val="225"/>
              </a:spcBef>
              <a:buClr>
                <a:srgbClr val="2D3494"/>
              </a:buClr>
              <a:buFont typeface="Wingdings" panose="05000000000000000000" pitchFamily="2" charset="2"/>
              <a:buChar char="§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spcBef>
                <a:spcPts val="225"/>
              </a:spcBef>
              <a:buClr>
                <a:srgbClr val="2D3494"/>
              </a:buClr>
              <a:buFont typeface="Arial" panose="020B0604020202020204" pitchFamily="34" charset="0"/>
              <a:buChar char="–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spcBef>
                <a:spcPts val="225"/>
              </a:spcBef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spcBef>
                <a:spcPts val="225"/>
              </a:spcBef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9pPr>
          </a:lstStyle>
          <a:p>
            <a:pPr indent="0" algn="ctr" eaLnBrk="1" fontAlgn="auto" hangingPunct="1">
              <a:spcBef>
                <a:spcPct val="0"/>
              </a:spcBef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altLang="ru-RU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Скоро в продаже</a:t>
            </a:r>
            <a:endParaRPr lang="en-US" altLang="ru-RU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2151262" y="4498270"/>
            <a:ext cx="1557470" cy="29446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indent="457200" defTabSz="685800">
              <a:spcBef>
                <a:spcPts val="450"/>
              </a:spcBef>
              <a:buClr>
                <a:srgbClr val="2D3494"/>
              </a:buClr>
              <a:buFont typeface="Arial" panose="020B0604020202020204" pitchFamily="34" charset="0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spcBef>
                <a:spcPts val="225"/>
              </a:spcBef>
              <a:buClr>
                <a:srgbClr val="2D3494"/>
              </a:buClr>
              <a:buFont typeface="Wingdings" panose="05000000000000000000" pitchFamily="2" charset="2"/>
              <a:buChar char="§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spcBef>
                <a:spcPts val="225"/>
              </a:spcBef>
              <a:buClr>
                <a:srgbClr val="2D3494"/>
              </a:buClr>
              <a:buFont typeface="Arial" panose="020B0604020202020204" pitchFamily="34" charset="0"/>
              <a:buChar char="–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spcBef>
                <a:spcPts val="225"/>
              </a:spcBef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spcBef>
                <a:spcPts val="225"/>
              </a:spcBef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2D3494"/>
              </a:buClr>
              <a:buFont typeface="Arial" panose="020B0604020202020204" pitchFamily="34" charset="0"/>
              <a:buChar char="•"/>
              <a:defRPr sz="1400">
                <a:solidFill>
                  <a:srgbClr val="2F2F2F"/>
                </a:solidFill>
                <a:latin typeface="Calibri" panose="020F0502020204030204" pitchFamily="34" charset="0"/>
              </a:defRPr>
            </a:lvl9pPr>
          </a:lstStyle>
          <a:p>
            <a:pPr indent="0" algn="ctr" eaLnBrk="1" fontAlgn="auto" hangingPunct="1">
              <a:spcBef>
                <a:spcPct val="0"/>
              </a:spcBef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altLang="ru-RU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Скоро в продаже</a:t>
            </a:r>
            <a:endParaRPr lang="en-US" altLang="ru-RU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91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683581" y="2121764"/>
            <a:ext cx="4096177" cy="1785218"/>
          </a:xfrm>
          <a:prstGeom prst="rect">
            <a:avLst/>
          </a:prstGeom>
          <a:blipFill>
            <a:blip r:embed="rId2" cstate="print"/>
            <a:srcRect/>
            <a:stretch>
              <a:fillRect b="-22168"/>
            </a:stretch>
          </a:blip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object 5"/>
          <p:cNvSpPr/>
          <p:nvPr/>
        </p:nvSpPr>
        <p:spPr>
          <a:xfrm>
            <a:off x="683581" y="3998102"/>
            <a:ext cx="4096177" cy="26770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object 2"/>
          <p:cNvSpPr/>
          <p:nvPr/>
        </p:nvSpPr>
        <p:spPr>
          <a:xfrm>
            <a:off x="6026243" y="5916776"/>
            <a:ext cx="4751794" cy="2764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/>
          <p:cNvSpPr/>
          <p:nvPr/>
        </p:nvSpPr>
        <p:spPr>
          <a:xfrm>
            <a:off x="5808270" y="2205910"/>
            <a:ext cx="4797785" cy="7768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5964099" y="3183640"/>
            <a:ext cx="4712208" cy="5897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8"/>
          <p:cNvSpPr/>
          <p:nvPr/>
        </p:nvSpPr>
        <p:spPr>
          <a:xfrm>
            <a:off x="5964098" y="3931601"/>
            <a:ext cx="4741545" cy="95218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/>
          <p:cNvSpPr/>
          <p:nvPr/>
        </p:nvSpPr>
        <p:spPr>
          <a:xfrm>
            <a:off x="6026243" y="4998091"/>
            <a:ext cx="4774243" cy="82902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1"/>
          <p:cNvSpPr txBox="1"/>
          <p:nvPr/>
        </p:nvSpPr>
        <p:spPr>
          <a:xfrm>
            <a:off x="413105" y="1036113"/>
            <a:ext cx="11660526" cy="98679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>
              <a:spcBef>
                <a:spcPts val="705"/>
              </a:spcBef>
            </a:pPr>
            <a:r>
              <a:rPr sz="1600" b="1" spc="-5" dirty="0">
                <a:solidFill>
                  <a:srgbClr val="0070C0"/>
                </a:solidFill>
                <a:latin typeface="Carlito"/>
                <a:cs typeface="Carlito"/>
              </a:rPr>
              <a:t>Критически оценивать пути решения географических </a:t>
            </a:r>
            <a:r>
              <a:rPr sz="1600" b="1" spc="-10" dirty="0">
                <a:solidFill>
                  <a:srgbClr val="0070C0"/>
                </a:solidFill>
                <a:latin typeface="Carlito"/>
                <a:cs typeface="Carlito"/>
              </a:rPr>
              <a:t>проблем</a:t>
            </a:r>
            <a:endParaRPr sz="1600" dirty="0">
              <a:solidFill>
                <a:srgbClr val="0070C0"/>
              </a:solidFill>
              <a:latin typeface="Carlito"/>
              <a:cs typeface="Carlito"/>
            </a:endParaRPr>
          </a:p>
          <a:p>
            <a:pPr marL="12700" marR="5080">
              <a:lnSpc>
                <a:spcPct val="131300"/>
              </a:lnSpc>
            </a:pPr>
            <a:r>
              <a:rPr sz="1600" b="1" spc="-5" dirty="0">
                <a:solidFill>
                  <a:srgbClr val="0070C0"/>
                </a:solidFill>
                <a:latin typeface="Carlito"/>
                <a:cs typeface="Carlito"/>
              </a:rPr>
              <a:t>Применять математические навыки для решения жизненных </a:t>
            </a:r>
            <a:r>
              <a:rPr sz="1600" b="1" spc="-5" dirty="0" err="1">
                <a:solidFill>
                  <a:srgbClr val="0070C0"/>
                </a:solidFill>
                <a:latin typeface="Carlito"/>
                <a:cs typeface="Carlito"/>
              </a:rPr>
              <a:t>задач</a:t>
            </a:r>
            <a:r>
              <a:rPr sz="1600" b="1" spc="-5" dirty="0">
                <a:solidFill>
                  <a:srgbClr val="0070C0"/>
                </a:solidFill>
                <a:latin typeface="Carlito"/>
                <a:cs typeface="Carlito"/>
              </a:rPr>
              <a:t>  </a:t>
            </a:r>
            <a:endParaRPr lang="en-US" sz="1600" b="1" spc="-5" dirty="0" smtClean="0">
              <a:solidFill>
                <a:srgbClr val="0070C0"/>
              </a:solidFill>
              <a:latin typeface="Carlito"/>
              <a:cs typeface="Carlito"/>
            </a:endParaRPr>
          </a:p>
          <a:p>
            <a:pPr marL="12700" marR="5080">
              <a:lnSpc>
                <a:spcPct val="131300"/>
              </a:lnSpc>
            </a:pPr>
            <a:r>
              <a:rPr sz="1600" b="1" spc="-5" dirty="0" err="1" smtClean="0">
                <a:solidFill>
                  <a:srgbClr val="0070C0"/>
                </a:solidFill>
                <a:latin typeface="Carlito"/>
                <a:cs typeface="Carlito"/>
              </a:rPr>
              <a:t>Понимать</a:t>
            </a:r>
            <a:r>
              <a:rPr sz="1600" b="1" spc="-5" dirty="0" smtClean="0">
                <a:solidFill>
                  <a:srgbClr val="0070C0"/>
                </a:solidFill>
                <a:latin typeface="Carlito"/>
                <a:cs typeface="Carlito"/>
              </a:rPr>
              <a:t> </a:t>
            </a:r>
            <a:r>
              <a:rPr sz="1600" b="1" spc="-5" dirty="0">
                <a:solidFill>
                  <a:srgbClr val="0070C0"/>
                </a:solidFill>
                <a:latin typeface="Carlito"/>
                <a:cs typeface="Carlito"/>
              </a:rPr>
              <a:t>и оценивать </a:t>
            </a:r>
            <a:r>
              <a:rPr sz="1600" b="1" spc="-10" dirty="0">
                <a:solidFill>
                  <a:srgbClr val="0070C0"/>
                </a:solidFill>
                <a:latin typeface="Carlito"/>
                <a:cs typeface="Carlito"/>
              </a:rPr>
              <a:t>последствия действий </a:t>
            </a:r>
            <a:r>
              <a:rPr sz="1600" b="1" spc="-5" dirty="0">
                <a:solidFill>
                  <a:srgbClr val="0070C0"/>
                </a:solidFill>
                <a:latin typeface="Carlito"/>
                <a:cs typeface="Carlito"/>
              </a:rPr>
              <a:t>в конкретной</a:t>
            </a:r>
            <a:r>
              <a:rPr sz="1600" b="1" spc="95" dirty="0">
                <a:solidFill>
                  <a:srgbClr val="0070C0"/>
                </a:solidFill>
                <a:latin typeface="Carlito"/>
                <a:cs typeface="Carlito"/>
              </a:rPr>
              <a:t> </a:t>
            </a:r>
            <a:r>
              <a:rPr sz="1600" b="1" spc="-5" dirty="0">
                <a:solidFill>
                  <a:srgbClr val="0070C0"/>
                </a:solidFill>
                <a:latin typeface="Carlito"/>
                <a:cs typeface="Carlito"/>
              </a:rPr>
              <a:t>ситуации</a:t>
            </a:r>
            <a:endParaRPr sz="1600" dirty="0">
              <a:solidFill>
                <a:srgbClr val="0070C0"/>
              </a:solidFill>
              <a:latin typeface="Carlito"/>
              <a:cs typeface="Carlito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105" y="340352"/>
            <a:ext cx="422577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ПРИМЕР РАБОТЫ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862" y="1133276"/>
            <a:ext cx="985745" cy="1302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658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4394" y="512583"/>
            <a:ext cx="10694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4283A"/>
                </a:solidFill>
                <a:effectLst/>
                <a:uLnTx/>
                <a:uFillTx/>
                <a:latin typeface="Calibri"/>
                <a:ea typeface="Cambria Math" pitchFamily="18" charset="0"/>
                <a:cs typeface="+mn-cs"/>
              </a:rPr>
              <a:t>УНИВЕРСАЛЬНЫЙ ПРАКТИКУМ ПО ГЕОГРАФИИ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mbria Math" pitchFamily="18" charset="0"/>
                <a:cs typeface="+mn-cs"/>
              </a:rPr>
              <a:t>5-9-КЛАССЫ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mbria Math" pitchFamily="18" charset="0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75230" y="65158"/>
            <a:ext cx="6010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/>
                <a:ea typeface="Cambria Math" pitchFamily="18" charset="0"/>
                <a:cs typeface="+mn-cs"/>
              </a:rPr>
              <a:t>Авторы  О.В. Крылова,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В.А.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Неходцев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/>
                <a:cs typeface="+mn-cs"/>
              </a:rPr>
              <a:t>,  А.Н. Приваловский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90F99"/>
              </a:solidFill>
              <a:effectLst/>
              <a:uLnTx/>
              <a:uFillTx/>
              <a:latin typeface="Calibri"/>
              <a:ea typeface="Cambria Math" pitchFamily="18" charset="0"/>
              <a:cs typeface="+mn-cs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48854" y="38273"/>
            <a:ext cx="5189369" cy="523220"/>
          </a:xfrm>
          <a:prstGeom prst="rect">
            <a:avLst/>
          </a:prstGeom>
        </p:spPr>
        <p:txBody>
          <a:bodyPr vert="horz" wrap="non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/>
                <a:ea typeface="+mj-ea"/>
                <a:cs typeface="Arial" pitchFamily="34" charset="0"/>
              </a:rPr>
              <a:t>КАРТОГРАФИЧЕСКИЙ ТРЕНАЖЁР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937" y="1233741"/>
            <a:ext cx="1501271" cy="1989609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411" y="1248257"/>
            <a:ext cx="1501274" cy="2030213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01" y="1248255"/>
            <a:ext cx="1501274" cy="2030215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527" y="1233713"/>
            <a:ext cx="1501274" cy="203024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6" y="1262740"/>
            <a:ext cx="1501274" cy="2057313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091723" y="3546990"/>
            <a:ext cx="1008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CC99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Пособие нового поколения для </a:t>
            </a:r>
            <a:r>
              <a:rPr kumimoji="0" lang="ru-RU" sz="1800" b="1" i="0" u="sng" strike="noStrike" kern="1200" cap="none" spc="0" normalizeH="0" baseline="0" noProof="0" dirty="0">
                <a:ln>
                  <a:noFill/>
                </a:ln>
                <a:solidFill>
                  <a:srgbClr val="FFCC99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формирования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CC99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картографической грамотности учащихся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774810" y="4054417"/>
            <a:ext cx="8762983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Тренажер предназначен для поэтапного формирования картографических понятий, понимания и чтения карты</a:t>
            </a:r>
          </a:p>
          <a:p>
            <a:pPr marL="285750" marR="0" lvl="0" indent="-285750" algn="l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Задания картографического содержания группируются по тематическому признаку</a:t>
            </a:r>
          </a:p>
          <a:p>
            <a:pPr marL="285750" marR="0" lvl="0" indent="-285750" algn="l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Может быть использован для работы с любой линией УМК   Федерального Перечня</a:t>
            </a:r>
          </a:p>
          <a:p>
            <a:pPr marL="0" marR="0" lvl="0" indent="0" algn="l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26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32" name="Слайд think-cell" r:id="rId5" imgW="353" imgH="353" progId="TCLayout.ActiveDocument.1">
                  <p:embed/>
                </p:oleObj>
              </mc:Choice>
              <mc:Fallback>
                <p:oleObj name="Слайд think-cell" r:id="rId5" imgW="353" imgH="353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AF6A64D-79CE-440D-BE90-C923BE4E259A}"/>
              </a:ext>
            </a:extLst>
          </p:cNvPr>
          <p:cNvSpPr/>
          <p:nvPr/>
        </p:nvSpPr>
        <p:spPr>
          <a:xfrm>
            <a:off x="4762368" y="1284905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9966" y="1189067"/>
            <a:ext cx="4307013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Проектная работа в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школе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Аргументация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своей позиции, убеждение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Взаимодействие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 коллегами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Ведение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переговоров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Проведение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презентаций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Работа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команде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Деловая переписка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Умение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управлять своим временем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948" y="1304790"/>
            <a:ext cx="1201354" cy="159213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900" y="1284905"/>
            <a:ext cx="1201354" cy="159213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600" y="1284905"/>
            <a:ext cx="1205606" cy="1597768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703" y="1284905"/>
            <a:ext cx="1205606" cy="1597768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Заголовок 3"/>
          <p:cNvSpPr txBox="1">
            <a:spLocks/>
          </p:cNvSpPr>
          <p:nvPr/>
        </p:nvSpPr>
        <p:spPr>
          <a:xfrm>
            <a:off x="165927" y="116402"/>
            <a:ext cx="6238784" cy="427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АТЛАСЫ ДЛЯ ПРОЕКТНЫХ РАБОТ</a:t>
            </a:r>
          </a:p>
          <a:p>
            <a:r>
              <a:rPr lang="ru-RU" sz="2400" dirty="0" smtClean="0">
                <a:solidFill>
                  <a:srgbClr val="190F99"/>
                </a:solidFill>
                <a:latin typeface="Calibri" panose="020F0502020204030204"/>
                <a:ea typeface="Cambria Math" pitchFamily="18" charset="0"/>
              </a:rPr>
              <a:t>Автор  </a:t>
            </a:r>
            <a:r>
              <a:rPr lang="ru-RU" sz="2400" dirty="0">
                <a:solidFill>
                  <a:srgbClr val="190F99"/>
                </a:solidFill>
                <a:latin typeface="Calibri" panose="020F0502020204030204"/>
                <a:ea typeface="Cambria Math" pitchFamily="18" charset="0"/>
              </a:rPr>
              <a:t>О.В. Крылова</a:t>
            </a:r>
            <a:endParaRPr lang="ru-RU" sz="2400" b="0" dirty="0">
              <a:solidFill>
                <a:srgbClr val="190F99"/>
              </a:solidFill>
              <a:latin typeface="Calibri" panose="020F0502020204030204"/>
              <a:ea typeface="Cambria Math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90F99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16" name="Picture 2" descr="http://qrcoder.ru/code/?https%3A%2F%2Fshop.prosv.ru%2Fgeografiya--atlas-dlya-proektnyx-rabot--5-6-klassy--geografiya16134%3Futm_source%3Dqrcode%26utm_medium%3Dcpc%26utm_campaign%3Dwebinar-geographyroza8kl-12082020&amp;8&amp;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997" y="2941556"/>
            <a:ext cx="899018" cy="89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qrcoder.ru/code/?https%3A%2F%2Fshop.prosv.ru%2Fgeografiya--atlas-dlya-proektnyx-rabot--7-klass16135%3Futm_source%3Dqrcode%26utm_medium%3Dcpc%26utm_campaign%3Dwebinar-geographyroza8kl-12082020&amp;8&amp;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976" y="2984562"/>
            <a:ext cx="899018" cy="89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qrcoder.ru/code/?https%3A%2F%2Fshop.prosv.ru%2Fgeografiya--atlas-dlya-proektnyx-rabot--8-klass16136%3Futm_source%3Dqrcode%26utm_medium%3Dcpc%26utm_campaign%3Dwebinar-geographyroza8kl-12082020&amp;8&amp;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219" y="2984562"/>
            <a:ext cx="899018" cy="89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qrcoder.ru/code/?https%3A%2F%2Fshop.prosv.ru%2Fgeografiya--atlas-dlya-proektnyx-rabot--9-klass16137%3Futm_source%3Dqrcode%26utm_medium%3Dcpc%26utm_campaign%3Dwebinar-geographyroza8kl-12082020&amp;8&amp;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5462" y="2941556"/>
            <a:ext cx="899018" cy="89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13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 txBox="1">
            <a:spLocks/>
          </p:cNvSpPr>
          <p:nvPr/>
        </p:nvSpPr>
        <p:spPr>
          <a:xfrm>
            <a:off x="358844" y="1300610"/>
            <a:ext cx="7540101" cy="48176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rgbClr val="2D3494"/>
              </a:buClr>
              <a:buFont typeface="Arial" pitchFamily="34" charset="0"/>
              <a:buNone/>
              <a:defRPr sz="12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Wingdings" pitchFamily="2" charset="2"/>
              <a:buChar char="§"/>
              <a:defRPr sz="12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–"/>
              <a:defRPr sz="12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2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2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49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1818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Атлас в доступной форме знакомит с теорией и практикой ориентирования на местности как традиционными способами, так и с использованием современных технологий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494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181818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49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Спортивное ориентирование тренирует: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494"/>
              </a:buClr>
              <a:buSzTx/>
              <a:buFont typeface="Arial" pitchFamily="34" charset="0"/>
              <a:buNone/>
              <a:tabLst/>
              <a:defRPr/>
            </a:pPr>
            <a:r>
              <a:rPr lang="ru-RU" sz="2000" dirty="0" smtClean="0">
                <a:solidFill>
                  <a:srgbClr val="181818">
                    <a:lumMod val="90000"/>
                    <a:lumOff val="10000"/>
                  </a:srgbClr>
                </a:solidFill>
                <a:latin typeface="Calibri" panose="020F0502020204030204"/>
              </a:rPr>
              <a:t>умение быстро думать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49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принимать решения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494"/>
              </a:buClr>
              <a:buSzTx/>
              <a:buFont typeface="Arial" pitchFamily="34" charset="0"/>
              <a:buNone/>
              <a:tabLst/>
              <a:defRPr/>
            </a:pPr>
            <a:r>
              <a:rPr lang="ru-RU" sz="2000" dirty="0" smtClean="0">
                <a:solidFill>
                  <a:srgbClr val="181818">
                    <a:lumMod val="90000"/>
                    <a:lumOff val="10000"/>
                  </a:srgbClr>
                </a:solidFill>
                <a:latin typeface="Calibri" panose="020F0502020204030204"/>
              </a:rPr>
              <a:t>руководить и подчиняться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49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помогать другим членам команды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494"/>
              </a:buClr>
              <a:buSzTx/>
              <a:buFont typeface="Arial" pitchFamily="34" charset="0"/>
              <a:buNone/>
              <a:tabLst/>
              <a:defRPr/>
            </a:pPr>
            <a:r>
              <a:rPr lang="ru-RU" sz="2000" dirty="0" smtClean="0">
                <a:solidFill>
                  <a:srgbClr val="181818">
                    <a:lumMod val="90000"/>
                    <a:lumOff val="10000"/>
                  </a:srgbClr>
                </a:solidFill>
                <a:latin typeface="Calibri" panose="020F0502020204030204"/>
              </a:rPr>
              <a:t>чувствовать и правильно определять время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181818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494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181818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891" y="2080159"/>
            <a:ext cx="2032054" cy="2693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781" y="1046883"/>
            <a:ext cx="763557" cy="942664"/>
          </a:xfrm>
          <a:prstGeom prst="rect">
            <a:avLst/>
          </a:prstGeom>
        </p:spPr>
      </p:pic>
      <p:sp>
        <p:nvSpPr>
          <p:cNvPr id="7" name="Заголовок 6"/>
          <p:cNvSpPr txBox="1">
            <a:spLocks/>
          </p:cNvSpPr>
          <p:nvPr/>
        </p:nvSpPr>
        <p:spPr>
          <a:xfrm>
            <a:off x="406469" y="267334"/>
            <a:ext cx="10770953" cy="10332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АТЛАС. ОРИЕНТИРОВАНИЕ НА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0F99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МЕСТНОСТИ 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7-11 классы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7603" y="5063255"/>
            <a:ext cx="969269" cy="10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1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Прямоугольник 377"/>
          <p:cNvSpPr/>
          <p:nvPr/>
        </p:nvSpPr>
        <p:spPr>
          <a:xfrm>
            <a:off x="7020552" y="2071790"/>
            <a:ext cx="4882154" cy="4323514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76" name="Прямоугольник 375"/>
          <p:cNvSpPr/>
          <p:nvPr/>
        </p:nvSpPr>
        <p:spPr>
          <a:xfrm>
            <a:off x="240697" y="2077286"/>
            <a:ext cx="6555519" cy="4323514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73" name="Прямоугольник 372"/>
          <p:cNvSpPr/>
          <p:nvPr/>
        </p:nvSpPr>
        <p:spPr>
          <a:xfrm>
            <a:off x="7020552" y="1594306"/>
            <a:ext cx="4879031" cy="477484"/>
          </a:xfrm>
          <a:prstGeom prst="rect">
            <a:avLst/>
          </a:prstGeom>
          <a:solidFill>
            <a:srgbClr val="D8EB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74" name="TextBox 373"/>
          <p:cNvSpPr txBox="1"/>
          <p:nvPr/>
        </p:nvSpPr>
        <p:spPr>
          <a:xfrm>
            <a:off x="7986706" y="1698224"/>
            <a:ext cx="2268625" cy="307777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marL="0" lvl="6"/>
            <a:r>
              <a:rPr lang="ru-RU" sz="1400" b="1" spc="-4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НОРМАТИВНЫЕ ДОКУМЕНТЫ</a:t>
            </a:r>
            <a:endParaRPr lang="ru-RU" sz="1400" b="1" spc="-4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1" name="Прямоугольник 370"/>
          <p:cNvSpPr/>
          <p:nvPr/>
        </p:nvSpPr>
        <p:spPr>
          <a:xfrm>
            <a:off x="321113" y="1590224"/>
            <a:ext cx="6475103" cy="477484"/>
          </a:xfrm>
          <a:prstGeom prst="rect">
            <a:avLst/>
          </a:prstGeom>
          <a:solidFill>
            <a:srgbClr val="D8EB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graphicFrame>
        <p:nvGraphicFramePr>
          <p:cNvPr id="46" name="Таблица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583035"/>
              </p:ext>
            </p:extLst>
          </p:nvPr>
        </p:nvGraphicFramePr>
        <p:xfrm>
          <a:off x="240697" y="2077287"/>
          <a:ext cx="6555519" cy="433998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6555519">
                  <a:extLst>
                    <a:ext uri="{9D8B030D-6E8A-4147-A177-3AD203B41FA5}">
                      <a16:colId xmlns:a16="http://schemas.microsoft.com/office/drawing/2014/main" val="4015112189"/>
                    </a:ext>
                  </a:extLst>
                </a:gridCol>
              </a:tblGrid>
              <a:tr h="43494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1" kern="120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Вхождение Российской Федерации в число 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1" kern="120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десяти ведущих стран мира по качеству общего образования</a:t>
                      </a:r>
                      <a:endParaRPr lang="ru-RU" sz="1200" b="1" kern="120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Open Sans" pitchFamily="34" charset="0"/>
                        <a:cs typeface="Open Sans" pitchFamily="34" charset="0"/>
                      </a:endParaRPr>
                    </a:p>
                  </a:txBody>
                  <a:tcPr marL="252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0A7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586250"/>
                  </a:ext>
                </a:extLst>
              </a:tr>
              <a:tr h="652423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1" kern="120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Проведение в субъектах Российской Федерации оценки качества общего образования на основе практики международных исследований</a:t>
                      </a:r>
                      <a:endParaRPr lang="ru-RU" sz="1200" b="1" kern="120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Open Sans" pitchFamily="34" charset="0"/>
                        <a:cs typeface="Open Sans" pitchFamily="34" charset="0"/>
                      </a:endParaRPr>
                    </a:p>
                  </a:txBody>
                  <a:tcPr marL="252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598039"/>
                  </a:ext>
                </a:extLst>
              </a:tr>
              <a:tr h="652423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1" kern="120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Создание условий для воспитания гармонично развитой и социально ответственной личности на основе духовно-нравственных ценностей народов Российской Федерации, исторических и национально-культурных традиций</a:t>
                      </a:r>
                      <a:endParaRPr lang="ru-RU" sz="1200" b="1" kern="120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Open Sans" pitchFamily="34" charset="0"/>
                        <a:cs typeface="Open Sans" pitchFamily="34" charset="0"/>
                      </a:endParaRPr>
                    </a:p>
                  </a:txBody>
                  <a:tcPr marL="252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9111912"/>
                  </a:ext>
                </a:extLst>
              </a:tr>
              <a:tr h="6524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2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200" b="1" kern="120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Изменение статуса классного руководителя. Классный руководитель </a:t>
                      </a:r>
                      <a:r>
                        <a:rPr lang="ru-RU" sz="1200" b="1" kern="120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–</a:t>
                      </a:r>
                      <a:r>
                        <a:rPr lang="ru-RU" sz="1200" b="1" kern="120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 это воспитатель,  воспитание - федеральная функция. </a:t>
                      </a:r>
                    </a:p>
                  </a:txBody>
                  <a:tcPr marL="252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6848397"/>
                  </a:ext>
                </a:extLst>
              </a:tr>
              <a:tr h="6524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2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200" b="1" kern="120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Воспитание – обязательная часть образовательного процесса. Вводятся требования </a:t>
                      </a:r>
                      <a:r>
                        <a:rPr lang="ru-RU" sz="1200" b="1" kern="120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к организации воспитания, формирование календарного плана воспитательной работы</a:t>
                      </a:r>
                      <a:endParaRPr lang="ru-RU" sz="1200" b="1" kern="1200" noProof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Open Sans" pitchFamily="34" charset="0"/>
                        <a:cs typeface="Open Sans" pitchFamily="34" charset="0"/>
                      </a:endParaRPr>
                    </a:p>
                  </a:txBody>
                  <a:tcPr marL="252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040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200" b="1" kern="120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Формирование эффективной системы выявления, поддержки и развития способностей и талантов у детей и молодежи, основанной на принципах справедливости, всеобщности и направленной на самоопределение и профессиональную ориентацию всех обучающихся</a:t>
                      </a:r>
                      <a:endParaRPr lang="ru-RU" sz="1200" b="1" kern="120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Open Sans" pitchFamily="34" charset="0"/>
                        <a:cs typeface="Open Sans" pitchFamily="34" charset="0"/>
                      </a:endParaRPr>
                    </a:p>
                  </a:txBody>
                  <a:tcPr marL="252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846491"/>
                  </a:ext>
                </a:extLst>
              </a:tr>
              <a:tr h="4349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Увеличение доли граждан, занимающихся волонтерской (добровольческой) деятельностью</a:t>
                      </a:r>
                    </a:p>
                  </a:txBody>
                  <a:tcPr marL="252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108179"/>
                  </a:ext>
                </a:extLst>
              </a:tr>
            </a:tbl>
          </a:graphicData>
        </a:graphic>
      </p:graphicFrame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Номер слайда 2"/>
          <p:cNvSpPr txBox="1">
            <a:spLocks/>
          </p:cNvSpPr>
          <p:nvPr/>
        </p:nvSpPr>
        <p:spPr>
          <a:xfrm>
            <a:off x="11312783" y="161008"/>
            <a:ext cx="719403" cy="356659"/>
          </a:xfrm>
          <a:prstGeom prst="rect">
            <a:avLst/>
          </a:prstGeom>
        </p:spPr>
        <p:txBody>
          <a:bodyPr vert="horz" lIns="91425" tIns="91425" rIns="91425" bIns="91425" rtlCol="0" anchor="ctr" anchorCtr="0">
            <a:no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00000000-1234-1234-1234-123412341234}" type="slidenum">
              <a:rPr lang="en" sz="1600" smtClean="0">
                <a:solidFill>
                  <a:srgbClr val="2D2B8D"/>
                </a:solidFill>
                <a:latin typeface="Calibri" pitchFamily="34" charset="0"/>
              </a:rPr>
              <a:pPr>
                <a:defRPr/>
              </a:pPr>
              <a:t>2</a:t>
            </a:fld>
            <a:endParaRPr lang="en" sz="1600" dirty="0">
              <a:solidFill>
                <a:srgbClr val="2D2B8D"/>
              </a:solidFill>
              <a:latin typeface="Calibri" pitchFamily="34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Группа 30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63" name="Прямая соединительная линия 62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873319" y="352674"/>
            <a:ext cx="10029387" cy="38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sz="2133" b="1" dirty="0" smtClean="0">
                <a:solidFill>
                  <a:srgbClr val="0070C0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НАПРАВЛЕНИЯ РАЗВИТИЯ СИСТЕМЫ ОБРАЗОВАНИЯ РФ 2020 – 2030 ГГ.</a:t>
            </a:r>
            <a:endParaRPr kumimoji="0" lang="ru-RU" sz="2133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pic>
        <p:nvPicPr>
          <p:cNvPr id="47107" name="Picture 3" descr="G:\2019\ПРОСВЕЩЕНИЕ\2020\NEW\2_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552" y="1258401"/>
            <a:ext cx="731253" cy="80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344" name="Группа 47343"/>
          <p:cNvGrpSpPr/>
          <p:nvPr/>
        </p:nvGrpSpPr>
        <p:grpSpPr>
          <a:xfrm>
            <a:off x="96040" y="1142884"/>
            <a:ext cx="2938940" cy="934400"/>
            <a:chOff x="244475" y="989013"/>
            <a:chExt cx="2955925" cy="939800"/>
          </a:xfrm>
        </p:grpSpPr>
        <p:sp>
          <p:nvSpPr>
            <p:cNvPr id="5" name="AutoShape 6"/>
            <p:cNvSpPr>
              <a:spLocks noChangeAspect="1" noChangeArrowheads="1" noTextEdit="1"/>
            </p:cNvSpPr>
            <p:nvPr/>
          </p:nvSpPr>
          <p:spPr bwMode="auto">
            <a:xfrm>
              <a:off x="244475" y="989013"/>
              <a:ext cx="2933700" cy="931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" name="Group 208"/>
            <p:cNvGrpSpPr>
              <a:grpSpLocks/>
            </p:cNvGrpSpPr>
            <p:nvPr/>
          </p:nvGrpSpPr>
          <p:grpSpPr bwMode="auto">
            <a:xfrm>
              <a:off x="1387475" y="989013"/>
              <a:ext cx="1216025" cy="939799"/>
              <a:chOff x="874" y="623"/>
              <a:chExt cx="766" cy="592"/>
            </a:xfrm>
          </p:grpSpPr>
          <p:sp>
            <p:nvSpPr>
              <p:cNvPr id="47144" name="Freeform 8"/>
              <p:cNvSpPr>
                <a:spLocks/>
              </p:cNvSpPr>
              <p:nvPr/>
            </p:nvSpPr>
            <p:spPr bwMode="auto">
              <a:xfrm>
                <a:off x="1282" y="880"/>
                <a:ext cx="70" cy="208"/>
              </a:xfrm>
              <a:custGeom>
                <a:avLst/>
                <a:gdLst>
                  <a:gd name="T0" fmla="*/ 360 w 360"/>
                  <a:gd name="T1" fmla="*/ 25 h 1070"/>
                  <a:gd name="T2" fmla="*/ 360 w 360"/>
                  <a:gd name="T3" fmla="*/ 1070 h 1070"/>
                  <a:gd name="T4" fmla="*/ 312 w 360"/>
                  <a:gd name="T5" fmla="*/ 1065 h 1070"/>
                  <a:gd name="T6" fmla="*/ 312 w 360"/>
                  <a:gd name="T7" fmla="*/ 1065 h 1070"/>
                  <a:gd name="T8" fmla="*/ 128 w 360"/>
                  <a:gd name="T9" fmla="*/ 1065 h 1070"/>
                  <a:gd name="T10" fmla="*/ 0 w 360"/>
                  <a:gd name="T11" fmla="*/ 1065 h 1070"/>
                  <a:gd name="T12" fmla="*/ 0 w 360"/>
                  <a:gd name="T13" fmla="*/ 25 h 1070"/>
                  <a:gd name="T14" fmla="*/ 24 w 360"/>
                  <a:gd name="T15" fmla="*/ 0 h 1070"/>
                  <a:gd name="T16" fmla="*/ 335 w 360"/>
                  <a:gd name="T17" fmla="*/ 0 h 1070"/>
                  <a:gd name="T18" fmla="*/ 360 w 360"/>
                  <a:gd name="T19" fmla="*/ 25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0" h="1070">
                    <a:moveTo>
                      <a:pt x="360" y="25"/>
                    </a:moveTo>
                    <a:lnTo>
                      <a:pt x="360" y="1070"/>
                    </a:lnTo>
                    <a:cubicBezTo>
                      <a:pt x="344" y="1066"/>
                      <a:pt x="328" y="1065"/>
                      <a:pt x="312" y="1065"/>
                    </a:cubicBezTo>
                    <a:lnTo>
                      <a:pt x="312" y="1065"/>
                    </a:lnTo>
                    <a:lnTo>
                      <a:pt x="128" y="1065"/>
                    </a:lnTo>
                    <a:lnTo>
                      <a:pt x="0" y="1065"/>
                    </a:lnTo>
                    <a:lnTo>
                      <a:pt x="0" y="25"/>
                    </a:lnTo>
                    <a:cubicBezTo>
                      <a:pt x="0" y="12"/>
                      <a:pt x="11" y="0"/>
                      <a:pt x="24" y="0"/>
                    </a:cubicBezTo>
                    <a:lnTo>
                      <a:pt x="335" y="0"/>
                    </a:lnTo>
                    <a:cubicBezTo>
                      <a:pt x="349" y="0"/>
                      <a:pt x="360" y="12"/>
                      <a:pt x="360" y="25"/>
                    </a:cubicBezTo>
                    <a:close/>
                  </a:path>
                </a:pathLst>
              </a:custGeom>
              <a:solidFill>
                <a:srgbClr val="376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45" name="Freeform 9"/>
              <p:cNvSpPr>
                <a:spLocks/>
              </p:cNvSpPr>
              <p:nvPr/>
            </p:nvSpPr>
            <p:spPr bwMode="auto">
              <a:xfrm>
                <a:off x="1352" y="880"/>
                <a:ext cx="69" cy="240"/>
              </a:xfrm>
              <a:custGeom>
                <a:avLst/>
                <a:gdLst>
                  <a:gd name="T0" fmla="*/ 360 w 360"/>
                  <a:gd name="T1" fmla="*/ 25 h 1235"/>
                  <a:gd name="T2" fmla="*/ 360 w 360"/>
                  <a:gd name="T3" fmla="*/ 1070 h 1235"/>
                  <a:gd name="T4" fmla="*/ 248 w 360"/>
                  <a:gd name="T5" fmla="*/ 1132 h 1235"/>
                  <a:gd name="T6" fmla="*/ 248 w 360"/>
                  <a:gd name="T7" fmla="*/ 1132 h 1235"/>
                  <a:gd name="T8" fmla="*/ 188 w 360"/>
                  <a:gd name="T9" fmla="*/ 1235 h 1235"/>
                  <a:gd name="T10" fmla="*/ 173 w 360"/>
                  <a:gd name="T11" fmla="*/ 1235 h 1235"/>
                  <a:gd name="T12" fmla="*/ 114 w 360"/>
                  <a:gd name="T13" fmla="*/ 1132 h 1235"/>
                  <a:gd name="T14" fmla="*/ 114 w 360"/>
                  <a:gd name="T15" fmla="*/ 1132 h 1235"/>
                  <a:gd name="T16" fmla="*/ 0 w 360"/>
                  <a:gd name="T17" fmla="*/ 1070 h 1235"/>
                  <a:gd name="T18" fmla="*/ 0 w 360"/>
                  <a:gd name="T19" fmla="*/ 25 h 1235"/>
                  <a:gd name="T20" fmla="*/ 24 w 360"/>
                  <a:gd name="T21" fmla="*/ 0 h 1235"/>
                  <a:gd name="T22" fmla="*/ 335 w 360"/>
                  <a:gd name="T23" fmla="*/ 0 h 1235"/>
                  <a:gd name="T24" fmla="*/ 360 w 360"/>
                  <a:gd name="T25" fmla="*/ 25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0" h="1235">
                    <a:moveTo>
                      <a:pt x="360" y="25"/>
                    </a:moveTo>
                    <a:lnTo>
                      <a:pt x="360" y="1070"/>
                    </a:lnTo>
                    <a:cubicBezTo>
                      <a:pt x="316" y="1080"/>
                      <a:pt x="278" y="1101"/>
                      <a:pt x="248" y="1132"/>
                    </a:cubicBezTo>
                    <a:lnTo>
                      <a:pt x="248" y="1132"/>
                    </a:lnTo>
                    <a:cubicBezTo>
                      <a:pt x="220" y="1160"/>
                      <a:pt x="199" y="1195"/>
                      <a:pt x="188" y="1235"/>
                    </a:cubicBezTo>
                    <a:lnTo>
                      <a:pt x="173" y="1235"/>
                    </a:lnTo>
                    <a:cubicBezTo>
                      <a:pt x="163" y="1195"/>
                      <a:pt x="142" y="1160"/>
                      <a:pt x="114" y="1132"/>
                    </a:cubicBezTo>
                    <a:lnTo>
                      <a:pt x="114" y="1132"/>
                    </a:lnTo>
                    <a:cubicBezTo>
                      <a:pt x="83" y="1101"/>
                      <a:pt x="44" y="1079"/>
                      <a:pt x="0" y="1070"/>
                    </a:cubicBezTo>
                    <a:lnTo>
                      <a:pt x="0" y="25"/>
                    </a:lnTo>
                    <a:cubicBezTo>
                      <a:pt x="0" y="12"/>
                      <a:pt x="11" y="0"/>
                      <a:pt x="24" y="0"/>
                    </a:cubicBezTo>
                    <a:lnTo>
                      <a:pt x="335" y="0"/>
                    </a:lnTo>
                    <a:cubicBezTo>
                      <a:pt x="348" y="0"/>
                      <a:pt x="360" y="12"/>
                      <a:pt x="360" y="25"/>
                    </a:cubicBezTo>
                    <a:close/>
                  </a:path>
                </a:pathLst>
              </a:custGeom>
              <a:solidFill>
                <a:srgbClr val="376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46" name="Freeform 10"/>
              <p:cNvSpPr>
                <a:spLocks/>
              </p:cNvSpPr>
              <p:nvPr/>
            </p:nvSpPr>
            <p:spPr bwMode="auto">
              <a:xfrm>
                <a:off x="1421" y="880"/>
                <a:ext cx="70" cy="208"/>
              </a:xfrm>
              <a:custGeom>
                <a:avLst/>
                <a:gdLst>
                  <a:gd name="T0" fmla="*/ 359 w 359"/>
                  <a:gd name="T1" fmla="*/ 25 h 1070"/>
                  <a:gd name="T2" fmla="*/ 359 w 359"/>
                  <a:gd name="T3" fmla="*/ 1065 h 1070"/>
                  <a:gd name="T4" fmla="*/ 49 w 359"/>
                  <a:gd name="T5" fmla="*/ 1065 h 1070"/>
                  <a:gd name="T6" fmla="*/ 49 w 359"/>
                  <a:gd name="T7" fmla="*/ 1065 h 1070"/>
                  <a:gd name="T8" fmla="*/ 0 w 359"/>
                  <a:gd name="T9" fmla="*/ 1070 h 1070"/>
                  <a:gd name="T10" fmla="*/ 0 w 359"/>
                  <a:gd name="T11" fmla="*/ 25 h 1070"/>
                  <a:gd name="T12" fmla="*/ 24 w 359"/>
                  <a:gd name="T13" fmla="*/ 0 h 1070"/>
                  <a:gd name="T14" fmla="*/ 335 w 359"/>
                  <a:gd name="T15" fmla="*/ 0 h 1070"/>
                  <a:gd name="T16" fmla="*/ 359 w 359"/>
                  <a:gd name="T17" fmla="*/ 25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1070">
                    <a:moveTo>
                      <a:pt x="359" y="25"/>
                    </a:moveTo>
                    <a:lnTo>
                      <a:pt x="359" y="1065"/>
                    </a:lnTo>
                    <a:lnTo>
                      <a:pt x="49" y="1065"/>
                    </a:lnTo>
                    <a:lnTo>
                      <a:pt x="49" y="1065"/>
                    </a:lnTo>
                    <a:cubicBezTo>
                      <a:pt x="32" y="1065"/>
                      <a:pt x="16" y="1067"/>
                      <a:pt x="0" y="1070"/>
                    </a:cubicBezTo>
                    <a:lnTo>
                      <a:pt x="0" y="25"/>
                    </a:lnTo>
                    <a:cubicBezTo>
                      <a:pt x="0" y="12"/>
                      <a:pt x="11" y="0"/>
                      <a:pt x="24" y="0"/>
                    </a:cubicBezTo>
                    <a:lnTo>
                      <a:pt x="335" y="0"/>
                    </a:lnTo>
                    <a:cubicBezTo>
                      <a:pt x="348" y="0"/>
                      <a:pt x="359" y="12"/>
                      <a:pt x="359" y="25"/>
                    </a:cubicBezTo>
                    <a:close/>
                  </a:path>
                </a:pathLst>
              </a:custGeom>
              <a:solidFill>
                <a:srgbClr val="27D3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47" name="Freeform 11"/>
              <p:cNvSpPr>
                <a:spLocks/>
              </p:cNvSpPr>
              <p:nvPr/>
            </p:nvSpPr>
            <p:spPr bwMode="auto">
              <a:xfrm>
                <a:off x="1317" y="880"/>
                <a:ext cx="35" cy="208"/>
              </a:xfrm>
              <a:custGeom>
                <a:avLst/>
                <a:gdLst>
                  <a:gd name="T0" fmla="*/ 180 w 180"/>
                  <a:gd name="T1" fmla="*/ 25 h 1070"/>
                  <a:gd name="T2" fmla="*/ 180 w 180"/>
                  <a:gd name="T3" fmla="*/ 1070 h 1070"/>
                  <a:gd name="T4" fmla="*/ 132 w 180"/>
                  <a:gd name="T5" fmla="*/ 1065 h 1070"/>
                  <a:gd name="T6" fmla="*/ 132 w 180"/>
                  <a:gd name="T7" fmla="*/ 1065 h 1070"/>
                  <a:gd name="T8" fmla="*/ 0 w 180"/>
                  <a:gd name="T9" fmla="*/ 1065 h 1070"/>
                  <a:gd name="T10" fmla="*/ 0 w 180"/>
                  <a:gd name="T11" fmla="*/ 0 h 1070"/>
                  <a:gd name="T12" fmla="*/ 155 w 180"/>
                  <a:gd name="T13" fmla="*/ 0 h 1070"/>
                  <a:gd name="T14" fmla="*/ 180 w 180"/>
                  <a:gd name="T15" fmla="*/ 25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070">
                    <a:moveTo>
                      <a:pt x="180" y="25"/>
                    </a:moveTo>
                    <a:lnTo>
                      <a:pt x="180" y="1070"/>
                    </a:lnTo>
                    <a:cubicBezTo>
                      <a:pt x="164" y="1066"/>
                      <a:pt x="148" y="1065"/>
                      <a:pt x="132" y="1065"/>
                    </a:cubicBezTo>
                    <a:lnTo>
                      <a:pt x="132" y="1065"/>
                    </a:lnTo>
                    <a:lnTo>
                      <a:pt x="0" y="1065"/>
                    </a:lnTo>
                    <a:lnTo>
                      <a:pt x="0" y="0"/>
                    </a:lnTo>
                    <a:lnTo>
                      <a:pt x="155" y="0"/>
                    </a:lnTo>
                    <a:cubicBezTo>
                      <a:pt x="169" y="0"/>
                      <a:pt x="180" y="12"/>
                      <a:pt x="180" y="25"/>
                    </a:cubicBezTo>
                    <a:close/>
                  </a:path>
                </a:pathLst>
              </a:custGeom>
              <a:solidFill>
                <a:srgbClr val="2C5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48" name="Freeform 12"/>
              <p:cNvSpPr>
                <a:spLocks/>
              </p:cNvSpPr>
              <p:nvPr/>
            </p:nvSpPr>
            <p:spPr bwMode="auto">
              <a:xfrm>
                <a:off x="1387" y="880"/>
                <a:ext cx="34" cy="240"/>
              </a:xfrm>
              <a:custGeom>
                <a:avLst/>
                <a:gdLst>
                  <a:gd name="T0" fmla="*/ 180 w 180"/>
                  <a:gd name="T1" fmla="*/ 25 h 1235"/>
                  <a:gd name="T2" fmla="*/ 180 w 180"/>
                  <a:gd name="T3" fmla="*/ 1070 h 1235"/>
                  <a:gd name="T4" fmla="*/ 68 w 180"/>
                  <a:gd name="T5" fmla="*/ 1132 h 1235"/>
                  <a:gd name="T6" fmla="*/ 68 w 180"/>
                  <a:gd name="T7" fmla="*/ 1132 h 1235"/>
                  <a:gd name="T8" fmla="*/ 8 w 180"/>
                  <a:gd name="T9" fmla="*/ 1235 h 1235"/>
                  <a:gd name="T10" fmla="*/ 0 w 180"/>
                  <a:gd name="T11" fmla="*/ 1235 h 1235"/>
                  <a:gd name="T12" fmla="*/ 0 w 180"/>
                  <a:gd name="T13" fmla="*/ 0 h 1235"/>
                  <a:gd name="T14" fmla="*/ 155 w 180"/>
                  <a:gd name="T15" fmla="*/ 0 h 1235"/>
                  <a:gd name="T16" fmla="*/ 180 w 180"/>
                  <a:gd name="T17" fmla="*/ 25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1235">
                    <a:moveTo>
                      <a:pt x="180" y="25"/>
                    </a:moveTo>
                    <a:lnTo>
                      <a:pt x="180" y="1070"/>
                    </a:lnTo>
                    <a:cubicBezTo>
                      <a:pt x="136" y="1080"/>
                      <a:pt x="98" y="1101"/>
                      <a:pt x="68" y="1132"/>
                    </a:cubicBezTo>
                    <a:lnTo>
                      <a:pt x="68" y="1132"/>
                    </a:lnTo>
                    <a:cubicBezTo>
                      <a:pt x="40" y="1160"/>
                      <a:pt x="19" y="1195"/>
                      <a:pt x="8" y="1235"/>
                    </a:cubicBezTo>
                    <a:lnTo>
                      <a:pt x="0" y="1235"/>
                    </a:lnTo>
                    <a:lnTo>
                      <a:pt x="0" y="0"/>
                    </a:lnTo>
                    <a:lnTo>
                      <a:pt x="155" y="0"/>
                    </a:lnTo>
                    <a:cubicBezTo>
                      <a:pt x="168" y="0"/>
                      <a:pt x="180" y="12"/>
                      <a:pt x="180" y="25"/>
                    </a:cubicBezTo>
                    <a:close/>
                  </a:path>
                </a:pathLst>
              </a:custGeom>
              <a:solidFill>
                <a:srgbClr val="2C5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49" name="Freeform 13"/>
              <p:cNvSpPr>
                <a:spLocks/>
              </p:cNvSpPr>
              <p:nvPr/>
            </p:nvSpPr>
            <p:spPr bwMode="auto">
              <a:xfrm>
                <a:off x="1456" y="880"/>
                <a:ext cx="35" cy="207"/>
              </a:xfrm>
              <a:custGeom>
                <a:avLst/>
                <a:gdLst>
                  <a:gd name="T0" fmla="*/ 180 w 180"/>
                  <a:gd name="T1" fmla="*/ 25 h 1065"/>
                  <a:gd name="T2" fmla="*/ 180 w 180"/>
                  <a:gd name="T3" fmla="*/ 1065 h 1065"/>
                  <a:gd name="T4" fmla="*/ 0 w 180"/>
                  <a:gd name="T5" fmla="*/ 1065 h 1065"/>
                  <a:gd name="T6" fmla="*/ 0 w 180"/>
                  <a:gd name="T7" fmla="*/ 0 h 1065"/>
                  <a:gd name="T8" fmla="*/ 156 w 180"/>
                  <a:gd name="T9" fmla="*/ 0 h 1065"/>
                  <a:gd name="T10" fmla="*/ 180 w 180"/>
                  <a:gd name="T11" fmla="*/ 25 h 1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065">
                    <a:moveTo>
                      <a:pt x="180" y="25"/>
                    </a:moveTo>
                    <a:lnTo>
                      <a:pt x="180" y="1065"/>
                    </a:lnTo>
                    <a:lnTo>
                      <a:pt x="0" y="1065"/>
                    </a:lnTo>
                    <a:lnTo>
                      <a:pt x="0" y="0"/>
                    </a:lnTo>
                    <a:lnTo>
                      <a:pt x="156" y="0"/>
                    </a:lnTo>
                    <a:cubicBezTo>
                      <a:pt x="169" y="0"/>
                      <a:pt x="180" y="12"/>
                      <a:pt x="180" y="25"/>
                    </a:cubicBezTo>
                    <a:close/>
                  </a:path>
                </a:pathLst>
              </a:custGeom>
              <a:solidFill>
                <a:srgbClr val="00AD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0" name="Rectangle 14"/>
              <p:cNvSpPr>
                <a:spLocks noChangeArrowheads="1"/>
              </p:cNvSpPr>
              <p:nvPr/>
            </p:nvSpPr>
            <p:spPr bwMode="auto">
              <a:xfrm>
                <a:off x="1286" y="913"/>
                <a:ext cx="61" cy="28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1" name="Rectangle 15"/>
              <p:cNvSpPr>
                <a:spLocks noChangeArrowheads="1"/>
              </p:cNvSpPr>
              <p:nvPr/>
            </p:nvSpPr>
            <p:spPr bwMode="auto">
              <a:xfrm>
                <a:off x="1286" y="903"/>
                <a:ext cx="61" cy="7"/>
              </a:xfrm>
              <a:prstGeom prst="rect">
                <a:avLst/>
              </a:prstGeom>
              <a:solidFill>
                <a:srgbClr val="FFE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2" name="Rectangle 16"/>
              <p:cNvSpPr>
                <a:spLocks noChangeArrowheads="1"/>
              </p:cNvSpPr>
              <p:nvPr/>
            </p:nvSpPr>
            <p:spPr bwMode="auto">
              <a:xfrm>
                <a:off x="1356" y="913"/>
                <a:ext cx="61" cy="28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3" name="Rectangle 17"/>
              <p:cNvSpPr>
                <a:spLocks noChangeArrowheads="1"/>
              </p:cNvSpPr>
              <p:nvPr/>
            </p:nvSpPr>
            <p:spPr bwMode="auto">
              <a:xfrm>
                <a:off x="1356" y="903"/>
                <a:ext cx="61" cy="7"/>
              </a:xfrm>
              <a:prstGeom prst="rect">
                <a:avLst/>
              </a:prstGeom>
              <a:solidFill>
                <a:srgbClr val="FFE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4" name="Rectangle 18"/>
              <p:cNvSpPr>
                <a:spLocks noChangeArrowheads="1"/>
              </p:cNvSpPr>
              <p:nvPr/>
            </p:nvSpPr>
            <p:spPr bwMode="auto">
              <a:xfrm>
                <a:off x="1426" y="913"/>
                <a:ext cx="61" cy="28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5" name="Rectangle 19"/>
              <p:cNvSpPr>
                <a:spLocks noChangeArrowheads="1"/>
              </p:cNvSpPr>
              <p:nvPr/>
            </p:nvSpPr>
            <p:spPr bwMode="auto">
              <a:xfrm>
                <a:off x="1426" y="903"/>
                <a:ext cx="61" cy="7"/>
              </a:xfrm>
              <a:prstGeom prst="rect">
                <a:avLst/>
              </a:prstGeom>
              <a:solidFill>
                <a:srgbClr val="FFE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6" name="Rectangle 20"/>
              <p:cNvSpPr>
                <a:spLocks noChangeArrowheads="1"/>
              </p:cNvSpPr>
              <p:nvPr/>
            </p:nvSpPr>
            <p:spPr bwMode="auto">
              <a:xfrm>
                <a:off x="1317" y="913"/>
                <a:ext cx="30" cy="28"/>
              </a:xfrm>
              <a:prstGeom prst="rect">
                <a:avLst/>
              </a:prstGeom>
              <a:solidFill>
                <a:srgbClr val="F2A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7" name="Rectangle 21"/>
              <p:cNvSpPr>
                <a:spLocks noChangeArrowheads="1"/>
              </p:cNvSpPr>
              <p:nvPr/>
            </p:nvSpPr>
            <p:spPr bwMode="auto">
              <a:xfrm>
                <a:off x="1317" y="903"/>
                <a:ext cx="30" cy="7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8" name="Rectangle 22"/>
              <p:cNvSpPr>
                <a:spLocks noChangeArrowheads="1"/>
              </p:cNvSpPr>
              <p:nvPr/>
            </p:nvSpPr>
            <p:spPr bwMode="auto">
              <a:xfrm>
                <a:off x="1387" y="913"/>
                <a:ext cx="30" cy="28"/>
              </a:xfrm>
              <a:prstGeom prst="rect">
                <a:avLst/>
              </a:prstGeom>
              <a:solidFill>
                <a:srgbClr val="F2A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59" name="Rectangle 23"/>
              <p:cNvSpPr>
                <a:spLocks noChangeArrowheads="1"/>
              </p:cNvSpPr>
              <p:nvPr/>
            </p:nvSpPr>
            <p:spPr bwMode="auto">
              <a:xfrm>
                <a:off x="1387" y="903"/>
                <a:ext cx="30" cy="7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0" name="Rectangle 24"/>
              <p:cNvSpPr>
                <a:spLocks noChangeArrowheads="1"/>
              </p:cNvSpPr>
              <p:nvPr/>
            </p:nvSpPr>
            <p:spPr bwMode="auto">
              <a:xfrm>
                <a:off x="1456" y="913"/>
                <a:ext cx="31" cy="28"/>
              </a:xfrm>
              <a:prstGeom prst="rect">
                <a:avLst/>
              </a:prstGeom>
              <a:solidFill>
                <a:srgbClr val="F2A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1" name="Rectangle 25"/>
              <p:cNvSpPr>
                <a:spLocks noChangeArrowheads="1"/>
              </p:cNvSpPr>
              <p:nvPr/>
            </p:nvSpPr>
            <p:spPr bwMode="auto">
              <a:xfrm>
                <a:off x="1456" y="903"/>
                <a:ext cx="31" cy="7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2" name="Freeform 26"/>
              <p:cNvSpPr>
                <a:spLocks noEditPoints="1"/>
              </p:cNvSpPr>
              <p:nvPr/>
            </p:nvSpPr>
            <p:spPr bwMode="auto">
              <a:xfrm>
                <a:off x="1491" y="877"/>
                <a:ext cx="120" cy="337"/>
              </a:xfrm>
              <a:custGeom>
                <a:avLst/>
                <a:gdLst>
                  <a:gd name="T0" fmla="*/ 357 w 618"/>
                  <a:gd name="T1" fmla="*/ 22 h 1739"/>
                  <a:gd name="T2" fmla="*/ 524 w 618"/>
                  <a:gd name="T3" fmla="*/ 1080 h 1739"/>
                  <a:gd name="T4" fmla="*/ 160 w 618"/>
                  <a:gd name="T5" fmla="*/ 1080 h 1739"/>
                  <a:gd name="T6" fmla="*/ 2 w 618"/>
                  <a:gd name="T7" fmla="*/ 78 h 1739"/>
                  <a:gd name="T8" fmla="*/ 22 w 618"/>
                  <a:gd name="T9" fmla="*/ 50 h 1739"/>
                  <a:gd name="T10" fmla="*/ 329 w 618"/>
                  <a:gd name="T11" fmla="*/ 2 h 1739"/>
                  <a:gd name="T12" fmla="*/ 357 w 618"/>
                  <a:gd name="T13" fmla="*/ 22 h 1739"/>
                  <a:gd name="T14" fmla="*/ 568 w 618"/>
                  <a:gd name="T15" fmla="*/ 1358 h 1739"/>
                  <a:gd name="T16" fmla="*/ 615 w 618"/>
                  <a:gd name="T17" fmla="*/ 1661 h 1739"/>
                  <a:gd name="T18" fmla="*/ 595 w 618"/>
                  <a:gd name="T19" fmla="*/ 1689 h 1739"/>
                  <a:gd name="T20" fmla="*/ 288 w 618"/>
                  <a:gd name="T21" fmla="*/ 1737 h 1739"/>
                  <a:gd name="T22" fmla="*/ 260 w 618"/>
                  <a:gd name="T23" fmla="*/ 1717 h 1739"/>
                  <a:gd name="T24" fmla="*/ 204 w 618"/>
                  <a:gd name="T25" fmla="*/ 1358 h 1739"/>
                  <a:gd name="T26" fmla="*/ 568 w 618"/>
                  <a:gd name="T27" fmla="*/ 1358 h 1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8" h="1739">
                    <a:moveTo>
                      <a:pt x="357" y="22"/>
                    </a:moveTo>
                    <a:lnTo>
                      <a:pt x="524" y="1080"/>
                    </a:lnTo>
                    <a:lnTo>
                      <a:pt x="160" y="1080"/>
                    </a:lnTo>
                    <a:lnTo>
                      <a:pt x="2" y="78"/>
                    </a:lnTo>
                    <a:cubicBezTo>
                      <a:pt x="0" y="65"/>
                      <a:pt x="9" y="52"/>
                      <a:pt x="22" y="50"/>
                    </a:cubicBezTo>
                    <a:lnTo>
                      <a:pt x="329" y="2"/>
                    </a:lnTo>
                    <a:cubicBezTo>
                      <a:pt x="343" y="0"/>
                      <a:pt x="355" y="9"/>
                      <a:pt x="357" y="22"/>
                    </a:cubicBezTo>
                    <a:close/>
                    <a:moveTo>
                      <a:pt x="568" y="1358"/>
                    </a:moveTo>
                    <a:lnTo>
                      <a:pt x="615" y="1661"/>
                    </a:lnTo>
                    <a:cubicBezTo>
                      <a:pt x="618" y="1674"/>
                      <a:pt x="608" y="1687"/>
                      <a:pt x="595" y="1689"/>
                    </a:cubicBezTo>
                    <a:lnTo>
                      <a:pt x="288" y="1737"/>
                    </a:lnTo>
                    <a:cubicBezTo>
                      <a:pt x="275" y="1739"/>
                      <a:pt x="262" y="1730"/>
                      <a:pt x="260" y="1717"/>
                    </a:cubicBezTo>
                    <a:lnTo>
                      <a:pt x="204" y="1358"/>
                    </a:lnTo>
                    <a:lnTo>
                      <a:pt x="568" y="1358"/>
                    </a:lnTo>
                    <a:close/>
                  </a:path>
                </a:pathLst>
              </a:custGeom>
              <a:solidFill>
                <a:srgbClr val="27D3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3" name="Freeform 27"/>
              <p:cNvSpPr>
                <a:spLocks noEditPoints="1"/>
              </p:cNvSpPr>
              <p:nvPr/>
            </p:nvSpPr>
            <p:spPr bwMode="auto">
              <a:xfrm>
                <a:off x="1525" y="877"/>
                <a:ext cx="86" cy="332"/>
              </a:xfrm>
              <a:custGeom>
                <a:avLst/>
                <a:gdLst>
                  <a:gd name="T0" fmla="*/ 181 w 442"/>
                  <a:gd name="T1" fmla="*/ 22 h 1713"/>
                  <a:gd name="T2" fmla="*/ 348 w 442"/>
                  <a:gd name="T3" fmla="*/ 1080 h 1713"/>
                  <a:gd name="T4" fmla="*/ 166 w 442"/>
                  <a:gd name="T5" fmla="*/ 1080 h 1713"/>
                  <a:gd name="T6" fmla="*/ 0 w 442"/>
                  <a:gd name="T7" fmla="*/ 26 h 1713"/>
                  <a:gd name="T8" fmla="*/ 153 w 442"/>
                  <a:gd name="T9" fmla="*/ 2 h 1713"/>
                  <a:gd name="T10" fmla="*/ 181 w 442"/>
                  <a:gd name="T11" fmla="*/ 22 h 1713"/>
                  <a:gd name="T12" fmla="*/ 392 w 442"/>
                  <a:gd name="T13" fmla="*/ 1358 h 1713"/>
                  <a:gd name="T14" fmla="*/ 439 w 442"/>
                  <a:gd name="T15" fmla="*/ 1661 h 1713"/>
                  <a:gd name="T16" fmla="*/ 419 w 442"/>
                  <a:gd name="T17" fmla="*/ 1689 h 1713"/>
                  <a:gd name="T18" fmla="*/ 266 w 442"/>
                  <a:gd name="T19" fmla="*/ 1713 h 1713"/>
                  <a:gd name="T20" fmla="*/ 210 w 442"/>
                  <a:gd name="T21" fmla="*/ 1358 h 1713"/>
                  <a:gd name="T22" fmla="*/ 392 w 442"/>
                  <a:gd name="T23" fmla="*/ 1358 h 1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2" h="1713">
                    <a:moveTo>
                      <a:pt x="181" y="22"/>
                    </a:moveTo>
                    <a:lnTo>
                      <a:pt x="348" y="1080"/>
                    </a:lnTo>
                    <a:lnTo>
                      <a:pt x="166" y="1080"/>
                    </a:lnTo>
                    <a:lnTo>
                      <a:pt x="0" y="26"/>
                    </a:lnTo>
                    <a:lnTo>
                      <a:pt x="153" y="2"/>
                    </a:lnTo>
                    <a:cubicBezTo>
                      <a:pt x="167" y="0"/>
                      <a:pt x="179" y="9"/>
                      <a:pt x="181" y="22"/>
                    </a:cubicBezTo>
                    <a:close/>
                    <a:moveTo>
                      <a:pt x="392" y="1358"/>
                    </a:moveTo>
                    <a:lnTo>
                      <a:pt x="439" y="1661"/>
                    </a:lnTo>
                    <a:cubicBezTo>
                      <a:pt x="442" y="1674"/>
                      <a:pt x="432" y="1687"/>
                      <a:pt x="419" y="1689"/>
                    </a:cubicBezTo>
                    <a:lnTo>
                      <a:pt x="266" y="1713"/>
                    </a:lnTo>
                    <a:lnTo>
                      <a:pt x="210" y="1358"/>
                    </a:lnTo>
                    <a:lnTo>
                      <a:pt x="392" y="1358"/>
                    </a:lnTo>
                    <a:close/>
                  </a:path>
                </a:pathLst>
              </a:custGeom>
              <a:solidFill>
                <a:srgbClr val="00AD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4" name="Freeform 28"/>
              <p:cNvSpPr>
                <a:spLocks/>
              </p:cNvSpPr>
              <p:nvPr/>
            </p:nvSpPr>
            <p:spPr bwMode="auto">
              <a:xfrm>
                <a:off x="1537" y="1150"/>
                <a:ext cx="65" cy="37"/>
              </a:xfrm>
              <a:custGeom>
                <a:avLst/>
                <a:gdLst>
                  <a:gd name="T0" fmla="*/ 312 w 334"/>
                  <a:gd name="T1" fmla="*/ 0 h 191"/>
                  <a:gd name="T2" fmla="*/ 334 w 334"/>
                  <a:gd name="T3" fmla="*/ 142 h 191"/>
                  <a:gd name="T4" fmla="*/ 22 w 334"/>
                  <a:gd name="T5" fmla="*/ 191 h 191"/>
                  <a:gd name="T6" fmla="*/ 0 w 334"/>
                  <a:gd name="T7" fmla="*/ 49 h 191"/>
                  <a:gd name="T8" fmla="*/ 312 w 334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" h="191">
                    <a:moveTo>
                      <a:pt x="312" y="0"/>
                    </a:moveTo>
                    <a:lnTo>
                      <a:pt x="334" y="142"/>
                    </a:lnTo>
                    <a:lnTo>
                      <a:pt x="22" y="191"/>
                    </a:lnTo>
                    <a:lnTo>
                      <a:pt x="0" y="49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5" name="Freeform 29"/>
              <p:cNvSpPr>
                <a:spLocks/>
              </p:cNvSpPr>
              <p:nvPr/>
            </p:nvSpPr>
            <p:spPr bwMode="auto">
              <a:xfrm>
                <a:off x="1500" y="910"/>
                <a:ext cx="65" cy="37"/>
              </a:xfrm>
              <a:custGeom>
                <a:avLst/>
                <a:gdLst>
                  <a:gd name="T0" fmla="*/ 312 w 335"/>
                  <a:gd name="T1" fmla="*/ 0 h 191"/>
                  <a:gd name="T2" fmla="*/ 335 w 335"/>
                  <a:gd name="T3" fmla="*/ 142 h 191"/>
                  <a:gd name="T4" fmla="*/ 22 w 335"/>
                  <a:gd name="T5" fmla="*/ 191 h 191"/>
                  <a:gd name="T6" fmla="*/ 0 w 335"/>
                  <a:gd name="T7" fmla="*/ 49 h 191"/>
                  <a:gd name="T8" fmla="*/ 312 w 335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191">
                    <a:moveTo>
                      <a:pt x="312" y="0"/>
                    </a:moveTo>
                    <a:lnTo>
                      <a:pt x="335" y="142"/>
                    </a:lnTo>
                    <a:lnTo>
                      <a:pt x="22" y="191"/>
                    </a:lnTo>
                    <a:lnTo>
                      <a:pt x="0" y="49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6" name="Freeform 30"/>
              <p:cNvSpPr>
                <a:spLocks/>
              </p:cNvSpPr>
              <p:nvPr/>
            </p:nvSpPr>
            <p:spPr bwMode="auto">
              <a:xfrm>
                <a:off x="1536" y="1141"/>
                <a:ext cx="61" cy="15"/>
              </a:xfrm>
              <a:custGeom>
                <a:avLst/>
                <a:gdLst>
                  <a:gd name="T0" fmla="*/ 313 w 317"/>
                  <a:gd name="T1" fmla="*/ 0 h 78"/>
                  <a:gd name="T2" fmla="*/ 317 w 317"/>
                  <a:gd name="T3" fmla="*/ 29 h 78"/>
                  <a:gd name="T4" fmla="*/ 5 w 317"/>
                  <a:gd name="T5" fmla="*/ 78 h 78"/>
                  <a:gd name="T6" fmla="*/ 0 w 317"/>
                  <a:gd name="T7" fmla="*/ 44 h 78"/>
                  <a:gd name="T8" fmla="*/ 274 w 317"/>
                  <a:gd name="T9" fmla="*/ 0 h 78"/>
                  <a:gd name="T10" fmla="*/ 313 w 317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7" h="78">
                    <a:moveTo>
                      <a:pt x="313" y="0"/>
                    </a:moveTo>
                    <a:lnTo>
                      <a:pt x="317" y="29"/>
                    </a:lnTo>
                    <a:lnTo>
                      <a:pt x="5" y="78"/>
                    </a:lnTo>
                    <a:lnTo>
                      <a:pt x="0" y="44"/>
                    </a:lnTo>
                    <a:lnTo>
                      <a:pt x="274" y="0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rgbClr val="FFE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7" name="Freeform 31"/>
              <p:cNvSpPr>
                <a:spLocks/>
              </p:cNvSpPr>
              <p:nvPr/>
            </p:nvSpPr>
            <p:spPr bwMode="auto">
              <a:xfrm>
                <a:off x="1498" y="900"/>
                <a:ext cx="62" cy="16"/>
              </a:xfrm>
              <a:custGeom>
                <a:avLst/>
                <a:gdLst>
                  <a:gd name="T0" fmla="*/ 312 w 317"/>
                  <a:gd name="T1" fmla="*/ 0 h 84"/>
                  <a:gd name="T2" fmla="*/ 317 w 317"/>
                  <a:gd name="T3" fmla="*/ 35 h 84"/>
                  <a:gd name="T4" fmla="*/ 5 w 317"/>
                  <a:gd name="T5" fmla="*/ 84 h 84"/>
                  <a:gd name="T6" fmla="*/ 0 w 317"/>
                  <a:gd name="T7" fmla="*/ 49 h 84"/>
                  <a:gd name="T8" fmla="*/ 312 w 317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84">
                    <a:moveTo>
                      <a:pt x="312" y="0"/>
                    </a:moveTo>
                    <a:lnTo>
                      <a:pt x="317" y="35"/>
                    </a:lnTo>
                    <a:lnTo>
                      <a:pt x="5" y="84"/>
                    </a:lnTo>
                    <a:lnTo>
                      <a:pt x="0" y="49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rgbClr val="FFE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8" name="Freeform 32"/>
              <p:cNvSpPr>
                <a:spLocks/>
              </p:cNvSpPr>
              <p:nvPr/>
            </p:nvSpPr>
            <p:spPr bwMode="auto">
              <a:xfrm>
                <a:off x="1568" y="1150"/>
                <a:ext cx="34" cy="32"/>
              </a:xfrm>
              <a:custGeom>
                <a:avLst/>
                <a:gdLst>
                  <a:gd name="T0" fmla="*/ 156 w 178"/>
                  <a:gd name="T1" fmla="*/ 0 h 166"/>
                  <a:gd name="T2" fmla="*/ 178 w 178"/>
                  <a:gd name="T3" fmla="*/ 142 h 166"/>
                  <a:gd name="T4" fmla="*/ 22 w 178"/>
                  <a:gd name="T5" fmla="*/ 166 h 166"/>
                  <a:gd name="T6" fmla="*/ 0 w 178"/>
                  <a:gd name="T7" fmla="*/ 25 h 166"/>
                  <a:gd name="T8" fmla="*/ 156 w 178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66">
                    <a:moveTo>
                      <a:pt x="156" y="0"/>
                    </a:moveTo>
                    <a:lnTo>
                      <a:pt x="178" y="142"/>
                    </a:lnTo>
                    <a:lnTo>
                      <a:pt x="22" y="166"/>
                    </a:lnTo>
                    <a:lnTo>
                      <a:pt x="0" y="25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F2A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69" name="Freeform 33"/>
              <p:cNvSpPr>
                <a:spLocks/>
              </p:cNvSpPr>
              <p:nvPr/>
            </p:nvSpPr>
            <p:spPr bwMode="auto">
              <a:xfrm>
                <a:off x="1530" y="910"/>
                <a:ext cx="35" cy="32"/>
              </a:xfrm>
              <a:custGeom>
                <a:avLst/>
                <a:gdLst>
                  <a:gd name="T0" fmla="*/ 156 w 179"/>
                  <a:gd name="T1" fmla="*/ 0 h 166"/>
                  <a:gd name="T2" fmla="*/ 179 w 179"/>
                  <a:gd name="T3" fmla="*/ 142 h 166"/>
                  <a:gd name="T4" fmla="*/ 22 w 179"/>
                  <a:gd name="T5" fmla="*/ 166 h 166"/>
                  <a:gd name="T6" fmla="*/ 0 w 179"/>
                  <a:gd name="T7" fmla="*/ 25 h 166"/>
                  <a:gd name="T8" fmla="*/ 156 w 179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66">
                    <a:moveTo>
                      <a:pt x="156" y="0"/>
                    </a:moveTo>
                    <a:lnTo>
                      <a:pt x="179" y="142"/>
                    </a:lnTo>
                    <a:lnTo>
                      <a:pt x="22" y="166"/>
                    </a:lnTo>
                    <a:lnTo>
                      <a:pt x="0" y="25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F2A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0" name="Freeform 34"/>
              <p:cNvSpPr>
                <a:spLocks/>
              </p:cNvSpPr>
              <p:nvPr/>
            </p:nvSpPr>
            <p:spPr bwMode="auto">
              <a:xfrm>
                <a:off x="1566" y="1141"/>
                <a:ext cx="31" cy="10"/>
              </a:xfrm>
              <a:custGeom>
                <a:avLst/>
                <a:gdLst>
                  <a:gd name="T0" fmla="*/ 157 w 161"/>
                  <a:gd name="T1" fmla="*/ 0 h 53"/>
                  <a:gd name="T2" fmla="*/ 161 w 161"/>
                  <a:gd name="T3" fmla="*/ 29 h 53"/>
                  <a:gd name="T4" fmla="*/ 5 w 161"/>
                  <a:gd name="T5" fmla="*/ 53 h 53"/>
                  <a:gd name="T6" fmla="*/ 0 w 161"/>
                  <a:gd name="T7" fmla="*/ 19 h 53"/>
                  <a:gd name="T8" fmla="*/ 118 w 161"/>
                  <a:gd name="T9" fmla="*/ 0 h 53"/>
                  <a:gd name="T10" fmla="*/ 157 w 161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53">
                    <a:moveTo>
                      <a:pt x="157" y="0"/>
                    </a:moveTo>
                    <a:lnTo>
                      <a:pt x="161" y="29"/>
                    </a:lnTo>
                    <a:lnTo>
                      <a:pt x="5" y="53"/>
                    </a:lnTo>
                    <a:lnTo>
                      <a:pt x="0" y="19"/>
                    </a:lnTo>
                    <a:lnTo>
                      <a:pt x="118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1" name="Freeform 35"/>
              <p:cNvSpPr>
                <a:spLocks/>
              </p:cNvSpPr>
              <p:nvPr/>
            </p:nvSpPr>
            <p:spPr bwMode="auto">
              <a:xfrm>
                <a:off x="1528" y="900"/>
                <a:ext cx="32" cy="11"/>
              </a:xfrm>
              <a:custGeom>
                <a:avLst/>
                <a:gdLst>
                  <a:gd name="T0" fmla="*/ 156 w 161"/>
                  <a:gd name="T1" fmla="*/ 0 h 59"/>
                  <a:gd name="T2" fmla="*/ 161 w 161"/>
                  <a:gd name="T3" fmla="*/ 35 h 59"/>
                  <a:gd name="T4" fmla="*/ 5 w 161"/>
                  <a:gd name="T5" fmla="*/ 59 h 59"/>
                  <a:gd name="T6" fmla="*/ 0 w 161"/>
                  <a:gd name="T7" fmla="*/ 25 h 59"/>
                  <a:gd name="T8" fmla="*/ 156 w 161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59">
                    <a:moveTo>
                      <a:pt x="156" y="0"/>
                    </a:moveTo>
                    <a:lnTo>
                      <a:pt x="161" y="35"/>
                    </a:lnTo>
                    <a:lnTo>
                      <a:pt x="5" y="59"/>
                    </a:lnTo>
                    <a:lnTo>
                      <a:pt x="0" y="25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2" name="Freeform 36"/>
              <p:cNvSpPr>
                <a:spLocks/>
              </p:cNvSpPr>
              <p:nvPr/>
            </p:nvSpPr>
            <p:spPr bwMode="auto">
              <a:xfrm>
                <a:off x="989" y="631"/>
                <a:ext cx="107" cy="4"/>
              </a:xfrm>
              <a:custGeom>
                <a:avLst/>
                <a:gdLst>
                  <a:gd name="T0" fmla="*/ 552 w 552"/>
                  <a:gd name="T1" fmla="*/ 0 h 24"/>
                  <a:gd name="T2" fmla="*/ 0 w 552"/>
                  <a:gd name="T3" fmla="*/ 0 h 24"/>
                  <a:gd name="T4" fmla="*/ 9 w 552"/>
                  <a:gd name="T5" fmla="*/ 24 h 24"/>
                  <a:gd name="T6" fmla="*/ 552 w 552"/>
                  <a:gd name="T7" fmla="*/ 24 h 24"/>
                  <a:gd name="T8" fmla="*/ 552 w 55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24">
                    <a:moveTo>
                      <a:pt x="552" y="0"/>
                    </a:moveTo>
                    <a:lnTo>
                      <a:pt x="0" y="0"/>
                    </a:lnTo>
                    <a:cubicBezTo>
                      <a:pt x="3" y="7"/>
                      <a:pt x="6" y="15"/>
                      <a:pt x="9" y="24"/>
                    </a:cubicBezTo>
                    <a:lnTo>
                      <a:pt x="552" y="24"/>
                    </a:ln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3" name="Freeform 37"/>
              <p:cNvSpPr>
                <a:spLocks/>
              </p:cNvSpPr>
              <p:nvPr/>
            </p:nvSpPr>
            <p:spPr bwMode="auto">
              <a:xfrm>
                <a:off x="992" y="640"/>
                <a:ext cx="104" cy="4"/>
              </a:xfrm>
              <a:custGeom>
                <a:avLst/>
                <a:gdLst>
                  <a:gd name="T0" fmla="*/ 537 w 537"/>
                  <a:gd name="T1" fmla="*/ 0 h 23"/>
                  <a:gd name="T2" fmla="*/ 0 w 537"/>
                  <a:gd name="T3" fmla="*/ 0 h 23"/>
                  <a:gd name="T4" fmla="*/ 4 w 537"/>
                  <a:gd name="T5" fmla="*/ 23 h 23"/>
                  <a:gd name="T6" fmla="*/ 537 w 537"/>
                  <a:gd name="T7" fmla="*/ 23 h 23"/>
                  <a:gd name="T8" fmla="*/ 537 w 537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23">
                    <a:moveTo>
                      <a:pt x="537" y="0"/>
                    </a:moveTo>
                    <a:lnTo>
                      <a:pt x="0" y="0"/>
                    </a:lnTo>
                    <a:cubicBezTo>
                      <a:pt x="2" y="7"/>
                      <a:pt x="3" y="15"/>
                      <a:pt x="4" y="23"/>
                    </a:cubicBezTo>
                    <a:lnTo>
                      <a:pt x="537" y="23"/>
                    </a:lnTo>
                    <a:lnTo>
                      <a:pt x="537" y="0"/>
                    </a:lnTo>
                    <a:close/>
                  </a:path>
                </a:pathLst>
              </a:cu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4" name="Freeform 38"/>
              <p:cNvSpPr>
                <a:spLocks/>
              </p:cNvSpPr>
              <p:nvPr/>
            </p:nvSpPr>
            <p:spPr bwMode="auto">
              <a:xfrm>
                <a:off x="993" y="649"/>
                <a:ext cx="103" cy="4"/>
              </a:xfrm>
              <a:custGeom>
                <a:avLst/>
                <a:gdLst>
                  <a:gd name="T0" fmla="*/ 530 w 530"/>
                  <a:gd name="T1" fmla="*/ 0 h 23"/>
                  <a:gd name="T2" fmla="*/ 0 w 530"/>
                  <a:gd name="T3" fmla="*/ 0 h 23"/>
                  <a:gd name="T4" fmla="*/ 2 w 530"/>
                  <a:gd name="T5" fmla="*/ 23 h 23"/>
                  <a:gd name="T6" fmla="*/ 530 w 530"/>
                  <a:gd name="T7" fmla="*/ 23 h 23"/>
                  <a:gd name="T8" fmla="*/ 530 w 53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0" h="23">
                    <a:moveTo>
                      <a:pt x="530" y="0"/>
                    </a:moveTo>
                    <a:lnTo>
                      <a:pt x="0" y="0"/>
                    </a:lnTo>
                    <a:cubicBezTo>
                      <a:pt x="1" y="7"/>
                      <a:pt x="1" y="15"/>
                      <a:pt x="2" y="23"/>
                    </a:cubicBezTo>
                    <a:lnTo>
                      <a:pt x="530" y="23"/>
                    </a:lnTo>
                    <a:lnTo>
                      <a:pt x="530" y="0"/>
                    </a:lnTo>
                    <a:close/>
                  </a:path>
                </a:pathLst>
              </a:cu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5" name="Freeform 39"/>
              <p:cNvSpPr>
                <a:spLocks/>
              </p:cNvSpPr>
              <p:nvPr/>
            </p:nvSpPr>
            <p:spPr bwMode="auto">
              <a:xfrm>
                <a:off x="993" y="658"/>
                <a:ext cx="103" cy="5"/>
              </a:xfrm>
              <a:custGeom>
                <a:avLst/>
                <a:gdLst>
                  <a:gd name="T0" fmla="*/ 528 w 528"/>
                  <a:gd name="T1" fmla="*/ 0 h 24"/>
                  <a:gd name="T2" fmla="*/ 1 w 528"/>
                  <a:gd name="T3" fmla="*/ 0 h 24"/>
                  <a:gd name="T4" fmla="*/ 1 w 528"/>
                  <a:gd name="T5" fmla="*/ 8 h 24"/>
                  <a:gd name="T6" fmla="*/ 0 w 528"/>
                  <a:gd name="T7" fmla="*/ 24 h 24"/>
                  <a:gd name="T8" fmla="*/ 528 w 528"/>
                  <a:gd name="T9" fmla="*/ 24 h 24"/>
                  <a:gd name="T10" fmla="*/ 528 w 528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8" h="24">
                    <a:moveTo>
                      <a:pt x="528" y="0"/>
                    </a:moveTo>
                    <a:lnTo>
                      <a:pt x="1" y="0"/>
                    </a:lnTo>
                    <a:cubicBezTo>
                      <a:pt x="1" y="3"/>
                      <a:pt x="1" y="6"/>
                      <a:pt x="1" y="8"/>
                    </a:cubicBezTo>
                    <a:cubicBezTo>
                      <a:pt x="1" y="13"/>
                      <a:pt x="1" y="19"/>
                      <a:pt x="0" y="24"/>
                    </a:cubicBezTo>
                    <a:lnTo>
                      <a:pt x="528" y="24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6" name="Freeform 40"/>
              <p:cNvSpPr>
                <a:spLocks/>
              </p:cNvSpPr>
              <p:nvPr/>
            </p:nvSpPr>
            <p:spPr bwMode="auto">
              <a:xfrm>
                <a:off x="993" y="667"/>
                <a:ext cx="103" cy="4"/>
              </a:xfrm>
              <a:custGeom>
                <a:avLst/>
                <a:gdLst>
                  <a:gd name="T0" fmla="*/ 531 w 531"/>
                  <a:gd name="T1" fmla="*/ 0 h 23"/>
                  <a:gd name="T2" fmla="*/ 2 w 531"/>
                  <a:gd name="T3" fmla="*/ 0 h 23"/>
                  <a:gd name="T4" fmla="*/ 0 w 531"/>
                  <a:gd name="T5" fmla="*/ 23 h 23"/>
                  <a:gd name="T6" fmla="*/ 531 w 531"/>
                  <a:gd name="T7" fmla="*/ 23 h 23"/>
                  <a:gd name="T8" fmla="*/ 531 w 53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1" h="23">
                    <a:moveTo>
                      <a:pt x="531" y="0"/>
                    </a:moveTo>
                    <a:lnTo>
                      <a:pt x="2" y="0"/>
                    </a:lnTo>
                    <a:cubicBezTo>
                      <a:pt x="2" y="8"/>
                      <a:pt x="1" y="16"/>
                      <a:pt x="0" y="23"/>
                    </a:cubicBezTo>
                    <a:lnTo>
                      <a:pt x="531" y="23"/>
                    </a:lnTo>
                    <a:lnTo>
                      <a:pt x="531" y="0"/>
                    </a:lnTo>
                    <a:close/>
                  </a:path>
                </a:pathLst>
              </a:cu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7" name="Freeform 41"/>
              <p:cNvSpPr>
                <a:spLocks/>
              </p:cNvSpPr>
              <p:nvPr/>
            </p:nvSpPr>
            <p:spPr bwMode="auto">
              <a:xfrm>
                <a:off x="991" y="676"/>
                <a:ext cx="105" cy="5"/>
              </a:xfrm>
              <a:custGeom>
                <a:avLst/>
                <a:gdLst>
                  <a:gd name="T0" fmla="*/ 539 w 539"/>
                  <a:gd name="T1" fmla="*/ 0 h 23"/>
                  <a:gd name="T2" fmla="*/ 5 w 539"/>
                  <a:gd name="T3" fmla="*/ 0 h 23"/>
                  <a:gd name="T4" fmla="*/ 0 w 539"/>
                  <a:gd name="T5" fmla="*/ 23 h 23"/>
                  <a:gd name="T6" fmla="*/ 539 w 539"/>
                  <a:gd name="T7" fmla="*/ 23 h 23"/>
                  <a:gd name="T8" fmla="*/ 539 w 539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23">
                    <a:moveTo>
                      <a:pt x="539" y="0"/>
                    </a:moveTo>
                    <a:lnTo>
                      <a:pt x="5" y="0"/>
                    </a:lnTo>
                    <a:cubicBezTo>
                      <a:pt x="4" y="8"/>
                      <a:pt x="2" y="16"/>
                      <a:pt x="0" y="23"/>
                    </a:cubicBezTo>
                    <a:lnTo>
                      <a:pt x="539" y="23"/>
                    </a:lnTo>
                    <a:lnTo>
                      <a:pt x="539" y="0"/>
                    </a:lnTo>
                    <a:close/>
                  </a:path>
                </a:pathLst>
              </a:cu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8" name="Freeform 42"/>
              <p:cNvSpPr>
                <a:spLocks/>
              </p:cNvSpPr>
              <p:nvPr/>
            </p:nvSpPr>
            <p:spPr bwMode="auto">
              <a:xfrm>
                <a:off x="991" y="635"/>
                <a:ext cx="105" cy="5"/>
              </a:xfrm>
              <a:custGeom>
                <a:avLst/>
                <a:gdLst>
                  <a:gd name="T0" fmla="*/ 543 w 543"/>
                  <a:gd name="T1" fmla="*/ 0 h 23"/>
                  <a:gd name="T2" fmla="*/ 0 w 543"/>
                  <a:gd name="T3" fmla="*/ 0 h 23"/>
                  <a:gd name="T4" fmla="*/ 6 w 543"/>
                  <a:gd name="T5" fmla="*/ 23 h 23"/>
                  <a:gd name="T6" fmla="*/ 543 w 543"/>
                  <a:gd name="T7" fmla="*/ 23 h 23"/>
                  <a:gd name="T8" fmla="*/ 543 w 54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3" h="23">
                    <a:moveTo>
                      <a:pt x="543" y="0"/>
                    </a:moveTo>
                    <a:lnTo>
                      <a:pt x="0" y="0"/>
                    </a:lnTo>
                    <a:cubicBezTo>
                      <a:pt x="2" y="7"/>
                      <a:pt x="4" y="15"/>
                      <a:pt x="6" y="23"/>
                    </a:cubicBezTo>
                    <a:lnTo>
                      <a:pt x="543" y="23"/>
                    </a:lnTo>
                    <a:lnTo>
                      <a:pt x="543" y="0"/>
                    </a:lnTo>
                    <a:close/>
                  </a:path>
                </a:pathLst>
              </a:cu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79" name="Freeform 43"/>
              <p:cNvSpPr>
                <a:spLocks/>
              </p:cNvSpPr>
              <p:nvPr/>
            </p:nvSpPr>
            <p:spPr bwMode="auto">
              <a:xfrm>
                <a:off x="992" y="644"/>
                <a:ext cx="104" cy="5"/>
              </a:xfrm>
              <a:custGeom>
                <a:avLst/>
                <a:gdLst>
                  <a:gd name="T0" fmla="*/ 533 w 533"/>
                  <a:gd name="T1" fmla="*/ 0 h 24"/>
                  <a:gd name="T2" fmla="*/ 0 w 533"/>
                  <a:gd name="T3" fmla="*/ 0 h 24"/>
                  <a:gd name="T4" fmla="*/ 1 w 533"/>
                  <a:gd name="T5" fmla="*/ 7 h 24"/>
                  <a:gd name="T6" fmla="*/ 3 w 533"/>
                  <a:gd name="T7" fmla="*/ 24 h 24"/>
                  <a:gd name="T8" fmla="*/ 533 w 533"/>
                  <a:gd name="T9" fmla="*/ 24 h 24"/>
                  <a:gd name="T10" fmla="*/ 533 w 53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24">
                    <a:moveTo>
                      <a:pt x="533" y="0"/>
                    </a:moveTo>
                    <a:lnTo>
                      <a:pt x="0" y="0"/>
                    </a:lnTo>
                    <a:cubicBezTo>
                      <a:pt x="1" y="2"/>
                      <a:pt x="1" y="5"/>
                      <a:pt x="1" y="7"/>
                    </a:cubicBezTo>
                    <a:cubicBezTo>
                      <a:pt x="2" y="12"/>
                      <a:pt x="3" y="18"/>
                      <a:pt x="3" y="24"/>
                    </a:cubicBezTo>
                    <a:lnTo>
                      <a:pt x="533" y="24"/>
                    </a:lnTo>
                    <a:lnTo>
                      <a:pt x="533" y="0"/>
                    </a:lnTo>
                    <a:close/>
                  </a:path>
                </a:pathLst>
              </a:cu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0" name="Freeform 44"/>
              <p:cNvSpPr>
                <a:spLocks/>
              </p:cNvSpPr>
              <p:nvPr/>
            </p:nvSpPr>
            <p:spPr bwMode="auto">
              <a:xfrm>
                <a:off x="993" y="653"/>
                <a:ext cx="103" cy="5"/>
              </a:xfrm>
              <a:custGeom>
                <a:avLst/>
                <a:gdLst>
                  <a:gd name="T0" fmla="*/ 528 w 528"/>
                  <a:gd name="T1" fmla="*/ 0 h 23"/>
                  <a:gd name="T2" fmla="*/ 0 w 528"/>
                  <a:gd name="T3" fmla="*/ 0 h 23"/>
                  <a:gd name="T4" fmla="*/ 1 w 528"/>
                  <a:gd name="T5" fmla="*/ 23 h 23"/>
                  <a:gd name="T6" fmla="*/ 528 w 528"/>
                  <a:gd name="T7" fmla="*/ 23 h 23"/>
                  <a:gd name="T8" fmla="*/ 528 w 528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23">
                    <a:moveTo>
                      <a:pt x="528" y="0"/>
                    </a:moveTo>
                    <a:lnTo>
                      <a:pt x="0" y="0"/>
                    </a:lnTo>
                    <a:cubicBezTo>
                      <a:pt x="0" y="8"/>
                      <a:pt x="0" y="16"/>
                      <a:pt x="1" y="23"/>
                    </a:cubicBezTo>
                    <a:lnTo>
                      <a:pt x="528" y="23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1" name="Freeform 45"/>
              <p:cNvSpPr>
                <a:spLocks/>
              </p:cNvSpPr>
              <p:nvPr/>
            </p:nvSpPr>
            <p:spPr bwMode="auto">
              <a:xfrm>
                <a:off x="993" y="663"/>
                <a:ext cx="103" cy="4"/>
              </a:xfrm>
              <a:custGeom>
                <a:avLst/>
                <a:gdLst>
                  <a:gd name="T0" fmla="*/ 529 w 529"/>
                  <a:gd name="T1" fmla="*/ 0 h 23"/>
                  <a:gd name="T2" fmla="*/ 1 w 529"/>
                  <a:gd name="T3" fmla="*/ 0 h 23"/>
                  <a:gd name="T4" fmla="*/ 0 w 529"/>
                  <a:gd name="T5" fmla="*/ 23 h 23"/>
                  <a:gd name="T6" fmla="*/ 529 w 529"/>
                  <a:gd name="T7" fmla="*/ 23 h 23"/>
                  <a:gd name="T8" fmla="*/ 529 w 529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23">
                    <a:moveTo>
                      <a:pt x="529" y="0"/>
                    </a:moveTo>
                    <a:lnTo>
                      <a:pt x="1" y="0"/>
                    </a:lnTo>
                    <a:cubicBezTo>
                      <a:pt x="1" y="8"/>
                      <a:pt x="1" y="15"/>
                      <a:pt x="0" y="23"/>
                    </a:cubicBezTo>
                    <a:lnTo>
                      <a:pt x="529" y="23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2" name="Freeform 46"/>
              <p:cNvSpPr>
                <a:spLocks/>
              </p:cNvSpPr>
              <p:nvPr/>
            </p:nvSpPr>
            <p:spPr bwMode="auto">
              <a:xfrm>
                <a:off x="992" y="671"/>
                <a:ext cx="104" cy="5"/>
              </a:xfrm>
              <a:custGeom>
                <a:avLst/>
                <a:gdLst>
                  <a:gd name="T0" fmla="*/ 534 w 534"/>
                  <a:gd name="T1" fmla="*/ 0 h 24"/>
                  <a:gd name="T2" fmla="*/ 3 w 534"/>
                  <a:gd name="T3" fmla="*/ 0 h 24"/>
                  <a:gd name="T4" fmla="*/ 2 w 534"/>
                  <a:gd name="T5" fmla="*/ 10 h 24"/>
                  <a:gd name="T6" fmla="*/ 0 w 534"/>
                  <a:gd name="T7" fmla="*/ 24 h 24"/>
                  <a:gd name="T8" fmla="*/ 534 w 534"/>
                  <a:gd name="T9" fmla="*/ 24 h 24"/>
                  <a:gd name="T10" fmla="*/ 534 w 534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24">
                    <a:moveTo>
                      <a:pt x="534" y="0"/>
                    </a:moveTo>
                    <a:lnTo>
                      <a:pt x="3" y="0"/>
                    </a:lnTo>
                    <a:cubicBezTo>
                      <a:pt x="3" y="4"/>
                      <a:pt x="3" y="7"/>
                      <a:pt x="2" y="10"/>
                    </a:cubicBezTo>
                    <a:cubicBezTo>
                      <a:pt x="2" y="14"/>
                      <a:pt x="1" y="19"/>
                      <a:pt x="0" y="24"/>
                    </a:cubicBezTo>
                    <a:lnTo>
                      <a:pt x="534" y="24"/>
                    </a:lnTo>
                    <a:lnTo>
                      <a:pt x="534" y="0"/>
                    </a:lnTo>
                    <a:close/>
                  </a:path>
                </a:pathLst>
              </a:cu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3" name="Freeform 47"/>
              <p:cNvSpPr>
                <a:spLocks/>
              </p:cNvSpPr>
              <p:nvPr/>
            </p:nvSpPr>
            <p:spPr bwMode="auto">
              <a:xfrm>
                <a:off x="990" y="681"/>
                <a:ext cx="106" cy="4"/>
              </a:xfrm>
              <a:custGeom>
                <a:avLst/>
                <a:gdLst>
                  <a:gd name="T0" fmla="*/ 546 w 546"/>
                  <a:gd name="T1" fmla="*/ 0 h 24"/>
                  <a:gd name="T2" fmla="*/ 7 w 546"/>
                  <a:gd name="T3" fmla="*/ 0 h 24"/>
                  <a:gd name="T4" fmla="*/ 0 w 546"/>
                  <a:gd name="T5" fmla="*/ 24 h 24"/>
                  <a:gd name="T6" fmla="*/ 546 w 546"/>
                  <a:gd name="T7" fmla="*/ 24 h 24"/>
                  <a:gd name="T8" fmla="*/ 546 w 546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6" h="24">
                    <a:moveTo>
                      <a:pt x="546" y="0"/>
                    </a:moveTo>
                    <a:lnTo>
                      <a:pt x="7" y="0"/>
                    </a:lnTo>
                    <a:cubicBezTo>
                      <a:pt x="5" y="8"/>
                      <a:pt x="3" y="16"/>
                      <a:pt x="0" y="24"/>
                    </a:cubicBezTo>
                    <a:lnTo>
                      <a:pt x="546" y="24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4" name="Freeform 48"/>
              <p:cNvSpPr>
                <a:spLocks/>
              </p:cNvSpPr>
              <p:nvPr/>
            </p:nvSpPr>
            <p:spPr bwMode="auto">
              <a:xfrm>
                <a:off x="989" y="685"/>
                <a:ext cx="107" cy="3"/>
              </a:xfrm>
              <a:custGeom>
                <a:avLst/>
                <a:gdLst>
                  <a:gd name="T0" fmla="*/ 552 w 552"/>
                  <a:gd name="T1" fmla="*/ 0 h 15"/>
                  <a:gd name="T2" fmla="*/ 6 w 552"/>
                  <a:gd name="T3" fmla="*/ 0 h 15"/>
                  <a:gd name="T4" fmla="*/ 0 w 552"/>
                  <a:gd name="T5" fmla="*/ 15 h 15"/>
                  <a:gd name="T6" fmla="*/ 552 w 552"/>
                  <a:gd name="T7" fmla="*/ 15 h 15"/>
                  <a:gd name="T8" fmla="*/ 552 w 55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15">
                    <a:moveTo>
                      <a:pt x="552" y="0"/>
                    </a:moveTo>
                    <a:lnTo>
                      <a:pt x="6" y="0"/>
                    </a:lnTo>
                    <a:cubicBezTo>
                      <a:pt x="4" y="5"/>
                      <a:pt x="2" y="10"/>
                      <a:pt x="0" y="15"/>
                    </a:cubicBezTo>
                    <a:lnTo>
                      <a:pt x="552" y="15"/>
                    </a:ln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79A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5" name="Rectangle 49"/>
              <p:cNvSpPr>
                <a:spLocks noChangeArrowheads="1"/>
              </p:cNvSpPr>
              <p:nvPr/>
            </p:nvSpPr>
            <p:spPr bwMode="auto">
              <a:xfrm>
                <a:off x="1096" y="631"/>
                <a:ext cx="110" cy="4"/>
              </a:xfrm>
              <a:prstGeom prst="rect">
                <a:avLst/>
              </a:pr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6" name="Rectangle 50"/>
              <p:cNvSpPr>
                <a:spLocks noChangeArrowheads="1"/>
              </p:cNvSpPr>
              <p:nvPr/>
            </p:nvSpPr>
            <p:spPr bwMode="auto">
              <a:xfrm>
                <a:off x="1096" y="640"/>
                <a:ext cx="110" cy="4"/>
              </a:xfrm>
              <a:prstGeom prst="rect">
                <a:avLst/>
              </a:pr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7" name="Rectangle 51"/>
              <p:cNvSpPr>
                <a:spLocks noChangeArrowheads="1"/>
              </p:cNvSpPr>
              <p:nvPr/>
            </p:nvSpPr>
            <p:spPr bwMode="auto">
              <a:xfrm>
                <a:off x="1096" y="649"/>
                <a:ext cx="110" cy="4"/>
              </a:xfrm>
              <a:prstGeom prst="rect">
                <a:avLst/>
              </a:pr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8" name="Rectangle 52"/>
              <p:cNvSpPr>
                <a:spLocks noChangeArrowheads="1"/>
              </p:cNvSpPr>
              <p:nvPr/>
            </p:nvSpPr>
            <p:spPr bwMode="auto">
              <a:xfrm>
                <a:off x="1096" y="658"/>
                <a:ext cx="110" cy="5"/>
              </a:xfrm>
              <a:prstGeom prst="rect">
                <a:avLst/>
              </a:pr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89" name="Rectangle 53"/>
              <p:cNvSpPr>
                <a:spLocks noChangeArrowheads="1"/>
              </p:cNvSpPr>
              <p:nvPr/>
            </p:nvSpPr>
            <p:spPr bwMode="auto">
              <a:xfrm>
                <a:off x="1096" y="667"/>
                <a:ext cx="110" cy="4"/>
              </a:xfrm>
              <a:prstGeom prst="rect">
                <a:avLst/>
              </a:pr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0" name="Rectangle 54"/>
              <p:cNvSpPr>
                <a:spLocks noChangeArrowheads="1"/>
              </p:cNvSpPr>
              <p:nvPr/>
            </p:nvSpPr>
            <p:spPr bwMode="auto">
              <a:xfrm>
                <a:off x="1096" y="676"/>
                <a:ext cx="110" cy="5"/>
              </a:xfrm>
              <a:prstGeom prst="rect">
                <a:avLst/>
              </a:pr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1" name="Rectangle 55"/>
              <p:cNvSpPr>
                <a:spLocks noChangeArrowheads="1"/>
              </p:cNvSpPr>
              <p:nvPr/>
            </p:nvSpPr>
            <p:spPr bwMode="auto">
              <a:xfrm>
                <a:off x="1096" y="635"/>
                <a:ext cx="110" cy="5"/>
              </a:xfrm>
              <a:prstGeom prst="rect">
                <a:avLst/>
              </a:pr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2" name="Rectangle 56"/>
              <p:cNvSpPr>
                <a:spLocks noChangeArrowheads="1"/>
              </p:cNvSpPr>
              <p:nvPr/>
            </p:nvSpPr>
            <p:spPr bwMode="auto">
              <a:xfrm>
                <a:off x="1096" y="644"/>
                <a:ext cx="110" cy="5"/>
              </a:xfrm>
              <a:prstGeom prst="rect">
                <a:avLst/>
              </a:pr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3" name="Rectangle 57"/>
              <p:cNvSpPr>
                <a:spLocks noChangeArrowheads="1"/>
              </p:cNvSpPr>
              <p:nvPr/>
            </p:nvSpPr>
            <p:spPr bwMode="auto">
              <a:xfrm>
                <a:off x="1096" y="653"/>
                <a:ext cx="110" cy="5"/>
              </a:xfrm>
              <a:prstGeom prst="rect">
                <a:avLst/>
              </a:pr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4" name="Rectangle 58"/>
              <p:cNvSpPr>
                <a:spLocks noChangeArrowheads="1"/>
              </p:cNvSpPr>
              <p:nvPr/>
            </p:nvSpPr>
            <p:spPr bwMode="auto">
              <a:xfrm>
                <a:off x="1096" y="663"/>
                <a:ext cx="110" cy="4"/>
              </a:xfrm>
              <a:prstGeom prst="rect">
                <a:avLst/>
              </a:pr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5" name="Rectangle 59"/>
              <p:cNvSpPr>
                <a:spLocks noChangeArrowheads="1"/>
              </p:cNvSpPr>
              <p:nvPr/>
            </p:nvSpPr>
            <p:spPr bwMode="auto">
              <a:xfrm>
                <a:off x="1096" y="671"/>
                <a:ext cx="110" cy="5"/>
              </a:xfrm>
              <a:prstGeom prst="rect">
                <a:avLst/>
              </a:pr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6" name="Rectangle 60"/>
              <p:cNvSpPr>
                <a:spLocks noChangeArrowheads="1"/>
              </p:cNvSpPr>
              <p:nvPr/>
            </p:nvSpPr>
            <p:spPr bwMode="auto">
              <a:xfrm>
                <a:off x="1096" y="681"/>
                <a:ext cx="110" cy="4"/>
              </a:xfrm>
              <a:prstGeom prst="rect">
                <a:avLst/>
              </a:pr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7" name="Rectangle 61"/>
              <p:cNvSpPr>
                <a:spLocks noChangeArrowheads="1"/>
              </p:cNvSpPr>
              <p:nvPr/>
            </p:nvSpPr>
            <p:spPr bwMode="auto">
              <a:xfrm>
                <a:off x="1096" y="685"/>
                <a:ext cx="110" cy="3"/>
              </a:xfrm>
              <a:prstGeom prst="rect">
                <a:avLst/>
              </a:prstGeom>
              <a:solidFill>
                <a:srgbClr val="6F9A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8" name="Rectangle 62"/>
              <p:cNvSpPr>
                <a:spLocks noChangeArrowheads="1"/>
              </p:cNvSpPr>
              <p:nvPr/>
            </p:nvSpPr>
            <p:spPr bwMode="auto">
              <a:xfrm>
                <a:off x="923" y="705"/>
                <a:ext cx="139" cy="3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199" name="Rectangle 63"/>
              <p:cNvSpPr>
                <a:spLocks noChangeArrowheads="1"/>
              </p:cNvSpPr>
              <p:nvPr/>
            </p:nvSpPr>
            <p:spPr bwMode="auto">
              <a:xfrm>
                <a:off x="923" y="711"/>
                <a:ext cx="139" cy="3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0" name="Rectangle 64"/>
              <p:cNvSpPr>
                <a:spLocks noChangeArrowheads="1"/>
              </p:cNvSpPr>
              <p:nvPr/>
            </p:nvSpPr>
            <p:spPr bwMode="auto">
              <a:xfrm>
                <a:off x="923" y="717"/>
                <a:ext cx="139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1" name="Rectangle 65"/>
              <p:cNvSpPr>
                <a:spLocks noChangeArrowheads="1"/>
              </p:cNvSpPr>
              <p:nvPr/>
            </p:nvSpPr>
            <p:spPr bwMode="auto">
              <a:xfrm>
                <a:off x="923" y="724"/>
                <a:ext cx="139" cy="3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2" name="Rectangle 66"/>
              <p:cNvSpPr>
                <a:spLocks noChangeArrowheads="1"/>
              </p:cNvSpPr>
              <p:nvPr/>
            </p:nvSpPr>
            <p:spPr bwMode="auto">
              <a:xfrm>
                <a:off x="923" y="730"/>
                <a:ext cx="139" cy="3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3" name="Rectangle 67"/>
              <p:cNvSpPr>
                <a:spLocks noChangeArrowheads="1"/>
              </p:cNvSpPr>
              <p:nvPr/>
            </p:nvSpPr>
            <p:spPr bwMode="auto">
              <a:xfrm>
                <a:off x="923" y="736"/>
                <a:ext cx="139" cy="3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4" name="Rectangle 68"/>
              <p:cNvSpPr>
                <a:spLocks noChangeArrowheads="1"/>
              </p:cNvSpPr>
              <p:nvPr/>
            </p:nvSpPr>
            <p:spPr bwMode="auto">
              <a:xfrm>
                <a:off x="923" y="708"/>
                <a:ext cx="139" cy="3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5" name="Rectangle 69"/>
              <p:cNvSpPr>
                <a:spLocks noChangeArrowheads="1"/>
              </p:cNvSpPr>
              <p:nvPr/>
            </p:nvSpPr>
            <p:spPr bwMode="auto">
              <a:xfrm>
                <a:off x="923" y="714"/>
                <a:ext cx="139" cy="3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6" name="Rectangle 70"/>
              <p:cNvSpPr>
                <a:spLocks noChangeArrowheads="1"/>
              </p:cNvSpPr>
              <p:nvPr/>
            </p:nvSpPr>
            <p:spPr bwMode="auto">
              <a:xfrm>
                <a:off x="923" y="721"/>
                <a:ext cx="139" cy="3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7" name="Rectangle 71"/>
              <p:cNvSpPr>
                <a:spLocks noChangeArrowheads="1"/>
              </p:cNvSpPr>
              <p:nvPr/>
            </p:nvSpPr>
            <p:spPr bwMode="auto">
              <a:xfrm>
                <a:off x="923" y="727"/>
                <a:ext cx="139" cy="3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8" name="Rectangle 72"/>
              <p:cNvSpPr>
                <a:spLocks noChangeArrowheads="1"/>
              </p:cNvSpPr>
              <p:nvPr/>
            </p:nvSpPr>
            <p:spPr bwMode="auto">
              <a:xfrm>
                <a:off x="923" y="733"/>
                <a:ext cx="139" cy="3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09" name="Rectangle 73"/>
              <p:cNvSpPr>
                <a:spLocks noChangeArrowheads="1"/>
              </p:cNvSpPr>
              <p:nvPr/>
            </p:nvSpPr>
            <p:spPr bwMode="auto">
              <a:xfrm>
                <a:off x="923" y="739"/>
                <a:ext cx="139" cy="3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0" name="Rectangle 74"/>
              <p:cNvSpPr>
                <a:spLocks noChangeArrowheads="1"/>
              </p:cNvSpPr>
              <p:nvPr/>
            </p:nvSpPr>
            <p:spPr bwMode="auto">
              <a:xfrm>
                <a:off x="923" y="742"/>
                <a:ext cx="139" cy="2"/>
              </a:xfrm>
              <a:prstGeom prst="rect">
                <a:avLst/>
              </a:prstGeom>
              <a:solidFill>
                <a:srgbClr val="79A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1" name="Freeform 75"/>
              <p:cNvSpPr>
                <a:spLocks/>
              </p:cNvSpPr>
              <p:nvPr/>
            </p:nvSpPr>
            <p:spPr bwMode="auto">
              <a:xfrm>
                <a:off x="1062" y="705"/>
                <a:ext cx="139" cy="3"/>
              </a:xfrm>
              <a:custGeom>
                <a:avLst/>
                <a:gdLst>
                  <a:gd name="T0" fmla="*/ 0 w 715"/>
                  <a:gd name="T1" fmla="*/ 0 h 16"/>
                  <a:gd name="T2" fmla="*/ 715 w 715"/>
                  <a:gd name="T3" fmla="*/ 0 h 16"/>
                  <a:gd name="T4" fmla="*/ 710 w 715"/>
                  <a:gd name="T5" fmla="*/ 16 h 16"/>
                  <a:gd name="T6" fmla="*/ 0 w 715"/>
                  <a:gd name="T7" fmla="*/ 16 h 16"/>
                  <a:gd name="T8" fmla="*/ 0 w 715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5" h="16">
                    <a:moveTo>
                      <a:pt x="0" y="0"/>
                    </a:moveTo>
                    <a:lnTo>
                      <a:pt x="715" y="0"/>
                    </a:lnTo>
                    <a:cubicBezTo>
                      <a:pt x="713" y="5"/>
                      <a:pt x="712" y="11"/>
                      <a:pt x="710" y="16"/>
                    </a:cubicBez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2" name="Freeform 76"/>
              <p:cNvSpPr>
                <a:spLocks/>
              </p:cNvSpPr>
              <p:nvPr/>
            </p:nvSpPr>
            <p:spPr bwMode="auto">
              <a:xfrm>
                <a:off x="1062" y="711"/>
                <a:ext cx="138" cy="3"/>
              </a:xfrm>
              <a:custGeom>
                <a:avLst/>
                <a:gdLst>
                  <a:gd name="T0" fmla="*/ 0 w 707"/>
                  <a:gd name="T1" fmla="*/ 0 h 16"/>
                  <a:gd name="T2" fmla="*/ 707 w 707"/>
                  <a:gd name="T3" fmla="*/ 0 h 16"/>
                  <a:gd name="T4" fmla="*/ 704 w 707"/>
                  <a:gd name="T5" fmla="*/ 15 h 16"/>
                  <a:gd name="T6" fmla="*/ 704 w 707"/>
                  <a:gd name="T7" fmla="*/ 16 h 16"/>
                  <a:gd name="T8" fmla="*/ 0 w 707"/>
                  <a:gd name="T9" fmla="*/ 16 h 16"/>
                  <a:gd name="T10" fmla="*/ 0 w 707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7" h="16">
                    <a:moveTo>
                      <a:pt x="0" y="0"/>
                    </a:moveTo>
                    <a:lnTo>
                      <a:pt x="707" y="0"/>
                    </a:lnTo>
                    <a:cubicBezTo>
                      <a:pt x="706" y="5"/>
                      <a:pt x="705" y="10"/>
                      <a:pt x="704" y="15"/>
                    </a:cubicBezTo>
                    <a:lnTo>
                      <a:pt x="704" y="16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3" name="Freeform 77"/>
              <p:cNvSpPr>
                <a:spLocks/>
              </p:cNvSpPr>
              <p:nvPr/>
            </p:nvSpPr>
            <p:spPr bwMode="auto">
              <a:xfrm>
                <a:off x="1062" y="717"/>
                <a:ext cx="137" cy="4"/>
              </a:xfrm>
              <a:custGeom>
                <a:avLst/>
                <a:gdLst>
                  <a:gd name="T0" fmla="*/ 0 w 702"/>
                  <a:gd name="T1" fmla="*/ 0 h 16"/>
                  <a:gd name="T2" fmla="*/ 702 w 702"/>
                  <a:gd name="T3" fmla="*/ 0 h 16"/>
                  <a:gd name="T4" fmla="*/ 701 w 702"/>
                  <a:gd name="T5" fmla="*/ 16 h 16"/>
                  <a:gd name="T6" fmla="*/ 0 w 702"/>
                  <a:gd name="T7" fmla="*/ 16 h 16"/>
                  <a:gd name="T8" fmla="*/ 0 w 70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2" h="16">
                    <a:moveTo>
                      <a:pt x="0" y="0"/>
                    </a:moveTo>
                    <a:lnTo>
                      <a:pt x="702" y="0"/>
                    </a:lnTo>
                    <a:cubicBezTo>
                      <a:pt x="702" y="5"/>
                      <a:pt x="702" y="10"/>
                      <a:pt x="701" y="16"/>
                    </a:cubicBez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4" name="Freeform 78"/>
              <p:cNvSpPr>
                <a:spLocks/>
              </p:cNvSpPr>
              <p:nvPr/>
            </p:nvSpPr>
            <p:spPr bwMode="auto">
              <a:xfrm>
                <a:off x="1062" y="724"/>
                <a:ext cx="137" cy="3"/>
              </a:xfrm>
              <a:custGeom>
                <a:avLst/>
                <a:gdLst>
                  <a:gd name="T0" fmla="*/ 0 w 701"/>
                  <a:gd name="T1" fmla="*/ 0 h 16"/>
                  <a:gd name="T2" fmla="*/ 701 w 701"/>
                  <a:gd name="T3" fmla="*/ 0 h 16"/>
                  <a:gd name="T4" fmla="*/ 701 w 701"/>
                  <a:gd name="T5" fmla="*/ 5 h 16"/>
                  <a:gd name="T6" fmla="*/ 701 w 701"/>
                  <a:gd name="T7" fmla="*/ 16 h 16"/>
                  <a:gd name="T8" fmla="*/ 0 w 701"/>
                  <a:gd name="T9" fmla="*/ 16 h 16"/>
                  <a:gd name="T10" fmla="*/ 0 w 70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1" h="16">
                    <a:moveTo>
                      <a:pt x="0" y="0"/>
                    </a:moveTo>
                    <a:lnTo>
                      <a:pt x="701" y="0"/>
                    </a:lnTo>
                    <a:lnTo>
                      <a:pt x="701" y="5"/>
                    </a:lnTo>
                    <a:cubicBezTo>
                      <a:pt x="701" y="9"/>
                      <a:pt x="701" y="12"/>
                      <a:pt x="701" y="16"/>
                    </a:cubicBez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5" name="Freeform 79"/>
              <p:cNvSpPr>
                <a:spLocks/>
              </p:cNvSpPr>
              <p:nvPr/>
            </p:nvSpPr>
            <p:spPr bwMode="auto">
              <a:xfrm>
                <a:off x="1062" y="730"/>
                <a:ext cx="137" cy="3"/>
              </a:xfrm>
              <a:custGeom>
                <a:avLst/>
                <a:gdLst>
                  <a:gd name="T0" fmla="*/ 0 w 703"/>
                  <a:gd name="T1" fmla="*/ 0 h 16"/>
                  <a:gd name="T2" fmla="*/ 702 w 703"/>
                  <a:gd name="T3" fmla="*/ 0 h 16"/>
                  <a:gd name="T4" fmla="*/ 703 w 703"/>
                  <a:gd name="T5" fmla="*/ 16 h 16"/>
                  <a:gd name="T6" fmla="*/ 0 w 703"/>
                  <a:gd name="T7" fmla="*/ 16 h 16"/>
                  <a:gd name="T8" fmla="*/ 0 w 70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3" h="16">
                    <a:moveTo>
                      <a:pt x="0" y="0"/>
                    </a:moveTo>
                    <a:lnTo>
                      <a:pt x="702" y="0"/>
                    </a:lnTo>
                    <a:cubicBezTo>
                      <a:pt x="702" y="6"/>
                      <a:pt x="702" y="11"/>
                      <a:pt x="703" y="16"/>
                    </a:cubicBez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6" name="Freeform 80"/>
              <p:cNvSpPr>
                <a:spLocks/>
              </p:cNvSpPr>
              <p:nvPr/>
            </p:nvSpPr>
            <p:spPr bwMode="auto">
              <a:xfrm>
                <a:off x="1062" y="736"/>
                <a:ext cx="138" cy="3"/>
              </a:xfrm>
              <a:custGeom>
                <a:avLst/>
                <a:gdLst>
                  <a:gd name="T0" fmla="*/ 0 w 708"/>
                  <a:gd name="T1" fmla="*/ 0 h 16"/>
                  <a:gd name="T2" fmla="*/ 705 w 708"/>
                  <a:gd name="T3" fmla="*/ 0 h 16"/>
                  <a:gd name="T4" fmla="*/ 708 w 708"/>
                  <a:gd name="T5" fmla="*/ 16 h 16"/>
                  <a:gd name="T6" fmla="*/ 0 w 708"/>
                  <a:gd name="T7" fmla="*/ 16 h 16"/>
                  <a:gd name="T8" fmla="*/ 0 w 708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16">
                    <a:moveTo>
                      <a:pt x="0" y="0"/>
                    </a:moveTo>
                    <a:lnTo>
                      <a:pt x="705" y="0"/>
                    </a:lnTo>
                    <a:cubicBezTo>
                      <a:pt x="706" y="6"/>
                      <a:pt x="707" y="11"/>
                      <a:pt x="708" y="16"/>
                    </a:cubicBez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7" name="Freeform 81"/>
              <p:cNvSpPr>
                <a:spLocks/>
              </p:cNvSpPr>
              <p:nvPr/>
            </p:nvSpPr>
            <p:spPr bwMode="auto">
              <a:xfrm>
                <a:off x="1062" y="708"/>
                <a:ext cx="138" cy="3"/>
              </a:xfrm>
              <a:custGeom>
                <a:avLst/>
                <a:gdLst>
                  <a:gd name="T0" fmla="*/ 0 w 710"/>
                  <a:gd name="T1" fmla="*/ 0 h 16"/>
                  <a:gd name="T2" fmla="*/ 710 w 710"/>
                  <a:gd name="T3" fmla="*/ 0 h 16"/>
                  <a:gd name="T4" fmla="*/ 707 w 710"/>
                  <a:gd name="T5" fmla="*/ 16 h 16"/>
                  <a:gd name="T6" fmla="*/ 0 w 710"/>
                  <a:gd name="T7" fmla="*/ 16 h 16"/>
                  <a:gd name="T8" fmla="*/ 0 w 710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0" h="16">
                    <a:moveTo>
                      <a:pt x="0" y="0"/>
                    </a:moveTo>
                    <a:lnTo>
                      <a:pt x="710" y="0"/>
                    </a:lnTo>
                    <a:cubicBezTo>
                      <a:pt x="709" y="5"/>
                      <a:pt x="708" y="11"/>
                      <a:pt x="707" y="16"/>
                    </a:cubicBez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8" name="Freeform 82"/>
              <p:cNvSpPr>
                <a:spLocks/>
              </p:cNvSpPr>
              <p:nvPr/>
            </p:nvSpPr>
            <p:spPr bwMode="auto">
              <a:xfrm>
                <a:off x="1062" y="714"/>
                <a:ext cx="137" cy="3"/>
              </a:xfrm>
              <a:custGeom>
                <a:avLst/>
                <a:gdLst>
                  <a:gd name="T0" fmla="*/ 0 w 704"/>
                  <a:gd name="T1" fmla="*/ 0 h 16"/>
                  <a:gd name="T2" fmla="*/ 704 w 704"/>
                  <a:gd name="T3" fmla="*/ 0 h 16"/>
                  <a:gd name="T4" fmla="*/ 702 w 704"/>
                  <a:gd name="T5" fmla="*/ 16 h 16"/>
                  <a:gd name="T6" fmla="*/ 0 w 704"/>
                  <a:gd name="T7" fmla="*/ 16 h 16"/>
                  <a:gd name="T8" fmla="*/ 0 w 704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4" h="16">
                    <a:moveTo>
                      <a:pt x="0" y="0"/>
                    </a:moveTo>
                    <a:lnTo>
                      <a:pt x="704" y="0"/>
                    </a:lnTo>
                    <a:cubicBezTo>
                      <a:pt x="703" y="5"/>
                      <a:pt x="703" y="10"/>
                      <a:pt x="702" y="16"/>
                    </a:cubicBez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19" name="Freeform 83"/>
              <p:cNvSpPr>
                <a:spLocks/>
              </p:cNvSpPr>
              <p:nvPr/>
            </p:nvSpPr>
            <p:spPr bwMode="auto">
              <a:xfrm>
                <a:off x="1062" y="721"/>
                <a:ext cx="137" cy="3"/>
              </a:xfrm>
              <a:custGeom>
                <a:avLst/>
                <a:gdLst>
                  <a:gd name="T0" fmla="*/ 0 w 701"/>
                  <a:gd name="T1" fmla="*/ 0 h 16"/>
                  <a:gd name="T2" fmla="*/ 701 w 701"/>
                  <a:gd name="T3" fmla="*/ 0 h 16"/>
                  <a:gd name="T4" fmla="*/ 701 w 701"/>
                  <a:gd name="T5" fmla="*/ 16 h 16"/>
                  <a:gd name="T6" fmla="*/ 0 w 701"/>
                  <a:gd name="T7" fmla="*/ 16 h 16"/>
                  <a:gd name="T8" fmla="*/ 0 w 701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1" h="16">
                    <a:moveTo>
                      <a:pt x="0" y="0"/>
                    </a:moveTo>
                    <a:lnTo>
                      <a:pt x="701" y="0"/>
                    </a:lnTo>
                    <a:cubicBezTo>
                      <a:pt x="701" y="5"/>
                      <a:pt x="701" y="10"/>
                      <a:pt x="701" y="16"/>
                    </a:cubicBez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0" name="Freeform 84"/>
              <p:cNvSpPr>
                <a:spLocks/>
              </p:cNvSpPr>
              <p:nvPr/>
            </p:nvSpPr>
            <p:spPr bwMode="auto">
              <a:xfrm>
                <a:off x="1062" y="727"/>
                <a:ext cx="137" cy="3"/>
              </a:xfrm>
              <a:custGeom>
                <a:avLst/>
                <a:gdLst>
                  <a:gd name="T0" fmla="*/ 0 w 702"/>
                  <a:gd name="T1" fmla="*/ 0 h 15"/>
                  <a:gd name="T2" fmla="*/ 701 w 702"/>
                  <a:gd name="T3" fmla="*/ 0 h 15"/>
                  <a:gd name="T4" fmla="*/ 702 w 702"/>
                  <a:gd name="T5" fmla="*/ 15 h 15"/>
                  <a:gd name="T6" fmla="*/ 0 w 702"/>
                  <a:gd name="T7" fmla="*/ 15 h 15"/>
                  <a:gd name="T8" fmla="*/ 0 w 70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2" h="15">
                    <a:moveTo>
                      <a:pt x="0" y="0"/>
                    </a:moveTo>
                    <a:lnTo>
                      <a:pt x="701" y="0"/>
                    </a:lnTo>
                    <a:cubicBezTo>
                      <a:pt x="701" y="5"/>
                      <a:pt x="701" y="10"/>
                      <a:pt x="702" y="15"/>
                    </a:cubicBez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1" name="Freeform 85"/>
              <p:cNvSpPr>
                <a:spLocks/>
              </p:cNvSpPr>
              <p:nvPr/>
            </p:nvSpPr>
            <p:spPr bwMode="auto">
              <a:xfrm>
                <a:off x="1062" y="733"/>
                <a:ext cx="137" cy="3"/>
              </a:xfrm>
              <a:custGeom>
                <a:avLst/>
                <a:gdLst>
                  <a:gd name="T0" fmla="*/ 0 w 705"/>
                  <a:gd name="T1" fmla="*/ 0 h 16"/>
                  <a:gd name="T2" fmla="*/ 703 w 705"/>
                  <a:gd name="T3" fmla="*/ 0 h 16"/>
                  <a:gd name="T4" fmla="*/ 704 w 705"/>
                  <a:gd name="T5" fmla="*/ 12 h 16"/>
                  <a:gd name="T6" fmla="*/ 705 w 705"/>
                  <a:gd name="T7" fmla="*/ 16 h 16"/>
                  <a:gd name="T8" fmla="*/ 0 w 705"/>
                  <a:gd name="T9" fmla="*/ 16 h 16"/>
                  <a:gd name="T10" fmla="*/ 0 w 705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5" h="16">
                    <a:moveTo>
                      <a:pt x="0" y="0"/>
                    </a:moveTo>
                    <a:lnTo>
                      <a:pt x="703" y="0"/>
                    </a:lnTo>
                    <a:cubicBezTo>
                      <a:pt x="703" y="4"/>
                      <a:pt x="704" y="8"/>
                      <a:pt x="704" y="12"/>
                    </a:cubicBezTo>
                    <a:lnTo>
                      <a:pt x="705" y="16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2" name="Freeform 86"/>
              <p:cNvSpPr>
                <a:spLocks/>
              </p:cNvSpPr>
              <p:nvPr/>
            </p:nvSpPr>
            <p:spPr bwMode="auto">
              <a:xfrm>
                <a:off x="1062" y="739"/>
                <a:ext cx="139" cy="3"/>
              </a:xfrm>
              <a:custGeom>
                <a:avLst/>
                <a:gdLst>
                  <a:gd name="T0" fmla="*/ 0 w 712"/>
                  <a:gd name="T1" fmla="*/ 0 h 16"/>
                  <a:gd name="T2" fmla="*/ 708 w 712"/>
                  <a:gd name="T3" fmla="*/ 0 h 16"/>
                  <a:gd name="T4" fmla="*/ 712 w 712"/>
                  <a:gd name="T5" fmla="*/ 16 h 16"/>
                  <a:gd name="T6" fmla="*/ 0 w 712"/>
                  <a:gd name="T7" fmla="*/ 16 h 16"/>
                  <a:gd name="T8" fmla="*/ 0 w 71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2" h="16">
                    <a:moveTo>
                      <a:pt x="0" y="0"/>
                    </a:moveTo>
                    <a:lnTo>
                      <a:pt x="708" y="0"/>
                    </a:lnTo>
                    <a:cubicBezTo>
                      <a:pt x="709" y="6"/>
                      <a:pt x="710" y="11"/>
                      <a:pt x="712" y="16"/>
                    </a:cubicBez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3" name="Freeform 87"/>
              <p:cNvSpPr>
                <a:spLocks/>
              </p:cNvSpPr>
              <p:nvPr/>
            </p:nvSpPr>
            <p:spPr bwMode="auto">
              <a:xfrm>
                <a:off x="1062" y="742"/>
                <a:ext cx="139" cy="2"/>
              </a:xfrm>
              <a:custGeom>
                <a:avLst/>
                <a:gdLst>
                  <a:gd name="T0" fmla="*/ 0 w 715"/>
                  <a:gd name="T1" fmla="*/ 0 h 11"/>
                  <a:gd name="T2" fmla="*/ 712 w 715"/>
                  <a:gd name="T3" fmla="*/ 0 h 11"/>
                  <a:gd name="T4" fmla="*/ 715 w 715"/>
                  <a:gd name="T5" fmla="*/ 11 h 11"/>
                  <a:gd name="T6" fmla="*/ 0 w 715"/>
                  <a:gd name="T7" fmla="*/ 11 h 11"/>
                  <a:gd name="T8" fmla="*/ 0 w 7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5" h="11">
                    <a:moveTo>
                      <a:pt x="0" y="0"/>
                    </a:moveTo>
                    <a:lnTo>
                      <a:pt x="712" y="0"/>
                    </a:lnTo>
                    <a:cubicBezTo>
                      <a:pt x="713" y="4"/>
                      <a:pt x="714" y="7"/>
                      <a:pt x="715" y="11"/>
                    </a:cubicBez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F9A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4" name="Freeform 88"/>
              <p:cNvSpPr>
                <a:spLocks/>
              </p:cNvSpPr>
              <p:nvPr/>
            </p:nvSpPr>
            <p:spPr bwMode="auto">
              <a:xfrm>
                <a:off x="920" y="696"/>
                <a:ext cx="285" cy="57"/>
              </a:xfrm>
              <a:custGeom>
                <a:avLst/>
                <a:gdLst>
                  <a:gd name="T0" fmla="*/ 1469 w 1469"/>
                  <a:gd name="T1" fmla="*/ 296 h 296"/>
                  <a:gd name="T2" fmla="*/ 62 w 1469"/>
                  <a:gd name="T3" fmla="*/ 296 h 296"/>
                  <a:gd name="T4" fmla="*/ 3 w 1469"/>
                  <a:gd name="T5" fmla="*/ 202 h 296"/>
                  <a:gd name="T6" fmla="*/ 0 w 1469"/>
                  <a:gd name="T7" fmla="*/ 148 h 296"/>
                  <a:gd name="T8" fmla="*/ 3 w 1469"/>
                  <a:gd name="T9" fmla="*/ 94 h 296"/>
                  <a:gd name="T10" fmla="*/ 62 w 1469"/>
                  <a:gd name="T11" fmla="*/ 0 h 296"/>
                  <a:gd name="T12" fmla="*/ 1469 w 1469"/>
                  <a:gd name="T13" fmla="*/ 0 h 296"/>
                  <a:gd name="T14" fmla="*/ 1469 w 1469"/>
                  <a:gd name="T15" fmla="*/ 47 h 296"/>
                  <a:gd name="T16" fmla="*/ 62 w 1469"/>
                  <a:gd name="T17" fmla="*/ 47 h 296"/>
                  <a:gd name="T18" fmla="*/ 49 w 1469"/>
                  <a:gd name="T19" fmla="*/ 100 h 296"/>
                  <a:gd name="T20" fmla="*/ 46 w 1469"/>
                  <a:gd name="T21" fmla="*/ 148 h 296"/>
                  <a:gd name="T22" fmla="*/ 49 w 1469"/>
                  <a:gd name="T23" fmla="*/ 196 h 296"/>
                  <a:gd name="T24" fmla="*/ 62 w 1469"/>
                  <a:gd name="T25" fmla="*/ 249 h 296"/>
                  <a:gd name="T26" fmla="*/ 1469 w 1469"/>
                  <a:gd name="T27" fmla="*/ 249 h 296"/>
                  <a:gd name="T28" fmla="*/ 1469 w 1469"/>
                  <a:gd name="T29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9" h="296">
                    <a:moveTo>
                      <a:pt x="1469" y="296"/>
                    </a:moveTo>
                    <a:lnTo>
                      <a:pt x="62" y="296"/>
                    </a:lnTo>
                    <a:cubicBezTo>
                      <a:pt x="29" y="296"/>
                      <a:pt x="10" y="254"/>
                      <a:pt x="3" y="202"/>
                    </a:cubicBezTo>
                    <a:cubicBezTo>
                      <a:pt x="1" y="184"/>
                      <a:pt x="0" y="166"/>
                      <a:pt x="0" y="148"/>
                    </a:cubicBezTo>
                    <a:cubicBezTo>
                      <a:pt x="0" y="130"/>
                      <a:pt x="1" y="112"/>
                      <a:pt x="3" y="94"/>
                    </a:cubicBezTo>
                    <a:cubicBezTo>
                      <a:pt x="10" y="42"/>
                      <a:pt x="29" y="0"/>
                      <a:pt x="62" y="0"/>
                    </a:cubicBezTo>
                    <a:lnTo>
                      <a:pt x="1469" y="0"/>
                    </a:lnTo>
                    <a:lnTo>
                      <a:pt x="1469" y="47"/>
                    </a:lnTo>
                    <a:lnTo>
                      <a:pt x="62" y="47"/>
                    </a:lnTo>
                    <a:cubicBezTo>
                      <a:pt x="58" y="47"/>
                      <a:pt x="53" y="70"/>
                      <a:pt x="49" y="100"/>
                    </a:cubicBezTo>
                    <a:cubicBezTo>
                      <a:pt x="47" y="115"/>
                      <a:pt x="46" y="131"/>
                      <a:pt x="46" y="148"/>
                    </a:cubicBezTo>
                    <a:cubicBezTo>
                      <a:pt x="46" y="165"/>
                      <a:pt x="47" y="181"/>
                      <a:pt x="49" y="196"/>
                    </a:cubicBezTo>
                    <a:cubicBezTo>
                      <a:pt x="53" y="226"/>
                      <a:pt x="58" y="249"/>
                      <a:pt x="62" y="249"/>
                    </a:cubicBezTo>
                    <a:lnTo>
                      <a:pt x="1469" y="249"/>
                    </a:lnTo>
                    <a:lnTo>
                      <a:pt x="1469" y="296"/>
                    </a:lnTo>
                    <a:close/>
                  </a:path>
                </a:pathLst>
              </a:custGeom>
              <a:solidFill>
                <a:srgbClr val="27D3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5" name="Freeform 89"/>
              <p:cNvSpPr>
                <a:spLocks noEditPoints="1"/>
              </p:cNvSpPr>
              <p:nvPr/>
            </p:nvSpPr>
            <p:spPr bwMode="auto">
              <a:xfrm>
                <a:off x="1062" y="696"/>
                <a:ext cx="143" cy="57"/>
              </a:xfrm>
              <a:custGeom>
                <a:avLst/>
                <a:gdLst>
                  <a:gd name="T0" fmla="*/ 735 w 735"/>
                  <a:gd name="T1" fmla="*/ 296 h 296"/>
                  <a:gd name="T2" fmla="*/ 0 w 735"/>
                  <a:gd name="T3" fmla="*/ 296 h 296"/>
                  <a:gd name="T4" fmla="*/ 0 w 735"/>
                  <a:gd name="T5" fmla="*/ 249 h 296"/>
                  <a:gd name="T6" fmla="*/ 735 w 735"/>
                  <a:gd name="T7" fmla="*/ 249 h 296"/>
                  <a:gd name="T8" fmla="*/ 735 w 735"/>
                  <a:gd name="T9" fmla="*/ 296 h 296"/>
                  <a:gd name="T10" fmla="*/ 0 w 735"/>
                  <a:gd name="T11" fmla="*/ 0 h 296"/>
                  <a:gd name="T12" fmla="*/ 735 w 735"/>
                  <a:gd name="T13" fmla="*/ 0 h 296"/>
                  <a:gd name="T14" fmla="*/ 735 w 735"/>
                  <a:gd name="T15" fmla="*/ 47 h 296"/>
                  <a:gd name="T16" fmla="*/ 0 w 735"/>
                  <a:gd name="T17" fmla="*/ 47 h 296"/>
                  <a:gd name="T18" fmla="*/ 0 w 735"/>
                  <a:gd name="T19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5" h="296">
                    <a:moveTo>
                      <a:pt x="735" y="296"/>
                    </a:moveTo>
                    <a:lnTo>
                      <a:pt x="0" y="296"/>
                    </a:lnTo>
                    <a:lnTo>
                      <a:pt x="0" y="249"/>
                    </a:lnTo>
                    <a:lnTo>
                      <a:pt x="735" y="249"/>
                    </a:lnTo>
                    <a:lnTo>
                      <a:pt x="735" y="296"/>
                    </a:lnTo>
                    <a:close/>
                    <a:moveTo>
                      <a:pt x="0" y="0"/>
                    </a:moveTo>
                    <a:lnTo>
                      <a:pt x="735" y="0"/>
                    </a:lnTo>
                    <a:lnTo>
                      <a:pt x="735" y="47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AD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6" name="Rectangle 90"/>
              <p:cNvSpPr>
                <a:spLocks noChangeArrowheads="1"/>
              </p:cNvSpPr>
              <p:nvPr/>
            </p:nvSpPr>
            <p:spPr bwMode="auto">
              <a:xfrm>
                <a:off x="909" y="858"/>
                <a:ext cx="184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7" name="Rectangle 91"/>
              <p:cNvSpPr>
                <a:spLocks noChangeArrowheads="1"/>
              </p:cNvSpPr>
              <p:nvPr/>
            </p:nvSpPr>
            <p:spPr bwMode="auto">
              <a:xfrm>
                <a:off x="909" y="866"/>
                <a:ext cx="184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8" name="Rectangle 92"/>
              <p:cNvSpPr>
                <a:spLocks noChangeArrowheads="1"/>
              </p:cNvSpPr>
              <p:nvPr/>
            </p:nvSpPr>
            <p:spPr bwMode="auto">
              <a:xfrm>
                <a:off x="909" y="874"/>
                <a:ext cx="184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29" name="Rectangle 93"/>
              <p:cNvSpPr>
                <a:spLocks noChangeArrowheads="1"/>
              </p:cNvSpPr>
              <p:nvPr/>
            </p:nvSpPr>
            <p:spPr bwMode="auto">
              <a:xfrm>
                <a:off x="909" y="882"/>
                <a:ext cx="184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0" name="Rectangle 94"/>
              <p:cNvSpPr>
                <a:spLocks noChangeArrowheads="1"/>
              </p:cNvSpPr>
              <p:nvPr/>
            </p:nvSpPr>
            <p:spPr bwMode="auto">
              <a:xfrm>
                <a:off x="909" y="890"/>
                <a:ext cx="184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1" name="Rectangle 95"/>
              <p:cNvSpPr>
                <a:spLocks noChangeArrowheads="1"/>
              </p:cNvSpPr>
              <p:nvPr/>
            </p:nvSpPr>
            <p:spPr bwMode="auto">
              <a:xfrm>
                <a:off x="909" y="899"/>
                <a:ext cx="184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2" name="Rectangle 96"/>
              <p:cNvSpPr>
                <a:spLocks noChangeArrowheads="1"/>
              </p:cNvSpPr>
              <p:nvPr/>
            </p:nvSpPr>
            <p:spPr bwMode="auto">
              <a:xfrm>
                <a:off x="909" y="862"/>
                <a:ext cx="184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3" name="Rectangle 97"/>
              <p:cNvSpPr>
                <a:spLocks noChangeArrowheads="1"/>
              </p:cNvSpPr>
              <p:nvPr/>
            </p:nvSpPr>
            <p:spPr bwMode="auto">
              <a:xfrm>
                <a:off x="909" y="870"/>
                <a:ext cx="184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4" name="Rectangle 98"/>
              <p:cNvSpPr>
                <a:spLocks noChangeArrowheads="1"/>
              </p:cNvSpPr>
              <p:nvPr/>
            </p:nvSpPr>
            <p:spPr bwMode="auto">
              <a:xfrm>
                <a:off x="909" y="878"/>
                <a:ext cx="184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5" name="Rectangle 99"/>
              <p:cNvSpPr>
                <a:spLocks noChangeArrowheads="1"/>
              </p:cNvSpPr>
              <p:nvPr/>
            </p:nvSpPr>
            <p:spPr bwMode="auto">
              <a:xfrm>
                <a:off x="909" y="886"/>
                <a:ext cx="184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6" name="Rectangle 100"/>
              <p:cNvSpPr>
                <a:spLocks noChangeArrowheads="1"/>
              </p:cNvSpPr>
              <p:nvPr/>
            </p:nvSpPr>
            <p:spPr bwMode="auto">
              <a:xfrm>
                <a:off x="909" y="894"/>
                <a:ext cx="184" cy="5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7" name="Rectangle 101"/>
              <p:cNvSpPr>
                <a:spLocks noChangeArrowheads="1"/>
              </p:cNvSpPr>
              <p:nvPr/>
            </p:nvSpPr>
            <p:spPr bwMode="auto">
              <a:xfrm>
                <a:off x="909" y="903"/>
                <a:ext cx="184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8" name="Rectangle 102"/>
              <p:cNvSpPr>
                <a:spLocks noChangeArrowheads="1"/>
              </p:cNvSpPr>
              <p:nvPr/>
            </p:nvSpPr>
            <p:spPr bwMode="auto">
              <a:xfrm>
                <a:off x="909" y="907"/>
                <a:ext cx="184" cy="2"/>
              </a:xfrm>
              <a:prstGeom prst="rect">
                <a:avLst/>
              </a:prstGeom>
              <a:solidFill>
                <a:srgbClr val="79A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39" name="Freeform 103"/>
              <p:cNvSpPr>
                <a:spLocks/>
              </p:cNvSpPr>
              <p:nvPr/>
            </p:nvSpPr>
            <p:spPr bwMode="auto">
              <a:xfrm>
                <a:off x="1093" y="858"/>
                <a:ext cx="184" cy="4"/>
              </a:xfrm>
              <a:custGeom>
                <a:avLst/>
                <a:gdLst>
                  <a:gd name="T0" fmla="*/ 0 w 946"/>
                  <a:gd name="T1" fmla="*/ 0 h 21"/>
                  <a:gd name="T2" fmla="*/ 946 w 946"/>
                  <a:gd name="T3" fmla="*/ 0 h 21"/>
                  <a:gd name="T4" fmla="*/ 939 w 946"/>
                  <a:gd name="T5" fmla="*/ 21 h 21"/>
                  <a:gd name="T6" fmla="*/ 0 w 946"/>
                  <a:gd name="T7" fmla="*/ 21 h 21"/>
                  <a:gd name="T8" fmla="*/ 0 w 94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6" h="21">
                    <a:moveTo>
                      <a:pt x="0" y="0"/>
                    </a:moveTo>
                    <a:lnTo>
                      <a:pt x="946" y="0"/>
                    </a:lnTo>
                    <a:cubicBezTo>
                      <a:pt x="943" y="6"/>
                      <a:pt x="941" y="13"/>
                      <a:pt x="939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0" name="Freeform 104"/>
              <p:cNvSpPr>
                <a:spLocks/>
              </p:cNvSpPr>
              <p:nvPr/>
            </p:nvSpPr>
            <p:spPr bwMode="auto">
              <a:xfrm>
                <a:off x="1093" y="866"/>
                <a:ext cx="182" cy="4"/>
              </a:xfrm>
              <a:custGeom>
                <a:avLst/>
                <a:gdLst>
                  <a:gd name="T0" fmla="*/ 0 w 935"/>
                  <a:gd name="T1" fmla="*/ 0 h 21"/>
                  <a:gd name="T2" fmla="*/ 935 w 935"/>
                  <a:gd name="T3" fmla="*/ 0 h 21"/>
                  <a:gd name="T4" fmla="*/ 932 w 935"/>
                  <a:gd name="T5" fmla="*/ 20 h 21"/>
                  <a:gd name="T6" fmla="*/ 931 w 935"/>
                  <a:gd name="T7" fmla="*/ 21 h 21"/>
                  <a:gd name="T8" fmla="*/ 0 w 935"/>
                  <a:gd name="T9" fmla="*/ 21 h 21"/>
                  <a:gd name="T10" fmla="*/ 0 w 935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5" h="21">
                    <a:moveTo>
                      <a:pt x="0" y="0"/>
                    </a:moveTo>
                    <a:lnTo>
                      <a:pt x="935" y="0"/>
                    </a:lnTo>
                    <a:cubicBezTo>
                      <a:pt x="933" y="6"/>
                      <a:pt x="932" y="13"/>
                      <a:pt x="932" y="20"/>
                    </a:cubicBezTo>
                    <a:lnTo>
                      <a:pt x="931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1" name="Freeform 105"/>
              <p:cNvSpPr>
                <a:spLocks/>
              </p:cNvSpPr>
              <p:nvPr/>
            </p:nvSpPr>
            <p:spPr bwMode="auto">
              <a:xfrm>
                <a:off x="1093" y="874"/>
                <a:ext cx="180" cy="4"/>
              </a:xfrm>
              <a:custGeom>
                <a:avLst/>
                <a:gdLst>
                  <a:gd name="T0" fmla="*/ 0 w 929"/>
                  <a:gd name="T1" fmla="*/ 0 h 21"/>
                  <a:gd name="T2" fmla="*/ 929 w 929"/>
                  <a:gd name="T3" fmla="*/ 0 h 21"/>
                  <a:gd name="T4" fmla="*/ 928 w 929"/>
                  <a:gd name="T5" fmla="*/ 21 h 21"/>
                  <a:gd name="T6" fmla="*/ 0 w 929"/>
                  <a:gd name="T7" fmla="*/ 21 h 21"/>
                  <a:gd name="T8" fmla="*/ 0 w 929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9" h="21">
                    <a:moveTo>
                      <a:pt x="0" y="0"/>
                    </a:moveTo>
                    <a:lnTo>
                      <a:pt x="929" y="0"/>
                    </a:lnTo>
                    <a:cubicBezTo>
                      <a:pt x="929" y="7"/>
                      <a:pt x="928" y="14"/>
                      <a:pt x="928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2" name="Freeform 106"/>
              <p:cNvSpPr>
                <a:spLocks/>
              </p:cNvSpPr>
              <p:nvPr/>
            </p:nvSpPr>
            <p:spPr bwMode="auto">
              <a:xfrm>
                <a:off x="1093" y="882"/>
                <a:ext cx="180" cy="4"/>
              </a:xfrm>
              <a:custGeom>
                <a:avLst/>
                <a:gdLst>
                  <a:gd name="T0" fmla="*/ 0 w 927"/>
                  <a:gd name="T1" fmla="*/ 0 h 21"/>
                  <a:gd name="T2" fmla="*/ 927 w 927"/>
                  <a:gd name="T3" fmla="*/ 0 h 21"/>
                  <a:gd name="T4" fmla="*/ 927 w 927"/>
                  <a:gd name="T5" fmla="*/ 7 h 21"/>
                  <a:gd name="T6" fmla="*/ 927 w 927"/>
                  <a:gd name="T7" fmla="*/ 21 h 21"/>
                  <a:gd name="T8" fmla="*/ 0 w 927"/>
                  <a:gd name="T9" fmla="*/ 21 h 21"/>
                  <a:gd name="T10" fmla="*/ 0 w 927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7" h="21">
                    <a:moveTo>
                      <a:pt x="0" y="0"/>
                    </a:moveTo>
                    <a:lnTo>
                      <a:pt x="927" y="0"/>
                    </a:lnTo>
                    <a:lnTo>
                      <a:pt x="927" y="7"/>
                    </a:lnTo>
                    <a:cubicBezTo>
                      <a:pt x="927" y="12"/>
                      <a:pt x="927" y="16"/>
                      <a:pt x="927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3" name="Freeform 107"/>
              <p:cNvSpPr>
                <a:spLocks/>
              </p:cNvSpPr>
              <p:nvPr/>
            </p:nvSpPr>
            <p:spPr bwMode="auto">
              <a:xfrm>
                <a:off x="1093" y="890"/>
                <a:ext cx="181" cy="4"/>
              </a:xfrm>
              <a:custGeom>
                <a:avLst/>
                <a:gdLst>
                  <a:gd name="T0" fmla="*/ 0 w 930"/>
                  <a:gd name="T1" fmla="*/ 0 h 21"/>
                  <a:gd name="T2" fmla="*/ 928 w 930"/>
                  <a:gd name="T3" fmla="*/ 0 h 21"/>
                  <a:gd name="T4" fmla="*/ 930 w 930"/>
                  <a:gd name="T5" fmla="*/ 21 h 21"/>
                  <a:gd name="T6" fmla="*/ 0 w 930"/>
                  <a:gd name="T7" fmla="*/ 21 h 21"/>
                  <a:gd name="T8" fmla="*/ 0 w 93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0" h="21">
                    <a:moveTo>
                      <a:pt x="0" y="0"/>
                    </a:moveTo>
                    <a:lnTo>
                      <a:pt x="928" y="0"/>
                    </a:lnTo>
                    <a:cubicBezTo>
                      <a:pt x="929" y="7"/>
                      <a:pt x="929" y="14"/>
                      <a:pt x="930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4" name="Freeform 108"/>
              <p:cNvSpPr>
                <a:spLocks/>
              </p:cNvSpPr>
              <p:nvPr/>
            </p:nvSpPr>
            <p:spPr bwMode="auto">
              <a:xfrm>
                <a:off x="1093" y="899"/>
                <a:ext cx="182" cy="4"/>
              </a:xfrm>
              <a:custGeom>
                <a:avLst/>
                <a:gdLst>
                  <a:gd name="T0" fmla="*/ 0 w 936"/>
                  <a:gd name="T1" fmla="*/ 0 h 21"/>
                  <a:gd name="T2" fmla="*/ 932 w 936"/>
                  <a:gd name="T3" fmla="*/ 0 h 21"/>
                  <a:gd name="T4" fmla="*/ 936 w 936"/>
                  <a:gd name="T5" fmla="*/ 21 h 21"/>
                  <a:gd name="T6" fmla="*/ 0 w 936"/>
                  <a:gd name="T7" fmla="*/ 21 h 21"/>
                  <a:gd name="T8" fmla="*/ 0 w 93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6" h="21">
                    <a:moveTo>
                      <a:pt x="0" y="0"/>
                    </a:moveTo>
                    <a:lnTo>
                      <a:pt x="932" y="0"/>
                    </a:lnTo>
                    <a:cubicBezTo>
                      <a:pt x="933" y="7"/>
                      <a:pt x="935" y="14"/>
                      <a:pt x="936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5" name="Freeform 109"/>
              <p:cNvSpPr>
                <a:spLocks/>
              </p:cNvSpPr>
              <p:nvPr/>
            </p:nvSpPr>
            <p:spPr bwMode="auto">
              <a:xfrm>
                <a:off x="1093" y="862"/>
                <a:ext cx="182" cy="4"/>
              </a:xfrm>
              <a:custGeom>
                <a:avLst/>
                <a:gdLst>
                  <a:gd name="T0" fmla="*/ 0 w 939"/>
                  <a:gd name="T1" fmla="*/ 0 h 21"/>
                  <a:gd name="T2" fmla="*/ 939 w 939"/>
                  <a:gd name="T3" fmla="*/ 0 h 21"/>
                  <a:gd name="T4" fmla="*/ 935 w 939"/>
                  <a:gd name="T5" fmla="*/ 21 h 21"/>
                  <a:gd name="T6" fmla="*/ 0 w 939"/>
                  <a:gd name="T7" fmla="*/ 21 h 21"/>
                  <a:gd name="T8" fmla="*/ 0 w 939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9" h="21">
                    <a:moveTo>
                      <a:pt x="0" y="0"/>
                    </a:moveTo>
                    <a:lnTo>
                      <a:pt x="939" y="0"/>
                    </a:lnTo>
                    <a:cubicBezTo>
                      <a:pt x="938" y="6"/>
                      <a:pt x="936" y="13"/>
                      <a:pt x="935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6" name="Freeform 110"/>
              <p:cNvSpPr>
                <a:spLocks/>
              </p:cNvSpPr>
              <p:nvPr/>
            </p:nvSpPr>
            <p:spPr bwMode="auto">
              <a:xfrm>
                <a:off x="1093" y="870"/>
                <a:ext cx="181" cy="4"/>
              </a:xfrm>
              <a:custGeom>
                <a:avLst/>
                <a:gdLst>
                  <a:gd name="T0" fmla="*/ 0 w 931"/>
                  <a:gd name="T1" fmla="*/ 0 h 21"/>
                  <a:gd name="T2" fmla="*/ 931 w 931"/>
                  <a:gd name="T3" fmla="*/ 0 h 21"/>
                  <a:gd name="T4" fmla="*/ 929 w 931"/>
                  <a:gd name="T5" fmla="*/ 21 h 21"/>
                  <a:gd name="T6" fmla="*/ 0 w 931"/>
                  <a:gd name="T7" fmla="*/ 21 h 21"/>
                  <a:gd name="T8" fmla="*/ 0 w 93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1" h="21">
                    <a:moveTo>
                      <a:pt x="0" y="0"/>
                    </a:moveTo>
                    <a:lnTo>
                      <a:pt x="931" y="0"/>
                    </a:lnTo>
                    <a:cubicBezTo>
                      <a:pt x="931" y="7"/>
                      <a:pt x="930" y="14"/>
                      <a:pt x="929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7" name="Freeform 111"/>
              <p:cNvSpPr>
                <a:spLocks/>
              </p:cNvSpPr>
              <p:nvPr/>
            </p:nvSpPr>
            <p:spPr bwMode="auto">
              <a:xfrm>
                <a:off x="1093" y="878"/>
                <a:ext cx="180" cy="4"/>
              </a:xfrm>
              <a:custGeom>
                <a:avLst/>
                <a:gdLst>
                  <a:gd name="T0" fmla="*/ 0 w 928"/>
                  <a:gd name="T1" fmla="*/ 0 h 21"/>
                  <a:gd name="T2" fmla="*/ 928 w 928"/>
                  <a:gd name="T3" fmla="*/ 0 h 21"/>
                  <a:gd name="T4" fmla="*/ 927 w 928"/>
                  <a:gd name="T5" fmla="*/ 21 h 21"/>
                  <a:gd name="T6" fmla="*/ 0 w 928"/>
                  <a:gd name="T7" fmla="*/ 21 h 21"/>
                  <a:gd name="T8" fmla="*/ 0 w 92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8" h="21">
                    <a:moveTo>
                      <a:pt x="0" y="0"/>
                    </a:moveTo>
                    <a:lnTo>
                      <a:pt x="928" y="0"/>
                    </a:lnTo>
                    <a:cubicBezTo>
                      <a:pt x="927" y="7"/>
                      <a:pt x="927" y="14"/>
                      <a:pt x="927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8" name="Freeform 112"/>
              <p:cNvSpPr>
                <a:spLocks/>
              </p:cNvSpPr>
              <p:nvPr/>
            </p:nvSpPr>
            <p:spPr bwMode="auto">
              <a:xfrm>
                <a:off x="1093" y="886"/>
                <a:ext cx="180" cy="4"/>
              </a:xfrm>
              <a:custGeom>
                <a:avLst/>
                <a:gdLst>
                  <a:gd name="T0" fmla="*/ 0 w 928"/>
                  <a:gd name="T1" fmla="*/ 0 h 21"/>
                  <a:gd name="T2" fmla="*/ 927 w 928"/>
                  <a:gd name="T3" fmla="*/ 0 h 21"/>
                  <a:gd name="T4" fmla="*/ 928 w 928"/>
                  <a:gd name="T5" fmla="*/ 21 h 21"/>
                  <a:gd name="T6" fmla="*/ 0 w 928"/>
                  <a:gd name="T7" fmla="*/ 21 h 21"/>
                  <a:gd name="T8" fmla="*/ 0 w 92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8" h="21">
                    <a:moveTo>
                      <a:pt x="0" y="0"/>
                    </a:moveTo>
                    <a:lnTo>
                      <a:pt x="927" y="0"/>
                    </a:lnTo>
                    <a:cubicBezTo>
                      <a:pt x="927" y="7"/>
                      <a:pt x="928" y="14"/>
                      <a:pt x="928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49" name="Freeform 113"/>
              <p:cNvSpPr>
                <a:spLocks/>
              </p:cNvSpPr>
              <p:nvPr/>
            </p:nvSpPr>
            <p:spPr bwMode="auto">
              <a:xfrm>
                <a:off x="1093" y="894"/>
                <a:ext cx="181" cy="5"/>
              </a:xfrm>
              <a:custGeom>
                <a:avLst/>
                <a:gdLst>
                  <a:gd name="T0" fmla="*/ 0 w 932"/>
                  <a:gd name="T1" fmla="*/ 0 h 21"/>
                  <a:gd name="T2" fmla="*/ 930 w 932"/>
                  <a:gd name="T3" fmla="*/ 0 h 21"/>
                  <a:gd name="T4" fmla="*/ 932 w 932"/>
                  <a:gd name="T5" fmla="*/ 15 h 21"/>
                  <a:gd name="T6" fmla="*/ 932 w 932"/>
                  <a:gd name="T7" fmla="*/ 21 h 21"/>
                  <a:gd name="T8" fmla="*/ 0 w 932"/>
                  <a:gd name="T9" fmla="*/ 21 h 21"/>
                  <a:gd name="T10" fmla="*/ 0 w 932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2" h="21">
                    <a:moveTo>
                      <a:pt x="0" y="0"/>
                    </a:moveTo>
                    <a:lnTo>
                      <a:pt x="930" y="0"/>
                    </a:lnTo>
                    <a:cubicBezTo>
                      <a:pt x="930" y="5"/>
                      <a:pt x="931" y="10"/>
                      <a:pt x="932" y="15"/>
                    </a:cubicBezTo>
                    <a:lnTo>
                      <a:pt x="932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0" name="Freeform 114"/>
              <p:cNvSpPr>
                <a:spLocks/>
              </p:cNvSpPr>
              <p:nvPr/>
            </p:nvSpPr>
            <p:spPr bwMode="auto">
              <a:xfrm>
                <a:off x="1093" y="903"/>
                <a:ext cx="183" cy="4"/>
              </a:xfrm>
              <a:custGeom>
                <a:avLst/>
                <a:gdLst>
                  <a:gd name="T0" fmla="*/ 0 w 941"/>
                  <a:gd name="T1" fmla="*/ 0 h 21"/>
                  <a:gd name="T2" fmla="*/ 936 w 941"/>
                  <a:gd name="T3" fmla="*/ 0 h 21"/>
                  <a:gd name="T4" fmla="*/ 941 w 941"/>
                  <a:gd name="T5" fmla="*/ 21 h 21"/>
                  <a:gd name="T6" fmla="*/ 0 w 941"/>
                  <a:gd name="T7" fmla="*/ 21 h 21"/>
                  <a:gd name="T8" fmla="*/ 0 w 94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21">
                    <a:moveTo>
                      <a:pt x="0" y="0"/>
                    </a:moveTo>
                    <a:lnTo>
                      <a:pt x="936" y="0"/>
                    </a:lnTo>
                    <a:cubicBezTo>
                      <a:pt x="938" y="7"/>
                      <a:pt x="939" y="14"/>
                      <a:pt x="941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1" name="Freeform 115"/>
              <p:cNvSpPr>
                <a:spLocks/>
              </p:cNvSpPr>
              <p:nvPr/>
            </p:nvSpPr>
            <p:spPr bwMode="auto">
              <a:xfrm>
                <a:off x="1093" y="907"/>
                <a:ext cx="184" cy="2"/>
              </a:xfrm>
              <a:custGeom>
                <a:avLst/>
                <a:gdLst>
                  <a:gd name="T0" fmla="*/ 0 w 946"/>
                  <a:gd name="T1" fmla="*/ 0 h 14"/>
                  <a:gd name="T2" fmla="*/ 941 w 946"/>
                  <a:gd name="T3" fmla="*/ 0 h 14"/>
                  <a:gd name="T4" fmla="*/ 946 w 946"/>
                  <a:gd name="T5" fmla="*/ 14 h 14"/>
                  <a:gd name="T6" fmla="*/ 0 w 946"/>
                  <a:gd name="T7" fmla="*/ 14 h 14"/>
                  <a:gd name="T8" fmla="*/ 0 w 94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6" h="14">
                    <a:moveTo>
                      <a:pt x="0" y="0"/>
                    </a:moveTo>
                    <a:lnTo>
                      <a:pt x="941" y="0"/>
                    </a:lnTo>
                    <a:cubicBezTo>
                      <a:pt x="943" y="5"/>
                      <a:pt x="944" y="10"/>
                      <a:pt x="946" y="14"/>
                    </a:cubicBez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F9A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2" name="Freeform 116"/>
              <p:cNvSpPr>
                <a:spLocks/>
              </p:cNvSpPr>
              <p:nvPr/>
            </p:nvSpPr>
            <p:spPr bwMode="auto">
              <a:xfrm>
                <a:off x="905" y="846"/>
                <a:ext cx="377" cy="75"/>
              </a:xfrm>
              <a:custGeom>
                <a:avLst/>
                <a:gdLst>
                  <a:gd name="T0" fmla="*/ 1943 w 1943"/>
                  <a:gd name="T1" fmla="*/ 390 h 390"/>
                  <a:gd name="T2" fmla="*/ 83 w 1943"/>
                  <a:gd name="T3" fmla="*/ 390 h 390"/>
                  <a:gd name="T4" fmla="*/ 4 w 1943"/>
                  <a:gd name="T5" fmla="*/ 266 h 390"/>
                  <a:gd name="T6" fmla="*/ 0 w 1943"/>
                  <a:gd name="T7" fmla="*/ 195 h 390"/>
                  <a:gd name="T8" fmla="*/ 4 w 1943"/>
                  <a:gd name="T9" fmla="*/ 124 h 390"/>
                  <a:gd name="T10" fmla="*/ 83 w 1943"/>
                  <a:gd name="T11" fmla="*/ 0 h 390"/>
                  <a:gd name="T12" fmla="*/ 1943 w 1943"/>
                  <a:gd name="T13" fmla="*/ 0 h 390"/>
                  <a:gd name="T14" fmla="*/ 1943 w 1943"/>
                  <a:gd name="T15" fmla="*/ 62 h 390"/>
                  <a:gd name="T16" fmla="*/ 83 w 1943"/>
                  <a:gd name="T17" fmla="*/ 62 h 390"/>
                  <a:gd name="T18" fmla="*/ 65 w 1943"/>
                  <a:gd name="T19" fmla="*/ 132 h 390"/>
                  <a:gd name="T20" fmla="*/ 61 w 1943"/>
                  <a:gd name="T21" fmla="*/ 195 h 390"/>
                  <a:gd name="T22" fmla="*/ 65 w 1943"/>
                  <a:gd name="T23" fmla="*/ 258 h 390"/>
                  <a:gd name="T24" fmla="*/ 83 w 1943"/>
                  <a:gd name="T25" fmla="*/ 328 h 390"/>
                  <a:gd name="T26" fmla="*/ 1943 w 1943"/>
                  <a:gd name="T27" fmla="*/ 328 h 390"/>
                  <a:gd name="T28" fmla="*/ 1943 w 1943"/>
                  <a:gd name="T29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43" h="390">
                    <a:moveTo>
                      <a:pt x="1943" y="390"/>
                    </a:moveTo>
                    <a:lnTo>
                      <a:pt x="83" y="390"/>
                    </a:lnTo>
                    <a:cubicBezTo>
                      <a:pt x="39" y="390"/>
                      <a:pt x="13" y="336"/>
                      <a:pt x="4" y="266"/>
                    </a:cubicBezTo>
                    <a:cubicBezTo>
                      <a:pt x="1" y="243"/>
                      <a:pt x="0" y="219"/>
                      <a:pt x="0" y="195"/>
                    </a:cubicBezTo>
                    <a:cubicBezTo>
                      <a:pt x="0" y="171"/>
                      <a:pt x="1" y="147"/>
                      <a:pt x="4" y="124"/>
                    </a:cubicBezTo>
                    <a:cubicBezTo>
                      <a:pt x="13" y="54"/>
                      <a:pt x="39" y="0"/>
                      <a:pt x="83" y="0"/>
                    </a:cubicBezTo>
                    <a:lnTo>
                      <a:pt x="1943" y="0"/>
                    </a:lnTo>
                    <a:lnTo>
                      <a:pt x="1943" y="62"/>
                    </a:lnTo>
                    <a:lnTo>
                      <a:pt x="83" y="62"/>
                    </a:lnTo>
                    <a:cubicBezTo>
                      <a:pt x="77" y="62"/>
                      <a:pt x="70" y="92"/>
                      <a:pt x="65" y="132"/>
                    </a:cubicBezTo>
                    <a:cubicBezTo>
                      <a:pt x="63" y="151"/>
                      <a:pt x="61" y="173"/>
                      <a:pt x="61" y="195"/>
                    </a:cubicBezTo>
                    <a:cubicBezTo>
                      <a:pt x="61" y="217"/>
                      <a:pt x="63" y="239"/>
                      <a:pt x="65" y="258"/>
                    </a:cubicBezTo>
                    <a:cubicBezTo>
                      <a:pt x="70" y="298"/>
                      <a:pt x="77" y="328"/>
                      <a:pt x="83" y="328"/>
                    </a:cubicBezTo>
                    <a:lnTo>
                      <a:pt x="1943" y="328"/>
                    </a:lnTo>
                    <a:lnTo>
                      <a:pt x="1943" y="390"/>
                    </a:lnTo>
                    <a:close/>
                  </a:path>
                </a:pathLst>
              </a:custGeom>
              <a:solidFill>
                <a:srgbClr val="4350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3" name="Freeform 117"/>
              <p:cNvSpPr>
                <a:spLocks noEditPoints="1"/>
              </p:cNvSpPr>
              <p:nvPr/>
            </p:nvSpPr>
            <p:spPr bwMode="auto">
              <a:xfrm>
                <a:off x="1093" y="846"/>
                <a:ext cx="189" cy="75"/>
              </a:xfrm>
              <a:custGeom>
                <a:avLst/>
                <a:gdLst>
                  <a:gd name="T0" fmla="*/ 972 w 972"/>
                  <a:gd name="T1" fmla="*/ 390 h 390"/>
                  <a:gd name="T2" fmla="*/ 0 w 972"/>
                  <a:gd name="T3" fmla="*/ 390 h 390"/>
                  <a:gd name="T4" fmla="*/ 0 w 972"/>
                  <a:gd name="T5" fmla="*/ 328 h 390"/>
                  <a:gd name="T6" fmla="*/ 972 w 972"/>
                  <a:gd name="T7" fmla="*/ 328 h 390"/>
                  <a:gd name="T8" fmla="*/ 972 w 972"/>
                  <a:gd name="T9" fmla="*/ 390 h 390"/>
                  <a:gd name="T10" fmla="*/ 0 w 972"/>
                  <a:gd name="T11" fmla="*/ 0 h 390"/>
                  <a:gd name="T12" fmla="*/ 972 w 972"/>
                  <a:gd name="T13" fmla="*/ 0 h 390"/>
                  <a:gd name="T14" fmla="*/ 972 w 972"/>
                  <a:gd name="T15" fmla="*/ 62 h 390"/>
                  <a:gd name="T16" fmla="*/ 0 w 972"/>
                  <a:gd name="T17" fmla="*/ 62 h 390"/>
                  <a:gd name="T18" fmla="*/ 0 w 972"/>
                  <a:gd name="T1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2" h="390">
                    <a:moveTo>
                      <a:pt x="972" y="390"/>
                    </a:moveTo>
                    <a:lnTo>
                      <a:pt x="0" y="390"/>
                    </a:lnTo>
                    <a:lnTo>
                      <a:pt x="0" y="328"/>
                    </a:lnTo>
                    <a:lnTo>
                      <a:pt x="972" y="328"/>
                    </a:lnTo>
                    <a:lnTo>
                      <a:pt x="972" y="390"/>
                    </a:lnTo>
                    <a:close/>
                    <a:moveTo>
                      <a:pt x="0" y="0"/>
                    </a:moveTo>
                    <a:lnTo>
                      <a:pt x="972" y="0"/>
                    </a:lnTo>
                    <a:lnTo>
                      <a:pt x="972" y="62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4" name="Rectangle 118"/>
              <p:cNvSpPr>
                <a:spLocks noChangeArrowheads="1"/>
              </p:cNvSpPr>
              <p:nvPr/>
            </p:nvSpPr>
            <p:spPr bwMode="auto">
              <a:xfrm>
                <a:off x="905" y="763"/>
                <a:ext cx="137" cy="6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5" name="Rectangle 119"/>
              <p:cNvSpPr>
                <a:spLocks noChangeArrowheads="1"/>
              </p:cNvSpPr>
              <p:nvPr/>
            </p:nvSpPr>
            <p:spPr bwMode="auto">
              <a:xfrm>
                <a:off x="905" y="775"/>
                <a:ext cx="137" cy="5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6" name="Rectangle 120"/>
              <p:cNvSpPr>
                <a:spLocks noChangeArrowheads="1"/>
              </p:cNvSpPr>
              <p:nvPr/>
            </p:nvSpPr>
            <p:spPr bwMode="auto">
              <a:xfrm>
                <a:off x="905" y="786"/>
                <a:ext cx="137" cy="6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7" name="Rectangle 121"/>
              <p:cNvSpPr>
                <a:spLocks noChangeArrowheads="1"/>
              </p:cNvSpPr>
              <p:nvPr/>
            </p:nvSpPr>
            <p:spPr bwMode="auto">
              <a:xfrm>
                <a:off x="905" y="798"/>
                <a:ext cx="137" cy="5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8" name="Rectangle 122"/>
              <p:cNvSpPr>
                <a:spLocks noChangeArrowheads="1"/>
              </p:cNvSpPr>
              <p:nvPr/>
            </p:nvSpPr>
            <p:spPr bwMode="auto">
              <a:xfrm>
                <a:off x="905" y="809"/>
                <a:ext cx="137" cy="6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59" name="Rectangle 123"/>
              <p:cNvSpPr>
                <a:spLocks noChangeArrowheads="1"/>
              </p:cNvSpPr>
              <p:nvPr/>
            </p:nvSpPr>
            <p:spPr bwMode="auto">
              <a:xfrm>
                <a:off x="905" y="821"/>
                <a:ext cx="137" cy="5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0" name="Rectangle 124"/>
              <p:cNvSpPr>
                <a:spLocks noChangeArrowheads="1"/>
              </p:cNvSpPr>
              <p:nvPr/>
            </p:nvSpPr>
            <p:spPr bwMode="auto">
              <a:xfrm>
                <a:off x="905" y="769"/>
                <a:ext cx="137" cy="6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1" name="Rectangle 125"/>
              <p:cNvSpPr>
                <a:spLocks noChangeArrowheads="1"/>
              </p:cNvSpPr>
              <p:nvPr/>
            </p:nvSpPr>
            <p:spPr bwMode="auto">
              <a:xfrm>
                <a:off x="905" y="780"/>
                <a:ext cx="137" cy="6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2" name="Rectangle 126"/>
              <p:cNvSpPr>
                <a:spLocks noChangeArrowheads="1"/>
              </p:cNvSpPr>
              <p:nvPr/>
            </p:nvSpPr>
            <p:spPr bwMode="auto">
              <a:xfrm>
                <a:off x="905" y="792"/>
                <a:ext cx="137" cy="6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3" name="Rectangle 127"/>
              <p:cNvSpPr>
                <a:spLocks noChangeArrowheads="1"/>
              </p:cNvSpPr>
              <p:nvPr/>
            </p:nvSpPr>
            <p:spPr bwMode="auto">
              <a:xfrm>
                <a:off x="905" y="803"/>
                <a:ext cx="137" cy="6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4" name="Rectangle 128"/>
              <p:cNvSpPr>
                <a:spLocks noChangeArrowheads="1"/>
              </p:cNvSpPr>
              <p:nvPr/>
            </p:nvSpPr>
            <p:spPr bwMode="auto">
              <a:xfrm>
                <a:off x="905" y="815"/>
                <a:ext cx="137" cy="6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5" name="Rectangle 129"/>
              <p:cNvSpPr>
                <a:spLocks noChangeArrowheads="1"/>
              </p:cNvSpPr>
              <p:nvPr/>
            </p:nvSpPr>
            <p:spPr bwMode="auto">
              <a:xfrm>
                <a:off x="905" y="826"/>
                <a:ext cx="137" cy="6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6" name="Rectangle 130"/>
              <p:cNvSpPr>
                <a:spLocks noChangeArrowheads="1"/>
              </p:cNvSpPr>
              <p:nvPr/>
            </p:nvSpPr>
            <p:spPr bwMode="auto">
              <a:xfrm>
                <a:off x="905" y="832"/>
                <a:ext cx="137" cy="4"/>
              </a:xfrm>
              <a:prstGeom prst="rect">
                <a:avLst/>
              </a:prstGeom>
              <a:solidFill>
                <a:srgbClr val="79A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7" name="Freeform 131"/>
              <p:cNvSpPr>
                <a:spLocks/>
              </p:cNvSpPr>
              <p:nvPr/>
            </p:nvSpPr>
            <p:spPr bwMode="auto">
              <a:xfrm>
                <a:off x="1042" y="763"/>
                <a:ext cx="137" cy="6"/>
              </a:xfrm>
              <a:custGeom>
                <a:avLst/>
                <a:gdLst>
                  <a:gd name="T0" fmla="*/ 0 w 703"/>
                  <a:gd name="T1" fmla="*/ 0 h 30"/>
                  <a:gd name="T2" fmla="*/ 703 w 703"/>
                  <a:gd name="T3" fmla="*/ 0 h 30"/>
                  <a:gd name="T4" fmla="*/ 691 w 703"/>
                  <a:gd name="T5" fmla="*/ 30 h 30"/>
                  <a:gd name="T6" fmla="*/ 0 w 703"/>
                  <a:gd name="T7" fmla="*/ 30 h 30"/>
                  <a:gd name="T8" fmla="*/ 0 w 70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3" h="30">
                    <a:moveTo>
                      <a:pt x="0" y="0"/>
                    </a:moveTo>
                    <a:lnTo>
                      <a:pt x="703" y="0"/>
                    </a:lnTo>
                    <a:cubicBezTo>
                      <a:pt x="698" y="9"/>
                      <a:pt x="694" y="19"/>
                      <a:pt x="691" y="30"/>
                    </a:cubicBez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8" name="Freeform 132"/>
              <p:cNvSpPr>
                <a:spLocks/>
              </p:cNvSpPr>
              <p:nvPr/>
            </p:nvSpPr>
            <p:spPr bwMode="auto">
              <a:xfrm>
                <a:off x="1042" y="775"/>
                <a:ext cx="132" cy="5"/>
              </a:xfrm>
              <a:custGeom>
                <a:avLst/>
                <a:gdLst>
                  <a:gd name="T0" fmla="*/ 0 w 682"/>
                  <a:gd name="T1" fmla="*/ 0 h 29"/>
                  <a:gd name="T2" fmla="*/ 682 w 682"/>
                  <a:gd name="T3" fmla="*/ 0 h 29"/>
                  <a:gd name="T4" fmla="*/ 677 w 682"/>
                  <a:gd name="T5" fmla="*/ 29 h 29"/>
                  <a:gd name="T6" fmla="*/ 0 w 682"/>
                  <a:gd name="T7" fmla="*/ 29 h 29"/>
                  <a:gd name="T8" fmla="*/ 0 w 68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2" h="29">
                    <a:moveTo>
                      <a:pt x="0" y="0"/>
                    </a:moveTo>
                    <a:lnTo>
                      <a:pt x="682" y="0"/>
                    </a:lnTo>
                    <a:cubicBezTo>
                      <a:pt x="680" y="9"/>
                      <a:pt x="678" y="19"/>
                      <a:pt x="677" y="29"/>
                    </a:cubicBez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69" name="Freeform 133"/>
              <p:cNvSpPr>
                <a:spLocks/>
              </p:cNvSpPr>
              <p:nvPr/>
            </p:nvSpPr>
            <p:spPr bwMode="auto">
              <a:xfrm>
                <a:off x="1042" y="786"/>
                <a:ext cx="131" cy="6"/>
              </a:xfrm>
              <a:custGeom>
                <a:avLst/>
                <a:gdLst>
                  <a:gd name="T0" fmla="*/ 0 w 673"/>
                  <a:gd name="T1" fmla="*/ 0 h 30"/>
                  <a:gd name="T2" fmla="*/ 673 w 673"/>
                  <a:gd name="T3" fmla="*/ 0 h 30"/>
                  <a:gd name="T4" fmla="*/ 671 w 673"/>
                  <a:gd name="T5" fmla="*/ 30 h 30"/>
                  <a:gd name="T6" fmla="*/ 0 w 673"/>
                  <a:gd name="T7" fmla="*/ 30 h 30"/>
                  <a:gd name="T8" fmla="*/ 0 w 67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3" h="30">
                    <a:moveTo>
                      <a:pt x="0" y="0"/>
                    </a:moveTo>
                    <a:lnTo>
                      <a:pt x="673" y="0"/>
                    </a:lnTo>
                    <a:cubicBezTo>
                      <a:pt x="672" y="10"/>
                      <a:pt x="671" y="20"/>
                      <a:pt x="671" y="30"/>
                    </a:cubicBez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0" name="Freeform 134"/>
              <p:cNvSpPr>
                <a:spLocks/>
              </p:cNvSpPr>
              <p:nvPr/>
            </p:nvSpPr>
            <p:spPr bwMode="auto">
              <a:xfrm>
                <a:off x="1042" y="798"/>
                <a:ext cx="130" cy="5"/>
              </a:xfrm>
              <a:custGeom>
                <a:avLst/>
                <a:gdLst>
                  <a:gd name="T0" fmla="*/ 0 w 669"/>
                  <a:gd name="T1" fmla="*/ 0 h 30"/>
                  <a:gd name="T2" fmla="*/ 669 w 669"/>
                  <a:gd name="T3" fmla="*/ 0 h 30"/>
                  <a:gd name="T4" fmla="*/ 669 w 669"/>
                  <a:gd name="T5" fmla="*/ 15 h 30"/>
                  <a:gd name="T6" fmla="*/ 669 w 669"/>
                  <a:gd name="T7" fmla="*/ 30 h 30"/>
                  <a:gd name="T8" fmla="*/ 0 w 669"/>
                  <a:gd name="T9" fmla="*/ 30 h 30"/>
                  <a:gd name="T10" fmla="*/ 0 w 669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9" h="30">
                    <a:moveTo>
                      <a:pt x="0" y="0"/>
                    </a:moveTo>
                    <a:lnTo>
                      <a:pt x="669" y="0"/>
                    </a:lnTo>
                    <a:cubicBezTo>
                      <a:pt x="669" y="5"/>
                      <a:pt x="669" y="10"/>
                      <a:pt x="669" y="15"/>
                    </a:cubicBezTo>
                    <a:cubicBezTo>
                      <a:pt x="669" y="20"/>
                      <a:pt x="669" y="25"/>
                      <a:pt x="669" y="30"/>
                    </a:cubicBez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1" name="Freeform 135"/>
              <p:cNvSpPr>
                <a:spLocks/>
              </p:cNvSpPr>
              <p:nvPr/>
            </p:nvSpPr>
            <p:spPr bwMode="auto">
              <a:xfrm>
                <a:off x="1042" y="809"/>
                <a:ext cx="131" cy="6"/>
              </a:xfrm>
              <a:custGeom>
                <a:avLst/>
                <a:gdLst>
                  <a:gd name="T0" fmla="*/ 0 w 673"/>
                  <a:gd name="T1" fmla="*/ 0 h 30"/>
                  <a:gd name="T2" fmla="*/ 671 w 673"/>
                  <a:gd name="T3" fmla="*/ 0 h 30"/>
                  <a:gd name="T4" fmla="*/ 673 w 673"/>
                  <a:gd name="T5" fmla="*/ 30 h 30"/>
                  <a:gd name="T6" fmla="*/ 0 w 673"/>
                  <a:gd name="T7" fmla="*/ 30 h 30"/>
                  <a:gd name="T8" fmla="*/ 0 w 67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3" h="30">
                    <a:moveTo>
                      <a:pt x="0" y="0"/>
                    </a:moveTo>
                    <a:lnTo>
                      <a:pt x="671" y="0"/>
                    </a:lnTo>
                    <a:cubicBezTo>
                      <a:pt x="671" y="10"/>
                      <a:pt x="672" y="20"/>
                      <a:pt x="673" y="30"/>
                    </a:cubicBez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2" name="Freeform 136"/>
              <p:cNvSpPr>
                <a:spLocks/>
              </p:cNvSpPr>
              <p:nvPr/>
            </p:nvSpPr>
            <p:spPr bwMode="auto">
              <a:xfrm>
                <a:off x="1042" y="821"/>
                <a:ext cx="132" cy="5"/>
              </a:xfrm>
              <a:custGeom>
                <a:avLst/>
                <a:gdLst>
                  <a:gd name="T0" fmla="*/ 0 w 682"/>
                  <a:gd name="T1" fmla="*/ 0 h 29"/>
                  <a:gd name="T2" fmla="*/ 677 w 682"/>
                  <a:gd name="T3" fmla="*/ 0 h 29"/>
                  <a:gd name="T4" fmla="*/ 682 w 682"/>
                  <a:gd name="T5" fmla="*/ 29 h 29"/>
                  <a:gd name="T6" fmla="*/ 0 w 682"/>
                  <a:gd name="T7" fmla="*/ 29 h 29"/>
                  <a:gd name="T8" fmla="*/ 0 w 68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2" h="29">
                    <a:moveTo>
                      <a:pt x="0" y="0"/>
                    </a:moveTo>
                    <a:lnTo>
                      <a:pt x="677" y="0"/>
                    </a:lnTo>
                    <a:cubicBezTo>
                      <a:pt x="678" y="10"/>
                      <a:pt x="680" y="20"/>
                      <a:pt x="682" y="29"/>
                    </a:cubicBez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3" name="Freeform 137"/>
              <p:cNvSpPr>
                <a:spLocks/>
              </p:cNvSpPr>
              <p:nvPr/>
            </p:nvSpPr>
            <p:spPr bwMode="auto">
              <a:xfrm>
                <a:off x="1042" y="769"/>
                <a:ext cx="134" cy="6"/>
              </a:xfrm>
              <a:custGeom>
                <a:avLst/>
                <a:gdLst>
                  <a:gd name="T0" fmla="*/ 0 w 691"/>
                  <a:gd name="T1" fmla="*/ 0 h 30"/>
                  <a:gd name="T2" fmla="*/ 691 w 691"/>
                  <a:gd name="T3" fmla="*/ 0 h 30"/>
                  <a:gd name="T4" fmla="*/ 682 w 691"/>
                  <a:gd name="T5" fmla="*/ 30 h 30"/>
                  <a:gd name="T6" fmla="*/ 0 w 691"/>
                  <a:gd name="T7" fmla="*/ 30 h 30"/>
                  <a:gd name="T8" fmla="*/ 0 w 691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0">
                    <a:moveTo>
                      <a:pt x="0" y="0"/>
                    </a:moveTo>
                    <a:lnTo>
                      <a:pt x="691" y="0"/>
                    </a:lnTo>
                    <a:cubicBezTo>
                      <a:pt x="688" y="9"/>
                      <a:pt x="685" y="19"/>
                      <a:pt x="682" y="30"/>
                    </a:cubicBez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4" name="Freeform 138"/>
              <p:cNvSpPr>
                <a:spLocks/>
              </p:cNvSpPr>
              <p:nvPr/>
            </p:nvSpPr>
            <p:spPr bwMode="auto">
              <a:xfrm>
                <a:off x="1042" y="780"/>
                <a:ext cx="131" cy="6"/>
              </a:xfrm>
              <a:custGeom>
                <a:avLst/>
                <a:gdLst>
                  <a:gd name="T0" fmla="*/ 0 w 677"/>
                  <a:gd name="T1" fmla="*/ 0 h 30"/>
                  <a:gd name="T2" fmla="*/ 677 w 677"/>
                  <a:gd name="T3" fmla="*/ 0 h 30"/>
                  <a:gd name="T4" fmla="*/ 675 w 677"/>
                  <a:gd name="T5" fmla="*/ 14 h 30"/>
                  <a:gd name="T6" fmla="*/ 673 w 677"/>
                  <a:gd name="T7" fmla="*/ 30 h 30"/>
                  <a:gd name="T8" fmla="*/ 0 w 677"/>
                  <a:gd name="T9" fmla="*/ 30 h 30"/>
                  <a:gd name="T10" fmla="*/ 0 w 677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7" h="30">
                    <a:moveTo>
                      <a:pt x="0" y="0"/>
                    </a:moveTo>
                    <a:lnTo>
                      <a:pt x="677" y="0"/>
                    </a:lnTo>
                    <a:cubicBezTo>
                      <a:pt x="676" y="5"/>
                      <a:pt x="675" y="9"/>
                      <a:pt x="675" y="14"/>
                    </a:cubicBezTo>
                    <a:cubicBezTo>
                      <a:pt x="674" y="19"/>
                      <a:pt x="674" y="24"/>
                      <a:pt x="673" y="30"/>
                    </a:cubicBez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5" name="Freeform 139"/>
              <p:cNvSpPr>
                <a:spLocks/>
              </p:cNvSpPr>
              <p:nvPr/>
            </p:nvSpPr>
            <p:spPr bwMode="auto">
              <a:xfrm>
                <a:off x="1042" y="792"/>
                <a:ext cx="130" cy="6"/>
              </a:xfrm>
              <a:custGeom>
                <a:avLst/>
                <a:gdLst>
                  <a:gd name="T0" fmla="*/ 0 w 671"/>
                  <a:gd name="T1" fmla="*/ 0 h 29"/>
                  <a:gd name="T2" fmla="*/ 671 w 671"/>
                  <a:gd name="T3" fmla="*/ 0 h 29"/>
                  <a:gd name="T4" fmla="*/ 669 w 671"/>
                  <a:gd name="T5" fmla="*/ 29 h 29"/>
                  <a:gd name="T6" fmla="*/ 0 w 671"/>
                  <a:gd name="T7" fmla="*/ 29 h 29"/>
                  <a:gd name="T8" fmla="*/ 0 w 671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29">
                    <a:moveTo>
                      <a:pt x="0" y="0"/>
                    </a:moveTo>
                    <a:lnTo>
                      <a:pt x="671" y="0"/>
                    </a:lnTo>
                    <a:cubicBezTo>
                      <a:pt x="670" y="9"/>
                      <a:pt x="670" y="19"/>
                      <a:pt x="669" y="29"/>
                    </a:cubicBez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6" name="Freeform 140"/>
              <p:cNvSpPr>
                <a:spLocks/>
              </p:cNvSpPr>
              <p:nvPr/>
            </p:nvSpPr>
            <p:spPr bwMode="auto">
              <a:xfrm>
                <a:off x="1042" y="803"/>
                <a:ext cx="130" cy="6"/>
              </a:xfrm>
              <a:custGeom>
                <a:avLst/>
                <a:gdLst>
                  <a:gd name="T0" fmla="*/ 0 w 671"/>
                  <a:gd name="T1" fmla="*/ 0 h 29"/>
                  <a:gd name="T2" fmla="*/ 669 w 671"/>
                  <a:gd name="T3" fmla="*/ 0 h 29"/>
                  <a:gd name="T4" fmla="*/ 671 w 671"/>
                  <a:gd name="T5" fmla="*/ 29 h 29"/>
                  <a:gd name="T6" fmla="*/ 0 w 671"/>
                  <a:gd name="T7" fmla="*/ 29 h 29"/>
                  <a:gd name="T8" fmla="*/ 0 w 671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29">
                    <a:moveTo>
                      <a:pt x="0" y="0"/>
                    </a:moveTo>
                    <a:lnTo>
                      <a:pt x="669" y="0"/>
                    </a:lnTo>
                    <a:cubicBezTo>
                      <a:pt x="670" y="10"/>
                      <a:pt x="670" y="20"/>
                      <a:pt x="671" y="29"/>
                    </a:cubicBez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7" name="Freeform 141"/>
              <p:cNvSpPr>
                <a:spLocks/>
              </p:cNvSpPr>
              <p:nvPr/>
            </p:nvSpPr>
            <p:spPr bwMode="auto">
              <a:xfrm>
                <a:off x="1042" y="815"/>
                <a:ext cx="131" cy="6"/>
              </a:xfrm>
              <a:custGeom>
                <a:avLst/>
                <a:gdLst>
                  <a:gd name="T0" fmla="*/ 0 w 677"/>
                  <a:gd name="T1" fmla="*/ 0 h 30"/>
                  <a:gd name="T2" fmla="*/ 673 w 677"/>
                  <a:gd name="T3" fmla="*/ 0 h 30"/>
                  <a:gd name="T4" fmla="*/ 675 w 677"/>
                  <a:gd name="T5" fmla="*/ 16 h 30"/>
                  <a:gd name="T6" fmla="*/ 677 w 677"/>
                  <a:gd name="T7" fmla="*/ 30 h 30"/>
                  <a:gd name="T8" fmla="*/ 0 w 677"/>
                  <a:gd name="T9" fmla="*/ 30 h 30"/>
                  <a:gd name="T10" fmla="*/ 0 w 677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7" h="30">
                    <a:moveTo>
                      <a:pt x="0" y="0"/>
                    </a:moveTo>
                    <a:lnTo>
                      <a:pt x="673" y="0"/>
                    </a:lnTo>
                    <a:cubicBezTo>
                      <a:pt x="674" y="6"/>
                      <a:pt x="674" y="11"/>
                      <a:pt x="675" y="16"/>
                    </a:cubicBezTo>
                    <a:cubicBezTo>
                      <a:pt x="675" y="21"/>
                      <a:pt x="676" y="25"/>
                      <a:pt x="677" y="30"/>
                    </a:cubicBez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8" name="Freeform 142"/>
              <p:cNvSpPr>
                <a:spLocks/>
              </p:cNvSpPr>
              <p:nvPr/>
            </p:nvSpPr>
            <p:spPr bwMode="auto">
              <a:xfrm>
                <a:off x="1042" y="826"/>
                <a:ext cx="134" cy="6"/>
              </a:xfrm>
              <a:custGeom>
                <a:avLst/>
                <a:gdLst>
                  <a:gd name="T0" fmla="*/ 0 w 691"/>
                  <a:gd name="T1" fmla="*/ 0 h 30"/>
                  <a:gd name="T2" fmla="*/ 682 w 691"/>
                  <a:gd name="T3" fmla="*/ 0 h 30"/>
                  <a:gd name="T4" fmla="*/ 691 w 691"/>
                  <a:gd name="T5" fmla="*/ 30 h 30"/>
                  <a:gd name="T6" fmla="*/ 0 w 691"/>
                  <a:gd name="T7" fmla="*/ 30 h 30"/>
                  <a:gd name="T8" fmla="*/ 0 w 691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0">
                    <a:moveTo>
                      <a:pt x="0" y="0"/>
                    </a:moveTo>
                    <a:lnTo>
                      <a:pt x="682" y="0"/>
                    </a:lnTo>
                    <a:cubicBezTo>
                      <a:pt x="685" y="11"/>
                      <a:pt x="688" y="21"/>
                      <a:pt x="691" y="30"/>
                    </a:cubicBez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79" name="Freeform 143"/>
              <p:cNvSpPr>
                <a:spLocks/>
              </p:cNvSpPr>
              <p:nvPr/>
            </p:nvSpPr>
            <p:spPr bwMode="auto">
              <a:xfrm>
                <a:off x="1042" y="832"/>
                <a:ext cx="136" cy="4"/>
              </a:xfrm>
              <a:custGeom>
                <a:avLst/>
                <a:gdLst>
                  <a:gd name="T0" fmla="*/ 0 w 698"/>
                  <a:gd name="T1" fmla="*/ 0 h 20"/>
                  <a:gd name="T2" fmla="*/ 691 w 698"/>
                  <a:gd name="T3" fmla="*/ 0 h 20"/>
                  <a:gd name="T4" fmla="*/ 698 w 698"/>
                  <a:gd name="T5" fmla="*/ 20 h 20"/>
                  <a:gd name="T6" fmla="*/ 0 w 698"/>
                  <a:gd name="T7" fmla="*/ 20 h 20"/>
                  <a:gd name="T8" fmla="*/ 0 w 698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20">
                    <a:moveTo>
                      <a:pt x="0" y="0"/>
                    </a:moveTo>
                    <a:lnTo>
                      <a:pt x="691" y="0"/>
                    </a:lnTo>
                    <a:cubicBezTo>
                      <a:pt x="693" y="7"/>
                      <a:pt x="696" y="14"/>
                      <a:pt x="698" y="20"/>
                    </a:cubicBez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F9A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0" name="Freeform 144"/>
              <p:cNvSpPr>
                <a:spLocks/>
              </p:cNvSpPr>
              <p:nvPr/>
            </p:nvSpPr>
            <p:spPr bwMode="auto">
              <a:xfrm>
                <a:off x="897" y="753"/>
                <a:ext cx="290" cy="93"/>
              </a:xfrm>
              <a:custGeom>
                <a:avLst/>
                <a:gdLst>
                  <a:gd name="T0" fmla="*/ 1496 w 1496"/>
                  <a:gd name="T1" fmla="*/ 477 h 477"/>
                  <a:gd name="T2" fmla="*/ 93 w 1496"/>
                  <a:gd name="T3" fmla="*/ 477 h 477"/>
                  <a:gd name="T4" fmla="*/ 6 w 1496"/>
                  <a:gd name="T5" fmla="*/ 329 h 477"/>
                  <a:gd name="T6" fmla="*/ 0 w 1496"/>
                  <a:gd name="T7" fmla="*/ 238 h 477"/>
                  <a:gd name="T8" fmla="*/ 6 w 1496"/>
                  <a:gd name="T9" fmla="*/ 148 h 477"/>
                  <a:gd name="T10" fmla="*/ 93 w 1496"/>
                  <a:gd name="T11" fmla="*/ 0 h 477"/>
                  <a:gd name="T12" fmla="*/ 1496 w 1496"/>
                  <a:gd name="T13" fmla="*/ 0 h 477"/>
                  <a:gd name="T14" fmla="*/ 1496 w 1496"/>
                  <a:gd name="T15" fmla="*/ 50 h 477"/>
                  <a:gd name="T16" fmla="*/ 93 w 1496"/>
                  <a:gd name="T17" fmla="*/ 50 h 477"/>
                  <a:gd name="T18" fmla="*/ 56 w 1496"/>
                  <a:gd name="T19" fmla="*/ 154 h 477"/>
                  <a:gd name="T20" fmla="*/ 51 w 1496"/>
                  <a:gd name="T21" fmla="*/ 238 h 477"/>
                  <a:gd name="T22" fmla="*/ 56 w 1496"/>
                  <a:gd name="T23" fmla="*/ 322 h 477"/>
                  <a:gd name="T24" fmla="*/ 93 w 1496"/>
                  <a:gd name="T25" fmla="*/ 426 h 477"/>
                  <a:gd name="T26" fmla="*/ 1496 w 1496"/>
                  <a:gd name="T27" fmla="*/ 426 h 477"/>
                  <a:gd name="T28" fmla="*/ 1496 w 1496"/>
                  <a:gd name="T29" fmla="*/ 47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96" h="477">
                    <a:moveTo>
                      <a:pt x="1496" y="477"/>
                    </a:moveTo>
                    <a:lnTo>
                      <a:pt x="93" y="477"/>
                    </a:lnTo>
                    <a:cubicBezTo>
                      <a:pt x="45" y="477"/>
                      <a:pt x="16" y="412"/>
                      <a:pt x="6" y="329"/>
                    </a:cubicBezTo>
                    <a:cubicBezTo>
                      <a:pt x="2" y="299"/>
                      <a:pt x="0" y="269"/>
                      <a:pt x="0" y="238"/>
                    </a:cubicBezTo>
                    <a:cubicBezTo>
                      <a:pt x="0" y="208"/>
                      <a:pt x="2" y="177"/>
                      <a:pt x="6" y="148"/>
                    </a:cubicBezTo>
                    <a:cubicBezTo>
                      <a:pt x="16" y="65"/>
                      <a:pt x="45" y="0"/>
                      <a:pt x="93" y="0"/>
                    </a:cubicBezTo>
                    <a:lnTo>
                      <a:pt x="1496" y="0"/>
                    </a:lnTo>
                    <a:lnTo>
                      <a:pt x="1496" y="50"/>
                    </a:lnTo>
                    <a:lnTo>
                      <a:pt x="93" y="50"/>
                    </a:lnTo>
                    <a:cubicBezTo>
                      <a:pt x="76" y="50"/>
                      <a:pt x="63" y="96"/>
                      <a:pt x="56" y="154"/>
                    </a:cubicBezTo>
                    <a:cubicBezTo>
                      <a:pt x="53" y="180"/>
                      <a:pt x="51" y="209"/>
                      <a:pt x="51" y="238"/>
                    </a:cubicBezTo>
                    <a:cubicBezTo>
                      <a:pt x="51" y="267"/>
                      <a:pt x="53" y="296"/>
                      <a:pt x="56" y="322"/>
                    </a:cubicBezTo>
                    <a:cubicBezTo>
                      <a:pt x="63" y="380"/>
                      <a:pt x="76" y="426"/>
                      <a:pt x="93" y="426"/>
                    </a:cubicBezTo>
                    <a:lnTo>
                      <a:pt x="1496" y="426"/>
                    </a:lnTo>
                    <a:lnTo>
                      <a:pt x="1496" y="477"/>
                    </a:lnTo>
                    <a:close/>
                  </a:path>
                </a:pathLst>
              </a:custGeom>
              <a:solidFill>
                <a:srgbClr val="0468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1" name="Freeform 145"/>
              <p:cNvSpPr>
                <a:spLocks/>
              </p:cNvSpPr>
              <p:nvPr/>
            </p:nvSpPr>
            <p:spPr bwMode="auto">
              <a:xfrm>
                <a:off x="897" y="753"/>
                <a:ext cx="145" cy="93"/>
              </a:xfrm>
              <a:custGeom>
                <a:avLst/>
                <a:gdLst>
                  <a:gd name="T0" fmla="*/ 748 w 748"/>
                  <a:gd name="T1" fmla="*/ 477 h 477"/>
                  <a:gd name="T2" fmla="*/ 93 w 748"/>
                  <a:gd name="T3" fmla="*/ 477 h 477"/>
                  <a:gd name="T4" fmla="*/ 6 w 748"/>
                  <a:gd name="T5" fmla="*/ 329 h 477"/>
                  <a:gd name="T6" fmla="*/ 0 w 748"/>
                  <a:gd name="T7" fmla="*/ 238 h 477"/>
                  <a:gd name="T8" fmla="*/ 6 w 748"/>
                  <a:gd name="T9" fmla="*/ 148 h 477"/>
                  <a:gd name="T10" fmla="*/ 93 w 748"/>
                  <a:gd name="T11" fmla="*/ 0 h 477"/>
                  <a:gd name="T12" fmla="*/ 748 w 748"/>
                  <a:gd name="T13" fmla="*/ 0 h 477"/>
                  <a:gd name="T14" fmla="*/ 748 w 748"/>
                  <a:gd name="T15" fmla="*/ 50 h 477"/>
                  <a:gd name="T16" fmla="*/ 93 w 748"/>
                  <a:gd name="T17" fmla="*/ 50 h 477"/>
                  <a:gd name="T18" fmla="*/ 56 w 748"/>
                  <a:gd name="T19" fmla="*/ 154 h 477"/>
                  <a:gd name="T20" fmla="*/ 51 w 748"/>
                  <a:gd name="T21" fmla="*/ 238 h 477"/>
                  <a:gd name="T22" fmla="*/ 56 w 748"/>
                  <a:gd name="T23" fmla="*/ 322 h 477"/>
                  <a:gd name="T24" fmla="*/ 93 w 748"/>
                  <a:gd name="T25" fmla="*/ 426 h 477"/>
                  <a:gd name="T26" fmla="*/ 748 w 748"/>
                  <a:gd name="T27" fmla="*/ 426 h 477"/>
                  <a:gd name="T28" fmla="*/ 748 w 748"/>
                  <a:gd name="T29" fmla="*/ 47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8" h="477">
                    <a:moveTo>
                      <a:pt x="748" y="477"/>
                    </a:moveTo>
                    <a:lnTo>
                      <a:pt x="93" y="477"/>
                    </a:lnTo>
                    <a:cubicBezTo>
                      <a:pt x="45" y="477"/>
                      <a:pt x="16" y="412"/>
                      <a:pt x="6" y="329"/>
                    </a:cubicBezTo>
                    <a:cubicBezTo>
                      <a:pt x="2" y="299"/>
                      <a:pt x="0" y="269"/>
                      <a:pt x="0" y="238"/>
                    </a:cubicBezTo>
                    <a:cubicBezTo>
                      <a:pt x="0" y="208"/>
                      <a:pt x="2" y="177"/>
                      <a:pt x="6" y="148"/>
                    </a:cubicBezTo>
                    <a:cubicBezTo>
                      <a:pt x="16" y="65"/>
                      <a:pt x="45" y="0"/>
                      <a:pt x="93" y="0"/>
                    </a:cubicBezTo>
                    <a:lnTo>
                      <a:pt x="748" y="0"/>
                    </a:lnTo>
                    <a:lnTo>
                      <a:pt x="748" y="50"/>
                    </a:lnTo>
                    <a:lnTo>
                      <a:pt x="93" y="50"/>
                    </a:lnTo>
                    <a:cubicBezTo>
                      <a:pt x="76" y="50"/>
                      <a:pt x="63" y="96"/>
                      <a:pt x="56" y="154"/>
                    </a:cubicBezTo>
                    <a:cubicBezTo>
                      <a:pt x="53" y="180"/>
                      <a:pt x="51" y="209"/>
                      <a:pt x="51" y="238"/>
                    </a:cubicBezTo>
                    <a:cubicBezTo>
                      <a:pt x="51" y="267"/>
                      <a:pt x="53" y="296"/>
                      <a:pt x="56" y="322"/>
                    </a:cubicBezTo>
                    <a:cubicBezTo>
                      <a:pt x="63" y="380"/>
                      <a:pt x="76" y="426"/>
                      <a:pt x="93" y="426"/>
                    </a:cubicBezTo>
                    <a:lnTo>
                      <a:pt x="748" y="426"/>
                    </a:lnTo>
                    <a:lnTo>
                      <a:pt x="748" y="477"/>
                    </a:lnTo>
                    <a:close/>
                  </a:path>
                </a:pathLst>
              </a:custGeom>
              <a:solidFill>
                <a:srgbClr val="2184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2" name="Freeform 146"/>
              <p:cNvSpPr>
                <a:spLocks/>
              </p:cNvSpPr>
              <p:nvPr/>
            </p:nvSpPr>
            <p:spPr bwMode="auto">
              <a:xfrm>
                <a:off x="984" y="623"/>
                <a:ext cx="229" cy="73"/>
              </a:xfrm>
              <a:custGeom>
                <a:avLst/>
                <a:gdLst>
                  <a:gd name="T0" fmla="*/ 0 w 1180"/>
                  <a:gd name="T1" fmla="*/ 376 h 376"/>
                  <a:gd name="T2" fmla="*/ 1106 w 1180"/>
                  <a:gd name="T3" fmla="*/ 376 h 376"/>
                  <a:gd name="T4" fmla="*/ 1176 w 1180"/>
                  <a:gd name="T5" fmla="*/ 260 h 376"/>
                  <a:gd name="T6" fmla="*/ 1180 w 1180"/>
                  <a:gd name="T7" fmla="*/ 188 h 376"/>
                  <a:gd name="T8" fmla="*/ 1176 w 1180"/>
                  <a:gd name="T9" fmla="*/ 117 h 376"/>
                  <a:gd name="T10" fmla="*/ 1106 w 1180"/>
                  <a:gd name="T11" fmla="*/ 0 h 376"/>
                  <a:gd name="T12" fmla="*/ 0 w 1180"/>
                  <a:gd name="T13" fmla="*/ 0 h 376"/>
                  <a:gd name="T14" fmla="*/ 0 w 1180"/>
                  <a:gd name="T15" fmla="*/ 40 h 376"/>
                  <a:gd name="T16" fmla="*/ 1106 w 1180"/>
                  <a:gd name="T17" fmla="*/ 40 h 376"/>
                  <a:gd name="T18" fmla="*/ 1136 w 1180"/>
                  <a:gd name="T19" fmla="*/ 122 h 376"/>
                  <a:gd name="T20" fmla="*/ 1140 w 1180"/>
                  <a:gd name="T21" fmla="*/ 188 h 376"/>
                  <a:gd name="T22" fmla="*/ 1136 w 1180"/>
                  <a:gd name="T23" fmla="*/ 255 h 376"/>
                  <a:gd name="T24" fmla="*/ 1106 w 1180"/>
                  <a:gd name="T25" fmla="*/ 336 h 376"/>
                  <a:gd name="T26" fmla="*/ 0 w 1180"/>
                  <a:gd name="T27" fmla="*/ 336 h 376"/>
                  <a:gd name="T28" fmla="*/ 0 w 1180"/>
                  <a:gd name="T29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80" h="376">
                    <a:moveTo>
                      <a:pt x="0" y="376"/>
                    </a:moveTo>
                    <a:lnTo>
                      <a:pt x="1106" y="376"/>
                    </a:lnTo>
                    <a:cubicBezTo>
                      <a:pt x="1144" y="376"/>
                      <a:pt x="1167" y="325"/>
                      <a:pt x="1176" y="260"/>
                    </a:cubicBezTo>
                    <a:cubicBezTo>
                      <a:pt x="1178" y="237"/>
                      <a:pt x="1180" y="212"/>
                      <a:pt x="1180" y="188"/>
                    </a:cubicBezTo>
                    <a:cubicBezTo>
                      <a:pt x="1180" y="164"/>
                      <a:pt x="1178" y="140"/>
                      <a:pt x="1176" y="117"/>
                    </a:cubicBezTo>
                    <a:cubicBezTo>
                      <a:pt x="1167" y="51"/>
                      <a:pt x="1144" y="0"/>
                      <a:pt x="1106" y="0"/>
                    </a:cubicBezTo>
                    <a:lnTo>
                      <a:pt x="0" y="0"/>
                    </a:lnTo>
                    <a:lnTo>
                      <a:pt x="0" y="40"/>
                    </a:lnTo>
                    <a:lnTo>
                      <a:pt x="1106" y="40"/>
                    </a:lnTo>
                    <a:cubicBezTo>
                      <a:pt x="1120" y="40"/>
                      <a:pt x="1130" y="76"/>
                      <a:pt x="1136" y="122"/>
                    </a:cubicBezTo>
                    <a:cubicBezTo>
                      <a:pt x="1139" y="142"/>
                      <a:pt x="1140" y="165"/>
                      <a:pt x="1140" y="188"/>
                    </a:cubicBezTo>
                    <a:cubicBezTo>
                      <a:pt x="1140" y="211"/>
                      <a:pt x="1139" y="234"/>
                      <a:pt x="1136" y="255"/>
                    </a:cubicBezTo>
                    <a:cubicBezTo>
                      <a:pt x="1130" y="300"/>
                      <a:pt x="1120" y="336"/>
                      <a:pt x="1106" y="336"/>
                    </a:cubicBezTo>
                    <a:lnTo>
                      <a:pt x="0" y="336"/>
                    </a:lnTo>
                    <a:lnTo>
                      <a:pt x="0" y="376"/>
                    </a:lnTo>
                    <a:close/>
                  </a:path>
                </a:pathLst>
              </a:custGeom>
              <a:solidFill>
                <a:srgbClr val="4350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3" name="Freeform 147"/>
              <p:cNvSpPr>
                <a:spLocks/>
              </p:cNvSpPr>
              <p:nvPr/>
            </p:nvSpPr>
            <p:spPr bwMode="auto">
              <a:xfrm>
                <a:off x="1096" y="623"/>
                <a:ext cx="117" cy="73"/>
              </a:xfrm>
              <a:custGeom>
                <a:avLst/>
                <a:gdLst>
                  <a:gd name="T0" fmla="*/ 0 w 602"/>
                  <a:gd name="T1" fmla="*/ 376 h 376"/>
                  <a:gd name="T2" fmla="*/ 528 w 602"/>
                  <a:gd name="T3" fmla="*/ 376 h 376"/>
                  <a:gd name="T4" fmla="*/ 598 w 602"/>
                  <a:gd name="T5" fmla="*/ 260 h 376"/>
                  <a:gd name="T6" fmla="*/ 602 w 602"/>
                  <a:gd name="T7" fmla="*/ 188 h 376"/>
                  <a:gd name="T8" fmla="*/ 598 w 602"/>
                  <a:gd name="T9" fmla="*/ 117 h 376"/>
                  <a:gd name="T10" fmla="*/ 528 w 602"/>
                  <a:gd name="T11" fmla="*/ 0 h 376"/>
                  <a:gd name="T12" fmla="*/ 0 w 602"/>
                  <a:gd name="T13" fmla="*/ 0 h 376"/>
                  <a:gd name="T14" fmla="*/ 0 w 602"/>
                  <a:gd name="T15" fmla="*/ 40 h 376"/>
                  <a:gd name="T16" fmla="*/ 528 w 602"/>
                  <a:gd name="T17" fmla="*/ 40 h 376"/>
                  <a:gd name="T18" fmla="*/ 558 w 602"/>
                  <a:gd name="T19" fmla="*/ 122 h 376"/>
                  <a:gd name="T20" fmla="*/ 562 w 602"/>
                  <a:gd name="T21" fmla="*/ 188 h 376"/>
                  <a:gd name="T22" fmla="*/ 558 w 602"/>
                  <a:gd name="T23" fmla="*/ 255 h 376"/>
                  <a:gd name="T24" fmla="*/ 528 w 602"/>
                  <a:gd name="T25" fmla="*/ 336 h 376"/>
                  <a:gd name="T26" fmla="*/ 0 w 602"/>
                  <a:gd name="T27" fmla="*/ 336 h 376"/>
                  <a:gd name="T28" fmla="*/ 0 w 602"/>
                  <a:gd name="T29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2" h="376">
                    <a:moveTo>
                      <a:pt x="0" y="376"/>
                    </a:moveTo>
                    <a:lnTo>
                      <a:pt x="528" y="376"/>
                    </a:lnTo>
                    <a:cubicBezTo>
                      <a:pt x="566" y="376"/>
                      <a:pt x="589" y="325"/>
                      <a:pt x="598" y="260"/>
                    </a:cubicBezTo>
                    <a:cubicBezTo>
                      <a:pt x="600" y="237"/>
                      <a:pt x="602" y="212"/>
                      <a:pt x="602" y="188"/>
                    </a:cubicBezTo>
                    <a:cubicBezTo>
                      <a:pt x="602" y="164"/>
                      <a:pt x="600" y="140"/>
                      <a:pt x="598" y="117"/>
                    </a:cubicBezTo>
                    <a:cubicBezTo>
                      <a:pt x="589" y="51"/>
                      <a:pt x="566" y="0"/>
                      <a:pt x="528" y="0"/>
                    </a:cubicBezTo>
                    <a:lnTo>
                      <a:pt x="0" y="0"/>
                    </a:lnTo>
                    <a:lnTo>
                      <a:pt x="0" y="40"/>
                    </a:lnTo>
                    <a:lnTo>
                      <a:pt x="528" y="40"/>
                    </a:lnTo>
                    <a:cubicBezTo>
                      <a:pt x="542" y="40"/>
                      <a:pt x="552" y="76"/>
                      <a:pt x="558" y="122"/>
                    </a:cubicBezTo>
                    <a:cubicBezTo>
                      <a:pt x="561" y="142"/>
                      <a:pt x="562" y="165"/>
                      <a:pt x="562" y="188"/>
                    </a:cubicBezTo>
                    <a:cubicBezTo>
                      <a:pt x="562" y="211"/>
                      <a:pt x="561" y="234"/>
                      <a:pt x="558" y="255"/>
                    </a:cubicBezTo>
                    <a:cubicBezTo>
                      <a:pt x="552" y="300"/>
                      <a:pt x="542" y="336"/>
                      <a:pt x="528" y="336"/>
                    </a:cubicBezTo>
                    <a:lnTo>
                      <a:pt x="0" y="336"/>
                    </a:lnTo>
                    <a:lnTo>
                      <a:pt x="0" y="376"/>
                    </a:lnTo>
                    <a:close/>
                  </a:path>
                </a:pathLst>
              </a:custGeom>
              <a:solidFill>
                <a:srgbClr val="30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4" name="Freeform 148"/>
              <p:cNvSpPr>
                <a:spLocks/>
              </p:cNvSpPr>
              <p:nvPr/>
            </p:nvSpPr>
            <p:spPr bwMode="auto">
              <a:xfrm>
                <a:off x="916" y="1061"/>
                <a:ext cx="331" cy="70"/>
              </a:xfrm>
              <a:custGeom>
                <a:avLst/>
                <a:gdLst>
                  <a:gd name="T0" fmla="*/ 24 w 1708"/>
                  <a:gd name="T1" fmla="*/ 0 h 360"/>
                  <a:gd name="T2" fmla="*/ 1683 w 1708"/>
                  <a:gd name="T3" fmla="*/ 0 h 360"/>
                  <a:gd name="T4" fmla="*/ 1708 w 1708"/>
                  <a:gd name="T5" fmla="*/ 24 h 360"/>
                  <a:gd name="T6" fmla="*/ 1708 w 1708"/>
                  <a:gd name="T7" fmla="*/ 133 h 360"/>
                  <a:gd name="T8" fmla="*/ 1155 w 1708"/>
                  <a:gd name="T9" fmla="*/ 133 h 360"/>
                  <a:gd name="T10" fmla="*/ 1155 w 1708"/>
                  <a:gd name="T11" fmla="*/ 151 h 360"/>
                  <a:gd name="T12" fmla="*/ 1155 w 1708"/>
                  <a:gd name="T13" fmla="*/ 169 h 360"/>
                  <a:gd name="T14" fmla="*/ 1155 w 1708"/>
                  <a:gd name="T15" fmla="*/ 187 h 360"/>
                  <a:gd name="T16" fmla="*/ 1155 w 1708"/>
                  <a:gd name="T17" fmla="*/ 205 h 360"/>
                  <a:gd name="T18" fmla="*/ 1155 w 1708"/>
                  <a:gd name="T19" fmla="*/ 223 h 360"/>
                  <a:gd name="T20" fmla="*/ 1155 w 1708"/>
                  <a:gd name="T21" fmla="*/ 241 h 360"/>
                  <a:gd name="T22" fmla="*/ 1155 w 1708"/>
                  <a:gd name="T23" fmla="*/ 259 h 360"/>
                  <a:gd name="T24" fmla="*/ 1155 w 1708"/>
                  <a:gd name="T25" fmla="*/ 277 h 360"/>
                  <a:gd name="T26" fmla="*/ 1155 w 1708"/>
                  <a:gd name="T27" fmla="*/ 295 h 360"/>
                  <a:gd name="T28" fmla="*/ 1155 w 1708"/>
                  <a:gd name="T29" fmla="*/ 313 h 360"/>
                  <a:gd name="T30" fmla="*/ 1155 w 1708"/>
                  <a:gd name="T31" fmla="*/ 331 h 360"/>
                  <a:gd name="T32" fmla="*/ 1155 w 1708"/>
                  <a:gd name="T33" fmla="*/ 349 h 360"/>
                  <a:gd name="T34" fmla="*/ 1155 w 1708"/>
                  <a:gd name="T35" fmla="*/ 360 h 360"/>
                  <a:gd name="T36" fmla="*/ 1119 w 1708"/>
                  <a:gd name="T37" fmla="*/ 360 h 360"/>
                  <a:gd name="T38" fmla="*/ 24 w 1708"/>
                  <a:gd name="T39" fmla="*/ 360 h 360"/>
                  <a:gd name="T40" fmla="*/ 0 w 1708"/>
                  <a:gd name="T41" fmla="*/ 335 h 360"/>
                  <a:gd name="T42" fmla="*/ 0 w 1708"/>
                  <a:gd name="T43" fmla="*/ 24 h 360"/>
                  <a:gd name="T44" fmla="*/ 24 w 1708"/>
                  <a:gd name="T45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08" h="360">
                    <a:moveTo>
                      <a:pt x="24" y="0"/>
                    </a:moveTo>
                    <a:lnTo>
                      <a:pt x="1683" y="0"/>
                    </a:lnTo>
                    <a:cubicBezTo>
                      <a:pt x="1697" y="0"/>
                      <a:pt x="1708" y="11"/>
                      <a:pt x="1708" y="24"/>
                    </a:cubicBezTo>
                    <a:lnTo>
                      <a:pt x="1708" y="133"/>
                    </a:lnTo>
                    <a:lnTo>
                      <a:pt x="1155" y="133"/>
                    </a:lnTo>
                    <a:lnTo>
                      <a:pt x="1155" y="151"/>
                    </a:lnTo>
                    <a:lnTo>
                      <a:pt x="1155" y="169"/>
                    </a:lnTo>
                    <a:lnTo>
                      <a:pt x="1155" y="187"/>
                    </a:lnTo>
                    <a:lnTo>
                      <a:pt x="1155" y="205"/>
                    </a:lnTo>
                    <a:lnTo>
                      <a:pt x="1155" y="223"/>
                    </a:lnTo>
                    <a:lnTo>
                      <a:pt x="1155" y="241"/>
                    </a:lnTo>
                    <a:lnTo>
                      <a:pt x="1155" y="259"/>
                    </a:lnTo>
                    <a:lnTo>
                      <a:pt x="1155" y="277"/>
                    </a:lnTo>
                    <a:lnTo>
                      <a:pt x="1155" y="295"/>
                    </a:lnTo>
                    <a:lnTo>
                      <a:pt x="1155" y="313"/>
                    </a:lnTo>
                    <a:lnTo>
                      <a:pt x="1155" y="331"/>
                    </a:lnTo>
                    <a:lnTo>
                      <a:pt x="1155" y="349"/>
                    </a:lnTo>
                    <a:lnTo>
                      <a:pt x="1155" y="360"/>
                    </a:lnTo>
                    <a:lnTo>
                      <a:pt x="1119" y="360"/>
                    </a:lnTo>
                    <a:lnTo>
                      <a:pt x="24" y="360"/>
                    </a:lnTo>
                    <a:cubicBezTo>
                      <a:pt x="11" y="360"/>
                      <a:pt x="0" y="349"/>
                      <a:pt x="0" y="335"/>
                    </a:cubicBezTo>
                    <a:lnTo>
                      <a:pt x="0" y="24"/>
                    </a:lnTo>
                    <a:cubicBezTo>
                      <a:pt x="0" y="11"/>
                      <a:pt x="11" y="0"/>
                      <a:pt x="24" y="0"/>
                    </a:cubicBezTo>
                    <a:close/>
                  </a:path>
                </a:pathLst>
              </a:custGeom>
              <a:solidFill>
                <a:srgbClr val="0468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5" name="Freeform 149"/>
              <p:cNvSpPr>
                <a:spLocks/>
              </p:cNvSpPr>
              <p:nvPr/>
            </p:nvSpPr>
            <p:spPr bwMode="auto">
              <a:xfrm>
                <a:off x="916" y="1061"/>
                <a:ext cx="166" cy="70"/>
              </a:xfrm>
              <a:custGeom>
                <a:avLst/>
                <a:gdLst>
                  <a:gd name="T0" fmla="*/ 24 w 854"/>
                  <a:gd name="T1" fmla="*/ 0 h 360"/>
                  <a:gd name="T2" fmla="*/ 854 w 854"/>
                  <a:gd name="T3" fmla="*/ 0 h 360"/>
                  <a:gd name="T4" fmla="*/ 854 w 854"/>
                  <a:gd name="T5" fmla="*/ 360 h 360"/>
                  <a:gd name="T6" fmla="*/ 24 w 854"/>
                  <a:gd name="T7" fmla="*/ 360 h 360"/>
                  <a:gd name="T8" fmla="*/ 0 w 854"/>
                  <a:gd name="T9" fmla="*/ 335 h 360"/>
                  <a:gd name="T10" fmla="*/ 0 w 854"/>
                  <a:gd name="T11" fmla="*/ 24 h 360"/>
                  <a:gd name="T12" fmla="*/ 24 w 854"/>
                  <a:gd name="T13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4" h="360">
                    <a:moveTo>
                      <a:pt x="24" y="0"/>
                    </a:moveTo>
                    <a:lnTo>
                      <a:pt x="854" y="0"/>
                    </a:lnTo>
                    <a:lnTo>
                      <a:pt x="854" y="360"/>
                    </a:lnTo>
                    <a:lnTo>
                      <a:pt x="24" y="360"/>
                    </a:lnTo>
                    <a:cubicBezTo>
                      <a:pt x="11" y="360"/>
                      <a:pt x="0" y="349"/>
                      <a:pt x="0" y="335"/>
                    </a:cubicBezTo>
                    <a:lnTo>
                      <a:pt x="0" y="24"/>
                    </a:lnTo>
                    <a:cubicBezTo>
                      <a:pt x="0" y="11"/>
                      <a:pt x="11" y="0"/>
                      <a:pt x="24" y="0"/>
                    </a:cubicBezTo>
                    <a:close/>
                  </a:path>
                </a:pathLst>
              </a:custGeom>
              <a:solidFill>
                <a:srgbClr val="2184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6" name="Rectangle 150"/>
              <p:cNvSpPr>
                <a:spLocks noChangeArrowheads="1"/>
              </p:cNvSpPr>
              <p:nvPr/>
            </p:nvSpPr>
            <p:spPr bwMode="auto">
              <a:xfrm>
                <a:off x="1192" y="1065"/>
                <a:ext cx="27" cy="22"/>
              </a:xfrm>
              <a:prstGeom prst="rect">
                <a:avLst/>
              </a:prstGeom>
              <a:solidFill>
                <a:srgbClr val="F2A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7" name="Rectangle 151"/>
              <p:cNvSpPr>
                <a:spLocks noChangeArrowheads="1"/>
              </p:cNvSpPr>
              <p:nvPr/>
            </p:nvSpPr>
            <p:spPr bwMode="auto">
              <a:xfrm>
                <a:off x="949" y="1065"/>
                <a:ext cx="28" cy="61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8" name="Rectangle 152"/>
              <p:cNvSpPr>
                <a:spLocks noChangeArrowheads="1"/>
              </p:cNvSpPr>
              <p:nvPr/>
            </p:nvSpPr>
            <p:spPr bwMode="auto">
              <a:xfrm>
                <a:off x="1181" y="1065"/>
                <a:ext cx="7" cy="22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89" name="Rectangle 153"/>
              <p:cNvSpPr>
                <a:spLocks noChangeArrowheads="1"/>
              </p:cNvSpPr>
              <p:nvPr/>
            </p:nvSpPr>
            <p:spPr bwMode="auto">
              <a:xfrm>
                <a:off x="938" y="1065"/>
                <a:ext cx="7" cy="61"/>
              </a:xfrm>
              <a:prstGeom prst="rect">
                <a:avLst/>
              </a:prstGeom>
              <a:solidFill>
                <a:srgbClr val="FFE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0" name="Freeform 154"/>
              <p:cNvSpPr>
                <a:spLocks/>
              </p:cNvSpPr>
              <p:nvPr/>
            </p:nvSpPr>
            <p:spPr bwMode="auto">
              <a:xfrm>
                <a:off x="896" y="991"/>
                <a:ext cx="331" cy="70"/>
              </a:xfrm>
              <a:custGeom>
                <a:avLst/>
                <a:gdLst>
                  <a:gd name="T0" fmla="*/ 25 w 1708"/>
                  <a:gd name="T1" fmla="*/ 0 h 360"/>
                  <a:gd name="T2" fmla="*/ 1683 w 1708"/>
                  <a:gd name="T3" fmla="*/ 0 h 360"/>
                  <a:gd name="T4" fmla="*/ 1708 w 1708"/>
                  <a:gd name="T5" fmla="*/ 25 h 360"/>
                  <a:gd name="T6" fmla="*/ 1708 w 1708"/>
                  <a:gd name="T7" fmla="*/ 335 h 360"/>
                  <a:gd name="T8" fmla="*/ 1683 w 1708"/>
                  <a:gd name="T9" fmla="*/ 360 h 360"/>
                  <a:gd name="T10" fmla="*/ 25 w 1708"/>
                  <a:gd name="T11" fmla="*/ 360 h 360"/>
                  <a:gd name="T12" fmla="*/ 0 w 1708"/>
                  <a:gd name="T13" fmla="*/ 335 h 360"/>
                  <a:gd name="T14" fmla="*/ 0 w 1708"/>
                  <a:gd name="T15" fmla="*/ 25 h 360"/>
                  <a:gd name="T16" fmla="*/ 25 w 1708"/>
                  <a:gd name="T17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8" h="360">
                    <a:moveTo>
                      <a:pt x="25" y="0"/>
                    </a:moveTo>
                    <a:lnTo>
                      <a:pt x="1683" y="0"/>
                    </a:lnTo>
                    <a:cubicBezTo>
                      <a:pt x="1697" y="0"/>
                      <a:pt x="1708" y="11"/>
                      <a:pt x="1708" y="25"/>
                    </a:cubicBezTo>
                    <a:lnTo>
                      <a:pt x="1708" y="335"/>
                    </a:lnTo>
                    <a:cubicBezTo>
                      <a:pt x="1708" y="349"/>
                      <a:pt x="1697" y="360"/>
                      <a:pt x="1683" y="360"/>
                    </a:cubicBezTo>
                    <a:lnTo>
                      <a:pt x="25" y="360"/>
                    </a:lnTo>
                    <a:cubicBezTo>
                      <a:pt x="11" y="360"/>
                      <a:pt x="0" y="349"/>
                      <a:pt x="0" y="335"/>
                    </a:cubicBezTo>
                    <a:lnTo>
                      <a:pt x="0" y="25"/>
                    </a:lnTo>
                    <a:cubicBezTo>
                      <a:pt x="0" y="11"/>
                      <a:pt x="11" y="0"/>
                      <a:pt x="25" y="0"/>
                    </a:cubicBezTo>
                    <a:close/>
                  </a:path>
                </a:pathLst>
              </a:custGeom>
              <a:solidFill>
                <a:srgbClr val="00AD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1" name="Freeform 155"/>
              <p:cNvSpPr>
                <a:spLocks/>
              </p:cNvSpPr>
              <p:nvPr/>
            </p:nvSpPr>
            <p:spPr bwMode="auto">
              <a:xfrm>
                <a:off x="896" y="991"/>
                <a:ext cx="166" cy="70"/>
              </a:xfrm>
              <a:custGeom>
                <a:avLst/>
                <a:gdLst>
                  <a:gd name="T0" fmla="*/ 25 w 854"/>
                  <a:gd name="T1" fmla="*/ 0 h 360"/>
                  <a:gd name="T2" fmla="*/ 854 w 854"/>
                  <a:gd name="T3" fmla="*/ 0 h 360"/>
                  <a:gd name="T4" fmla="*/ 854 w 854"/>
                  <a:gd name="T5" fmla="*/ 360 h 360"/>
                  <a:gd name="T6" fmla="*/ 25 w 854"/>
                  <a:gd name="T7" fmla="*/ 360 h 360"/>
                  <a:gd name="T8" fmla="*/ 0 w 854"/>
                  <a:gd name="T9" fmla="*/ 335 h 360"/>
                  <a:gd name="T10" fmla="*/ 0 w 854"/>
                  <a:gd name="T11" fmla="*/ 25 h 360"/>
                  <a:gd name="T12" fmla="*/ 25 w 854"/>
                  <a:gd name="T13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4" h="360">
                    <a:moveTo>
                      <a:pt x="25" y="0"/>
                    </a:moveTo>
                    <a:lnTo>
                      <a:pt x="854" y="0"/>
                    </a:lnTo>
                    <a:lnTo>
                      <a:pt x="854" y="360"/>
                    </a:lnTo>
                    <a:lnTo>
                      <a:pt x="25" y="360"/>
                    </a:lnTo>
                    <a:cubicBezTo>
                      <a:pt x="11" y="360"/>
                      <a:pt x="0" y="349"/>
                      <a:pt x="0" y="335"/>
                    </a:cubicBezTo>
                    <a:lnTo>
                      <a:pt x="0" y="25"/>
                    </a:lnTo>
                    <a:cubicBezTo>
                      <a:pt x="0" y="11"/>
                      <a:pt x="11" y="0"/>
                      <a:pt x="25" y="0"/>
                    </a:cubicBezTo>
                    <a:close/>
                  </a:path>
                </a:pathLst>
              </a:custGeom>
              <a:solidFill>
                <a:srgbClr val="27D3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2" name="Rectangle 156"/>
              <p:cNvSpPr>
                <a:spLocks noChangeArrowheads="1"/>
              </p:cNvSpPr>
              <p:nvPr/>
            </p:nvSpPr>
            <p:spPr bwMode="auto">
              <a:xfrm>
                <a:off x="1172" y="995"/>
                <a:ext cx="28" cy="62"/>
              </a:xfrm>
              <a:prstGeom prst="rect">
                <a:avLst/>
              </a:prstGeom>
              <a:solidFill>
                <a:srgbClr val="F2A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3" name="Rectangle 157"/>
              <p:cNvSpPr>
                <a:spLocks noChangeArrowheads="1"/>
              </p:cNvSpPr>
              <p:nvPr/>
            </p:nvSpPr>
            <p:spPr bwMode="auto">
              <a:xfrm>
                <a:off x="929" y="995"/>
                <a:ext cx="28" cy="62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4" name="Rectangle 158"/>
              <p:cNvSpPr>
                <a:spLocks noChangeArrowheads="1"/>
              </p:cNvSpPr>
              <p:nvPr/>
            </p:nvSpPr>
            <p:spPr bwMode="auto">
              <a:xfrm>
                <a:off x="1161" y="995"/>
                <a:ext cx="7" cy="62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5" name="Rectangle 159"/>
              <p:cNvSpPr>
                <a:spLocks noChangeArrowheads="1"/>
              </p:cNvSpPr>
              <p:nvPr/>
            </p:nvSpPr>
            <p:spPr bwMode="auto">
              <a:xfrm>
                <a:off x="918" y="995"/>
                <a:ext cx="7" cy="62"/>
              </a:xfrm>
              <a:prstGeom prst="rect">
                <a:avLst/>
              </a:prstGeom>
              <a:solidFill>
                <a:srgbClr val="FFE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6" name="Freeform 160"/>
              <p:cNvSpPr>
                <a:spLocks/>
              </p:cNvSpPr>
              <p:nvPr/>
            </p:nvSpPr>
            <p:spPr bwMode="auto">
              <a:xfrm>
                <a:off x="916" y="921"/>
                <a:ext cx="331" cy="70"/>
              </a:xfrm>
              <a:custGeom>
                <a:avLst/>
                <a:gdLst>
                  <a:gd name="T0" fmla="*/ 24 w 1708"/>
                  <a:gd name="T1" fmla="*/ 0 h 360"/>
                  <a:gd name="T2" fmla="*/ 1683 w 1708"/>
                  <a:gd name="T3" fmla="*/ 0 h 360"/>
                  <a:gd name="T4" fmla="*/ 1708 w 1708"/>
                  <a:gd name="T5" fmla="*/ 25 h 360"/>
                  <a:gd name="T6" fmla="*/ 1708 w 1708"/>
                  <a:gd name="T7" fmla="*/ 335 h 360"/>
                  <a:gd name="T8" fmla="*/ 1683 w 1708"/>
                  <a:gd name="T9" fmla="*/ 360 h 360"/>
                  <a:gd name="T10" fmla="*/ 24 w 1708"/>
                  <a:gd name="T11" fmla="*/ 360 h 360"/>
                  <a:gd name="T12" fmla="*/ 0 w 1708"/>
                  <a:gd name="T13" fmla="*/ 335 h 360"/>
                  <a:gd name="T14" fmla="*/ 0 w 1708"/>
                  <a:gd name="T15" fmla="*/ 25 h 360"/>
                  <a:gd name="T16" fmla="*/ 24 w 1708"/>
                  <a:gd name="T17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8" h="360">
                    <a:moveTo>
                      <a:pt x="24" y="0"/>
                    </a:moveTo>
                    <a:lnTo>
                      <a:pt x="1683" y="0"/>
                    </a:lnTo>
                    <a:cubicBezTo>
                      <a:pt x="1697" y="0"/>
                      <a:pt x="1708" y="11"/>
                      <a:pt x="1708" y="25"/>
                    </a:cubicBezTo>
                    <a:lnTo>
                      <a:pt x="1708" y="335"/>
                    </a:lnTo>
                    <a:cubicBezTo>
                      <a:pt x="1708" y="349"/>
                      <a:pt x="1697" y="360"/>
                      <a:pt x="1683" y="360"/>
                    </a:cubicBezTo>
                    <a:lnTo>
                      <a:pt x="24" y="360"/>
                    </a:lnTo>
                    <a:cubicBezTo>
                      <a:pt x="11" y="360"/>
                      <a:pt x="0" y="349"/>
                      <a:pt x="0" y="335"/>
                    </a:cubicBezTo>
                    <a:lnTo>
                      <a:pt x="0" y="25"/>
                    </a:lnTo>
                    <a:cubicBezTo>
                      <a:pt x="0" y="11"/>
                      <a:pt x="11" y="0"/>
                      <a:pt x="24" y="0"/>
                    </a:cubicBezTo>
                    <a:close/>
                  </a:path>
                </a:pathLst>
              </a:custGeom>
              <a:solidFill>
                <a:srgbClr val="EF7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7" name="Freeform 161"/>
              <p:cNvSpPr>
                <a:spLocks/>
              </p:cNvSpPr>
              <p:nvPr/>
            </p:nvSpPr>
            <p:spPr bwMode="auto">
              <a:xfrm>
                <a:off x="916" y="921"/>
                <a:ext cx="166" cy="70"/>
              </a:xfrm>
              <a:custGeom>
                <a:avLst/>
                <a:gdLst>
                  <a:gd name="T0" fmla="*/ 24 w 854"/>
                  <a:gd name="T1" fmla="*/ 0 h 360"/>
                  <a:gd name="T2" fmla="*/ 854 w 854"/>
                  <a:gd name="T3" fmla="*/ 0 h 360"/>
                  <a:gd name="T4" fmla="*/ 854 w 854"/>
                  <a:gd name="T5" fmla="*/ 360 h 360"/>
                  <a:gd name="T6" fmla="*/ 24 w 854"/>
                  <a:gd name="T7" fmla="*/ 360 h 360"/>
                  <a:gd name="T8" fmla="*/ 0 w 854"/>
                  <a:gd name="T9" fmla="*/ 335 h 360"/>
                  <a:gd name="T10" fmla="*/ 0 w 854"/>
                  <a:gd name="T11" fmla="*/ 25 h 360"/>
                  <a:gd name="T12" fmla="*/ 24 w 854"/>
                  <a:gd name="T13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4" h="360">
                    <a:moveTo>
                      <a:pt x="24" y="0"/>
                    </a:moveTo>
                    <a:lnTo>
                      <a:pt x="854" y="0"/>
                    </a:lnTo>
                    <a:lnTo>
                      <a:pt x="854" y="360"/>
                    </a:lnTo>
                    <a:lnTo>
                      <a:pt x="24" y="360"/>
                    </a:lnTo>
                    <a:cubicBezTo>
                      <a:pt x="11" y="360"/>
                      <a:pt x="0" y="349"/>
                      <a:pt x="0" y="335"/>
                    </a:cubicBezTo>
                    <a:lnTo>
                      <a:pt x="0" y="25"/>
                    </a:lnTo>
                    <a:cubicBezTo>
                      <a:pt x="0" y="11"/>
                      <a:pt x="11" y="0"/>
                      <a:pt x="24" y="0"/>
                    </a:cubicBezTo>
                    <a:close/>
                  </a:path>
                </a:pathLst>
              </a:custGeom>
              <a:solidFill>
                <a:srgbClr val="FF97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8" name="Rectangle 162"/>
              <p:cNvSpPr>
                <a:spLocks noChangeArrowheads="1"/>
              </p:cNvSpPr>
              <p:nvPr/>
            </p:nvSpPr>
            <p:spPr bwMode="auto">
              <a:xfrm>
                <a:off x="1192" y="926"/>
                <a:ext cx="27" cy="61"/>
              </a:xfrm>
              <a:prstGeom prst="rect">
                <a:avLst/>
              </a:prstGeom>
              <a:solidFill>
                <a:srgbClr val="F2A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299" name="Rectangle 163"/>
              <p:cNvSpPr>
                <a:spLocks noChangeArrowheads="1"/>
              </p:cNvSpPr>
              <p:nvPr/>
            </p:nvSpPr>
            <p:spPr bwMode="auto">
              <a:xfrm>
                <a:off x="949" y="926"/>
                <a:ext cx="28" cy="61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0" name="Rectangle 164"/>
              <p:cNvSpPr>
                <a:spLocks noChangeArrowheads="1"/>
              </p:cNvSpPr>
              <p:nvPr/>
            </p:nvSpPr>
            <p:spPr bwMode="auto">
              <a:xfrm>
                <a:off x="1181" y="926"/>
                <a:ext cx="7" cy="61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1" name="Rectangle 165"/>
              <p:cNvSpPr>
                <a:spLocks noChangeArrowheads="1"/>
              </p:cNvSpPr>
              <p:nvPr/>
            </p:nvSpPr>
            <p:spPr bwMode="auto">
              <a:xfrm>
                <a:off x="938" y="926"/>
                <a:ext cx="7" cy="61"/>
              </a:xfrm>
              <a:prstGeom prst="rect">
                <a:avLst/>
              </a:prstGeom>
              <a:solidFill>
                <a:srgbClr val="FFE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2" name="Freeform 166"/>
              <p:cNvSpPr>
                <a:spLocks/>
              </p:cNvSpPr>
              <p:nvPr/>
            </p:nvSpPr>
            <p:spPr bwMode="auto">
              <a:xfrm>
                <a:off x="874" y="1131"/>
                <a:ext cx="284" cy="80"/>
              </a:xfrm>
              <a:custGeom>
                <a:avLst/>
                <a:gdLst>
                  <a:gd name="T0" fmla="*/ 29 w 1461"/>
                  <a:gd name="T1" fmla="*/ 0 h 416"/>
                  <a:gd name="T2" fmla="*/ 1334 w 1461"/>
                  <a:gd name="T3" fmla="*/ 0 h 416"/>
                  <a:gd name="T4" fmla="*/ 1334 w 1461"/>
                  <a:gd name="T5" fmla="*/ 50 h 416"/>
                  <a:gd name="T6" fmla="*/ 1370 w 1461"/>
                  <a:gd name="T7" fmla="*/ 50 h 416"/>
                  <a:gd name="T8" fmla="*/ 1461 w 1461"/>
                  <a:gd name="T9" fmla="*/ 50 h 416"/>
                  <a:gd name="T10" fmla="*/ 1383 w 1461"/>
                  <a:gd name="T11" fmla="*/ 172 h 416"/>
                  <a:gd name="T12" fmla="*/ 1379 w 1461"/>
                  <a:gd name="T13" fmla="*/ 242 h 416"/>
                  <a:gd name="T14" fmla="*/ 1383 w 1461"/>
                  <a:gd name="T15" fmla="*/ 311 h 416"/>
                  <a:gd name="T16" fmla="*/ 1423 w 1461"/>
                  <a:gd name="T17" fmla="*/ 416 h 416"/>
                  <a:gd name="T18" fmla="*/ 29 w 1461"/>
                  <a:gd name="T19" fmla="*/ 416 h 416"/>
                  <a:gd name="T20" fmla="*/ 0 w 1461"/>
                  <a:gd name="T21" fmla="*/ 388 h 416"/>
                  <a:gd name="T22" fmla="*/ 0 w 1461"/>
                  <a:gd name="T23" fmla="*/ 28 h 416"/>
                  <a:gd name="T24" fmla="*/ 29 w 1461"/>
                  <a:gd name="T25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61" h="416">
                    <a:moveTo>
                      <a:pt x="29" y="0"/>
                    </a:moveTo>
                    <a:lnTo>
                      <a:pt x="1334" y="0"/>
                    </a:lnTo>
                    <a:lnTo>
                      <a:pt x="1334" y="50"/>
                    </a:lnTo>
                    <a:lnTo>
                      <a:pt x="1370" y="50"/>
                    </a:lnTo>
                    <a:lnTo>
                      <a:pt x="1461" y="50"/>
                    </a:lnTo>
                    <a:cubicBezTo>
                      <a:pt x="1417" y="50"/>
                      <a:pt x="1392" y="103"/>
                      <a:pt x="1383" y="172"/>
                    </a:cubicBezTo>
                    <a:cubicBezTo>
                      <a:pt x="1380" y="194"/>
                      <a:pt x="1379" y="218"/>
                      <a:pt x="1379" y="242"/>
                    </a:cubicBezTo>
                    <a:cubicBezTo>
                      <a:pt x="1379" y="265"/>
                      <a:pt x="1380" y="289"/>
                      <a:pt x="1383" y="311"/>
                    </a:cubicBezTo>
                    <a:cubicBezTo>
                      <a:pt x="1389" y="357"/>
                      <a:pt x="1402" y="395"/>
                      <a:pt x="1423" y="416"/>
                    </a:cubicBezTo>
                    <a:lnTo>
                      <a:pt x="29" y="416"/>
                    </a:lnTo>
                    <a:cubicBezTo>
                      <a:pt x="13" y="416"/>
                      <a:pt x="0" y="404"/>
                      <a:pt x="0" y="388"/>
                    </a:cubicBezTo>
                    <a:lnTo>
                      <a:pt x="0" y="28"/>
                    </a:lnTo>
                    <a:cubicBezTo>
                      <a:pt x="0" y="12"/>
                      <a:pt x="13" y="0"/>
                      <a:pt x="29" y="0"/>
                    </a:cubicBezTo>
                    <a:close/>
                  </a:path>
                </a:pathLst>
              </a:custGeom>
              <a:solidFill>
                <a:srgbClr val="30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3" name="Freeform 167"/>
              <p:cNvSpPr>
                <a:spLocks/>
              </p:cNvSpPr>
              <p:nvPr/>
            </p:nvSpPr>
            <p:spPr bwMode="auto">
              <a:xfrm>
                <a:off x="874" y="1131"/>
                <a:ext cx="192" cy="80"/>
              </a:xfrm>
              <a:custGeom>
                <a:avLst/>
                <a:gdLst>
                  <a:gd name="T0" fmla="*/ 29 w 989"/>
                  <a:gd name="T1" fmla="*/ 0 h 416"/>
                  <a:gd name="T2" fmla="*/ 989 w 989"/>
                  <a:gd name="T3" fmla="*/ 0 h 416"/>
                  <a:gd name="T4" fmla="*/ 989 w 989"/>
                  <a:gd name="T5" fmla="*/ 416 h 416"/>
                  <a:gd name="T6" fmla="*/ 29 w 989"/>
                  <a:gd name="T7" fmla="*/ 416 h 416"/>
                  <a:gd name="T8" fmla="*/ 0 w 989"/>
                  <a:gd name="T9" fmla="*/ 388 h 416"/>
                  <a:gd name="T10" fmla="*/ 0 w 989"/>
                  <a:gd name="T11" fmla="*/ 28 h 416"/>
                  <a:gd name="T12" fmla="*/ 29 w 989"/>
                  <a:gd name="T13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9" h="416">
                    <a:moveTo>
                      <a:pt x="29" y="0"/>
                    </a:moveTo>
                    <a:lnTo>
                      <a:pt x="989" y="0"/>
                    </a:lnTo>
                    <a:lnTo>
                      <a:pt x="989" y="416"/>
                    </a:lnTo>
                    <a:lnTo>
                      <a:pt x="29" y="416"/>
                    </a:lnTo>
                    <a:cubicBezTo>
                      <a:pt x="13" y="416"/>
                      <a:pt x="0" y="404"/>
                      <a:pt x="0" y="388"/>
                    </a:cubicBezTo>
                    <a:lnTo>
                      <a:pt x="0" y="28"/>
                    </a:lnTo>
                    <a:cubicBezTo>
                      <a:pt x="0" y="12"/>
                      <a:pt x="13" y="0"/>
                      <a:pt x="29" y="0"/>
                    </a:cubicBezTo>
                    <a:close/>
                  </a:path>
                </a:pathLst>
              </a:custGeom>
              <a:solidFill>
                <a:srgbClr val="4350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4" name="Rectangle 168"/>
              <p:cNvSpPr>
                <a:spLocks noChangeArrowheads="1"/>
              </p:cNvSpPr>
              <p:nvPr/>
            </p:nvSpPr>
            <p:spPr bwMode="auto">
              <a:xfrm>
                <a:off x="912" y="1136"/>
                <a:ext cx="33" cy="71"/>
              </a:xfrm>
              <a:prstGeom prst="rect">
                <a:avLst/>
              </a:prstGeom>
              <a:solidFill>
                <a:srgbClr val="FFD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5" name="Rectangle 169"/>
              <p:cNvSpPr>
                <a:spLocks noChangeArrowheads="1"/>
              </p:cNvSpPr>
              <p:nvPr/>
            </p:nvSpPr>
            <p:spPr bwMode="auto">
              <a:xfrm>
                <a:off x="900" y="1136"/>
                <a:ext cx="8" cy="71"/>
              </a:xfrm>
              <a:prstGeom prst="rect">
                <a:avLst/>
              </a:prstGeom>
              <a:solidFill>
                <a:srgbClr val="FFE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6" name="Freeform 170"/>
              <p:cNvSpPr>
                <a:spLocks/>
              </p:cNvSpPr>
              <p:nvPr/>
            </p:nvSpPr>
            <p:spPr bwMode="auto">
              <a:xfrm>
                <a:off x="1066" y="1151"/>
                <a:ext cx="80" cy="40"/>
              </a:xfrm>
              <a:custGeom>
                <a:avLst/>
                <a:gdLst>
                  <a:gd name="T0" fmla="*/ 0 w 409"/>
                  <a:gd name="T1" fmla="*/ 0 h 202"/>
                  <a:gd name="T2" fmla="*/ 409 w 409"/>
                  <a:gd name="T3" fmla="*/ 0 h 202"/>
                  <a:gd name="T4" fmla="*/ 394 w 409"/>
                  <a:gd name="T5" fmla="*/ 65 h 202"/>
                  <a:gd name="T6" fmla="*/ 390 w 409"/>
                  <a:gd name="T7" fmla="*/ 135 h 202"/>
                  <a:gd name="T8" fmla="*/ 394 w 409"/>
                  <a:gd name="T9" fmla="*/ 202 h 202"/>
                  <a:gd name="T10" fmla="*/ 0 w 409"/>
                  <a:gd name="T11" fmla="*/ 202 h 202"/>
                  <a:gd name="T12" fmla="*/ 0 w 409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9" h="202">
                    <a:moveTo>
                      <a:pt x="0" y="0"/>
                    </a:moveTo>
                    <a:lnTo>
                      <a:pt x="409" y="0"/>
                    </a:lnTo>
                    <a:cubicBezTo>
                      <a:pt x="402" y="19"/>
                      <a:pt x="397" y="41"/>
                      <a:pt x="394" y="65"/>
                    </a:cubicBezTo>
                    <a:cubicBezTo>
                      <a:pt x="391" y="87"/>
                      <a:pt x="390" y="111"/>
                      <a:pt x="390" y="135"/>
                    </a:cubicBezTo>
                    <a:cubicBezTo>
                      <a:pt x="390" y="157"/>
                      <a:pt x="391" y="180"/>
                      <a:pt x="394" y="202"/>
                    </a:cubicBezTo>
                    <a:lnTo>
                      <a:pt x="0" y="2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7" name="Rectangle 171"/>
              <p:cNvSpPr>
                <a:spLocks noChangeArrowheads="1"/>
              </p:cNvSpPr>
              <p:nvPr/>
            </p:nvSpPr>
            <p:spPr bwMode="auto">
              <a:xfrm>
                <a:off x="966" y="1151"/>
                <a:ext cx="100" cy="40"/>
              </a:xfrm>
              <a:prstGeom prst="rect">
                <a:avLst/>
              </a:pr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8" name="Rectangle 172"/>
              <p:cNvSpPr>
                <a:spLocks noChangeArrowheads="1"/>
              </p:cNvSpPr>
              <p:nvPr/>
            </p:nvSpPr>
            <p:spPr bwMode="auto">
              <a:xfrm>
                <a:off x="1082" y="942"/>
                <a:ext cx="72" cy="28"/>
              </a:xfrm>
              <a:prstGeom prst="rect">
                <a:avLst/>
              </a:pr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09" name="Rectangle 173"/>
              <p:cNvSpPr>
                <a:spLocks noChangeArrowheads="1"/>
              </p:cNvSpPr>
              <p:nvPr/>
            </p:nvSpPr>
            <p:spPr bwMode="auto">
              <a:xfrm>
                <a:off x="1010" y="942"/>
                <a:ext cx="72" cy="28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0" name="Rectangle 174"/>
              <p:cNvSpPr>
                <a:spLocks noChangeArrowheads="1"/>
              </p:cNvSpPr>
              <p:nvPr/>
            </p:nvSpPr>
            <p:spPr bwMode="auto">
              <a:xfrm>
                <a:off x="1062" y="1012"/>
                <a:ext cx="72" cy="28"/>
              </a:xfrm>
              <a:prstGeom prst="rect">
                <a:avLst/>
              </a:pr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1" name="Rectangle 175"/>
              <p:cNvSpPr>
                <a:spLocks noChangeArrowheads="1"/>
              </p:cNvSpPr>
              <p:nvPr/>
            </p:nvSpPr>
            <p:spPr bwMode="auto">
              <a:xfrm>
                <a:off x="990" y="1012"/>
                <a:ext cx="72" cy="28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2" name="Rectangle 176"/>
              <p:cNvSpPr>
                <a:spLocks noChangeArrowheads="1"/>
              </p:cNvSpPr>
              <p:nvPr/>
            </p:nvSpPr>
            <p:spPr bwMode="auto">
              <a:xfrm>
                <a:off x="1146" y="1152"/>
                <a:ext cx="181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3" name="Rectangle 177"/>
              <p:cNvSpPr>
                <a:spLocks noChangeArrowheads="1"/>
              </p:cNvSpPr>
              <p:nvPr/>
            </p:nvSpPr>
            <p:spPr bwMode="auto">
              <a:xfrm>
                <a:off x="1146" y="1160"/>
                <a:ext cx="181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4" name="Rectangle 178"/>
              <p:cNvSpPr>
                <a:spLocks noChangeArrowheads="1"/>
              </p:cNvSpPr>
              <p:nvPr/>
            </p:nvSpPr>
            <p:spPr bwMode="auto">
              <a:xfrm>
                <a:off x="1146" y="1168"/>
                <a:ext cx="181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5" name="Rectangle 179"/>
              <p:cNvSpPr>
                <a:spLocks noChangeArrowheads="1"/>
              </p:cNvSpPr>
              <p:nvPr/>
            </p:nvSpPr>
            <p:spPr bwMode="auto">
              <a:xfrm>
                <a:off x="1146" y="1176"/>
                <a:ext cx="181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6" name="Rectangle 180"/>
              <p:cNvSpPr>
                <a:spLocks noChangeArrowheads="1"/>
              </p:cNvSpPr>
              <p:nvPr/>
            </p:nvSpPr>
            <p:spPr bwMode="auto">
              <a:xfrm>
                <a:off x="1146" y="1184"/>
                <a:ext cx="181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7" name="Rectangle 181"/>
              <p:cNvSpPr>
                <a:spLocks noChangeArrowheads="1"/>
              </p:cNvSpPr>
              <p:nvPr/>
            </p:nvSpPr>
            <p:spPr bwMode="auto">
              <a:xfrm>
                <a:off x="1146" y="1192"/>
                <a:ext cx="181" cy="4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8" name="Rectangle 182"/>
              <p:cNvSpPr>
                <a:spLocks noChangeArrowheads="1"/>
              </p:cNvSpPr>
              <p:nvPr/>
            </p:nvSpPr>
            <p:spPr bwMode="auto">
              <a:xfrm>
                <a:off x="1146" y="1156"/>
                <a:ext cx="181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19" name="Rectangle 183"/>
              <p:cNvSpPr>
                <a:spLocks noChangeArrowheads="1"/>
              </p:cNvSpPr>
              <p:nvPr/>
            </p:nvSpPr>
            <p:spPr bwMode="auto">
              <a:xfrm>
                <a:off x="1146" y="1164"/>
                <a:ext cx="181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0" name="Rectangle 184"/>
              <p:cNvSpPr>
                <a:spLocks noChangeArrowheads="1"/>
              </p:cNvSpPr>
              <p:nvPr/>
            </p:nvSpPr>
            <p:spPr bwMode="auto">
              <a:xfrm>
                <a:off x="1146" y="1172"/>
                <a:ext cx="181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1" name="Rectangle 185"/>
              <p:cNvSpPr>
                <a:spLocks noChangeArrowheads="1"/>
              </p:cNvSpPr>
              <p:nvPr/>
            </p:nvSpPr>
            <p:spPr bwMode="auto">
              <a:xfrm>
                <a:off x="1146" y="1180"/>
                <a:ext cx="181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2" name="Rectangle 186"/>
              <p:cNvSpPr>
                <a:spLocks noChangeArrowheads="1"/>
              </p:cNvSpPr>
              <p:nvPr/>
            </p:nvSpPr>
            <p:spPr bwMode="auto">
              <a:xfrm>
                <a:off x="1146" y="1188"/>
                <a:ext cx="181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3" name="Rectangle 187"/>
              <p:cNvSpPr>
                <a:spLocks noChangeArrowheads="1"/>
              </p:cNvSpPr>
              <p:nvPr/>
            </p:nvSpPr>
            <p:spPr bwMode="auto">
              <a:xfrm>
                <a:off x="1146" y="1196"/>
                <a:ext cx="181" cy="4"/>
              </a:xfrm>
              <a:prstGeom prst="rect">
                <a:avLst/>
              </a:prstGeom>
              <a:solidFill>
                <a:srgbClr val="AECB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4" name="Rectangle 188"/>
              <p:cNvSpPr>
                <a:spLocks noChangeArrowheads="1"/>
              </p:cNvSpPr>
              <p:nvPr/>
            </p:nvSpPr>
            <p:spPr bwMode="auto">
              <a:xfrm>
                <a:off x="1146" y="1200"/>
                <a:ext cx="181" cy="3"/>
              </a:xfrm>
              <a:prstGeom prst="rect">
                <a:avLst/>
              </a:prstGeom>
              <a:solidFill>
                <a:srgbClr val="79A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5" name="Freeform 189"/>
              <p:cNvSpPr>
                <a:spLocks/>
              </p:cNvSpPr>
              <p:nvPr/>
            </p:nvSpPr>
            <p:spPr bwMode="auto">
              <a:xfrm>
                <a:off x="1327" y="1152"/>
                <a:ext cx="181" cy="4"/>
              </a:xfrm>
              <a:custGeom>
                <a:avLst/>
                <a:gdLst>
                  <a:gd name="T0" fmla="*/ 0 w 930"/>
                  <a:gd name="T1" fmla="*/ 0 h 21"/>
                  <a:gd name="T2" fmla="*/ 930 w 930"/>
                  <a:gd name="T3" fmla="*/ 0 h 21"/>
                  <a:gd name="T4" fmla="*/ 923 w 930"/>
                  <a:gd name="T5" fmla="*/ 21 h 21"/>
                  <a:gd name="T6" fmla="*/ 0 w 930"/>
                  <a:gd name="T7" fmla="*/ 21 h 21"/>
                  <a:gd name="T8" fmla="*/ 0 w 93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0" h="21">
                    <a:moveTo>
                      <a:pt x="0" y="0"/>
                    </a:moveTo>
                    <a:lnTo>
                      <a:pt x="930" y="0"/>
                    </a:lnTo>
                    <a:cubicBezTo>
                      <a:pt x="927" y="7"/>
                      <a:pt x="925" y="14"/>
                      <a:pt x="923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6" name="Freeform 190"/>
              <p:cNvSpPr>
                <a:spLocks/>
              </p:cNvSpPr>
              <p:nvPr/>
            </p:nvSpPr>
            <p:spPr bwMode="auto">
              <a:xfrm>
                <a:off x="1327" y="1160"/>
                <a:ext cx="178" cy="4"/>
              </a:xfrm>
              <a:custGeom>
                <a:avLst/>
                <a:gdLst>
                  <a:gd name="T0" fmla="*/ 0 w 919"/>
                  <a:gd name="T1" fmla="*/ 0 h 20"/>
                  <a:gd name="T2" fmla="*/ 919 w 919"/>
                  <a:gd name="T3" fmla="*/ 0 h 20"/>
                  <a:gd name="T4" fmla="*/ 916 w 919"/>
                  <a:gd name="T5" fmla="*/ 20 h 20"/>
                  <a:gd name="T6" fmla="*/ 916 w 919"/>
                  <a:gd name="T7" fmla="*/ 20 h 20"/>
                  <a:gd name="T8" fmla="*/ 0 w 919"/>
                  <a:gd name="T9" fmla="*/ 20 h 20"/>
                  <a:gd name="T10" fmla="*/ 0 w 91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9" h="20">
                    <a:moveTo>
                      <a:pt x="0" y="0"/>
                    </a:moveTo>
                    <a:lnTo>
                      <a:pt x="919" y="0"/>
                    </a:lnTo>
                    <a:cubicBezTo>
                      <a:pt x="918" y="6"/>
                      <a:pt x="917" y="13"/>
                      <a:pt x="916" y="20"/>
                    </a:cubicBezTo>
                    <a:lnTo>
                      <a:pt x="916" y="20"/>
                    </a:ln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7" name="Freeform 191"/>
              <p:cNvSpPr>
                <a:spLocks/>
              </p:cNvSpPr>
              <p:nvPr/>
            </p:nvSpPr>
            <p:spPr bwMode="auto">
              <a:xfrm>
                <a:off x="1327" y="1168"/>
                <a:ext cx="177" cy="4"/>
              </a:xfrm>
              <a:custGeom>
                <a:avLst/>
                <a:gdLst>
                  <a:gd name="T0" fmla="*/ 0 w 913"/>
                  <a:gd name="T1" fmla="*/ 0 h 21"/>
                  <a:gd name="T2" fmla="*/ 913 w 913"/>
                  <a:gd name="T3" fmla="*/ 0 h 21"/>
                  <a:gd name="T4" fmla="*/ 912 w 913"/>
                  <a:gd name="T5" fmla="*/ 21 h 21"/>
                  <a:gd name="T6" fmla="*/ 0 w 913"/>
                  <a:gd name="T7" fmla="*/ 21 h 21"/>
                  <a:gd name="T8" fmla="*/ 0 w 913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3" h="21">
                    <a:moveTo>
                      <a:pt x="0" y="0"/>
                    </a:moveTo>
                    <a:lnTo>
                      <a:pt x="913" y="0"/>
                    </a:lnTo>
                    <a:cubicBezTo>
                      <a:pt x="913" y="7"/>
                      <a:pt x="912" y="14"/>
                      <a:pt x="912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8" name="Freeform 192"/>
              <p:cNvSpPr>
                <a:spLocks/>
              </p:cNvSpPr>
              <p:nvPr/>
            </p:nvSpPr>
            <p:spPr bwMode="auto">
              <a:xfrm>
                <a:off x="1327" y="1176"/>
                <a:ext cx="177" cy="4"/>
              </a:xfrm>
              <a:custGeom>
                <a:avLst/>
                <a:gdLst>
                  <a:gd name="T0" fmla="*/ 0 w 911"/>
                  <a:gd name="T1" fmla="*/ 0 h 20"/>
                  <a:gd name="T2" fmla="*/ 911 w 911"/>
                  <a:gd name="T3" fmla="*/ 0 h 20"/>
                  <a:gd name="T4" fmla="*/ 911 w 911"/>
                  <a:gd name="T5" fmla="*/ 7 h 20"/>
                  <a:gd name="T6" fmla="*/ 911 w 911"/>
                  <a:gd name="T7" fmla="*/ 20 h 20"/>
                  <a:gd name="T8" fmla="*/ 0 w 911"/>
                  <a:gd name="T9" fmla="*/ 20 h 20"/>
                  <a:gd name="T10" fmla="*/ 0 w 911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1" h="20">
                    <a:moveTo>
                      <a:pt x="0" y="0"/>
                    </a:moveTo>
                    <a:lnTo>
                      <a:pt x="911" y="0"/>
                    </a:lnTo>
                    <a:lnTo>
                      <a:pt x="911" y="7"/>
                    </a:lnTo>
                    <a:cubicBezTo>
                      <a:pt x="911" y="11"/>
                      <a:pt x="911" y="16"/>
                      <a:pt x="911" y="20"/>
                    </a:cubicBez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29" name="Freeform 193"/>
              <p:cNvSpPr>
                <a:spLocks/>
              </p:cNvSpPr>
              <p:nvPr/>
            </p:nvSpPr>
            <p:spPr bwMode="auto">
              <a:xfrm>
                <a:off x="1327" y="1184"/>
                <a:ext cx="178" cy="4"/>
              </a:xfrm>
              <a:custGeom>
                <a:avLst/>
                <a:gdLst>
                  <a:gd name="T0" fmla="*/ 0 w 914"/>
                  <a:gd name="T1" fmla="*/ 0 h 21"/>
                  <a:gd name="T2" fmla="*/ 912 w 914"/>
                  <a:gd name="T3" fmla="*/ 0 h 21"/>
                  <a:gd name="T4" fmla="*/ 914 w 914"/>
                  <a:gd name="T5" fmla="*/ 21 h 21"/>
                  <a:gd name="T6" fmla="*/ 0 w 914"/>
                  <a:gd name="T7" fmla="*/ 21 h 21"/>
                  <a:gd name="T8" fmla="*/ 0 w 9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4" h="21">
                    <a:moveTo>
                      <a:pt x="0" y="0"/>
                    </a:moveTo>
                    <a:lnTo>
                      <a:pt x="912" y="0"/>
                    </a:lnTo>
                    <a:cubicBezTo>
                      <a:pt x="913" y="7"/>
                      <a:pt x="913" y="14"/>
                      <a:pt x="914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0" name="Freeform 194"/>
              <p:cNvSpPr>
                <a:spLocks/>
              </p:cNvSpPr>
              <p:nvPr/>
            </p:nvSpPr>
            <p:spPr bwMode="auto">
              <a:xfrm>
                <a:off x="1327" y="1192"/>
                <a:ext cx="179" cy="4"/>
              </a:xfrm>
              <a:custGeom>
                <a:avLst/>
                <a:gdLst>
                  <a:gd name="T0" fmla="*/ 0 w 920"/>
                  <a:gd name="T1" fmla="*/ 0 h 21"/>
                  <a:gd name="T2" fmla="*/ 916 w 920"/>
                  <a:gd name="T3" fmla="*/ 0 h 21"/>
                  <a:gd name="T4" fmla="*/ 920 w 920"/>
                  <a:gd name="T5" fmla="*/ 21 h 21"/>
                  <a:gd name="T6" fmla="*/ 0 w 920"/>
                  <a:gd name="T7" fmla="*/ 21 h 21"/>
                  <a:gd name="T8" fmla="*/ 0 w 92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21">
                    <a:moveTo>
                      <a:pt x="0" y="0"/>
                    </a:moveTo>
                    <a:lnTo>
                      <a:pt x="916" y="0"/>
                    </a:lnTo>
                    <a:cubicBezTo>
                      <a:pt x="918" y="7"/>
                      <a:pt x="919" y="14"/>
                      <a:pt x="920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1" name="Freeform 195"/>
              <p:cNvSpPr>
                <a:spLocks/>
              </p:cNvSpPr>
              <p:nvPr/>
            </p:nvSpPr>
            <p:spPr bwMode="auto">
              <a:xfrm>
                <a:off x="1327" y="1156"/>
                <a:ext cx="179" cy="4"/>
              </a:xfrm>
              <a:custGeom>
                <a:avLst/>
                <a:gdLst>
                  <a:gd name="T0" fmla="*/ 0 w 923"/>
                  <a:gd name="T1" fmla="*/ 0 h 21"/>
                  <a:gd name="T2" fmla="*/ 923 w 923"/>
                  <a:gd name="T3" fmla="*/ 0 h 21"/>
                  <a:gd name="T4" fmla="*/ 919 w 923"/>
                  <a:gd name="T5" fmla="*/ 21 h 21"/>
                  <a:gd name="T6" fmla="*/ 0 w 923"/>
                  <a:gd name="T7" fmla="*/ 21 h 21"/>
                  <a:gd name="T8" fmla="*/ 0 w 923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3" h="21">
                    <a:moveTo>
                      <a:pt x="0" y="0"/>
                    </a:moveTo>
                    <a:lnTo>
                      <a:pt x="923" y="0"/>
                    </a:lnTo>
                    <a:cubicBezTo>
                      <a:pt x="922" y="7"/>
                      <a:pt x="920" y="14"/>
                      <a:pt x="919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2" name="Freeform 196"/>
              <p:cNvSpPr>
                <a:spLocks/>
              </p:cNvSpPr>
              <p:nvPr/>
            </p:nvSpPr>
            <p:spPr bwMode="auto">
              <a:xfrm>
                <a:off x="1327" y="1164"/>
                <a:ext cx="178" cy="4"/>
              </a:xfrm>
              <a:custGeom>
                <a:avLst/>
                <a:gdLst>
                  <a:gd name="T0" fmla="*/ 0 w 916"/>
                  <a:gd name="T1" fmla="*/ 0 h 21"/>
                  <a:gd name="T2" fmla="*/ 916 w 916"/>
                  <a:gd name="T3" fmla="*/ 0 h 21"/>
                  <a:gd name="T4" fmla="*/ 913 w 916"/>
                  <a:gd name="T5" fmla="*/ 21 h 21"/>
                  <a:gd name="T6" fmla="*/ 0 w 916"/>
                  <a:gd name="T7" fmla="*/ 21 h 21"/>
                  <a:gd name="T8" fmla="*/ 0 w 91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21">
                    <a:moveTo>
                      <a:pt x="0" y="0"/>
                    </a:moveTo>
                    <a:lnTo>
                      <a:pt x="916" y="0"/>
                    </a:lnTo>
                    <a:cubicBezTo>
                      <a:pt x="915" y="7"/>
                      <a:pt x="914" y="14"/>
                      <a:pt x="913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3" name="Freeform 197"/>
              <p:cNvSpPr>
                <a:spLocks/>
              </p:cNvSpPr>
              <p:nvPr/>
            </p:nvSpPr>
            <p:spPr bwMode="auto">
              <a:xfrm>
                <a:off x="1327" y="1172"/>
                <a:ext cx="177" cy="4"/>
              </a:xfrm>
              <a:custGeom>
                <a:avLst/>
                <a:gdLst>
                  <a:gd name="T0" fmla="*/ 0 w 912"/>
                  <a:gd name="T1" fmla="*/ 0 h 21"/>
                  <a:gd name="T2" fmla="*/ 912 w 912"/>
                  <a:gd name="T3" fmla="*/ 0 h 21"/>
                  <a:gd name="T4" fmla="*/ 911 w 912"/>
                  <a:gd name="T5" fmla="*/ 21 h 21"/>
                  <a:gd name="T6" fmla="*/ 0 w 912"/>
                  <a:gd name="T7" fmla="*/ 21 h 21"/>
                  <a:gd name="T8" fmla="*/ 0 w 91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21">
                    <a:moveTo>
                      <a:pt x="0" y="0"/>
                    </a:moveTo>
                    <a:lnTo>
                      <a:pt x="912" y="0"/>
                    </a:lnTo>
                    <a:cubicBezTo>
                      <a:pt x="912" y="7"/>
                      <a:pt x="911" y="14"/>
                      <a:pt x="911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4" name="Freeform 198"/>
              <p:cNvSpPr>
                <a:spLocks/>
              </p:cNvSpPr>
              <p:nvPr/>
            </p:nvSpPr>
            <p:spPr bwMode="auto">
              <a:xfrm>
                <a:off x="1327" y="1180"/>
                <a:ext cx="177" cy="4"/>
              </a:xfrm>
              <a:custGeom>
                <a:avLst/>
                <a:gdLst>
                  <a:gd name="T0" fmla="*/ 0 w 912"/>
                  <a:gd name="T1" fmla="*/ 0 h 21"/>
                  <a:gd name="T2" fmla="*/ 911 w 912"/>
                  <a:gd name="T3" fmla="*/ 0 h 21"/>
                  <a:gd name="T4" fmla="*/ 912 w 912"/>
                  <a:gd name="T5" fmla="*/ 21 h 21"/>
                  <a:gd name="T6" fmla="*/ 0 w 912"/>
                  <a:gd name="T7" fmla="*/ 21 h 21"/>
                  <a:gd name="T8" fmla="*/ 0 w 91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21">
                    <a:moveTo>
                      <a:pt x="0" y="0"/>
                    </a:moveTo>
                    <a:lnTo>
                      <a:pt x="911" y="0"/>
                    </a:lnTo>
                    <a:cubicBezTo>
                      <a:pt x="912" y="7"/>
                      <a:pt x="912" y="14"/>
                      <a:pt x="912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5" name="Freeform 199"/>
              <p:cNvSpPr>
                <a:spLocks/>
              </p:cNvSpPr>
              <p:nvPr/>
            </p:nvSpPr>
            <p:spPr bwMode="auto">
              <a:xfrm>
                <a:off x="1327" y="1188"/>
                <a:ext cx="178" cy="4"/>
              </a:xfrm>
              <a:custGeom>
                <a:avLst/>
                <a:gdLst>
                  <a:gd name="T0" fmla="*/ 0 w 916"/>
                  <a:gd name="T1" fmla="*/ 0 h 20"/>
                  <a:gd name="T2" fmla="*/ 914 w 916"/>
                  <a:gd name="T3" fmla="*/ 0 h 20"/>
                  <a:gd name="T4" fmla="*/ 916 w 916"/>
                  <a:gd name="T5" fmla="*/ 14 h 20"/>
                  <a:gd name="T6" fmla="*/ 916 w 916"/>
                  <a:gd name="T7" fmla="*/ 20 h 20"/>
                  <a:gd name="T8" fmla="*/ 0 w 916"/>
                  <a:gd name="T9" fmla="*/ 20 h 20"/>
                  <a:gd name="T10" fmla="*/ 0 w 916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6" h="20">
                    <a:moveTo>
                      <a:pt x="0" y="0"/>
                    </a:moveTo>
                    <a:lnTo>
                      <a:pt x="914" y="0"/>
                    </a:lnTo>
                    <a:cubicBezTo>
                      <a:pt x="915" y="5"/>
                      <a:pt x="915" y="9"/>
                      <a:pt x="916" y="14"/>
                    </a:cubicBezTo>
                    <a:lnTo>
                      <a:pt x="916" y="20"/>
                    </a:ln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6" name="Freeform 200"/>
              <p:cNvSpPr>
                <a:spLocks/>
              </p:cNvSpPr>
              <p:nvPr/>
            </p:nvSpPr>
            <p:spPr bwMode="auto">
              <a:xfrm>
                <a:off x="1327" y="1196"/>
                <a:ext cx="180" cy="4"/>
              </a:xfrm>
              <a:custGeom>
                <a:avLst/>
                <a:gdLst>
                  <a:gd name="T0" fmla="*/ 0 w 925"/>
                  <a:gd name="T1" fmla="*/ 0 h 21"/>
                  <a:gd name="T2" fmla="*/ 920 w 925"/>
                  <a:gd name="T3" fmla="*/ 0 h 21"/>
                  <a:gd name="T4" fmla="*/ 925 w 925"/>
                  <a:gd name="T5" fmla="*/ 21 h 21"/>
                  <a:gd name="T6" fmla="*/ 0 w 925"/>
                  <a:gd name="T7" fmla="*/ 21 h 21"/>
                  <a:gd name="T8" fmla="*/ 0 w 925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5" h="21">
                    <a:moveTo>
                      <a:pt x="0" y="0"/>
                    </a:moveTo>
                    <a:lnTo>
                      <a:pt x="920" y="0"/>
                    </a:lnTo>
                    <a:cubicBezTo>
                      <a:pt x="922" y="7"/>
                      <a:pt x="923" y="14"/>
                      <a:pt x="925" y="21"/>
                    </a:cubicBez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7" name="Freeform 201"/>
              <p:cNvSpPr>
                <a:spLocks/>
              </p:cNvSpPr>
              <p:nvPr/>
            </p:nvSpPr>
            <p:spPr bwMode="auto">
              <a:xfrm>
                <a:off x="1327" y="1200"/>
                <a:ext cx="181" cy="3"/>
              </a:xfrm>
              <a:custGeom>
                <a:avLst/>
                <a:gdLst>
                  <a:gd name="T0" fmla="*/ 0 w 930"/>
                  <a:gd name="T1" fmla="*/ 0 h 14"/>
                  <a:gd name="T2" fmla="*/ 925 w 930"/>
                  <a:gd name="T3" fmla="*/ 0 h 14"/>
                  <a:gd name="T4" fmla="*/ 930 w 930"/>
                  <a:gd name="T5" fmla="*/ 14 h 14"/>
                  <a:gd name="T6" fmla="*/ 0 w 930"/>
                  <a:gd name="T7" fmla="*/ 14 h 14"/>
                  <a:gd name="T8" fmla="*/ 0 w 93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0" h="14">
                    <a:moveTo>
                      <a:pt x="0" y="0"/>
                    </a:moveTo>
                    <a:lnTo>
                      <a:pt x="925" y="0"/>
                    </a:lnTo>
                    <a:cubicBezTo>
                      <a:pt x="927" y="4"/>
                      <a:pt x="928" y="9"/>
                      <a:pt x="930" y="14"/>
                    </a:cubicBez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F9A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8" name="Freeform 202"/>
              <p:cNvSpPr>
                <a:spLocks/>
              </p:cNvSpPr>
              <p:nvPr/>
            </p:nvSpPr>
            <p:spPr bwMode="auto">
              <a:xfrm>
                <a:off x="1142" y="1140"/>
                <a:ext cx="370" cy="75"/>
              </a:xfrm>
              <a:custGeom>
                <a:avLst/>
                <a:gdLst>
                  <a:gd name="T0" fmla="*/ 1910 w 1910"/>
                  <a:gd name="T1" fmla="*/ 383 h 383"/>
                  <a:gd name="T2" fmla="*/ 82 w 1910"/>
                  <a:gd name="T3" fmla="*/ 383 h 383"/>
                  <a:gd name="T4" fmla="*/ 4 w 1910"/>
                  <a:gd name="T5" fmla="*/ 261 h 383"/>
                  <a:gd name="T6" fmla="*/ 0 w 1910"/>
                  <a:gd name="T7" fmla="*/ 192 h 383"/>
                  <a:gd name="T8" fmla="*/ 4 w 1910"/>
                  <a:gd name="T9" fmla="*/ 122 h 383"/>
                  <a:gd name="T10" fmla="*/ 82 w 1910"/>
                  <a:gd name="T11" fmla="*/ 0 h 383"/>
                  <a:gd name="T12" fmla="*/ 1910 w 1910"/>
                  <a:gd name="T13" fmla="*/ 0 h 383"/>
                  <a:gd name="T14" fmla="*/ 1910 w 1910"/>
                  <a:gd name="T15" fmla="*/ 60 h 383"/>
                  <a:gd name="T16" fmla="*/ 82 w 1910"/>
                  <a:gd name="T17" fmla="*/ 60 h 383"/>
                  <a:gd name="T18" fmla="*/ 64 w 1910"/>
                  <a:gd name="T19" fmla="*/ 129 h 383"/>
                  <a:gd name="T20" fmla="*/ 61 w 1910"/>
                  <a:gd name="T21" fmla="*/ 192 h 383"/>
                  <a:gd name="T22" fmla="*/ 64 w 1910"/>
                  <a:gd name="T23" fmla="*/ 254 h 383"/>
                  <a:gd name="T24" fmla="*/ 82 w 1910"/>
                  <a:gd name="T25" fmla="*/ 323 h 383"/>
                  <a:gd name="T26" fmla="*/ 1910 w 1910"/>
                  <a:gd name="T27" fmla="*/ 323 h 383"/>
                  <a:gd name="T28" fmla="*/ 1910 w 1910"/>
                  <a:gd name="T29" fmla="*/ 383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10" h="383">
                    <a:moveTo>
                      <a:pt x="1910" y="383"/>
                    </a:moveTo>
                    <a:lnTo>
                      <a:pt x="82" y="383"/>
                    </a:lnTo>
                    <a:cubicBezTo>
                      <a:pt x="38" y="383"/>
                      <a:pt x="13" y="330"/>
                      <a:pt x="4" y="261"/>
                    </a:cubicBezTo>
                    <a:cubicBezTo>
                      <a:pt x="1" y="239"/>
                      <a:pt x="0" y="215"/>
                      <a:pt x="0" y="192"/>
                    </a:cubicBezTo>
                    <a:cubicBezTo>
                      <a:pt x="0" y="168"/>
                      <a:pt x="1" y="144"/>
                      <a:pt x="4" y="122"/>
                    </a:cubicBezTo>
                    <a:cubicBezTo>
                      <a:pt x="13" y="53"/>
                      <a:pt x="38" y="0"/>
                      <a:pt x="82" y="0"/>
                    </a:cubicBezTo>
                    <a:lnTo>
                      <a:pt x="1910" y="0"/>
                    </a:lnTo>
                    <a:lnTo>
                      <a:pt x="1910" y="60"/>
                    </a:lnTo>
                    <a:lnTo>
                      <a:pt x="82" y="60"/>
                    </a:lnTo>
                    <a:cubicBezTo>
                      <a:pt x="76" y="60"/>
                      <a:pt x="69" y="91"/>
                      <a:pt x="64" y="129"/>
                    </a:cubicBezTo>
                    <a:cubicBezTo>
                      <a:pt x="62" y="148"/>
                      <a:pt x="61" y="170"/>
                      <a:pt x="61" y="192"/>
                    </a:cubicBezTo>
                    <a:cubicBezTo>
                      <a:pt x="61" y="213"/>
                      <a:pt x="62" y="235"/>
                      <a:pt x="64" y="254"/>
                    </a:cubicBezTo>
                    <a:cubicBezTo>
                      <a:pt x="69" y="292"/>
                      <a:pt x="76" y="323"/>
                      <a:pt x="82" y="323"/>
                    </a:cubicBezTo>
                    <a:lnTo>
                      <a:pt x="1910" y="323"/>
                    </a:lnTo>
                    <a:lnTo>
                      <a:pt x="1910" y="383"/>
                    </a:lnTo>
                    <a:close/>
                  </a:path>
                </a:pathLst>
              </a:custGeom>
              <a:solidFill>
                <a:srgbClr val="27D3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39" name="Freeform 203"/>
              <p:cNvSpPr>
                <a:spLocks noEditPoints="1"/>
              </p:cNvSpPr>
              <p:nvPr/>
            </p:nvSpPr>
            <p:spPr bwMode="auto">
              <a:xfrm>
                <a:off x="1327" y="1140"/>
                <a:ext cx="185" cy="75"/>
              </a:xfrm>
              <a:custGeom>
                <a:avLst/>
                <a:gdLst>
                  <a:gd name="T0" fmla="*/ 955 w 955"/>
                  <a:gd name="T1" fmla="*/ 383 h 383"/>
                  <a:gd name="T2" fmla="*/ 0 w 955"/>
                  <a:gd name="T3" fmla="*/ 383 h 383"/>
                  <a:gd name="T4" fmla="*/ 0 w 955"/>
                  <a:gd name="T5" fmla="*/ 323 h 383"/>
                  <a:gd name="T6" fmla="*/ 955 w 955"/>
                  <a:gd name="T7" fmla="*/ 323 h 383"/>
                  <a:gd name="T8" fmla="*/ 955 w 955"/>
                  <a:gd name="T9" fmla="*/ 383 h 383"/>
                  <a:gd name="T10" fmla="*/ 0 w 955"/>
                  <a:gd name="T11" fmla="*/ 0 h 383"/>
                  <a:gd name="T12" fmla="*/ 955 w 955"/>
                  <a:gd name="T13" fmla="*/ 0 h 383"/>
                  <a:gd name="T14" fmla="*/ 955 w 955"/>
                  <a:gd name="T15" fmla="*/ 60 h 383"/>
                  <a:gd name="T16" fmla="*/ 0 w 955"/>
                  <a:gd name="T17" fmla="*/ 60 h 383"/>
                  <a:gd name="T18" fmla="*/ 0 w 955"/>
                  <a:gd name="T1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5" h="383">
                    <a:moveTo>
                      <a:pt x="955" y="383"/>
                    </a:moveTo>
                    <a:lnTo>
                      <a:pt x="0" y="383"/>
                    </a:lnTo>
                    <a:lnTo>
                      <a:pt x="0" y="323"/>
                    </a:lnTo>
                    <a:lnTo>
                      <a:pt x="955" y="323"/>
                    </a:lnTo>
                    <a:lnTo>
                      <a:pt x="955" y="383"/>
                    </a:lnTo>
                    <a:close/>
                    <a:moveTo>
                      <a:pt x="0" y="0"/>
                    </a:moveTo>
                    <a:lnTo>
                      <a:pt x="955" y="0"/>
                    </a:lnTo>
                    <a:lnTo>
                      <a:pt x="955" y="60"/>
                    </a:lnTo>
                    <a:lnTo>
                      <a:pt x="0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AD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40" name="Rectangle 204"/>
              <p:cNvSpPr>
                <a:spLocks noChangeArrowheads="1"/>
              </p:cNvSpPr>
              <p:nvPr/>
            </p:nvSpPr>
            <p:spPr bwMode="auto">
              <a:xfrm>
                <a:off x="1331" y="1120"/>
                <a:ext cx="134" cy="8"/>
              </a:xfrm>
              <a:prstGeom prst="rect">
                <a:avLst/>
              </a:prstGeom>
              <a:solidFill>
                <a:srgbClr val="AAC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41" name="Rectangle 205"/>
              <p:cNvSpPr>
                <a:spLocks noChangeArrowheads="1"/>
              </p:cNvSpPr>
              <p:nvPr/>
            </p:nvSpPr>
            <p:spPr bwMode="auto">
              <a:xfrm>
                <a:off x="1323" y="1128"/>
                <a:ext cx="150" cy="8"/>
              </a:xfrm>
              <a:prstGeom prst="rect">
                <a:avLst/>
              </a:prstGeom>
              <a:solidFill>
                <a:srgbClr val="79A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42" name="Rectangle 206"/>
              <p:cNvSpPr>
                <a:spLocks noChangeArrowheads="1"/>
              </p:cNvSpPr>
              <p:nvPr/>
            </p:nvSpPr>
            <p:spPr bwMode="auto">
              <a:xfrm>
                <a:off x="1387" y="1131"/>
                <a:ext cx="253" cy="10"/>
              </a:xfrm>
              <a:prstGeom prst="rect">
                <a:avLst/>
              </a:prstGeom>
              <a:solidFill>
                <a:srgbClr val="EF7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343" name="Rectangle 207"/>
              <p:cNvSpPr>
                <a:spLocks noChangeArrowheads="1"/>
              </p:cNvSpPr>
              <p:nvPr/>
            </p:nvSpPr>
            <p:spPr bwMode="auto">
              <a:xfrm>
                <a:off x="1140" y="1087"/>
                <a:ext cx="202" cy="3"/>
              </a:xfrm>
              <a:prstGeom prst="rect">
                <a:avLst/>
              </a:prstGeom>
              <a:solidFill>
                <a:srgbClr val="E7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" name="Rectangle 209"/>
            <p:cNvSpPr>
              <a:spLocks noChangeArrowheads="1"/>
            </p:cNvSpPr>
            <p:nvPr/>
          </p:nvSpPr>
          <p:spPr bwMode="auto">
            <a:xfrm>
              <a:off x="1809750" y="1736725"/>
              <a:ext cx="320675" cy="4762"/>
            </a:xfrm>
            <a:prstGeom prst="rect">
              <a:avLst/>
            </a:pr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Rectangle 210"/>
            <p:cNvSpPr>
              <a:spLocks noChangeArrowheads="1"/>
            </p:cNvSpPr>
            <p:nvPr/>
          </p:nvSpPr>
          <p:spPr bwMode="auto">
            <a:xfrm>
              <a:off x="1809750" y="1747838"/>
              <a:ext cx="320675" cy="4762"/>
            </a:xfrm>
            <a:prstGeom prst="rect">
              <a:avLst/>
            </a:pr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Rectangle 211"/>
            <p:cNvSpPr>
              <a:spLocks noChangeArrowheads="1"/>
            </p:cNvSpPr>
            <p:nvPr/>
          </p:nvSpPr>
          <p:spPr bwMode="auto">
            <a:xfrm>
              <a:off x="1809750" y="1758950"/>
              <a:ext cx="320675" cy="4762"/>
            </a:xfrm>
            <a:prstGeom prst="rect">
              <a:avLst/>
            </a:pr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Rectangle 212"/>
            <p:cNvSpPr>
              <a:spLocks noChangeArrowheads="1"/>
            </p:cNvSpPr>
            <p:nvPr/>
          </p:nvSpPr>
          <p:spPr bwMode="auto">
            <a:xfrm>
              <a:off x="1809750" y="1770063"/>
              <a:ext cx="320675" cy="4762"/>
            </a:xfrm>
            <a:prstGeom prst="rect">
              <a:avLst/>
            </a:pr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Rectangle 213"/>
            <p:cNvSpPr>
              <a:spLocks noChangeArrowheads="1"/>
            </p:cNvSpPr>
            <p:nvPr/>
          </p:nvSpPr>
          <p:spPr bwMode="auto">
            <a:xfrm>
              <a:off x="1809750" y="1781175"/>
              <a:ext cx="320675" cy="4762"/>
            </a:xfrm>
            <a:prstGeom prst="rect">
              <a:avLst/>
            </a:pr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Rectangle 214"/>
            <p:cNvSpPr>
              <a:spLocks noChangeArrowheads="1"/>
            </p:cNvSpPr>
            <p:nvPr/>
          </p:nvSpPr>
          <p:spPr bwMode="auto">
            <a:xfrm>
              <a:off x="1809750" y="1730375"/>
              <a:ext cx="32067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Rectangle 215"/>
            <p:cNvSpPr>
              <a:spLocks noChangeArrowheads="1"/>
            </p:cNvSpPr>
            <p:nvPr/>
          </p:nvSpPr>
          <p:spPr bwMode="auto">
            <a:xfrm>
              <a:off x="1809750" y="1741488"/>
              <a:ext cx="32067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Rectangle 216"/>
            <p:cNvSpPr>
              <a:spLocks noChangeArrowheads="1"/>
            </p:cNvSpPr>
            <p:nvPr/>
          </p:nvSpPr>
          <p:spPr bwMode="auto">
            <a:xfrm>
              <a:off x="1809750" y="1752600"/>
              <a:ext cx="32067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Rectangle 217"/>
            <p:cNvSpPr>
              <a:spLocks noChangeArrowheads="1"/>
            </p:cNvSpPr>
            <p:nvPr/>
          </p:nvSpPr>
          <p:spPr bwMode="auto">
            <a:xfrm>
              <a:off x="1809750" y="1763713"/>
              <a:ext cx="32067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218"/>
            <p:cNvSpPr>
              <a:spLocks noChangeArrowheads="1"/>
            </p:cNvSpPr>
            <p:nvPr/>
          </p:nvSpPr>
          <p:spPr bwMode="auto">
            <a:xfrm>
              <a:off x="1809750" y="1774825"/>
              <a:ext cx="32067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Rectangle 219"/>
            <p:cNvSpPr>
              <a:spLocks noChangeArrowheads="1"/>
            </p:cNvSpPr>
            <p:nvPr/>
          </p:nvSpPr>
          <p:spPr bwMode="auto">
            <a:xfrm>
              <a:off x="1809750" y="1785938"/>
              <a:ext cx="32067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Rectangle 220"/>
            <p:cNvSpPr>
              <a:spLocks noChangeArrowheads="1"/>
            </p:cNvSpPr>
            <p:nvPr/>
          </p:nvSpPr>
          <p:spPr bwMode="auto">
            <a:xfrm>
              <a:off x="1809750" y="1792288"/>
              <a:ext cx="320675" cy="3175"/>
            </a:xfrm>
            <a:prstGeom prst="rect">
              <a:avLst/>
            </a:prstGeom>
            <a:solidFill>
              <a:srgbClr val="79A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Freeform 221"/>
            <p:cNvSpPr>
              <a:spLocks/>
            </p:cNvSpPr>
            <p:nvPr/>
          </p:nvSpPr>
          <p:spPr bwMode="auto">
            <a:xfrm>
              <a:off x="2130425" y="1725613"/>
              <a:ext cx="71438" cy="69850"/>
            </a:xfrm>
            <a:custGeom>
              <a:avLst/>
              <a:gdLst>
                <a:gd name="T0" fmla="*/ 0 w 229"/>
                <a:gd name="T1" fmla="*/ 0 h 228"/>
                <a:gd name="T2" fmla="*/ 162 w 229"/>
                <a:gd name="T3" fmla="*/ 67 h 228"/>
                <a:gd name="T4" fmla="*/ 162 w 229"/>
                <a:gd name="T5" fmla="*/ 67 h 228"/>
                <a:gd name="T6" fmla="*/ 229 w 229"/>
                <a:gd name="T7" fmla="*/ 228 h 228"/>
                <a:gd name="T8" fmla="*/ 167 w 229"/>
                <a:gd name="T9" fmla="*/ 228 h 228"/>
                <a:gd name="T10" fmla="*/ 118 w 229"/>
                <a:gd name="T11" fmla="*/ 110 h 228"/>
                <a:gd name="T12" fmla="*/ 118 w 229"/>
                <a:gd name="T13" fmla="*/ 110 h 228"/>
                <a:gd name="T14" fmla="*/ 0 w 229"/>
                <a:gd name="T15" fmla="*/ 61 h 228"/>
                <a:gd name="T16" fmla="*/ 0 w 229"/>
                <a:gd name="T17" fmla="*/ 61 h 228"/>
                <a:gd name="T18" fmla="*/ 0 w 229"/>
                <a:gd name="T1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228">
                  <a:moveTo>
                    <a:pt x="0" y="0"/>
                  </a:moveTo>
                  <a:cubicBezTo>
                    <a:pt x="63" y="0"/>
                    <a:pt x="120" y="25"/>
                    <a:pt x="162" y="67"/>
                  </a:cubicBezTo>
                  <a:lnTo>
                    <a:pt x="162" y="67"/>
                  </a:lnTo>
                  <a:cubicBezTo>
                    <a:pt x="203" y="108"/>
                    <a:pt x="229" y="165"/>
                    <a:pt x="229" y="228"/>
                  </a:cubicBezTo>
                  <a:lnTo>
                    <a:pt x="167" y="228"/>
                  </a:lnTo>
                  <a:cubicBezTo>
                    <a:pt x="167" y="182"/>
                    <a:pt x="148" y="140"/>
                    <a:pt x="118" y="110"/>
                  </a:cubicBezTo>
                  <a:lnTo>
                    <a:pt x="118" y="110"/>
                  </a:lnTo>
                  <a:cubicBezTo>
                    <a:pt x="88" y="80"/>
                    <a:pt x="46" y="61"/>
                    <a:pt x="0" y="61"/>
                  </a:cubicBez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222"/>
            <p:cNvSpPr>
              <a:spLocks/>
            </p:cNvSpPr>
            <p:nvPr/>
          </p:nvSpPr>
          <p:spPr bwMode="auto">
            <a:xfrm>
              <a:off x="2130425" y="1730375"/>
              <a:ext cx="65088" cy="65087"/>
            </a:xfrm>
            <a:custGeom>
              <a:avLst/>
              <a:gdLst>
                <a:gd name="T0" fmla="*/ 0 w 211"/>
                <a:gd name="T1" fmla="*/ 0 h 210"/>
                <a:gd name="T2" fmla="*/ 149 w 211"/>
                <a:gd name="T3" fmla="*/ 61 h 210"/>
                <a:gd name="T4" fmla="*/ 149 w 211"/>
                <a:gd name="T5" fmla="*/ 62 h 210"/>
                <a:gd name="T6" fmla="*/ 211 w 211"/>
                <a:gd name="T7" fmla="*/ 210 h 210"/>
                <a:gd name="T8" fmla="*/ 154 w 211"/>
                <a:gd name="T9" fmla="*/ 210 h 210"/>
                <a:gd name="T10" fmla="*/ 109 w 211"/>
                <a:gd name="T11" fmla="*/ 102 h 210"/>
                <a:gd name="T12" fmla="*/ 109 w 211"/>
                <a:gd name="T13" fmla="*/ 102 h 210"/>
                <a:gd name="T14" fmla="*/ 0 w 211"/>
                <a:gd name="T15" fmla="*/ 56 h 210"/>
                <a:gd name="T16" fmla="*/ 0 w 211"/>
                <a:gd name="T17" fmla="*/ 56 h 210"/>
                <a:gd name="T18" fmla="*/ 0 w 211"/>
                <a:gd name="T1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0">
                  <a:moveTo>
                    <a:pt x="0" y="0"/>
                  </a:moveTo>
                  <a:cubicBezTo>
                    <a:pt x="58" y="0"/>
                    <a:pt x="111" y="23"/>
                    <a:pt x="149" y="61"/>
                  </a:cubicBezTo>
                  <a:lnTo>
                    <a:pt x="149" y="62"/>
                  </a:lnTo>
                  <a:cubicBezTo>
                    <a:pt x="187" y="100"/>
                    <a:pt x="211" y="152"/>
                    <a:pt x="211" y="210"/>
                  </a:cubicBezTo>
                  <a:lnTo>
                    <a:pt x="154" y="210"/>
                  </a:lnTo>
                  <a:cubicBezTo>
                    <a:pt x="154" y="168"/>
                    <a:pt x="137" y="129"/>
                    <a:pt x="109" y="102"/>
                  </a:cubicBezTo>
                  <a:lnTo>
                    <a:pt x="109" y="102"/>
                  </a:lnTo>
                  <a:cubicBezTo>
                    <a:pt x="81" y="74"/>
                    <a:pt x="42" y="56"/>
                    <a:pt x="0" y="56"/>
                  </a:cubicBez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223"/>
            <p:cNvSpPr>
              <a:spLocks/>
            </p:cNvSpPr>
            <p:nvPr/>
          </p:nvSpPr>
          <p:spPr bwMode="auto">
            <a:xfrm>
              <a:off x="2130425" y="1736725"/>
              <a:ext cx="60325" cy="58737"/>
            </a:xfrm>
            <a:custGeom>
              <a:avLst/>
              <a:gdLst>
                <a:gd name="T0" fmla="*/ 0 w 193"/>
                <a:gd name="T1" fmla="*/ 0 h 192"/>
                <a:gd name="T2" fmla="*/ 136 w 193"/>
                <a:gd name="T3" fmla="*/ 56 h 192"/>
                <a:gd name="T4" fmla="*/ 136 w 193"/>
                <a:gd name="T5" fmla="*/ 56 h 192"/>
                <a:gd name="T6" fmla="*/ 193 w 193"/>
                <a:gd name="T7" fmla="*/ 192 h 192"/>
                <a:gd name="T8" fmla="*/ 141 w 193"/>
                <a:gd name="T9" fmla="*/ 192 h 192"/>
                <a:gd name="T10" fmla="*/ 99 w 193"/>
                <a:gd name="T11" fmla="*/ 93 h 192"/>
                <a:gd name="T12" fmla="*/ 99 w 193"/>
                <a:gd name="T13" fmla="*/ 93 h 192"/>
                <a:gd name="T14" fmla="*/ 0 w 193"/>
                <a:gd name="T15" fmla="*/ 52 h 192"/>
                <a:gd name="T16" fmla="*/ 0 w 193"/>
                <a:gd name="T17" fmla="*/ 52 h 192"/>
                <a:gd name="T18" fmla="*/ 0 w 193"/>
                <a:gd name="T1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2">
                  <a:moveTo>
                    <a:pt x="0" y="0"/>
                  </a:moveTo>
                  <a:cubicBezTo>
                    <a:pt x="53" y="0"/>
                    <a:pt x="101" y="21"/>
                    <a:pt x="136" y="56"/>
                  </a:cubicBezTo>
                  <a:lnTo>
                    <a:pt x="136" y="56"/>
                  </a:lnTo>
                  <a:cubicBezTo>
                    <a:pt x="171" y="91"/>
                    <a:pt x="193" y="139"/>
                    <a:pt x="193" y="192"/>
                  </a:cubicBezTo>
                  <a:lnTo>
                    <a:pt x="141" y="192"/>
                  </a:lnTo>
                  <a:cubicBezTo>
                    <a:pt x="141" y="153"/>
                    <a:pt x="125" y="118"/>
                    <a:pt x="99" y="93"/>
                  </a:cubicBezTo>
                  <a:lnTo>
                    <a:pt x="99" y="93"/>
                  </a:lnTo>
                  <a:cubicBezTo>
                    <a:pt x="74" y="67"/>
                    <a:pt x="39" y="52"/>
                    <a:pt x="0" y="52"/>
                  </a:cubicBez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224"/>
            <p:cNvSpPr>
              <a:spLocks/>
            </p:cNvSpPr>
            <p:nvPr/>
          </p:nvSpPr>
          <p:spPr bwMode="auto">
            <a:xfrm>
              <a:off x="2130425" y="1741488"/>
              <a:ext cx="53975" cy="53975"/>
            </a:xfrm>
            <a:custGeom>
              <a:avLst/>
              <a:gdLst>
                <a:gd name="T0" fmla="*/ 0 w 174"/>
                <a:gd name="T1" fmla="*/ 0 h 174"/>
                <a:gd name="T2" fmla="*/ 123 w 174"/>
                <a:gd name="T3" fmla="*/ 51 h 174"/>
                <a:gd name="T4" fmla="*/ 123 w 174"/>
                <a:gd name="T5" fmla="*/ 51 h 174"/>
                <a:gd name="T6" fmla="*/ 174 w 174"/>
                <a:gd name="T7" fmla="*/ 174 h 174"/>
                <a:gd name="T8" fmla="*/ 127 w 174"/>
                <a:gd name="T9" fmla="*/ 174 h 174"/>
                <a:gd name="T10" fmla="*/ 90 w 174"/>
                <a:gd name="T11" fmla="*/ 84 h 174"/>
                <a:gd name="T12" fmla="*/ 90 w 174"/>
                <a:gd name="T13" fmla="*/ 84 h 174"/>
                <a:gd name="T14" fmla="*/ 0 w 174"/>
                <a:gd name="T15" fmla="*/ 47 h 174"/>
                <a:gd name="T16" fmla="*/ 0 w 174"/>
                <a:gd name="T17" fmla="*/ 47 h 174"/>
                <a:gd name="T18" fmla="*/ 0 w 174"/>
                <a:gd name="T1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174">
                  <a:moveTo>
                    <a:pt x="0" y="0"/>
                  </a:moveTo>
                  <a:cubicBezTo>
                    <a:pt x="48" y="0"/>
                    <a:pt x="92" y="19"/>
                    <a:pt x="123" y="51"/>
                  </a:cubicBezTo>
                  <a:lnTo>
                    <a:pt x="123" y="51"/>
                  </a:lnTo>
                  <a:cubicBezTo>
                    <a:pt x="155" y="83"/>
                    <a:pt x="174" y="126"/>
                    <a:pt x="174" y="174"/>
                  </a:cubicBezTo>
                  <a:lnTo>
                    <a:pt x="127" y="174"/>
                  </a:lnTo>
                  <a:cubicBezTo>
                    <a:pt x="127" y="139"/>
                    <a:pt x="113" y="107"/>
                    <a:pt x="90" y="84"/>
                  </a:cubicBezTo>
                  <a:lnTo>
                    <a:pt x="90" y="84"/>
                  </a:lnTo>
                  <a:cubicBezTo>
                    <a:pt x="67" y="61"/>
                    <a:pt x="35" y="47"/>
                    <a:pt x="0" y="47"/>
                  </a:cubicBez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225"/>
            <p:cNvSpPr>
              <a:spLocks/>
            </p:cNvSpPr>
            <p:nvPr/>
          </p:nvSpPr>
          <p:spPr bwMode="auto">
            <a:xfrm>
              <a:off x="2130425" y="1747838"/>
              <a:ext cx="49213" cy="47625"/>
            </a:xfrm>
            <a:custGeom>
              <a:avLst/>
              <a:gdLst>
                <a:gd name="T0" fmla="*/ 0 w 156"/>
                <a:gd name="T1" fmla="*/ 0 h 156"/>
                <a:gd name="T2" fmla="*/ 111 w 156"/>
                <a:gd name="T3" fmla="*/ 46 h 156"/>
                <a:gd name="T4" fmla="*/ 111 w 156"/>
                <a:gd name="T5" fmla="*/ 46 h 156"/>
                <a:gd name="T6" fmla="*/ 156 w 156"/>
                <a:gd name="T7" fmla="*/ 156 h 156"/>
                <a:gd name="T8" fmla="*/ 114 w 156"/>
                <a:gd name="T9" fmla="*/ 156 h 156"/>
                <a:gd name="T10" fmla="*/ 81 w 156"/>
                <a:gd name="T11" fmla="*/ 76 h 156"/>
                <a:gd name="T12" fmla="*/ 81 w 156"/>
                <a:gd name="T13" fmla="*/ 76 h 156"/>
                <a:gd name="T14" fmla="*/ 0 w 156"/>
                <a:gd name="T15" fmla="*/ 42 h 156"/>
                <a:gd name="T16" fmla="*/ 0 w 156"/>
                <a:gd name="T17" fmla="*/ 42 h 156"/>
                <a:gd name="T18" fmla="*/ 0 w 156"/>
                <a:gd name="T1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0" y="0"/>
                  </a:moveTo>
                  <a:cubicBezTo>
                    <a:pt x="43" y="0"/>
                    <a:pt x="82" y="17"/>
                    <a:pt x="111" y="46"/>
                  </a:cubicBezTo>
                  <a:lnTo>
                    <a:pt x="111" y="46"/>
                  </a:lnTo>
                  <a:cubicBezTo>
                    <a:pt x="139" y="74"/>
                    <a:pt x="156" y="113"/>
                    <a:pt x="156" y="156"/>
                  </a:cubicBezTo>
                  <a:lnTo>
                    <a:pt x="114" y="156"/>
                  </a:lnTo>
                  <a:cubicBezTo>
                    <a:pt x="114" y="125"/>
                    <a:pt x="101" y="96"/>
                    <a:pt x="81" y="76"/>
                  </a:cubicBezTo>
                  <a:lnTo>
                    <a:pt x="81" y="76"/>
                  </a:lnTo>
                  <a:cubicBezTo>
                    <a:pt x="60" y="55"/>
                    <a:pt x="32" y="42"/>
                    <a:pt x="0" y="42"/>
                  </a:cubicBez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226"/>
            <p:cNvSpPr>
              <a:spLocks/>
            </p:cNvSpPr>
            <p:nvPr/>
          </p:nvSpPr>
          <p:spPr bwMode="auto">
            <a:xfrm>
              <a:off x="2130425" y="1752600"/>
              <a:ext cx="42863" cy="42862"/>
            </a:xfrm>
            <a:custGeom>
              <a:avLst/>
              <a:gdLst>
                <a:gd name="T0" fmla="*/ 0 w 138"/>
                <a:gd name="T1" fmla="*/ 0 h 138"/>
                <a:gd name="T2" fmla="*/ 98 w 138"/>
                <a:gd name="T3" fmla="*/ 40 h 138"/>
                <a:gd name="T4" fmla="*/ 98 w 138"/>
                <a:gd name="T5" fmla="*/ 41 h 138"/>
                <a:gd name="T6" fmla="*/ 138 w 138"/>
                <a:gd name="T7" fmla="*/ 138 h 138"/>
                <a:gd name="T8" fmla="*/ 101 w 138"/>
                <a:gd name="T9" fmla="*/ 138 h 138"/>
                <a:gd name="T10" fmla="*/ 71 w 138"/>
                <a:gd name="T11" fmla="*/ 67 h 138"/>
                <a:gd name="T12" fmla="*/ 71 w 138"/>
                <a:gd name="T13" fmla="*/ 67 h 138"/>
                <a:gd name="T14" fmla="*/ 0 w 138"/>
                <a:gd name="T15" fmla="*/ 37 h 138"/>
                <a:gd name="T16" fmla="*/ 0 w 138"/>
                <a:gd name="T17" fmla="*/ 37 h 138"/>
                <a:gd name="T18" fmla="*/ 0 w 138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38" y="0"/>
                    <a:pt x="73" y="15"/>
                    <a:pt x="98" y="40"/>
                  </a:cubicBezTo>
                  <a:lnTo>
                    <a:pt x="98" y="41"/>
                  </a:lnTo>
                  <a:cubicBezTo>
                    <a:pt x="123" y="66"/>
                    <a:pt x="138" y="100"/>
                    <a:pt x="138" y="138"/>
                  </a:cubicBezTo>
                  <a:lnTo>
                    <a:pt x="101" y="138"/>
                  </a:lnTo>
                  <a:cubicBezTo>
                    <a:pt x="101" y="110"/>
                    <a:pt x="90" y="85"/>
                    <a:pt x="71" y="67"/>
                  </a:cubicBezTo>
                  <a:lnTo>
                    <a:pt x="71" y="67"/>
                  </a:lnTo>
                  <a:cubicBezTo>
                    <a:pt x="53" y="49"/>
                    <a:pt x="28" y="37"/>
                    <a:pt x="0" y="37"/>
                  </a:cubicBez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227"/>
            <p:cNvSpPr>
              <a:spLocks/>
            </p:cNvSpPr>
            <p:nvPr/>
          </p:nvSpPr>
          <p:spPr bwMode="auto">
            <a:xfrm>
              <a:off x="2130425" y="1758950"/>
              <a:ext cx="38100" cy="36512"/>
            </a:xfrm>
            <a:custGeom>
              <a:avLst/>
              <a:gdLst>
                <a:gd name="T0" fmla="*/ 0 w 120"/>
                <a:gd name="T1" fmla="*/ 0 h 120"/>
                <a:gd name="T2" fmla="*/ 85 w 120"/>
                <a:gd name="T3" fmla="*/ 35 h 120"/>
                <a:gd name="T4" fmla="*/ 85 w 120"/>
                <a:gd name="T5" fmla="*/ 35 h 120"/>
                <a:gd name="T6" fmla="*/ 120 w 120"/>
                <a:gd name="T7" fmla="*/ 120 h 120"/>
                <a:gd name="T8" fmla="*/ 88 w 120"/>
                <a:gd name="T9" fmla="*/ 120 h 120"/>
                <a:gd name="T10" fmla="*/ 62 w 120"/>
                <a:gd name="T11" fmla="*/ 58 h 120"/>
                <a:gd name="T12" fmla="*/ 62 w 120"/>
                <a:gd name="T13" fmla="*/ 58 h 120"/>
                <a:gd name="T14" fmla="*/ 0 w 120"/>
                <a:gd name="T15" fmla="*/ 32 h 120"/>
                <a:gd name="T16" fmla="*/ 0 w 120"/>
                <a:gd name="T17" fmla="*/ 32 h 120"/>
                <a:gd name="T18" fmla="*/ 0 w 120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0" y="0"/>
                  </a:moveTo>
                  <a:cubicBezTo>
                    <a:pt x="33" y="0"/>
                    <a:pt x="63" y="13"/>
                    <a:pt x="85" y="35"/>
                  </a:cubicBezTo>
                  <a:lnTo>
                    <a:pt x="85" y="35"/>
                  </a:lnTo>
                  <a:cubicBezTo>
                    <a:pt x="107" y="57"/>
                    <a:pt x="120" y="87"/>
                    <a:pt x="120" y="120"/>
                  </a:cubicBezTo>
                  <a:lnTo>
                    <a:pt x="88" y="120"/>
                  </a:lnTo>
                  <a:cubicBezTo>
                    <a:pt x="88" y="96"/>
                    <a:pt x="78" y="74"/>
                    <a:pt x="62" y="58"/>
                  </a:cubicBezTo>
                  <a:lnTo>
                    <a:pt x="62" y="58"/>
                  </a:lnTo>
                  <a:cubicBezTo>
                    <a:pt x="46" y="42"/>
                    <a:pt x="24" y="32"/>
                    <a:pt x="0" y="32"/>
                  </a:cubicBez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228"/>
            <p:cNvSpPr>
              <a:spLocks/>
            </p:cNvSpPr>
            <p:nvPr/>
          </p:nvSpPr>
          <p:spPr bwMode="auto">
            <a:xfrm>
              <a:off x="2130425" y="1763713"/>
              <a:ext cx="31750" cy="31750"/>
            </a:xfrm>
            <a:custGeom>
              <a:avLst/>
              <a:gdLst>
                <a:gd name="T0" fmla="*/ 0 w 102"/>
                <a:gd name="T1" fmla="*/ 0 h 102"/>
                <a:gd name="T2" fmla="*/ 72 w 102"/>
                <a:gd name="T3" fmla="*/ 30 h 102"/>
                <a:gd name="T4" fmla="*/ 72 w 102"/>
                <a:gd name="T5" fmla="*/ 30 h 102"/>
                <a:gd name="T6" fmla="*/ 102 w 102"/>
                <a:gd name="T7" fmla="*/ 102 h 102"/>
                <a:gd name="T8" fmla="*/ 75 w 102"/>
                <a:gd name="T9" fmla="*/ 102 h 102"/>
                <a:gd name="T10" fmla="*/ 53 w 102"/>
                <a:gd name="T11" fmla="*/ 50 h 102"/>
                <a:gd name="T12" fmla="*/ 53 w 102"/>
                <a:gd name="T13" fmla="*/ 50 h 102"/>
                <a:gd name="T14" fmla="*/ 0 w 102"/>
                <a:gd name="T15" fmla="*/ 28 h 102"/>
                <a:gd name="T16" fmla="*/ 0 w 102"/>
                <a:gd name="T17" fmla="*/ 28 h 102"/>
                <a:gd name="T18" fmla="*/ 0 w 102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2">
                  <a:moveTo>
                    <a:pt x="0" y="0"/>
                  </a:moveTo>
                  <a:cubicBezTo>
                    <a:pt x="28" y="0"/>
                    <a:pt x="54" y="12"/>
                    <a:pt x="72" y="30"/>
                  </a:cubicBezTo>
                  <a:lnTo>
                    <a:pt x="72" y="30"/>
                  </a:lnTo>
                  <a:cubicBezTo>
                    <a:pt x="91" y="49"/>
                    <a:pt x="102" y="74"/>
                    <a:pt x="102" y="102"/>
                  </a:cubicBezTo>
                  <a:lnTo>
                    <a:pt x="75" y="102"/>
                  </a:lnTo>
                  <a:cubicBezTo>
                    <a:pt x="75" y="82"/>
                    <a:pt x="66" y="63"/>
                    <a:pt x="53" y="50"/>
                  </a:cubicBezTo>
                  <a:lnTo>
                    <a:pt x="53" y="50"/>
                  </a:lnTo>
                  <a:cubicBezTo>
                    <a:pt x="39" y="36"/>
                    <a:pt x="21" y="28"/>
                    <a:pt x="0" y="28"/>
                  </a:cubicBez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229"/>
            <p:cNvSpPr>
              <a:spLocks/>
            </p:cNvSpPr>
            <p:nvPr/>
          </p:nvSpPr>
          <p:spPr bwMode="auto">
            <a:xfrm>
              <a:off x="2130425" y="1770063"/>
              <a:ext cx="26988" cy="25400"/>
            </a:xfrm>
            <a:custGeom>
              <a:avLst/>
              <a:gdLst>
                <a:gd name="T0" fmla="*/ 0 w 84"/>
                <a:gd name="T1" fmla="*/ 0 h 84"/>
                <a:gd name="T2" fmla="*/ 59 w 84"/>
                <a:gd name="T3" fmla="*/ 25 h 84"/>
                <a:gd name="T4" fmla="*/ 59 w 84"/>
                <a:gd name="T5" fmla="*/ 25 h 84"/>
                <a:gd name="T6" fmla="*/ 84 w 84"/>
                <a:gd name="T7" fmla="*/ 84 h 84"/>
                <a:gd name="T8" fmla="*/ 61 w 84"/>
                <a:gd name="T9" fmla="*/ 84 h 84"/>
                <a:gd name="T10" fmla="*/ 43 w 84"/>
                <a:gd name="T11" fmla="*/ 41 h 84"/>
                <a:gd name="T12" fmla="*/ 43 w 84"/>
                <a:gd name="T13" fmla="*/ 41 h 84"/>
                <a:gd name="T14" fmla="*/ 0 w 84"/>
                <a:gd name="T15" fmla="*/ 23 h 84"/>
                <a:gd name="T16" fmla="*/ 0 w 84"/>
                <a:gd name="T17" fmla="*/ 23 h 84"/>
                <a:gd name="T18" fmla="*/ 0 w 84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0" y="0"/>
                  </a:moveTo>
                  <a:cubicBezTo>
                    <a:pt x="23" y="0"/>
                    <a:pt x="44" y="10"/>
                    <a:pt x="59" y="25"/>
                  </a:cubicBezTo>
                  <a:lnTo>
                    <a:pt x="59" y="25"/>
                  </a:lnTo>
                  <a:cubicBezTo>
                    <a:pt x="75" y="40"/>
                    <a:pt x="84" y="61"/>
                    <a:pt x="84" y="84"/>
                  </a:cubicBezTo>
                  <a:lnTo>
                    <a:pt x="61" y="84"/>
                  </a:lnTo>
                  <a:cubicBezTo>
                    <a:pt x="61" y="67"/>
                    <a:pt x="54" y="52"/>
                    <a:pt x="43" y="41"/>
                  </a:cubicBezTo>
                  <a:lnTo>
                    <a:pt x="43" y="41"/>
                  </a:lnTo>
                  <a:cubicBezTo>
                    <a:pt x="32" y="30"/>
                    <a:pt x="17" y="23"/>
                    <a:pt x="0" y="23"/>
                  </a:cubicBez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230"/>
            <p:cNvSpPr>
              <a:spLocks/>
            </p:cNvSpPr>
            <p:nvPr/>
          </p:nvSpPr>
          <p:spPr bwMode="auto">
            <a:xfrm>
              <a:off x="2130425" y="1774825"/>
              <a:ext cx="20638" cy="20637"/>
            </a:xfrm>
            <a:custGeom>
              <a:avLst/>
              <a:gdLst>
                <a:gd name="T0" fmla="*/ 0 w 66"/>
                <a:gd name="T1" fmla="*/ 0 h 66"/>
                <a:gd name="T2" fmla="*/ 47 w 66"/>
                <a:gd name="T3" fmla="*/ 19 h 66"/>
                <a:gd name="T4" fmla="*/ 47 w 66"/>
                <a:gd name="T5" fmla="*/ 19 h 66"/>
                <a:gd name="T6" fmla="*/ 66 w 66"/>
                <a:gd name="T7" fmla="*/ 66 h 66"/>
                <a:gd name="T8" fmla="*/ 57 w 66"/>
                <a:gd name="T9" fmla="*/ 66 h 66"/>
                <a:gd name="T10" fmla="*/ 48 w 66"/>
                <a:gd name="T11" fmla="*/ 66 h 66"/>
                <a:gd name="T12" fmla="*/ 0 w 66"/>
                <a:gd name="T13" fmla="*/ 66 h 66"/>
                <a:gd name="T14" fmla="*/ 0 w 66"/>
                <a:gd name="T15" fmla="*/ 47 h 66"/>
                <a:gd name="T16" fmla="*/ 0 w 66"/>
                <a:gd name="T17" fmla="*/ 43 h 66"/>
                <a:gd name="T18" fmla="*/ 0 w 66"/>
                <a:gd name="T19" fmla="*/ 18 h 66"/>
                <a:gd name="T20" fmla="*/ 0 w 66"/>
                <a:gd name="T21" fmla="*/ 18 h 66"/>
                <a:gd name="T22" fmla="*/ 0 w 66"/>
                <a:gd name="T23" fmla="*/ 15 h 66"/>
                <a:gd name="T24" fmla="*/ 0 w 66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0" y="0"/>
                  </a:moveTo>
                  <a:cubicBezTo>
                    <a:pt x="18" y="0"/>
                    <a:pt x="35" y="7"/>
                    <a:pt x="47" y="19"/>
                  </a:cubicBezTo>
                  <a:lnTo>
                    <a:pt x="47" y="19"/>
                  </a:lnTo>
                  <a:cubicBezTo>
                    <a:pt x="59" y="32"/>
                    <a:pt x="66" y="48"/>
                    <a:pt x="66" y="66"/>
                  </a:cubicBezTo>
                  <a:lnTo>
                    <a:pt x="57" y="66"/>
                  </a:lnTo>
                  <a:lnTo>
                    <a:pt x="48" y="66"/>
                  </a:lnTo>
                  <a:lnTo>
                    <a:pt x="0" y="66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231"/>
            <p:cNvSpPr>
              <a:spLocks/>
            </p:cNvSpPr>
            <p:nvPr/>
          </p:nvSpPr>
          <p:spPr bwMode="auto">
            <a:xfrm>
              <a:off x="2130425" y="1781175"/>
              <a:ext cx="15875" cy="14287"/>
            </a:xfrm>
            <a:custGeom>
              <a:avLst/>
              <a:gdLst>
                <a:gd name="T0" fmla="*/ 0 w 48"/>
                <a:gd name="T1" fmla="*/ 0 h 48"/>
                <a:gd name="T2" fmla="*/ 34 w 48"/>
                <a:gd name="T3" fmla="*/ 14 h 48"/>
                <a:gd name="T4" fmla="*/ 34 w 48"/>
                <a:gd name="T5" fmla="*/ 14 h 48"/>
                <a:gd name="T6" fmla="*/ 48 w 48"/>
                <a:gd name="T7" fmla="*/ 48 h 48"/>
                <a:gd name="T8" fmla="*/ 42 w 48"/>
                <a:gd name="T9" fmla="*/ 48 h 48"/>
                <a:gd name="T10" fmla="*/ 35 w 48"/>
                <a:gd name="T11" fmla="*/ 48 h 48"/>
                <a:gd name="T12" fmla="*/ 0 w 48"/>
                <a:gd name="T13" fmla="*/ 48 h 48"/>
                <a:gd name="T14" fmla="*/ 0 w 48"/>
                <a:gd name="T15" fmla="*/ 34 h 48"/>
                <a:gd name="T16" fmla="*/ 0 w 48"/>
                <a:gd name="T17" fmla="*/ 31 h 48"/>
                <a:gd name="T18" fmla="*/ 0 w 48"/>
                <a:gd name="T19" fmla="*/ 13 h 48"/>
                <a:gd name="T20" fmla="*/ 0 w 48"/>
                <a:gd name="T21" fmla="*/ 13 h 48"/>
                <a:gd name="T22" fmla="*/ 0 w 48"/>
                <a:gd name="T23" fmla="*/ 11 h 48"/>
                <a:gd name="T24" fmla="*/ 0 w 4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13" y="0"/>
                    <a:pt x="25" y="5"/>
                    <a:pt x="34" y="14"/>
                  </a:cubicBezTo>
                  <a:lnTo>
                    <a:pt x="34" y="14"/>
                  </a:lnTo>
                  <a:cubicBezTo>
                    <a:pt x="43" y="23"/>
                    <a:pt x="48" y="35"/>
                    <a:pt x="48" y="48"/>
                  </a:cubicBezTo>
                  <a:lnTo>
                    <a:pt x="42" y="48"/>
                  </a:lnTo>
                  <a:lnTo>
                    <a:pt x="35" y="48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232"/>
            <p:cNvSpPr>
              <a:spLocks/>
            </p:cNvSpPr>
            <p:nvPr/>
          </p:nvSpPr>
          <p:spPr bwMode="auto">
            <a:xfrm>
              <a:off x="2130425" y="1785938"/>
              <a:ext cx="9525" cy="9525"/>
            </a:xfrm>
            <a:custGeom>
              <a:avLst/>
              <a:gdLst>
                <a:gd name="T0" fmla="*/ 0 w 30"/>
                <a:gd name="T1" fmla="*/ 0 h 30"/>
                <a:gd name="T2" fmla="*/ 21 w 30"/>
                <a:gd name="T3" fmla="*/ 9 h 30"/>
                <a:gd name="T4" fmla="*/ 21 w 30"/>
                <a:gd name="T5" fmla="*/ 9 h 30"/>
                <a:gd name="T6" fmla="*/ 30 w 30"/>
                <a:gd name="T7" fmla="*/ 30 h 30"/>
                <a:gd name="T8" fmla="*/ 0 w 30"/>
                <a:gd name="T9" fmla="*/ 30 h 30"/>
                <a:gd name="T10" fmla="*/ 0 w 30"/>
                <a:gd name="T11" fmla="*/ 22 h 30"/>
                <a:gd name="T12" fmla="*/ 0 w 30"/>
                <a:gd name="T13" fmla="*/ 20 h 30"/>
                <a:gd name="T14" fmla="*/ 0 w 30"/>
                <a:gd name="T15" fmla="*/ 8 h 30"/>
                <a:gd name="T16" fmla="*/ 0 w 30"/>
                <a:gd name="T17" fmla="*/ 8 h 30"/>
                <a:gd name="T18" fmla="*/ 0 w 30"/>
                <a:gd name="T19" fmla="*/ 7 h 30"/>
                <a:gd name="T20" fmla="*/ 0 w 30"/>
                <a:gd name="T2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0">
                  <a:moveTo>
                    <a:pt x="0" y="0"/>
                  </a:moveTo>
                  <a:cubicBezTo>
                    <a:pt x="8" y="0"/>
                    <a:pt x="16" y="4"/>
                    <a:pt x="21" y="9"/>
                  </a:cubicBezTo>
                  <a:lnTo>
                    <a:pt x="21" y="9"/>
                  </a:lnTo>
                  <a:cubicBezTo>
                    <a:pt x="27" y="14"/>
                    <a:pt x="30" y="22"/>
                    <a:pt x="30" y="30"/>
                  </a:cubicBezTo>
                  <a:lnTo>
                    <a:pt x="0" y="30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233"/>
            <p:cNvSpPr>
              <a:spLocks/>
            </p:cNvSpPr>
            <p:nvPr/>
          </p:nvSpPr>
          <p:spPr bwMode="auto">
            <a:xfrm>
              <a:off x="2130425" y="1792288"/>
              <a:ext cx="4763" cy="3175"/>
            </a:xfrm>
            <a:custGeom>
              <a:avLst/>
              <a:gdLst>
                <a:gd name="T0" fmla="*/ 0 w 12"/>
                <a:gd name="T1" fmla="*/ 0 h 12"/>
                <a:gd name="T2" fmla="*/ 9 w 12"/>
                <a:gd name="T3" fmla="*/ 4 h 12"/>
                <a:gd name="T4" fmla="*/ 9 w 12"/>
                <a:gd name="T5" fmla="*/ 4 h 12"/>
                <a:gd name="T6" fmla="*/ 12 w 12"/>
                <a:gd name="T7" fmla="*/ 12 h 12"/>
                <a:gd name="T8" fmla="*/ 0 w 12"/>
                <a:gd name="T9" fmla="*/ 12 h 12"/>
                <a:gd name="T10" fmla="*/ 0 w 12"/>
                <a:gd name="T11" fmla="*/ 9 h 12"/>
                <a:gd name="T12" fmla="*/ 0 w 12"/>
                <a:gd name="T13" fmla="*/ 8 h 12"/>
                <a:gd name="T14" fmla="*/ 0 w 12"/>
                <a:gd name="T15" fmla="*/ 3 h 12"/>
                <a:gd name="T16" fmla="*/ 0 w 12"/>
                <a:gd name="T17" fmla="*/ 3 h 12"/>
                <a:gd name="T18" fmla="*/ 0 w 12"/>
                <a:gd name="T19" fmla="*/ 3 h 12"/>
                <a:gd name="T20" fmla="*/ 0 w 12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cubicBezTo>
                    <a:pt x="3" y="0"/>
                    <a:pt x="6" y="2"/>
                    <a:pt x="9" y="4"/>
                  </a:cubicBezTo>
                  <a:lnTo>
                    <a:pt x="9" y="4"/>
                  </a:lnTo>
                  <a:cubicBezTo>
                    <a:pt x="11" y="6"/>
                    <a:pt x="12" y="9"/>
                    <a:pt x="12" y="12"/>
                  </a:cubicBezTo>
                  <a:lnTo>
                    <a:pt x="0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9A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Rectangle 234"/>
            <p:cNvSpPr>
              <a:spLocks noChangeArrowheads="1"/>
            </p:cNvSpPr>
            <p:nvPr/>
          </p:nvSpPr>
          <p:spPr bwMode="auto">
            <a:xfrm>
              <a:off x="2271713" y="1725613"/>
              <a:ext cx="320675" cy="4762"/>
            </a:xfrm>
            <a:prstGeom prst="rect">
              <a:avLst/>
            </a:pr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Rectangle 235"/>
            <p:cNvSpPr>
              <a:spLocks noChangeArrowheads="1"/>
            </p:cNvSpPr>
            <p:nvPr/>
          </p:nvSpPr>
          <p:spPr bwMode="auto">
            <a:xfrm>
              <a:off x="2271713" y="1736725"/>
              <a:ext cx="320675" cy="4762"/>
            </a:xfrm>
            <a:prstGeom prst="rect">
              <a:avLst/>
            </a:pr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Rectangle 236"/>
            <p:cNvSpPr>
              <a:spLocks noChangeArrowheads="1"/>
            </p:cNvSpPr>
            <p:nvPr/>
          </p:nvSpPr>
          <p:spPr bwMode="auto">
            <a:xfrm>
              <a:off x="2271713" y="1747838"/>
              <a:ext cx="320675" cy="4762"/>
            </a:xfrm>
            <a:prstGeom prst="rect">
              <a:avLst/>
            </a:pr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Rectangle 237"/>
            <p:cNvSpPr>
              <a:spLocks noChangeArrowheads="1"/>
            </p:cNvSpPr>
            <p:nvPr/>
          </p:nvSpPr>
          <p:spPr bwMode="auto">
            <a:xfrm>
              <a:off x="2271713" y="1758950"/>
              <a:ext cx="320675" cy="4762"/>
            </a:xfrm>
            <a:prstGeom prst="rect">
              <a:avLst/>
            </a:pr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Rectangle 238"/>
            <p:cNvSpPr>
              <a:spLocks noChangeArrowheads="1"/>
            </p:cNvSpPr>
            <p:nvPr/>
          </p:nvSpPr>
          <p:spPr bwMode="auto">
            <a:xfrm>
              <a:off x="2271713" y="1770063"/>
              <a:ext cx="320675" cy="4762"/>
            </a:xfrm>
            <a:prstGeom prst="rect">
              <a:avLst/>
            </a:pr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Rectangle 239"/>
            <p:cNvSpPr>
              <a:spLocks noChangeArrowheads="1"/>
            </p:cNvSpPr>
            <p:nvPr/>
          </p:nvSpPr>
          <p:spPr bwMode="auto">
            <a:xfrm>
              <a:off x="2271713" y="1781175"/>
              <a:ext cx="320675" cy="4762"/>
            </a:xfrm>
            <a:prstGeom prst="rect">
              <a:avLst/>
            </a:pr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Rectangle 240"/>
            <p:cNvSpPr>
              <a:spLocks noChangeArrowheads="1"/>
            </p:cNvSpPr>
            <p:nvPr/>
          </p:nvSpPr>
          <p:spPr bwMode="auto">
            <a:xfrm>
              <a:off x="2271713" y="1730375"/>
              <a:ext cx="320675" cy="6350"/>
            </a:xfrm>
            <a:prstGeom prst="rect">
              <a:avLst/>
            </a:pr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Rectangle 241"/>
            <p:cNvSpPr>
              <a:spLocks noChangeArrowheads="1"/>
            </p:cNvSpPr>
            <p:nvPr/>
          </p:nvSpPr>
          <p:spPr bwMode="auto">
            <a:xfrm>
              <a:off x="2271713" y="1741488"/>
              <a:ext cx="320675" cy="6350"/>
            </a:xfrm>
            <a:prstGeom prst="rect">
              <a:avLst/>
            </a:pr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Rectangle 242"/>
            <p:cNvSpPr>
              <a:spLocks noChangeArrowheads="1"/>
            </p:cNvSpPr>
            <p:nvPr/>
          </p:nvSpPr>
          <p:spPr bwMode="auto">
            <a:xfrm>
              <a:off x="2271713" y="1752600"/>
              <a:ext cx="320675" cy="6350"/>
            </a:xfrm>
            <a:prstGeom prst="rect">
              <a:avLst/>
            </a:pr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Rectangle 243"/>
            <p:cNvSpPr>
              <a:spLocks noChangeArrowheads="1"/>
            </p:cNvSpPr>
            <p:nvPr/>
          </p:nvSpPr>
          <p:spPr bwMode="auto">
            <a:xfrm>
              <a:off x="2271713" y="1763713"/>
              <a:ext cx="320675" cy="6350"/>
            </a:xfrm>
            <a:prstGeom prst="rect">
              <a:avLst/>
            </a:pr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Rectangle 244"/>
            <p:cNvSpPr>
              <a:spLocks noChangeArrowheads="1"/>
            </p:cNvSpPr>
            <p:nvPr/>
          </p:nvSpPr>
          <p:spPr bwMode="auto">
            <a:xfrm>
              <a:off x="2271713" y="1774825"/>
              <a:ext cx="320675" cy="6350"/>
            </a:xfrm>
            <a:prstGeom prst="rect">
              <a:avLst/>
            </a:pr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Rectangle 245"/>
            <p:cNvSpPr>
              <a:spLocks noChangeArrowheads="1"/>
            </p:cNvSpPr>
            <p:nvPr/>
          </p:nvSpPr>
          <p:spPr bwMode="auto">
            <a:xfrm>
              <a:off x="2271713" y="1785938"/>
              <a:ext cx="320675" cy="6350"/>
            </a:xfrm>
            <a:prstGeom prst="rect">
              <a:avLst/>
            </a:pr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Rectangle 246"/>
            <p:cNvSpPr>
              <a:spLocks noChangeArrowheads="1"/>
            </p:cNvSpPr>
            <p:nvPr/>
          </p:nvSpPr>
          <p:spPr bwMode="auto">
            <a:xfrm>
              <a:off x="2271713" y="1792288"/>
              <a:ext cx="320675" cy="3175"/>
            </a:xfrm>
            <a:prstGeom prst="rect">
              <a:avLst/>
            </a:prstGeom>
            <a:solidFill>
              <a:srgbClr val="6F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247"/>
            <p:cNvSpPr>
              <a:spLocks/>
            </p:cNvSpPr>
            <p:nvPr/>
          </p:nvSpPr>
          <p:spPr bwMode="auto">
            <a:xfrm>
              <a:off x="2201863" y="1725613"/>
              <a:ext cx="69850" cy="69850"/>
            </a:xfrm>
            <a:custGeom>
              <a:avLst/>
              <a:gdLst>
                <a:gd name="T0" fmla="*/ 228 w 228"/>
                <a:gd name="T1" fmla="*/ 0 h 228"/>
                <a:gd name="T2" fmla="*/ 67 w 228"/>
                <a:gd name="T3" fmla="*/ 67 h 228"/>
                <a:gd name="T4" fmla="*/ 67 w 228"/>
                <a:gd name="T5" fmla="*/ 67 h 228"/>
                <a:gd name="T6" fmla="*/ 0 w 228"/>
                <a:gd name="T7" fmla="*/ 228 h 228"/>
                <a:gd name="T8" fmla="*/ 61 w 228"/>
                <a:gd name="T9" fmla="*/ 228 h 228"/>
                <a:gd name="T10" fmla="*/ 110 w 228"/>
                <a:gd name="T11" fmla="*/ 110 h 228"/>
                <a:gd name="T12" fmla="*/ 110 w 228"/>
                <a:gd name="T13" fmla="*/ 110 h 228"/>
                <a:gd name="T14" fmla="*/ 228 w 228"/>
                <a:gd name="T15" fmla="*/ 61 h 228"/>
                <a:gd name="T16" fmla="*/ 228 w 228"/>
                <a:gd name="T17" fmla="*/ 61 h 228"/>
                <a:gd name="T18" fmla="*/ 228 w 228"/>
                <a:gd name="T1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8">
                  <a:moveTo>
                    <a:pt x="228" y="0"/>
                  </a:moveTo>
                  <a:cubicBezTo>
                    <a:pt x="165" y="0"/>
                    <a:pt x="108" y="25"/>
                    <a:pt x="67" y="67"/>
                  </a:cubicBezTo>
                  <a:lnTo>
                    <a:pt x="67" y="67"/>
                  </a:lnTo>
                  <a:cubicBezTo>
                    <a:pt x="25" y="108"/>
                    <a:pt x="0" y="165"/>
                    <a:pt x="0" y="228"/>
                  </a:cubicBezTo>
                  <a:lnTo>
                    <a:pt x="61" y="228"/>
                  </a:lnTo>
                  <a:cubicBezTo>
                    <a:pt x="61" y="182"/>
                    <a:pt x="80" y="140"/>
                    <a:pt x="110" y="110"/>
                  </a:cubicBezTo>
                  <a:lnTo>
                    <a:pt x="110" y="110"/>
                  </a:lnTo>
                  <a:cubicBezTo>
                    <a:pt x="141" y="80"/>
                    <a:pt x="182" y="61"/>
                    <a:pt x="228" y="61"/>
                  </a:cubicBezTo>
                  <a:lnTo>
                    <a:pt x="228" y="61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248"/>
            <p:cNvSpPr>
              <a:spLocks/>
            </p:cNvSpPr>
            <p:nvPr/>
          </p:nvSpPr>
          <p:spPr bwMode="auto">
            <a:xfrm>
              <a:off x="2206625" y="1730375"/>
              <a:ext cx="65088" cy="65087"/>
            </a:xfrm>
            <a:custGeom>
              <a:avLst/>
              <a:gdLst>
                <a:gd name="T0" fmla="*/ 210 w 211"/>
                <a:gd name="T1" fmla="*/ 0 h 210"/>
                <a:gd name="T2" fmla="*/ 62 w 211"/>
                <a:gd name="T3" fmla="*/ 61 h 210"/>
                <a:gd name="T4" fmla="*/ 62 w 211"/>
                <a:gd name="T5" fmla="*/ 62 h 210"/>
                <a:gd name="T6" fmla="*/ 0 w 211"/>
                <a:gd name="T7" fmla="*/ 210 h 210"/>
                <a:gd name="T8" fmla="*/ 57 w 211"/>
                <a:gd name="T9" fmla="*/ 210 h 210"/>
                <a:gd name="T10" fmla="*/ 102 w 211"/>
                <a:gd name="T11" fmla="*/ 102 h 210"/>
                <a:gd name="T12" fmla="*/ 102 w 211"/>
                <a:gd name="T13" fmla="*/ 102 h 210"/>
                <a:gd name="T14" fmla="*/ 210 w 211"/>
                <a:gd name="T15" fmla="*/ 56 h 210"/>
                <a:gd name="T16" fmla="*/ 211 w 211"/>
                <a:gd name="T17" fmla="*/ 56 h 210"/>
                <a:gd name="T18" fmla="*/ 211 w 211"/>
                <a:gd name="T19" fmla="*/ 0 h 210"/>
                <a:gd name="T20" fmla="*/ 210 w 211"/>
                <a:gd name="T2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10">
                  <a:moveTo>
                    <a:pt x="210" y="0"/>
                  </a:moveTo>
                  <a:cubicBezTo>
                    <a:pt x="152" y="0"/>
                    <a:pt x="100" y="23"/>
                    <a:pt x="62" y="61"/>
                  </a:cubicBezTo>
                  <a:lnTo>
                    <a:pt x="62" y="62"/>
                  </a:lnTo>
                  <a:cubicBezTo>
                    <a:pt x="23" y="100"/>
                    <a:pt x="0" y="152"/>
                    <a:pt x="0" y="210"/>
                  </a:cubicBezTo>
                  <a:lnTo>
                    <a:pt x="57" y="210"/>
                  </a:lnTo>
                  <a:cubicBezTo>
                    <a:pt x="57" y="168"/>
                    <a:pt x="74" y="129"/>
                    <a:pt x="102" y="102"/>
                  </a:cubicBezTo>
                  <a:lnTo>
                    <a:pt x="102" y="102"/>
                  </a:lnTo>
                  <a:cubicBezTo>
                    <a:pt x="130" y="74"/>
                    <a:pt x="168" y="56"/>
                    <a:pt x="210" y="56"/>
                  </a:cubicBezTo>
                  <a:lnTo>
                    <a:pt x="211" y="56"/>
                  </a:lnTo>
                  <a:lnTo>
                    <a:pt x="211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249"/>
            <p:cNvSpPr>
              <a:spLocks/>
            </p:cNvSpPr>
            <p:nvPr/>
          </p:nvSpPr>
          <p:spPr bwMode="auto">
            <a:xfrm>
              <a:off x="2212975" y="1736725"/>
              <a:ext cx="58738" cy="58737"/>
            </a:xfrm>
            <a:custGeom>
              <a:avLst/>
              <a:gdLst>
                <a:gd name="T0" fmla="*/ 193 w 193"/>
                <a:gd name="T1" fmla="*/ 0 h 192"/>
                <a:gd name="T2" fmla="*/ 56 w 193"/>
                <a:gd name="T3" fmla="*/ 56 h 192"/>
                <a:gd name="T4" fmla="*/ 56 w 193"/>
                <a:gd name="T5" fmla="*/ 56 h 192"/>
                <a:gd name="T6" fmla="*/ 0 w 193"/>
                <a:gd name="T7" fmla="*/ 192 h 192"/>
                <a:gd name="T8" fmla="*/ 52 w 193"/>
                <a:gd name="T9" fmla="*/ 192 h 192"/>
                <a:gd name="T10" fmla="*/ 93 w 193"/>
                <a:gd name="T11" fmla="*/ 93 h 192"/>
                <a:gd name="T12" fmla="*/ 93 w 193"/>
                <a:gd name="T13" fmla="*/ 93 h 192"/>
                <a:gd name="T14" fmla="*/ 193 w 193"/>
                <a:gd name="T15" fmla="*/ 52 h 192"/>
                <a:gd name="T16" fmla="*/ 193 w 193"/>
                <a:gd name="T17" fmla="*/ 52 h 192"/>
                <a:gd name="T18" fmla="*/ 193 w 193"/>
                <a:gd name="T1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2">
                  <a:moveTo>
                    <a:pt x="193" y="0"/>
                  </a:moveTo>
                  <a:cubicBezTo>
                    <a:pt x="139" y="0"/>
                    <a:pt x="91" y="21"/>
                    <a:pt x="56" y="56"/>
                  </a:cubicBezTo>
                  <a:lnTo>
                    <a:pt x="56" y="56"/>
                  </a:lnTo>
                  <a:cubicBezTo>
                    <a:pt x="21" y="91"/>
                    <a:pt x="0" y="139"/>
                    <a:pt x="0" y="192"/>
                  </a:cubicBezTo>
                  <a:lnTo>
                    <a:pt x="52" y="192"/>
                  </a:lnTo>
                  <a:cubicBezTo>
                    <a:pt x="52" y="153"/>
                    <a:pt x="68" y="118"/>
                    <a:pt x="93" y="93"/>
                  </a:cubicBezTo>
                  <a:lnTo>
                    <a:pt x="93" y="93"/>
                  </a:lnTo>
                  <a:cubicBezTo>
                    <a:pt x="119" y="67"/>
                    <a:pt x="154" y="52"/>
                    <a:pt x="193" y="52"/>
                  </a:cubicBezTo>
                  <a:lnTo>
                    <a:pt x="193" y="52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250"/>
            <p:cNvSpPr>
              <a:spLocks/>
            </p:cNvSpPr>
            <p:nvPr/>
          </p:nvSpPr>
          <p:spPr bwMode="auto">
            <a:xfrm>
              <a:off x="2217738" y="1741488"/>
              <a:ext cx="53975" cy="53975"/>
            </a:xfrm>
            <a:custGeom>
              <a:avLst/>
              <a:gdLst>
                <a:gd name="T0" fmla="*/ 175 w 175"/>
                <a:gd name="T1" fmla="*/ 0 h 174"/>
                <a:gd name="T2" fmla="*/ 51 w 175"/>
                <a:gd name="T3" fmla="*/ 51 h 174"/>
                <a:gd name="T4" fmla="*/ 51 w 175"/>
                <a:gd name="T5" fmla="*/ 51 h 174"/>
                <a:gd name="T6" fmla="*/ 0 w 175"/>
                <a:gd name="T7" fmla="*/ 174 h 174"/>
                <a:gd name="T8" fmla="*/ 47 w 175"/>
                <a:gd name="T9" fmla="*/ 174 h 174"/>
                <a:gd name="T10" fmla="*/ 84 w 175"/>
                <a:gd name="T11" fmla="*/ 84 h 174"/>
                <a:gd name="T12" fmla="*/ 84 w 175"/>
                <a:gd name="T13" fmla="*/ 84 h 174"/>
                <a:gd name="T14" fmla="*/ 175 w 175"/>
                <a:gd name="T15" fmla="*/ 47 h 174"/>
                <a:gd name="T16" fmla="*/ 175 w 175"/>
                <a:gd name="T17" fmla="*/ 47 h 174"/>
                <a:gd name="T18" fmla="*/ 175 w 175"/>
                <a:gd name="T1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74">
                  <a:moveTo>
                    <a:pt x="175" y="0"/>
                  </a:moveTo>
                  <a:cubicBezTo>
                    <a:pt x="126" y="0"/>
                    <a:pt x="83" y="19"/>
                    <a:pt x="51" y="51"/>
                  </a:cubicBezTo>
                  <a:lnTo>
                    <a:pt x="51" y="51"/>
                  </a:lnTo>
                  <a:cubicBezTo>
                    <a:pt x="20" y="83"/>
                    <a:pt x="0" y="126"/>
                    <a:pt x="0" y="174"/>
                  </a:cubicBezTo>
                  <a:lnTo>
                    <a:pt x="47" y="174"/>
                  </a:lnTo>
                  <a:cubicBezTo>
                    <a:pt x="47" y="139"/>
                    <a:pt x="61" y="107"/>
                    <a:pt x="84" y="84"/>
                  </a:cubicBezTo>
                  <a:lnTo>
                    <a:pt x="84" y="84"/>
                  </a:lnTo>
                  <a:cubicBezTo>
                    <a:pt x="107" y="61"/>
                    <a:pt x="139" y="47"/>
                    <a:pt x="175" y="47"/>
                  </a:cubicBezTo>
                  <a:lnTo>
                    <a:pt x="175" y="47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251"/>
            <p:cNvSpPr>
              <a:spLocks/>
            </p:cNvSpPr>
            <p:nvPr/>
          </p:nvSpPr>
          <p:spPr bwMode="auto">
            <a:xfrm>
              <a:off x="2224088" y="1747838"/>
              <a:ext cx="47625" cy="47625"/>
            </a:xfrm>
            <a:custGeom>
              <a:avLst/>
              <a:gdLst>
                <a:gd name="T0" fmla="*/ 157 w 157"/>
                <a:gd name="T1" fmla="*/ 0 h 156"/>
                <a:gd name="T2" fmla="*/ 46 w 157"/>
                <a:gd name="T3" fmla="*/ 46 h 156"/>
                <a:gd name="T4" fmla="*/ 46 w 157"/>
                <a:gd name="T5" fmla="*/ 46 h 156"/>
                <a:gd name="T6" fmla="*/ 0 w 157"/>
                <a:gd name="T7" fmla="*/ 156 h 156"/>
                <a:gd name="T8" fmla="*/ 42 w 157"/>
                <a:gd name="T9" fmla="*/ 156 h 156"/>
                <a:gd name="T10" fmla="*/ 76 w 157"/>
                <a:gd name="T11" fmla="*/ 76 h 156"/>
                <a:gd name="T12" fmla="*/ 76 w 157"/>
                <a:gd name="T13" fmla="*/ 76 h 156"/>
                <a:gd name="T14" fmla="*/ 157 w 157"/>
                <a:gd name="T15" fmla="*/ 42 h 156"/>
                <a:gd name="T16" fmla="*/ 157 w 157"/>
                <a:gd name="T17" fmla="*/ 42 h 156"/>
                <a:gd name="T18" fmla="*/ 157 w 157"/>
                <a:gd name="T1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6">
                  <a:moveTo>
                    <a:pt x="157" y="0"/>
                  </a:moveTo>
                  <a:cubicBezTo>
                    <a:pt x="113" y="0"/>
                    <a:pt x="74" y="17"/>
                    <a:pt x="46" y="46"/>
                  </a:cubicBezTo>
                  <a:lnTo>
                    <a:pt x="46" y="46"/>
                  </a:lnTo>
                  <a:cubicBezTo>
                    <a:pt x="18" y="74"/>
                    <a:pt x="0" y="113"/>
                    <a:pt x="0" y="156"/>
                  </a:cubicBezTo>
                  <a:lnTo>
                    <a:pt x="42" y="156"/>
                  </a:lnTo>
                  <a:cubicBezTo>
                    <a:pt x="42" y="125"/>
                    <a:pt x="55" y="96"/>
                    <a:pt x="76" y="76"/>
                  </a:cubicBezTo>
                  <a:lnTo>
                    <a:pt x="76" y="76"/>
                  </a:lnTo>
                  <a:cubicBezTo>
                    <a:pt x="96" y="55"/>
                    <a:pt x="125" y="42"/>
                    <a:pt x="157" y="42"/>
                  </a:cubicBezTo>
                  <a:lnTo>
                    <a:pt x="157" y="4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252"/>
            <p:cNvSpPr>
              <a:spLocks/>
            </p:cNvSpPr>
            <p:nvPr/>
          </p:nvSpPr>
          <p:spPr bwMode="auto">
            <a:xfrm>
              <a:off x="2228850" y="1752600"/>
              <a:ext cx="42863" cy="42862"/>
            </a:xfrm>
            <a:custGeom>
              <a:avLst/>
              <a:gdLst>
                <a:gd name="T0" fmla="*/ 139 w 139"/>
                <a:gd name="T1" fmla="*/ 0 h 138"/>
                <a:gd name="T2" fmla="*/ 41 w 139"/>
                <a:gd name="T3" fmla="*/ 40 h 138"/>
                <a:gd name="T4" fmla="*/ 41 w 139"/>
                <a:gd name="T5" fmla="*/ 41 h 138"/>
                <a:gd name="T6" fmla="*/ 0 w 139"/>
                <a:gd name="T7" fmla="*/ 138 h 138"/>
                <a:gd name="T8" fmla="*/ 37 w 139"/>
                <a:gd name="T9" fmla="*/ 138 h 138"/>
                <a:gd name="T10" fmla="*/ 67 w 139"/>
                <a:gd name="T11" fmla="*/ 67 h 138"/>
                <a:gd name="T12" fmla="*/ 67 w 139"/>
                <a:gd name="T13" fmla="*/ 67 h 138"/>
                <a:gd name="T14" fmla="*/ 139 w 139"/>
                <a:gd name="T15" fmla="*/ 37 h 138"/>
                <a:gd name="T16" fmla="*/ 139 w 139"/>
                <a:gd name="T17" fmla="*/ 37 h 138"/>
                <a:gd name="T18" fmla="*/ 139 w 13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38">
                  <a:moveTo>
                    <a:pt x="139" y="0"/>
                  </a:moveTo>
                  <a:cubicBezTo>
                    <a:pt x="100" y="0"/>
                    <a:pt x="66" y="15"/>
                    <a:pt x="41" y="40"/>
                  </a:cubicBezTo>
                  <a:lnTo>
                    <a:pt x="41" y="41"/>
                  </a:lnTo>
                  <a:cubicBezTo>
                    <a:pt x="16" y="66"/>
                    <a:pt x="0" y="100"/>
                    <a:pt x="0" y="138"/>
                  </a:cubicBezTo>
                  <a:lnTo>
                    <a:pt x="37" y="138"/>
                  </a:lnTo>
                  <a:cubicBezTo>
                    <a:pt x="37" y="110"/>
                    <a:pt x="49" y="85"/>
                    <a:pt x="67" y="67"/>
                  </a:cubicBezTo>
                  <a:lnTo>
                    <a:pt x="67" y="67"/>
                  </a:lnTo>
                  <a:cubicBezTo>
                    <a:pt x="85" y="49"/>
                    <a:pt x="111" y="37"/>
                    <a:pt x="139" y="37"/>
                  </a:cubicBezTo>
                  <a:lnTo>
                    <a:pt x="139" y="3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253"/>
            <p:cNvSpPr>
              <a:spLocks/>
            </p:cNvSpPr>
            <p:nvPr/>
          </p:nvSpPr>
          <p:spPr bwMode="auto">
            <a:xfrm>
              <a:off x="2235200" y="1758950"/>
              <a:ext cx="36513" cy="36512"/>
            </a:xfrm>
            <a:custGeom>
              <a:avLst/>
              <a:gdLst>
                <a:gd name="T0" fmla="*/ 121 w 121"/>
                <a:gd name="T1" fmla="*/ 0 h 120"/>
                <a:gd name="T2" fmla="*/ 35 w 121"/>
                <a:gd name="T3" fmla="*/ 35 h 120"/>
                <a:gd name="T4" fmla="*/ 35 w 121"/>
                <a:gd name="T5" fmla="*/ 35 h 120"/>
                <a:gd name="T6" fmla="*/ 0 w 121"/>
                <a:gd name="T7" fmla="*/ 120 h 120"/>
                <a:gd name="T8" fmla="*/ 33 w 121"/>
                <a:gd name="T9" fmla="*/ 120 h 120"/>
                <a:gd name="T10" fmla="*/ 58 w 121"/>
                <a:gd name="T11" fmla="*/ 58 h 120"/>
                <a:gd name="T12" fmla="*/ 58 w 121"/>
                <a:gd name="T13" fmla="*/ 58 h 120"/>
                <a:gd name="T14" fmla="*/ 121 w 121"/>
                <a:gd name="T15" fmla="*/ 32 h 120"/>
                <a:gd name="T16" fmla="*/ 121 w 121"/>
                <a:gd name="T17" fmla="*/ 32 h 120"/>
                <a:gd name="T18" fmla="*/ 121 w 121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87" y="0"/>
                    <a:pt x="57" y="13"/>
                    <a:pt x="35" y="35"/>
                  </a:cubicBezTo>
                  <a:lnTo>
                    <a:pt x="35" y="35"/>
                  </a:lnTo>
                  <a:cubicBezTo>
                    <a:pt x="14" y="57"/>
                    <a:pt x="0" y="87"/>
                    <a:pt x="0" y="120"/>
                  </a:cubicBezTo>
                  <a:lnTo>
                    <a:pt x="33" y="120"/>
                  </a:lnTo>
                  <a:cubicBezTo>
                    <a:pt x="33" y="96"/>
                    <a:pt x="43" y="74"/>
                    <a:pt x="58" y="58"/>
                  </a:cubicBezTo>
                  <a:lnTo>
                    <a:pt x="58" y="58"/>
                  </a:lnTo>
                  <a:cubicBezTo>
                    <a:pt x="74" y="42"/>
                    <a:pt x="96" y="32"/>
                    <a:pt x="121" y="32"/>
                  </a:cubicBezTo>
                  <a:lnTo>
                    <a:pt x="121" y="32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254"/>
            <p:cNvSpPr>
              <a:spLocks/>
            </p:cNvSpPr>
            <p:nvPr/>
          </p:nvSpPr>
          <p:spPr bwMode="auto">
            <a:xfrm>
              <a:off x="2239963" y="1763713"/>
              <a:ext cx="31750" cy="31750"/>
            </a:xfrm>
            <a:custGeom>
              <a:avLst/>
              <a:gdLst>
                <a:gd name="T0" fmla="*/ 103 w 103"/>
                <a:gd name="T1" fmla="*/ 0 h 102"/>
                <a:gd name="T2" fmla="*/ 30 w 103"/>
                <a:gd name="T3" fmla="*/ 30 h 102"/>
                <a:gd name="T4" fmla="*/ 30 w 103"/>
                <a:gd name="T5" fmla="*/ 30 h 102"/>
                <a:gd name="T6" fmla="*/ 0 w 103"/>
                <a:gd name="T7" fmla="*/ 102 h 102"/>
                <a:gd name="T8" fmla="*/ 28 w 103"/>
                <a:gd name="T9" fmla="*/ 102 h 102"/>
                <a:gd name="T10" fmla="*/ 50 w 103"/>
                <a:gd name="T11" fmla="*/ 50 h 102"/>
                <a:gd name="T12" fmla="*/ 50 w 103"/>
                <a:gd name="T13" fmla="*/ 50 h 102"/>
                <a:gd name="T14" fmla="*/ 103 w 103"/>
                <a:gd name="T15" fmla="*/ 28 h 102"/>
                <a:gd name="T16" fmla="*/ 103 w 103"/>
                <a:gd name="T17" fmla="*/ 28 h 102"/>
                <a:gd name="T18" fmla="*/ 103 w 103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2">
                  <a:moveTo>
                    <a:pt x="103" y="0"/>
                  </a:moveTo>
                  <a:cubicBezTo>
                    <a:pt x="74" y="0"/>
                    <a:pt x="49" y="12"/>
                    <a:pt x="30" y="30"/>
                  </a:cubicBezTo>
                  <a:lnTo>
                    <a:pt x="30" y="30"/>
                  </a:lnTo>
                  <a:cubicBezTo>
                    <a:pt x="12" y="49"/>
                    <a:pt x="0" y="74"/>
                    <a:pt x="0" y="102"/>
                  </a:cubicBezTo>
                  <a:lnTo>
                    <a:pt x="28" y="102"/>
                  </a:lnTo>
                  <a:cubicBezTo>
                    <a:pt x="28" y="82"/>
                    <a:pt x="36" y="63"/>
                    <a:pt x="50" y="50"/>
                  </a:cubicBezTo>
                  <a:lnTo>
                    <a:pt x="50" y="50"/>
                  </a:lnTo>
                  <a:cubicBezTo>
                    <a:pt x="63" y="36"/>
                    <a:pt x="82" y="28"/>
                    <a:pt x="103" y="28"/>
                  </a:cubicBezTo>
                  <a:lnTo>
                    <a:pt x="103" y="2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255"/>
            <p:cNvSpPr>
              <a:spLocks/>
            </p:cNvSpPr>
            <p:nvPr/>
          </p:nvSpPr>
          <p:spPr bwMode="auto">
            <a:xfrm>
              <a:off x="2246313" y="1770063"/>
              <a:ext cx="25400" cy="25400"/>
            </a:xfrm>
            <a:custGeom>
              <a:avLst/>
              <a:gdLst>
                <a:gd name="T0" fmla="*/ 85 w 85"/>
                <a:gd name="T1" fmla="*/ 0 h 84"/>
                <a:gd name="T2" fmla="*/ 25 w 85"/>
                <a:gd name="T3" fmla="*/ 25 h 84"/>
                <a:gd name="T4" fmla="*/ 25 w 85"/>
                <a:gd name="T5" fmla="*/ 25 h 84"/>
                <a:gd name="T6" fmla="*/ 0 w 85"/>
                <a:gd name="T7" fmla="*/ 84 h 84"/>
                <a:gd name="T8" fmla="*/ 23 w 85"/>
                <a:gd name="T9" fmla="*/ 84 h 84"/>
                <a:gd name="T10" fmla="*/ 41 w 85"/>
                <a:gd name="T11" fmla="*/ 41 h 84"/>
                <a:gd name="T12" fmla="*/ 41 w 85"/>
                <a:gd name="T13" fmla="*/ 41 h 84"/>
                <a:gd name="T14" fmla="*/ 85 w 85"/>
                <a:gd name="T15" fmla="*/ 23 h 84"/>
                <a:gd name="T16" fmla="*/ 85 w 85"/>
                <a:gd name="T17" fmla="*/ 23 h 84"/>
                <a:gd name="T18" fmla="*/ 85 w 85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4">
                  <a:moveTo>
                    <a:pt x="85" y="0"/>
                  </a:moveTo>
                  <a:cubicBezTo>
                    <a:pt x="61" y="0"/>
                    <a:pt x="40" y="10"/>
                    <a:pt x="25" y="25"/>
                  </a:cubicBezTo>
                  <a:lnTo>
                    <a:pt x="25" y="25"/>
                  </a:lnTo>
                  <a:cubicBezTo>
                    <a:pt x="10" y="40"/>
                    <a:pt x="0" y="61"/>
                    <a:pt x="0" y="84"/>
                  </a:cubicBezTo>
                  <a:lnTo>
                    <a:pt x="23" y="84"/>
                  </a:lnTo>
                  <a:cubicBezTo>
                    <a:pt x="23" y="67"/>
                    <a:pt x="30" y="52"/>
                    <a:pt x="41" y="41"/>
                  </a:cubicBezTo>
                  <a:lnTo>
                    <a:pt x="41" y="41"/>
                  </a:lnTo>
                  <a:cubicBezTo>
                    <a:pt x="52" y="30"/>
                    <a:pt x="68" y="23"/>
                    <a:pt x="85" y="23"/>
                  </a:cubicBezTo>
                  <a:lnTo>
                    <a:pt x="85" y="2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256"/>
            <p:cNvSpPr>
              <a:spLocks/>
            </p:cNvSpPr>
            <p:nvPr/>
          </p:nvSpPr>
          <p:spPr bwMode="auto">
            <a:xfrm>
              <a:off x="2251075" y="1774825"/>
              <a:ext cx="20638" cy="20637"/>
            </a:xfrm>
            <a:custGeom>
              <a:avLst/>
              <a:gdLst>
                <a:gd name="T0" fmla="*/ 67 w 67"/>
                <a:gd name="T1" fmla="*/ 0 h 66"/>
                <a:gd name="T2" fmla="*/ 20 w 67"/>
                <a:gd name="T3" fmla="*/ 19 h 66"/>
                <a:gd name="T4" fmla="*/ 20 w 67"/>
                <a:gd name="T5" fmla="*/ 19 h 66"/>
                <a:gd name="T6" fmla="*/ 0 w 67"/>
                <a:gd name="T7" fmla="*/ 66 h 66"/>
                <a:gd name="T8" fmla="*/ 9 w 67"/>
                <a:gd name="T9" fmla="*/ 66 h 66"/>
                <a:gd name="T10" fmla="*/ 18 w 67"/>
                <a:gd name="T11" fmla="*/ 66 h 66"/>
                <a:gd name="T12" fmla="*/ 67 w 67"/>
                <a:gd name="T13" fmla="*/ 66 h 66"/>
                <a:gd name="T14" fmla="*/ 67 w 67"/>
                <a:gd name="T15" fmla="*/ 47 h 66"/>
                <a:gd name="T16" fmla="*/ 67 w 67"/>
                <a:gd name="T17" fmla="*/ 43 h 66"/>
                <a:gd name="T18" fmla="*/ 67 w 67"/>
                <a:gd name="T19" fmla="*/ 18 h 66"/>
                <a:gd name="T20" fmla="*/ 67 w 67"/>
                <a:gd name="T21" fmla="*/ 18 h 66"/>
                <a:gd name="T22" fmla="*/ 67 w 67"/>
                <a:gd name="T23" fmla="*/ 15 h 66"/>
                <a:gd name="T24" fmla="*/ 67 w 67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6">
                  <a:moveTo>
                    <a:pt x="67" y="0"/>
                  </a:moveTo>
                  <a:cubicBezTo>
                    <a:pt x="48" y="0"/>
                    <a:pt x="32" y="7"/>
                    <a:pt x="20" y="19"/>
                  </a:cubicBezTo>
                  <a:lnTo>
                    <a:pt x="20" y="19"/>
                  </a:lnTo>
                  <a:cubicBezTo>
                    <a:pt x="8" y="32"/>
                    <a:pt x="0" y="48"/>
                    <a:pt x="0" y="66"/>
                  </a:cubicBezTo>
                  <a:lnTo>
                    <a:pt x="9" y="66"/>
                  </a:lnTo>
                  <a:lnTo>
                    <a:pt x="18" y="66"/>
                  </a:lnTo>
                  <a:lnTo>
                    <a:pt x="67" y="66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7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257"/>
            <p:cNvSpPr>
              <a:spLocks/>
            </p:cNvSpPr>
            <p:nvPr/>
          </p:nvSpPr>
          <p:spPr bwMode="auto">
            <a:xfrm>
              <a:off x="2257425" y="1781175"/>
              <a:ext cx="14288" cy="14287"/>
            </a:xfrm>
            <a:custGeom>
              <a:avLst/>
              <a:gdLst>
                <a:gd name="T0" fmla="*/ 49 w 49"/>
                <a:gd name="T1" fmla="*/ 0 h 48"/>
                <a:gd name="T2" fmla="*/ 14 w 49"/>
                <a:gd name="T3" fmla="*/ 14 h 48"/>
                <a:gd name="T4" fmla="*/ 14 w 49"/>
                <a:gd name="T5" fmla="*/ 14 h 48"/>
                <a:gd name="T6" fmla="*/ 0 w 49"/>
                <a:gd name="T7" fmla="*/ 48 h 48"/>
                <a:gd name="T8" fmla="*/ 7 w 49"/>
                <a:gd name="T9" fmla="*/ 48 h 48"/>
                <a:gd name="T10" fmla="*/ 13 w 49"/>
                <a:gd name="T11" fmla="*/ 48 h 48"/>
                <a:gd name="T12" fmla="*/ 49 w 49"/>
                <a:gd name="T13" fmla="*/ 48 h 48"/>
                <a:gd name="T14" fmla="*/ 49 w 49"/>
                <a:gd name="T15" fmla="*/ 34 h 48"/>
                <a:gd name="T16" fmla="*/ 49 w 49"/>
                <a:gd name="T17" fmla="*/ 31 h 48"/>
                <a:gd name="T18" fmla="*/ 49 w 49"/>
                <a:gd name="T19" fmla="*/ 13 h 48"/>
                <a:gd name="T20" fmla="*/ 49 w 49"/>
                <a:gd name="T21" fmla="*/ 13 h 48"/>
                <a:gd name="T22" fmla="*/ 49 w 49"/>
                <a:gd name="T23" fmla="*/ 11 h 48"/>
                <a:gd name="T24" fmla="*/ 49 w 49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49" y="0"/>
                  </a:moveTo>
                  <a:cubicBezTo>
                    <a:pt x="35" y="0"/>
                    <a:pt x="23" y="5"/>
                    <a:pt x="14" y="14"/>
                  </a:cubicBezTo>
                  <a:lnTo>
                    <a:pt x="14" y="14"/>
                  </a:lnTo>
                  <a:cubicBezTo>
                    <a:pt x="6" y="23"/>
                    <a:pt x="0" y="35"/>
                    <a:pt x="0" y="48"/>
                  </a:cubicBezTo>
                  <a:lnTo>
                    <a:pt x="7" y="48"/>
                  </a:lnTo>
                  <a:lnTo>
                    <a:pt x="13" y="48"/>
                  </a:lnTo>
                  <a:lnTo>
                    <a:pt x="49" y="48"/>
                  </a:lnTo>
                  <a:lnTo>
                    <a:pt x="49" y="34"/>
                  </a:lnTo>
                  <a:lnTo>
                    <a:pt x="49" y="31"/>
                  </a:lnTo>
                  <a:lnTo>
                    <a:pt x="49" y="13"/>
                  </a:lnTo>
                  <a:lnTo>
                    <a:pt x="49" y="13"/>
                  </a:lnTo>
                  <a:lnTo>
                    <a:pt x="49" y="1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D9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258"/>
            <p:cNvSpPr>
              <a:spLocks/>
            </p:cNvSpPr>
            <p:nvPr/>
          </p:nvSpPr>
          <p:spPr bwMode="auto">
            <a:xfrm>
              <a:off x="2262188" y="1785938"/>
              <a:ext cx="9525" cy="9525"/>
            </a:xfrm>
            <a:custGeom>
              <a:avLst/>
              <a:gdLst>
                <a:gd name="T0" fmla="*/ 31 w 31"/>
                <a:gd name="T1" fmla="*/ 0 h 30"/>
                <a:gd name="T2" fmla="*/ 9 w 31"/>
                <a:gd name="T3" fmla="*/ 9 h 30"/>
                <a:gd name="T4" fmla="*/ 9 w 31"/>
                <a:gd name="T5" fmla="*/ 9 h 30"/>
                <a:gd name="T6" fmla="*/ 0 w 31"/>
                <a:gd name="T7" fmla="*/ 30 h 30"/>
                <a:gd name="T8" fmla="*/ 31 w 31"/>
                <a:gd name="T9" fmla="*/ 30 h 30"/>
                <a:gd name="T10" fmla="*/ 31 w 31"/>
                <a:gd name="T11" fmla="*/ 22 h 30"/>
                <a:gd name="T12" fmla="*/ 31 w 31"/>
                <a:gd name="T13" fmla="*/ 20 h 30"/>
                <a:gd name="T14" fmla="*/ 31 w 31"/>
                <a:gd name="T15" fmla="*/ 8 h 30"/>
                <a:gd name="T16" fmla="*/ 31 w 31"/>
                <a:gd name="T17" fmla="*/ 8 h 30"/>
                <a:gd name="T18" fmla="*/ 31 w 31"/>
                <a:gd name="T19" fmla="*/ 7 h 30"/>
                <a:gd name="T20" fmla="*/ 31 w 31"/>
                <a:gd name="T2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0">
                  <a:moveTo>
                    <a:pt x="31" y="0"/>
                  </a:moveTo>
                  <a:cubicBezTo>
                    <a:pt x="22" y="0"/>
                    <a:pt x="15" y="4"/>
                    <a:pt x="9" y="9"/>
                  </a:cubicBezTo>
                  <a:lnTo>
                    <a:pt x="9" y="9"/>
                  </a:lnTo>
                  <a:cubicBezTo>
                    <a:pt x="4" y="14"/>
                    <a:pt x="0" y="22"/>
                    <a:pt x="0" y="30"/>
                  </a:cubicBezTo>
                  <a:lnTo>
                    <a:pt x="31" y="30"/>
                  </a:lnTo>
                  <a:lnTo>
                    <a:pt x="31" y="22"/>
                  </a:lnTo>
                  <a:lnTo>
                    <a:pt x="31" y="20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9BB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259"/>
            <p:cNvSpPr>
              <a:spLocks/>
            </p:cNvSpPr>
            <p:nvPr/>
          </p:nvSpPr>
          <p:spPr bwMode="auto">
            <a:xfrm>
              <a:off x="2268538" y="1792288"/>
              <a:ext cx="3175" cy="3175"/>
            </a:xfrm>
            <a:custGeom>
              <a:avLst/>
              <a:gdLst>
                <a:gd name="T0" fmla="*/ 13 w 13"/>
                <a:gd name="T1" fmla="*/ 0 h 12"/>
                <a:gd name="T2" fmla="*/ 4 w 13"/>
                <a:gd name="T3" fmla="*/ 4 h 12"/>
                <a:gd name="T4" fmla="*/ 4 w 13"/>
                <a:gd name="T5" fmla="*/ 4 h 12"/>
                <a:gd name="T6" fmla="*/ 0 w 13"/>
                <a:gd name="T7" fmla="*/ 12 h 12"/>
                <a:gd name="T8" fmla="*/ 13 w 13"/>
                <a:gd name="T9" fmla="*/ 12 h 12"/>
                <a:gd name="T10" fmla="*/ 13 w 13"/>
                <a:gd name="T11" fmla="*/ 9 h 12"/>
                <a:gd name="T12" fmla="*/ 13 w 13"/>
                <a:gd name="T13" fmla="*/ 8 h 12"/>
                <a:gd name="T14" fmla="*/ 13 w 13"/>
                <a:gd name="T15" fmla="*/ 3 h 12"/>
                <a:gd name="T16" fmla="*/ 13 w 13"/>
                <a:gd name="T17" fmla="*/ 3 h 12"/>
                <a:gd name="T18" fmla="*/ 13 w 13"/>
                <a:gd name="T19" fmla="*/ 3 h 12"/>
                <a:gd name="T20" fmla="*/ 13 w 13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2">
                  <a:moveTo>
                    <a:pt x="13" y="0"/>
                  </a:moveTo>
                  <a:cubicBezTo>
                    <a:pt x="9" y="0"/>
                    <a:pt x="6" y="2"/>
                    <a:pt x="4" y="4"/>
                  </a:cubicBezTo>
                  <a:lnTo>
                    <a:pt x="4" y="4"/>
                  </a:lnTo>
                  <a:cubicBezTo>
                    <a:pt x="2" y="6"/>
                    <a:pt x="0" y="9"/>
                    <a:pt x="0" y="12"/>
                  </a:cubicBezTo>
                  <a:lnTo>
                    <a:pt x="13" y="12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6F9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Freeform 260"/>
            <p:cNvSpPr>
              <a:spLocks/>
            </p:cNvSpPr>
            <p:nvPr/>
          </p:nvSpPr>
          <p:spPr bwMode="auto">
            <a:xfrm>
              <a:off x="2130425" y="1795463"/>
              <a:ext cx="141288" cy="30162"/>
            </a:xfrm>
            <a:custGeom>
              <a:avLst/>
              <a:gdLst>
                <a:gd name="T0" fmla="*/ 0 w 458"/>
                <a:gd name="T1" fmla="*/ 0 h 100"/>
                <a:gd name="T2" fmla="*/ 458 w 458"/>
                <a:gd name="T3" fmla="*/ 0 h 100"/>
                <a:gd name="T4" fmla="*/ 458 w 458"/>
                <a:gd name="T5" fmla="*/ 50 h 100"/>
                <a:gd name="T6" fmla="*/ 404 w 458"/>
                <a:gd name="T7" fmla="*/ 100 h 100"/>
                <a:gd name="T8" fmla="*/ 54 w 458"/>
                <a:gd name="T9" fmla="*/ 100 h 100"/>
                <a:gd name="T10" fmla="*/ 0 w 458"/>
                <a:gd name="T11" fmla="*/ 50 h 100"/>
                <a:gd name="T12" fmla="*/ 0 w 458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100">
                  <a:moveTo>
                    <a:pt x="0" y="0"/>
                  </a:moveTo>
                  <a:lnTo>
                    <a:pt x="458" y="0"/>
                  </a:lnTo>
                  <a:lnTo>
                    <a:pt x="458" y="50"/>
                  </a:lnTo>
                  <a:cubicBezTo>
                    <a:pt x="458" y="77"/>
                    <a:pt x="433" y="100"/>
                    <a:pt x="404" y="100"/>
                  </a:cubicBezTo>
                  <a:lnTo>
                    <a:pt x="54" y="100"/>
                  </a:lnTo>
                  <a:cubicBezTo>
                    <a:pt x="24" y="100"/>
                    <a:pt x="0" y="77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9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Rectangle 261"/>
            <p:cNvSpPr>
              <a:spLocks noChangeArrowheads="1"/>
            </p:cNvSpPr>
            <p:nvPr/>
          </p:nvSpPr>
          <p:spPr bwMode="auto">
            <a:xfrm>
              <a:off x="1798638" y="1795463"/>
              <a:ext cx="331788" cy="14287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Rectangle 262"/>
            <p:cNvSpPr>
              <a:spLocks noChangeArrowheads="1"/>
            </p:cNvSpPr>
            <p:nvPr/>
          </p:nvSpPr>
          <p:spPr bwMode="auto">
            <a:xfrm>
              <a:off x="2146300" y="1795463"/>
              <a:ext cx="111125" cy="12700"/>
            </a:xfrm>
            <a:prstGeom prst="rect">
              <a:avLst/>
            </a:prstGeom>
            <a:solidFill>
              <a:srgbClr val="79A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Rectangle 263"/>
            <p:cNvSpPr>
              <a:spLocks noChangeArrowheads="1"/>
            </p:cNvSpPr>
            <p:nvPr/>
          </p:nvSpPr>
          <p:spPr bwMode="auto">
            <a:xfrm>
              <a:off x="2146300" y="1795463"/>
              <a:ext cx="111125" cy="6350"/>
            </a:xfrm>
            <a:prstGeom prst="rect">
              <a:avLst/>
            </a:prstGeom>
            <a:solidFill>
              <a:srgbClr val="E7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264"/>
            <p:cNvSpPr>
              <a:spLocks/>
            </p:cNvSpPr>
            <p:nvPr/>
          </p:nvSpPr>
          <p:spPr bwMode="auto">
            <a:xfrm>
              <a:off x="425450" y="1206500"/>
              <a:ext cx="968375" cy="676275"/>
            </a:xfrm>
            <a:custGeom>
              <a:avLst/>
              <a:gdLst>
                <a:gd name="T0" fmla="*/ 101 w 3142"/>
                <a:gd name="T1" fmla="*/ 0 h 2200"/>
                <a:gd name="T2" fmla="*/ 3041 w 3142"/>
                <a:gd name="T3" fmla="*/ 0 h 2200"/>
                <a:gd name="T4" fmla="*/ 3142 w 3142"/>
                <a:gd name="T5" fmla="*/ 101 h 2200"/>
                <a:gd name="T6" fmla="*/ 3142 w 3142"/>
                <a:gd name="T7" fmla="*/ 2099 h 2200"/>
                <a:gd name="T8" fmla="*/ 3041 w 3142"/>
                <a:gd name="T9" fmla="*/ 2200 h 2200"/>
                <a:gd name="T10" fmla="*/ 101 w 3142"/>
                <a:gd name="T11" fmla="*/ 2200 h 2200"/>
                <a:gd name="T12" fmla="*/ 0 w 3142"/>
                <a:gd name="T13" fmla="*/ 2099 h 2200"/>
                <a:gd name="T14" fmla="*/ 0 w 3142"/>
                <a:gd name="T15" fmla="*/ 101 h 2200"/>
                <a:gd name="T16" fmla="*/ 101 w 3142"/>
                <a:gd name="T17" fmla="*/ 0 h 2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2200">
                  <a:moveTo>
                    <a:pt x="101" y="0"/>
                  </a:moveTo>
                  <a:lnTo>
                    <a:pt x="3041" y="0"/>
                  </a:lnTo>
                  <a:cubicBezTo>
                    <a:pt x="3096" y="0"/>
                    <a:pt x="3142" y="45"/>
                    <a:pt x="3142" y="101"/>
                  </a:cubicBezTo>
                  <a:lnTo>
                    <a:pt x="3142" y="2099"/>
                  </a:lnTo>
                  <a:cubicBezTo>
                    <a:pt x="3142" y="2155"/>
                    <a:pt x="3096" y="2200"/>
                    <a:pt x="3041" y="2200"/>
                  </a:cubicBezTo>
                  <a:lnTo>
                    <a:pt x="101" y="2200"/>
                  </a:lnTo>
                  <a:cubicBezTo>
                    <a:pt x="45" y="2200"/>
                    <a:pt x="0" y="2155"/>
                    <a:pt x="0" y="2099"/>
                  </a:cubicBezTo>
                  <a:lnTo>
                    <a:pt x="0" y="101"/>
                  </a:lnTo>
                  <a:cubicBezTo>
                    <a:pt x="0" y="45"/>
                    <a:pt x="45" y="0"/>
                    <a:pt x="1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265"/>
            <p:cNvSpPr>
              <a:spLocks/>
            </p:cNvSpPr>
            <p:nvPr/>
          </p:nvSpPr>
          <p:spPr bwMode="auto">
            <a:xfrm>
              <a:off x="425450" y="1206500"/>
              <a:ext cx="827088" cy="676275"/>
            </a:xfrm>
            <a:custGeom>
              <a:avLst/>
              <a:gdLst>
                <a:gd name="T0" fmla="*/ 101 w 2685"/>
                <a:gd name="T1" fmla="*/ 0 h 2200"/>
                <a:gd name="T2" fmla="*/ 2685 w 2685"/>
                <a:gd name="T3" fmla="*/ 0 h 2200"/>
                <a:gd name="T4" fmla="*/ 484 w 2685"/>
                <a:gd name="T5" fmla="*/ 2200 h 2200"/>
                <a:gd name="T6" fmla="*/ 101 w 2685"/>
                <a:gd name="T7" fmla="*/ 2200 h 2200"/>
                <a:gd name="T8" fmla="*/ 0 w 2685"/>
                <a:gd name="T9" fmla="*/ 2099 h 2200"/>
                <a:gd name="T10" fmla="*/ 0 w 2685"/>
                <a:gd name="T11" fmla="*/ 101 h 2200"/>
                <a:gd name="T12" fmla="*/ 101 w 2685"/>
                <a:gd name="T13" fmla="*/ 0 h 2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5" h="2200">
                  <a:moveTo>
                    <a:pt x="101" y="0"/>
                  </a:moveTo>
                  <a:lnTo>
                    <a:pt x="2685" y="0"/>
                  </a:lnTo>
                  <a:lnTo>
                    <a:pt x="484" y="2200"/>
                  </a:lnTo>
                  <a:lnTo>
                    <a:pt x="101" y="2200"/>
                  </a:lnTo>
                  <a:cubicBezTo>
                    <a:pt x="45" y="2200"/>
                    <a:pt x="0" y="2155"/>
                    <a:pt x="0" y="2099"/>
                  </a:cubicBezTo>
                  <a:lnTo>
                    <a:pt x="0" y="101"/>
                  </a:lnTo>
                  <a:cubicBezTo>
                    <a:pt x="0" y="45"/>
                    <a:pt x="45" y="0"/>
                    <a:pt x="101" y="0"/>
                  </a:cubicBezTo>
                  <a:close/>
                </a:path>
              </a:pathLst>
            </a:custGeom>
            <a:solidFill>
              <a:srgbClr val="051F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Rectangle 266"/>
            <p:cNvSpPr>
              <a:spLocks noChangeArrowheads="1"/>
            </p:cNvSpPr>
            <p:nvPr/>
          </p:nvSpPr>
          <p:spPr bwMode="auto">
            <a:xfrm>
              <a:off x="469900" y="1254125"/>
              <a:ext cx="877888" cy="585787"/>
            </a:xfrm>
            <a:prstGeom prst="rect">
              <a:avLst/>
            </a:prstGeom>
            <a:solidFill>
              <a:srgbClr val="00A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Freeform 267"/>
            <p:cNvSpPr>
              <a:spLocks/>
            </p:cNvSpPr>
            <p:nvPr/>
          </p:nvSpPr>
          <p:spPr bwMode="auto">
            <a:xfrm>
              <a:off x="252413" y="1897063"/>
              <a:ext cx="1317625" cy="25400"/>
            </a:xfrm>
            <a:custGeom>
              <a:avLst/>
              <a:gdLst>
                <a:gd name="T0" fmla="*/ 2138 w 4277"/>
                <a:gd name="T1" fmla="*/ 87 h 87"/>
                <a:gd name="T2" fmla="*/ 162 w 4277"/>
                <a:gd name="T3" fmla="*/ 87 h 87"/>
                <a:gd name="T4" fmla="*/ 0 w 4277"/>
                <a:gd name="T5" fmla="*/ 3 h 87"/>
                <a:gd name="T6" fmla="*/ 2138 w 4277"/>
                <a:gd name="T7" fmla="*/ 0 h 87"/>
                <a:gd name="T8" fmla="*/ 4277 w 4277"/>
                <a:gd name="T9" fmla="*/ 3 h 87"/>
                <a:gd name="T10" fmla="*/ 4115 w 4277"/>
                <a:gd name="T11" fmla="*/ 87 h 87"/>
                <a:gd name="T12" fmla="*/ 2138 w 4277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77" h="87">
                  <a:moveTo>
                    <a:pt x="2138" y="87"/>
                  </a:moveTo>
                  <a:lnTo>
                    <a:pt x="162" y="87"/>
                  </a:lnTo>
                  <a:cubicBezTo>
                    <a:pt x="83" y="87"/>
                    <a:pt x="30" y="31"/>
                    <a:pt x="0" y="3"/>
                  </a:cubicBezTo>
                  <a:lnTo>
                    <a:pt x="2138" y="0"/>
                  </a:lnTo>
                  <a:lnTo>
                    <a:pt x="4277" y="3"/>
                  </a:lnTo>
                  <a:cubicBezTo>
                    <a:pt x="4247" y="31"/>
                    <a:pt x="4194" y="87"/>
                    <a:pt x="4115" y="87"/>
                  </a:cubicBezTo>
                  <a:lnTo>
                    <a:pt x="2138" y="87"/>
                  </a:lnTo>
                  <a:close/>
                </a:path>
              </a:pathLst>
            </a:custGeom>
            <a:solidFill>
              <a:srgbClr val="354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Freeform 268"/>
            <p:cNvSpPr>
              <a:spLocks/>
            </p:cNvSpPr>
            <p:nvPr/>
          </p:nvSpPr>
          <p:spPr bwMode="auto">
            <a:xfrm>
              <a:off x="244475" y="1870075"/>
              <a:ext cx="1331913" cy="28575"/>
            </a:xfrm>
            <a:custGeom>
              <a:avLst/>
              <a:gdLst>
                <a:gd name="T0" fmla="*/ 0 w 4325"/>
                <a:gd name="T1" fmla="*/ 0 h 93"/>
                <a:gd name="T2" fmla="*/ 4325 w 4325"/>
                <a:gd name="T3" fmla="*/ 0 h 93"/>
                <a:gd name="T4" fmla="*/ 4325 w 4325"/>
                <a:gd name="T5" fmla="*/ 46 h 93"/>
                <a:gd name="T6" fmla="*/ 4279 w 4325"/>
                <a:gd name="T7" fmla="*/ 93 h 93"/>
                <a:gd name="T8" fmla="*/ 46 w 4325"/>
                <a:gd name="T9" fmla="*/ 93 h 93"/>
                <a:gd name="T10" fmla="*/ 0 w 4325"/>
                <a:gd name="T11" fmla="*/ 46 h 93"/>
                <a:gd name="T12" fmla="*/ 0 w 4325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5" h="93">
                  <a:moveTo>
                    <a:pt x="0" y="0"/>
                  </a:moveTo>
                  <a:lnTo>
                    <a:pt x="4325" y="0"/>
                  </a:lnTo>
                  <a:lnTo>
                    <a:pt x="4325" y="46"/>
                  </a:lnTo>
                  <a:cubicBezTo>
                    <a:pt x="4325" y="72"/>
                    <a:pt x="4304" y="93"/>
                    <a:pt x="4279" y="93"/>
                  </a:cubicBezTo>
                  <a:lnTo>
                    <a:pt x="46" y="93"/>
                  </a:lnTo>
                  <a:cubicBezTo>
                    <a:pt x="21" y="93"/>
                    <a:pt x="0" y="72"/>
                    <a:pt x="0" y="4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6E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" name="Freeform 269"/>
            <p:cNvSpPr>
              <a:spLocks/>
            </p:cNvSpPr>
            <p:nvPr/>
          </p:nvSpPr>
          <p:spPr bwMode="auto">
            <a:xfrm>
              <a:off x="819150" y="1870075"/>
              <a:ext cx="184150" cy="14287"/>
            </a:xfrm>
            <a:custGeom>
              <a:avLst/>
              <a:gdLst>
                <a:gd name="T0" fmla="*/ 599 w 599"/>
                <a:gd name="T1" fmla="*/ 0 h 43"/>
                <a:gd name="T2" fmla="*/ 585 w 599"/>
                <a:gd name="T3" fmla="*/ 29 h 43"/>
                <a:gd name="T4" fmla="*/ 584 w 599"/>
                <a:gd name="T5" fmla="*/ 29 h 43"/>
                <a:gd name="T6" fmla="*/ 584 w 599"/>
                <a:gd name="T7" fmla="*/ 29 h 43"/>
                <a:gd name="T8" fmla="*/ 550 w 599"/>
                <a:gd name="T9" fmla="*/ 43 h 43"/>
                <a:gd name="T10" fmla="*/ 49 w 599"/>
                <a:gd name="T11" fmla="*/ 43 h 43"/>
                <a:gd name="T12" fmla="*/ 14 w 599"/>
                <a:gd name="T13" fmla="*/ 29 h 43"/>
                <a:gd name="T14" fmla="*/ 14 w 599"/>
                <a:gd name="T15" fmla="*/ 29 h 43"/>
                <a:gd name="T16" fmla="*/ 0 w 599"/>
                <a:gd name="T17" fmla="*/ 0 h 43"/>
                <a:gd name="T18" fmla="*/ 12 w 599"/>
                <a:gd name="T19" fmla="*/ 0 h 43"/>
                <a:gd name="T20" fmla="*/ 22 w 599"/>
                <a:gd name="T21" fmla="*/ 20 h 43"/>
                <a:gd name="T22" fmla="*/ 22 w 599"/>
                <a:gd name="T23" fmla="*/ 20 h 43"/>
                <a:gd name="T24" fmla="*/ 49 w 599"/>
                <a:gd name="T25" fmla="*/ 31 h 43"/>
                <a:gd name="T26" fmla="*/ 550 w 599"/>
                <a:gd name="T27" fmla="*/ 31 h 43"/>
                <a:gd name="T28" fmla="*/ 576 w 599"/>
                <a:gd name="T29" fmla="*/ 21 h 43"/>
                <a:gd name="T30" fmla="*/ 576 w 599"/>
                <a:gd name="T31" fmla="*/ 21 h 43"/>
                <a:gd name="T32" fmla="*/ 576 w 599"/>
                <a:gd name="T33" fmla="*/ 20 h 43"/>
                <a:gd name="T34" fmla="*/ 587 w 599"/>
                <a:gd name="T35" fmla="*/ 0 h 43"/>
                <a:gd name="T36" fmla="*/ 599 w 599"/>
                <a:gd name="T3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9" h="43">
                  <a:moveTo>
                    <a:pt x="599" y="0"/>
                  </a:moveTo>
                  <a:cubicBezTo>
                    <a:pt x="597" y="11"/>
                    <a:pt x="592" y="21"/>
                    <a:pt x="585" y="29"/>
                  </a:cubicBezTo>
                  <a:lnTo>
                    <a:pt x="584" y="29"/>
                  </a:lnTo>
                  <a:lnTo>
                    <a:pt x="584" y="29"/>
                  </a:lnTo>
                  <a:cubicBezTo>
                    <a:pt x="575" y="38"/>
                    <a:pt x="563" y="43"/>
                    <a:pt x="550" y="43"/>
                  </a:cubicBezTo>
                  <a:lnTo>
                    <a:pt x="49" y="43"/>
                  </a:lnTo>
                  <a:cubicBezTo>
                    <a:pt x="35" y="43"/>
                    <a:pt x="23" y="38"/>
                    <a:pt x="14" y="29"/>
                  </a:cubicBezTo>
                  <a:lnTo>
                    <a:pt x="14" y="29"/>
                  </a:lnTo>
                  <a:cubicBezTo>
                    <a:pt x="7" y="21"/>
                    <a:pt x="1" y="11"/>
                    <a:pt x="0" y="0"/>
                  </a:cubicBezTo>
                  <a:lnTo>
                    <a:pt x="12" y="0"/>
                  </a:lnTo>
                  <a:cubicBezTo>
                    <a:pt x="13" y="8"/>
                    <a:pt x="17" y="15"/>
                    <a:pt x="22" y="20"/>
                  </a:cubicBezTo>
                  <a:lnTo>
                    <a:pt x="22" y="20"/>
                  </a:lnTo>
                  <a:cubicBezTo>
                    <a:pt x="29" y="27"/>
                    <a:pt x="38" y="31"/>
                    <a:pt x="49" y="31"/>
                  </a:cubicBezTo>
                  <a:lnTo>
                    <a:pt x="550" y="31"/>
                  </a:lnTo>
                  <a:cubicBezTo>
                    <a:pt x="560" y="31"/>
                    <a:pt x="569" y="27"/>
                    <a:pt x="576" y="21"/>
                  </a:cubicBezTo>
                  <a:lnTo>
                    <a:pt x="576" y="21"/>
                  </a:lnTo>
                  <a:lnTo>
                    <a:pt x="576" y="20"/>
                  </a:lnTo>
                  <a:cubicBezTo>
                    <a:pt x="582" y="15"/>
                    <a:pt x="585" y="8"/>
                    <a:pt x="587" y="0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rgbClr val="89A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" name="Freeform 270"/>
            <p:cNvSpPr>
              <a:spLocks/>
            </p:cNvSpPr>
            <p:nvPr/>
          </p:nvSpPr>
          <p:spPr bwMode="auto">
            <a:xfrm>
              <a:off x="469900" y="1254125"/>
              <a:ext cx="733425" cy="585787"/>
            </a:xfrm>
            <a:custGeom>
              <a:avLst/>
              <a:gdLst>
                <a:gd name="T0" fmla="*/ 0 w 2381"/>
                <a:gd name="T1" fmla="*/ 1902 h 1902"/>
                <a:gd name="T2" fmla="*/ 480 w 2381"/>
                <a:gd name="T3" fmla="*/ 1902 h 1902"/>
                <a:gd name="T4" fmla="*/ 2381 w 2381"/>
                <a:gd name="T5" fmla="*/ 0 h 1902"/>
                <a:gd name="T6" fmla="*/ 0 w 2381"/>
                <a:gd name="T7" fmla="*/ 0 h 1902"/>
                <a:gd name="T8" fmla="*/ 0 w 2381"/>
                <a:gd name="T9" fmla="*/ 1902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1" h="1902">
                  <a:moveTo>
                    <a:pt x="0" y="1902"/>
                  </a:moveTo>
                  <a:lnTo>
                    <a:pt x="480" y="1902"/>
                  </a:lnTo>
                  <a:lnTo>
                    <a:pt x="2381" y="0"/>
                  </a:lnTo>
                  <a:lnTo>
                    <a:pt x="0" y="0"/>
                  </a:lnTo>
                  <a:lnTo>
                    <a:pt x="0" y="1902"/>
                  </a:lnTo>
                  <a:close/>
                </a:path>
              </a:pathLst>
            </a:custGeom>
            <a:solidFill>
              <a:srgbClr val="27D3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" name="Freeform 271"/>
            <p:cNvSpPr>
              <a:spLocks/>
            </p:cNvSpPr>
            <p:nvPr/>
          </p:nvSpPr>
          <p:spPr bwMode="auto">
            <a:xfrm>
              <a:off x="561975" y="1020763"/>
              <a:ext cx="693738" cy="819150"/>
            </a:xfrm>
            <a:custGeom>
              <a:avLst/>
              <a:gdLst>
                <a:gd name="T0" fmla="*/ 0 w 2255"/>
                <a:gd name="T1" fmla="*/ 2660 h 2660"/>
                <a:gd name="T2" fmla="*/ 2255 w 2255"/>
                <a:gd name="T3" fmla="*/ 2660 h 2660"/>
                <a:gd name="T4" fmla="*/ 2255 w 2255"/>
                <a:gd name="T5" fmla="*/ 49 h 2660"/>
                <a:gd name="T6" fmla="*/ 2206 w 2255"/>
                <a:gd name="T7" fmla="*/ 0 h 2660"/>
                <a:gd name="T8" fmla="*/ 50 w 2255"/>
                <a:gd name="T9" fmla="*/ 0 h 2660"/>
                <a:gd name="T10" fmla="*/ 0 w 2255"/>
                <a:gd name="T11" fmla="*/ 49 h 2660"/>
                <a:gd name="T12" fmla="*/ 0 w 2255"/>
                <a:gd name="T13" fmla="*/ 2660 h 2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5" h="2660">
                  <a:moveTo>
                    <a:pt x="0" y="2660"/>
                  </a:moveTo>
                  <a:lnTo>
                    <a:pt x="2255" y="2660"/>
                  </a:lnTo>
                  <a:lnTo>
                    <a:pt x="2255" y="49"/>
                  </a:lnTo>
                  <a:cubicBezTo>
                    <a:pt x="2255" y="22"/>
                    <a:pt x="2233" y="0"/>
                    <a:pt x="2206" y="0"/>
                  </a:cubicBezTo>
                  <a:lnTo>
                    <a:pt x="50" y="0"/>
                  </a:lnTo>
                  <a:cubicBezTo>
                    <a:pt x="23" y="0"/>
                    <a:pt x="0" y="22"/>
                    <a:pt x="0" y="49"/>
                  </a:cubicBezTo>
                  <a:lnTo>
                    <a:pt x="0" y="26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Freeform 272"/>
            <p:cNvSpPr>
              <a:spLocks/>
            </p:cNvSpPr>
            <p:nvPr/>
          </p:nvSpPr>
          <p:spPr bwMode="auto">
            <a:xfrm>
              <a:off x="561975" y="1020763"/>
              <a:ext cx="693738" cy="53975"/>
            </a:xfrm>
            <a:custGeom>
              <a:avLst/>
              <a:gdLst>
                <a:gd name="T0" fmla="*/ 2255 w 2255"/>
                <a:gd name="T1" fmla="*/ 172 h 172"/>
                <a:gd name="T2" fmla="*/ 2255 w 2255"/>
                <a:gd name="T3" fmla="*/ 49 h 172"/>
                <a:gd name="T4" fmla="*/ 2206 w 2255"/>
                <a:gd name="T5" fmla="*/ 0 h 172"/>
                <a:gd name="T6" fmla="*/ 50 w 2255"/>
                <a:gd name="T7" fmla="*/ 0 h 172"/>
                <a:gd name="T8" fmla="*/ 0 w 2255"/>
                <a:gd name="T9" fmla="*/ 49 h 172"/>
                <a:gd name="T10" fmla="*/ 0 w 2255"/>
                <a:gd name="T11" fmla="*/ 172 h 172"/>
                <a:gd name="T12" fmla="*/ 2255 w 2255"/>
                <a:gd name="T1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5" h="172">
                  <a:moveTo>
                    <a:pt x="2255" y="172"/>
                  </a:moveTo>
                  <a:lnTo>
                    <a:pt x="2255" y="49"/>
                  </a:lnTo>
                  <a:cubicBezTo>
                    <a:pt x="2255" y="22"/>
                    <a:pt x="2233" y="0"/>
                    <a:pt x="2206" y="0"/>
                  </a:cubicBezTo>
                  <a:lnTo>
                    <a:pt x="50" y="0"/>
                  </a:lnTo>
                  <a:cubicBezTo>
                    <a:pt x="23" y="0"/>
                    <a:pt x="0" y="22"/>
                    <a:pt x="0" y="49"/>
                  </a:cubicBezTo>
                  <a:lnTo>
                    <a:pt x="0" y="172"/>
                  </a:lnTo>
                  <a:lnTo>
                    <a:pt x="2255" y="172"/>
                  </a:lnTo>
                  <a:close/>
                </a:path>
              </a:pathLst>
            </a:custGeom>
            <a:solidFill>
              <a:srgbClr val="435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Freeform 273"/>
            <p:cNvSpPr>
              <a:spLocks/>
            </p:cNvSpPr>
            <p:nvPr/>
          </p:nvSpPr>
          <p:spPr bwMode="auto">
            <a:xfrm>
              <a:off x="500063" y="1254125"/>
              <a:ext cx="61913" cy="585787"/>
            </a:xfrm>
            <a:custGeom>
              <a:avLst/>
              <a:gdLst>
                <a:gd name="T0" fmla="*/ 199 w 199"/>
                <a:gd name="T1" fmla="*/ 0 h 1902"/>
                <a:gd name="T2" fmla="*/ 0 w 199"/>
                <a:gd name="T3" fmla="*/ 0 h 1902"/>
                <a:gd name="T4" fmla="*/ 199 w 199"/>
                <a:gd name="T5" fmla="*/ 1902 h 1902"/>
                <a:gd name="T6" fmla="*/ 199 w 199"/>
                <a:gd name="T7" fmla="*/ 0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902">
                  <a:moveTo>
                    <a:pt x="199" y="0"/>
                  </a:moveTo>
                  <a:lnTo>
                    <a:pt x="0" y="0"/>
                  </a:lnTo>
                  <a:lnTo>
                    <a:pt x="199" y="190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00A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5" name="Freeform 274"/>
            <p:cNvSpPr>
              <a:spLocks/>
            </p:cNvSpPr>
            <p:nvPr/>
          </p:nvSpPr>
          <p:spPr bwMode="auto">
            <a:xfrm>
              <a:off x="1255713" y="1254125"/>
              <a:ext cx="61913" cy="585787"/>
            </a:xfrm>
            <a:custGeom>
              <a:avLst/>
              <a:gdLst>
                <a:gd name="T0" fmla="*/ 0 w 200"/>
                <a:gd name="T1" fmla="*/ 0 h 1902"/>
                <a:gd name="T2" fmla="*/ 200 w 200"/>
                <a:gd name="T3" fmla="*/ 0 h 1902"/>
                <a:gd name="T4" fmla="*/ 0 w 200"/>
                <a:gd name="T5" fmla="*/ 1902 h 1902"/>
                <a:gd name="T6" fmla="*/ 0 w 200"/>
                <a:gd name="T7" fmla="*/ 0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1902">
                  <a:moveTo>
                    <a:pt x="0" y="0"/>
                  </a:moveTo>
                  <a:lnTo>
                    <a:pt x="200" y="0"/>
                  </a:lnTo>
                  <a:lnTo>
                    <a:pt x="0" y="19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Oval 275"/>
            <p:cNvSpPr>
              <a:spLocks noChangeArrowheads="1"/>
            </p:cNvSpPr>
            <p:nvPr/>
          </p:nvSpPr>
          <p:spPr bwMode="auto">
            <a:xfrm>
              <a:off x="587375" y="1039813"/>
              <a:ext cx="14288" cy="15875"/>
            </a:xfrm>
            <a:prstGeom prst="ellipse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7" name="Oval 276"/>
            <p:cNvSpPr>
              <a:spLocks noChangeArrowheads="1"/>
            </p:cNvSpPr>
            <p:nvPr/>
          </p:nvSpPr>
          <p:spPr bwMode="auto">
            <a:xfrm>
              <a:off x="615950" y="1039813"/>
              <a:ext cx="15875" cy="15875"/>
            </a:xfrm>
            <a:prstGeom prst="ellipse">
              <a:avLst/>
            </a:prstGeom>
            <a:solidFill>
              <a:srgbClr val="00A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" name="Oval 277"/>
            <p:cNvSpPr>
              <a:spLocks noChangeArrowheads="1"/>
            </p:cNvSpPr>
            <p:nvPr/>
          </p:nvSpPr>
          <p:spPr bwMode="auto">
            <a:xfrm>
              <a:off x="646113" y="1039813"/>
              <a:ext cx="14288" cy="15875"/>
            </a:xfrm>
            <a:prstGeom prst="ellipse">
              <a:avLst/>
            </a:prstGeom>
            <a:solidFill>
              <a:srgbClr val="92A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" name="Rectangle 278"/>
            <p:cNvSpPr>
              <a:spLocks noChangeArrowheads="1"/>
            </p:cNvSpPr>
            <p:nvPr/>
          </p:nvSpPr>
          <p:spPr bwMode="auto">
            <a:xfrm>
              <a:off x="692150" y="1038225"/>
              <a:ext cx="531813" cy="19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0" name="Rectangle 279"/>
            <p:cNvSpPr>
              <a:spLocks noChangeArrowheads="1"/>
            </p:cNvSpPr>
            <p:nvPr/>
          </p:nvSpPr>
          <p:spPr bwMode="auto">
            <a:xfrm>
              <a:off x="650875" y="1735138"/>
              <a:ext cx="51752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1" name="Rectangle 280"/>
            <p:cNvSpPr>
              <a:spLocks noChangeArrowheads="1"/>
            </p:cNvSpPr>
            <p:nvPr/>
          </p:nvSpPr>
          <p:spPr bwMode="auto">
            <a:xfrm>
              <a:off x="650875" y="1689100"/>
              <a:ext cx="51752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2" name="Rectangle 281"/>
            <p:cNvSpPr>
              <a:spLocks noChangeArrowheads="1"/>
            </p:cNvSpPr>
            <p:nvPr/>
          </p:nvSpPr>
          <p:spPr bwMode="auto">
            <a:xfrm>
              <a:off x="650875" y="1643063"/>
              <a:ext cx="51752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" name="Rectangle 282"/>
            <p:cNvSpPr>
              <a:spLocks noChangeArrowheads="1"/>
            </p:cNvSpPr>
            <p:nvPr/>
          </p:nvSpPr>
          <p:spPr bwMode="auto">
            <a:xfrm>
              <a:off x="650875" y="1598613"/>
              <a:ext cx="517525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" name="Rectangle 283"/>
            <p:cNvSpPr>
              <a:spLocks noChangeArrowheads="1"/>
            </p:cNvSpPr>
            <p:nvPr/>
          </p:nvSpPr>
          <p:spPr bwMode="auto">
            <a:xfrm>
              <a:off x="650875" y="1174750"/>
              <a:ext cx="517525" cy="63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5" name="Rectangle 284"/>
            <p:cNvSpPr>
              <a:spLocks noChangeArrowheads="1"/>
            </p:cNvSpPr>
            <p:nvPr/>
          </p:nvSpPr>
          <p:spPr bwMode="auto">
            <a:xfrm>
              <a:off x="650875" y="1116013"/>
              <a:ext cx="517525" cy="31750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6" name="Rectangle 285"/>
            <p:cNvSpPr>
              <a:spLocks noChangeArrowheads="1"/>
            </p:cNvSpPr>
            <p:nvPr/>
          </p:nvSpPr>
          <p:spPr bwMode="auto">
            <a:xfrm>
              <a:off x="652463" y="1597025"/>
              <a:ext cx="515938" cy="6350"/>
            </a:xfrm>
            <a:prstGeom prst="rect">
              <a:avLst/>
            </a:prstGeom>
            <a:solidFill>
              <a:srgbClr val="AEC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" name="Rectangle 286"/>
            <p:cNvSpPr>
              <a:spLocks noChangeArrowheads="1"/>
            </p:cNvSpPr>
            <p:nvPr/>
          </p:nvSpPr>
          <p:spPr bwMode="auto">
            <a:xfrm>
              <a:off x="652463" y="1174750"/>
              <a:ext cx="515938" cy="63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04" name="Rectangle 287"/>
            <p:cNvSpPr>
              <a:spLocks noChangeArrowheads="1"/>
            </p:cNvSpPr>
            <p:nvPr/>
          </p:nvSpPr>
          <p:spPr bwMode="auto">
            <a:xfrm>
              <a:off x="652463" y="1116013"/>
              <a:ext cx="515938" cy="31750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05" name="Freeform 288"/>
            <p:cNvSpPr>
              <a:spLocks/>
            </p:cNvSpPr>
            <p:nvPr/>
          </p:nvSpPr>
          <p:spPr bwMode="auto">
            <a:xfrm>
              <a:off x="1031875" y="1227138"/>
              <a:ext cx="63500" cy="117475"/>
            </a:xfrm>
            <a:custGeom>
              <a:avLst/>
              <a:gdLst>
                <a:gd name="T0" fmla="*/ 69 w 206"/>
                <a:gd name="T1" fmla="*/ 381 h 381"/>
                <a:gd name="T2" fmla="*/ 0 w 206"/>
                <a:gd name="T3" fmla="*/ 220 h 381"/>
                <a:gd name="T4" fmla="*/ 206 w 206"/>
                <a:gd name="T5" fmla="*/ 0 h 381"/>
                <a:gd name="T6" fmla="*/ 206 w 206"/>
                <a:gd name="T7" fmla="*/ 98 h 381"/>
                <a:gd name="T8" fmla="*/ 98 w 206"/>
                <a:gd name="T9" fmla="*/ 220 h 381"/>
                <a:gd name="T10" fmla="*/ 132 w 206"/>
                <a:gd name="T11" fmla="*/ 305 h 381"/>
                <a:gd name="T12" fmla="*/ 69 w 206"/>
                <a:gd name="T13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381">
                  <a:moveTo>
                    <a:pt x="69" y="381"/>
                  </a:moveTo>
                  <a:cubicBezTo>
                    <a:pt x="26" y="341"/>
                    <a:pt x="0" y="283"/>
                    <a:pt x="0" y="220"/>
                  </a:cubicBezTo>
                  <a:cubicBezTo>
                    <a:pt x="0" y="103"/>
                    <a:pt x="91" y="7"/>
                    <a:pt x="206" y="0"/>
                  </a:cubicBezTo>
                  <a:lnTo>
                    <a:pt x="206" y="98"/>
                  </a:lnTo>
                  <a:cubicBezTo>
                    <a:pt x="145" y="105"/>
                    <a:pt x="98" y="157"/>
                    <a:pt x="98" y="220"/>
                  </a:cubicBezTo>
                  <a:cubicBezTo>
                    <a:pt x="98" y="253"/>
                    <a:pt x="110" y="283"/>
                    <a:pt x="132" y="305"/>
                  </a:cubicBezTo>
                  <a:lnTo>
                    <a:pt x="69" y="381"/>
                  </a:lnTo>
                  <a:close/>
                </a:path>
              </a:pathLst>
            </a:custGeom>
            <a:solidFill>
              <a:srgbClr val="6C8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09" name="Freeform 289"/>
            <p:cNvSpPr>
              <a:spLocks/>
            </p:cNvSpPr>
            <p:nvPr/>
          </p:nvSpPr>
          <p:spPr bwMode="auto">
            <a:xfrm>
              <a:off x="1111250" y="1284288"/>
              <a:ext cx="57150" cy="76200"/>
            </a:xfrm>
            <a:custGeom>
              <a:avLst/>
              <a:gdLst>
                <a:gd name="T0" fmla="*/ 183 w 185"/>
                <a:gd name="T1" fmla="*/ 0 h 246"/>
                <a:gd name="T2" fmla="*/ 185 w 185"/>
                <a:gd name="T3" fmla="*/ 32 h 246"/>
                <a:gd name="T4" fmla="*/ 17 w 185"/>
                <a:gd name="T5" fmla="*/ 246 h 246"/>
                <a:gd name="T6" fmla="*/ 0 w 185"/>
                <a:gd name="T7" fmla="*/ 149 h 246"/>
                <a:gd name="T8" fmla="*/ 87 w 185"/>
                <a:gd name="T9" fmla="*/ 32 h 246"/>
                <a:gd name="T10" fmla="*/ 87 w 185"/>
                <a:gd name="T11" fmla="*/ 21 h 246"/>
                <a:gd name="T12" fmla="*/ 183 w 185"/>
                <a:gd name="T1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246">
                  <a:moveTo>
                    <a:pt x="183" y="0"/>
                  </a:moveTo>
                  <a:cubicBezTo>
                    <a:pt x="184" y="10"/>
                    <a:pt x="185" y="21"/>
                    <a:pt x="185" y="32"/>
                  </a:cubicBezTo>
                  <a:cubicBezTo>
                    <a:pt x="185" y="136"/>
                    <a:pt x="114" y="223"/>
                    <a:pt x="17" y="246"/>
                  </a:cubicBezTo>
                  <a:lnTo>
                    <a:pt x="0" y="149"/>
                  </a:lnTo>
                  <a:cubicBezTo>
                    <a:pt x="50" y="134"/>
                    <a:pt x="87" y="87"/>
                    <a:pt x="87" y="32"/>
                  </a:cubicBezTo>
                  <a:cubicBezTo>
                    <a:pt x="87" y="28"/>
                    <a:pt x="87" y="24"/>
                    <a:pt x="87" y="2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30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0" name="Freeform 290"/>
            <p:cNvSpPr>
              <a:spLocks/>
            </p:cNvSpPr>
            <p:nvPr/>
          </p:nvSpPr>
          <p:spPr bwMode="auto">
            <a:xfrm>
              <a:off x="1060450" y="1327150"/>
              <a:ext cx="46038" cy="34925"/>
            </a:xfrm>
            <a:custGeom>
              <a:avLst/>
              <a:gdLst>
                <a:gd name="T0" fmla="*/ 152 w 152"/>
                <a:gd name="T1" fmla="*/ 115 h 117"/>
                <a:gd name="T2" fmla="*/ 128 w 152"/>
                <a:gd name="T3" fmla="*/ 117 h 117"/>
                <a:gd name="T4" fmla="*/ 0 w 152"/>
                <a:gd name="T5" fmla="*/ 75 h 117"/>
                <a:gd name="T6" fmla="*/ 62 w 152"/>
                <a:gd name="T7" fmla="*/ 0 h 117"/>
                <a:gd name="T8" fmla="*/ 128 w 152"/>
                <a:gd name="T9" fmla="*/ 19 h 117"/>
                <a:gd name="T10" fmla="*/ 135 w 152"/>
                <a:gd name="T11" fmla="*/ 19 h 117"/>
                <a:gd name="T12" fmla="*/ 152 w 152"/>
                <a:gd name="T13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17">
                  <a:moveTo>
                    <a:pt x="152" y="115"/>
                  </a:moveTo>
                  <a:cubicBezTo>
                    <a:pt x="144" y="116"/>
                    <a:pt x="136" y="117"/>
                    <a:pt x="128" y="117"/>
                  </a:cubicBezTo>
                  <a:cubicBezTo>
                    <a:pt x="80" y="117"/>
                    <a:pt x="36" y="101"/>
                    <a:pt x="0" y="75"/>
                  </a:cubicBezTo>
                  <a:lnTo>
                    <a:pt x="62" y="0"/>
                  </a:lnTo>
                  <a:cubicBezTo>
                    <a:pt x="81" y="12"/>
                    <a:pt x="104" y="19"/>
                    <a:pt x="128" y="19"/>
                  </a:cubicBezTo>
                  <a:cubicBezTo>
                    <a:pt x="131" y="19"/>
                    <a:pt x="133" y="19"/>
                    <a:pt x="135" y="19"/>
                  </a:cubicBezTo>
                  <a:lnTo>
                    <a:pt x="152" y="115"/>
                  </a:lnTo>
                  <a:close/>
                </a:path>
              </a:pathLst>
            </a:custGeom>
            <a:solidFill>
              <a:srgbClr val="218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1" name="Freeform 291"/>
            <p:cNvSpPr>
              <a:spLocks/>
            </p:cNvSpPr>
            <p:nvPr/>
          </p:nvSpPr>
          <p:spPr bwMode="auto">
            <a:xfrm>
              <a:off x="1104900" y="1227138"/>
              <a:ext cx="60325" cy="55562"/>
            </a:xfrm>
            <a:custGeom>
              <a:avLst/>
              <a:gdLst>
                <a:gd name="T0" fmla="*/ 0 w 197"/>
                <a:gd name="T1" fmla="*/ 98 h 180"/>
                <a:gd name="T2" fmla="*/ 101 w 197"/>
                <a:gd name="T3" fmla="*/ 180 h 180"/>
                <a:gd name="T4" fmla="*/ 197 w 197"/>
                <a:gd name="T5" fmla="*/ 159 h 180"/>
                <a:gd name="T6" fmla="*/ 0 w 197"/>
                <a:gd name="T7" fmla="*/ 0 h 180"/>
                <a:gd name="T8" fmla="*/ 0 w 197"/>
                <a:gd name="T9" fmla="*/ 9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80">
                  <a:moveTo>
                    <a:pt x="0" y="98"/>
                  </a:moveTo>
                  <a:cubicBezTo>
                    <a:pt x="47" y="104"/>
                    <a:pt x="86" y="136"/>
                    <a:pt x="101" y="180"/>
                  </a:cubicBezTo>
                  <a:lnTo>
                    <a:pt x="197" y="159"/>
                  </a:lnTo>
                  <a:cubicBezTo>
                    <a:pt x="172" y="71"/>
                    <a:pt x="94" y="6"/>
                    <a:pt x="0" y="0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rgbClr val="27D3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2" name="Freeform 292"/>
            <p:cNvSpPr>
              <a:spLocks/>
            </p:cNvSpPr>
            <p:nvPr/>
          </p:nvSpPr>
          <p:spPr bwMode="auto">
            <a:xfrm>
              <a:off x="1033463" y="1408113"/>
              <a:ext cx="63500" cy="117475"/>
            </a:xfrm>
            <a:custGeom>
              <a:avLst/>
              <a:gdLst>
                <a:gd name="T0" fmla="*/ 69 w 206"/>
                <a:gd name="T1" fmla="*/ 381 h 381"/>
                <a:gd name="T2" fmla="*/ 0 w 206"/>
                <a:gd name="T3" fmla="*/ 220 h 381"/>
                <a:gd name="T4" fmla="*/ 206 w 206"/>
                <a:gd name="T5" fmla="*/ 0 h 381"/>
                <a:gd name="T6" fmla="*/ 206 w 206"/>
                <a:gd name="T7" fmla="*/ 98 h 381"/>
                <a:gd name="T8" fmla="*/ 98 w 206"/>
                <a:gd name="T9" fmla="*/ 220 h 381"/>
                <a:gd name="T10" fmla="*/ 132 w 206"/>
                <a:gd name="T11" fmla="*/ 305 h 381"/>
                <a:gd name="T12" fmla="*/ 69 w 206"/>
                <a:gd name="T13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381">
                  <a:moveTo>
                    <a:pt x="69" y="381"/>
                  </a:moveTo>
                  <a:cubicBezTo>
                    <a:pt x="26" y="341"/>
                    <a:pt x="0" y="284"/>
                    <a:pt x="0" y="220"/>
                  </a:cubicBezTo>
                  <a:cubicBezTo>
                    <a:pt x="0" y="103"/>
                    <a:pt x="91" y="8"/>
                    <a:pt x="206" y="0"/>
                  </a:cubicBezTo>
                  <a:lnTo>
                    <a:pt x="206" y="98"/>
                  </a:lnTo>
                  <a:cubicBezTo>
                    <a:pt x="145" y="106"/>
                    <a:pt x="98" y="158"/>
                    <a:pt x="98" y="220"/>
                  </a:cubicBezTo>
                  <a:cubicBezTo>
                    <a:pt x="98" y="253"/>
                    <a:pt x="110" y="283"/>
                    <a:pt x="132" y="305"/>
                  </a:cubicBezTo>
                  <a:lnTo>
                    <a:pt x="69" y="381"/>
                  </a:lnTo>
                  <a:close/>
                </a:path>
              </a:pathLst>
            </a:custGeom>
            <a:solidFill>
              <a:srgbClr val="6984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3" name="Freeform 293"/>
            <p:cNvSpPr>
              <a:spLocks/>
            </p:cNvSpPr>
            <p:nvPr/>
          </p:nvSpPr>
          <p:spPr bwMode="auto">
            <a:xfrm>
              <a:off x="1112838" y="1465263"/>
              <a:ext cx="57150" cy="76200"/>
            </a:xfrm>
            <a:custGeom>
              <a:avLst/>
              <a:gdLst>
                <a:gd name="T0" fmla="*/ 183 w 185"/>
                <a:gd name="T1" fmla="*/ 0 h 247"/>
                <a:gd name="T2" fmla="*/ 185 w 185"/>
                <a:gd name="T3" fmla="*/ 32 h 247"/>
                <a:gd name="T4" fmla="*/ 17 w 185"/>
                <a:gd name="T5" fmla="*/ 247 h 247"/>
                <a:gd name="T6" fmla="*/ 0 w 185"/>
                <a:gd name="T7" fmla="*/ 150 h 247"/>
                <a:gd name="T8" fmla="*/ 87 w 185"/>
                <a:gd name="T9" fmla="*/ 32 h 247"/>
                <a:gd name="T10" fmla="*/ 87 w 185"/>
                <a:gd name="T11" fmla="*/ 21 h 247"/>
                <a:gd name="T12" fmla="*/ 183 w 185"/>
                <a:gd name="T1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247">
                  <a:moveTo>
                    <a:pt x="183" y="0"/>
                  </a:moveTo>
                  <a:cubicBezTo>
                    <a:pt x="184" y="11"/>
                    <a:pt x="185" y="21"/>
                    <a:pt x="185" y="32"/>
                  </a:cubicBezTo>
                  <a:cubicBezTo>
                    <a:pt x="185" y="136"/>
                    <a:pt x="114" y="223"/>
                    <a:pt x="17" y="247"/>
                  </a:cubicBezTo>
                  <a:lnTo>
                    <a:pt x="0" y="150"/>
                  </a:lnTo>
                  <a:cubicBezTo>
                    <a:pt x="50" y="134"/>
                    <a:pt x="87" y="88"/>
                    <a:pt x="87" y="32"/>
                  </a:cubicBezTo>
                  <a:cubicBezTo>
                    <a:pt x="87" y="29"/>
                    <a:pt x="87" y="25"/>
                    <a:pt x="87" y="2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536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4" name="Freeform 294"/>
            <p:cNvSpPr>
              <a:spLocks/>
            </p:cNvSpPr>
            <p:nvPr/>
          </p:nvSpPr>
          <p:spPr bwMode="auto">
            <a:xfrm>
              <a:off x="1062038" y="1506538"/>
              <a:ext cx="46038" cy="36512"/>
            </a:xfrm>
            <a:custGeom>
              <a:avLst/>
              <a:gdLst>
                <a:gd name="T0" fmla="*/ 152 w 152"/>
                <a:gd name="T1" fmla="*/ 116 h 117"/>
                <a:gd name="T2" fmla="*/ 128 w 152"/>
                <a:gd name="T3" fmla="*/ 117 h 117"/>
                <a:gd name="T4" fmla="*/ 0 w 152"/>
                <a:gd name="T5" fmla="*/ 76 h 117"/>
                <a:gd name="T6" fmla="*/ 62 w 152"/>
                <a:gd name="T7" fmla="*/ 0 h 117"/>
                <a:gd name="T8" fmla="*/ 128 w 152"/>
                <a:gd name="T9" fmla="*/ 19 h 117"/>
                <a:gd name="T10" fmla="*/ 135 w 152"/>
                <a:gd name="T11" fmla="*/ 19 h 117"/>
                <a:gd name="T12" fmla="*/ 152 w 152"/>
                <a:gd name="T13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17">
                  <a:moveTo>
                    <a:pt x="152" y="116"/>
                  </a:moveTo>
                  <a:cubicBezTo>
                    <a:pt x="144" y="117"/>
                    <a:pt x="136" y="117"/>
                    <a:pt x="128" y="117"/>
                  </a:cubicBezTo>
                  <a:cubicBezTo>
                    <a:pt x="80" y="117"/>
                    <a:pt x="36" y="102"/>
                    <a:pt x="0" y="76"/>
                  </a:cubicBezTo>
                  <a:lnTo>
                    <a:pt x="62" y="0"/>
                  </a:lnTo>
                  <a:cubicBezTo>
                    <a:pt x="81" y="12"/>
                    <a:pt x="104" y="19"/>
                    <a:pt x="128" y="19"/>
                  </a:cubicBezTo>
                  <a:cubicBezTo>
                    <a:pt x="131" y="19"/>
                    <a:pt x="133" y="19"/>
                    <a:pt x="135" y="19"/>
                  </a:cubicBezTo>
                  <a:lnTo>
                    <a:pt x="152" y="116"/>
                  </a:lnTo>
                  <a:close/>
                </a:path>
              </a:pathLst>
            </a:custGeom>
            <a:solidFill>
              <a:srgbClr val="4D8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5" name="Freeform 295"/>
            <p:cNvSpPr>
              <a:spLocks/>
            </p:cNvSpPr>
            <p:nvPr/>
          </p:nvSpPr>
          <p:spPr bwMode="auto">
            <a:xfrm>
              <a:off x="1106488" y="1408113"/>
              <a:ext cx="60325" cy="55562"/>
            </a:xfrm>
            <a:custGeom>
              <a:avLst/>
              <a:gdLst>
                <a:gd name="T0" fmla="*/ 0 w 197"/>
                <a:gd name="T1" fmla="*/ 98 h 180"/>
                <a:gd name="T2" fmla="*/ 101 w 197"/>
                <a:gd name="T3" fmla="*/ 180 h 180"/>
                <a:gd name="T4" fmla="*/ 197 w 197"/>
                <a:gd name="T5" fmla="*/ 160 h 180"/>
                <a:gd name="T6" fmla="*/ 0 w 197"/>
                <a:gd name="T7" fmla="*/ 0 h 180"/>
                <a:gd name="T8" fmla="*/ 0 w 197"/>
                <a:gd name="T9" fmla="*/ 9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80">
                  <a:moveTo>
                    <a:pt x="0" y="98"/>
                  </a:moveTo>
                  <a:cubicBezTo>
                    <a:pt x="47" y="104"/>
                    <a:pt x="86" y="137"/>
                    <a:pt x="101" y="180"/>
                  </a:cubicBezTo>
                  <a:lnTo>
                    <a:pt x="197" y="160"/>
                  </a:lnTo>
                  <a:cubicBezTo>
                    <a:pt x="172" y="72"/>
                    <a:pt x="94" y="6"/>
                    <a:pt x="0" y="0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rgbClr val="4FA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6" name="Rectangle 296"/>
            <p:cNvSpPr>
              <a:spLocks noChangeArrowheads="1"/>
            </p:cNvSpPr>
            <p:nvPr/>
          </p:nvSpPr>
          <p:spPr bwMode="auto">
            <a:xfrm>
              <a:off x="661988" y="1358900"/>
              <a:ext cx="22225" cy="184150"/>
            </a:xfrm>
            <a:prstGeom prst="rect">
              <a:avLst/>
            </a:prstGeom>
            <a:solidFill>
              <a:srgbClr val="F4A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7" name="Rectangle 297"/>
            <p:cNvSpPr>
              <a:spLocks noChangeArrowheads="1"/>
            </p:cNvSpPr>
            <p:nvPr/>
          </p:nvSpPr>
          <p:spPr bwMode="auto">
            <a:xfrm>
              <a:off x="706438" y="1411288"/>
              <a:ext cx="22225" cy="131762"/>
            </a:xfrm>
            <a:prstGeom prst="rect">
              <a:avLst/>
            </a:prstGeom>
            <a:solidFill>
              <a:srgbClr val="F4A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8" name="Rectangle 298"/>
            <p:cNvSpPr>
              <a:spLocks noChangeArrowheads="1"/>
            </p:cNvSpPr>
            <p:nvPr/>
          </p:nvSpPr>
          <p:spPr bwMode="auto">
            <a:xfrm>
              <a:off x="749300" y="1320800"/>
              <a:ext cx="22225" cy="222250"/>
            </a:xfrm>
            <a:prstGeom prst="rect">
              <a:avLst/>
            </a:prstGeom>
            <a:solidFill>
              <a:srgbClr val="F4A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19" name="Rectangle 299"/>
            <p:cNvSpPr>
              <a:spLocks noChangeArrowheads="1"/>
            </p:cNvSpPr>
            <p:nvPr/>
          </p:nvSpPr>
          <p:spPr bwMode="auto">
            <a:xfrm>
              <a:off x="793750" y="1358900"/>
              <a:ext cx="22225" cy="184150"/>
            </a:xfrm>
            <a:prstGeom prst="rect">
              <a:avLst/>
            </a:prstGeom>
            <a:solidFill>
              <a:srgbClr val="F4A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0" name="Rectangle 300"/>
            <p:cNvSpPr>
              <a:spLocks noChangeArrowheads="1"/>
            </p:cNvSpPr>
            <p:nvPr/>
          </p:nvSpPr>
          <p:spPr bwMode="auto">
            <a:xfrm>
              <a:off x="838200" y="1343025"/>
              <a:ext cx="22225" cy="200025"/>
            </a:xfrm>
            <a:prstGeom prst="rect">
              <a:avLst/>
            </a:prstGeom>
            <a:solidFill>
              <a:srgbClr val="F4A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1" name="Rectangle 301"/>
            <p:cNvSpPr>
              <a:spLocks noChangeArrowheads="1"/>
            </p:cNvSpPr>
            <p:nvPr/>
          </p:nvSpPr>
          <p:spPr bwMode="auto">
            <a:xfrm>
              <a:off x="882650" y="1317625"/>
              <a:ext cx="20638" cy="225425"/>
            </a:xfrm>
            <a:prstGeom prst="rect">
              <a:avLst/>
            </a:prstGeom>
            <a:solidFill>
              <a:srgbClr val="F4A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2" name="Rectangle 302"/>
            <p:cNvSpPr>
              <a:spLocks noChangeArrowheads="1"/>
            </p:cNvSpPr>
            <p:nvPr/>
          </p:nvSpPr>
          <p:spPr bwMode="auto">
            <a:xfrm>
              <a:off x="925513" y="1227138"/>
              <a:ext cx="22225" cy="315912"/>
            </a:xfrm>
            <a:prstGeom prst="rect">
              <a:avLst/>
            </a:prstGeom>
            <a:solidFill>
              <a:srgbClr val="F4A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3" name="Rectangle 303"/>
            <p:cNvSpPr>
              <a:spLocks noChangeArrowheads="1"/>
            </p:cNvSpPr>
            <p:nvPr/>
          </p:nvSpPr>
          <p:spPr bwMode="auto">
            <a:xfrm>
              <a:off x="969963" y="1328738"/>
              <a:ext cx="22225" cy="214312"/>
            </a:xfrm>
            <a:prstGeom prst="rect">
              <a:avLst/>
            </a:prstGeom>
            <a:solidFill>
              <a:srgbClr val="F4A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4" name="Rectangle 304"/>
            <p:cNvSpPr>
              <a:spLocks noChangeArrowheads="1"/>
            </p:cNvSpPr>
            <p:nvPr/>
          </p:nvSpPr>
          <p:spPr bwMode="auto">
            <a:xfrm>
              <a:off x="661988" y="1411288"/>
              <a:ext cx="22225" cy="131762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5" name="Rectangle 305"/>
            <p:cNvSpPr>
              <a:spLocks noChangeArrowheads="1"/>
            </p:cNvSpPr>
            <p:nvPr/>
          </p:nvSpPr>
          <p:spPr bwMode="auto">
            <a:xfrm>
              <a:off x="706438" y="1411288"/>
              <a:ext cx="22225" cy="131762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6" name="Rectangle 306"/>
            <p:cNvSpPr>
              <a:spLocks noChangeArrowheads="1"/>
            </p:cNvSpPr>
            <p:nvPr/>
          </p:nvSpPr>
          <p:spPr bwMode="auto">
            <a:xfrm>
              <a:off x="749300" y="1411288"/>
              <a:ext cx="22225" cy="131762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7" name="Rectangle 307"/>
            <p:cNvSpPr>
              <a:spLocks noChangeArrowheads="1"/>
            </p:cNvSpPr>
            <p:nvPr/>
          </p:nvSpPr>
          <p:spPr bwMode="auto">
            <a:xfrm>
              <a:off x="793750" y="1411288"/>
              <a:ext cx="22225" cy="131762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8" name="Rectangle 308"/>
            <p:cNvSpPr>
              <a:spLocks noChangeArrowheads="1"/>
            </p:cNvSpPr>
            <p:nvPr/>
          </p:nvSpPr>
          <p:spPr bwMode="auto">
            <a:xfrm>
              <a:off x="838200" y="1411288"/>
              <a:ext cx="22225" cy="131762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29" name="Rectangle 309"/>
            <p:cNvSpPr>
              <a:spLocks noChangeArrowheads="1"/>
            </p:cNvSpPr>
            <p:nvPr/>
          </p:nvSpPr>
          <p:spPr bwMode="auto">
            <a:xfrm>
              <a:off x="882650" y="1411288"/>
              <a:ext cx="20638" cy="131762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0" name="Rectangle 310"/>
            <p:cNvSpPr>
              <a:spLocks noChangeArrowheads="1"/>
            </p:cNvSpPr>
            <p:nvPr/>
          </p:nvSpPr>
          <p:spPr bwMode="auto">
            <a:xfrm>
              <a:off x="925513" y="1411288"/>
              <a:ext cx="22225" cy="131762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1" name="Rectangle 311"/>
            <p:cNvSpPr>
              <a:spLocks noChangeArrowheads="1"/>
            </p:cNvSpPr>
            <p:nvPr/>
          </p:nvSpPr>
          <p:spPr bwMode="auto">
            <a:xfrm>
              <a:off x="969963" y="1411288"/>
              <a:ext cx="22225" cy="131762"/>
            </a:xfrm>
            <a:prstGeom prst="rect">
              <a:avLst/>
            </a:prstGeom>
            <a:solidFill>
              <a:srgbClr val="EF7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2" name="Freeform 312"/>
            <p:cNvSpPr>
              <a:spLocks/>
            </p:cNvSpPr>
            <p:nvPr/>
          </p:nvSpPr>
          <p:spPr bwMode="auto">
            <a:xfrm>
              <a:off x="2840038" y="1196975"/>
              <a:ext cx="331788" cy="134937"/>
            </a:xfrm>
            <a:custGeom>
              <a:avLst/>
              <a:gdLst>
                <a:gd name="T0" fmla="*/ 0 w 1077"/>
                <a:gd name="T1" fmla="*/ 0 h 438"/>
                <a:gd name="T2" fmla="*/ 1031 w 1077"/>
                <a:gd name="T3" fmla="*/ 0 h 438"/>
                <a:gd name="T4" fmla="*/ 1077 w 1077"/>
                <a:gd name="T5" fmla="*/ 438 h 438"/>
                <a:gd name="T6" fmla="*/ 126 w 1077"/>
                <a:gd name="T7" fmla="*/ 438 h 438"/>
                <a:gd name="T8" fmla="*/ 0 w 1077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38">
                  <a:moveTo>
                    <a:pt x="0" y="0"/>
                  </a:moveTo>
                  <a:lnTo>
                    <a:pt x="1031" y="0"/>
                  </a:lnTo>
                  <a:lnTo>
                    <a:pt x="1077" y="438"/>
                  </a:lnTo>
                  <a:lnTo>
                    <a:pt x="126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3" name="Freeform 313"/>
            <p:cNvSpPr>
              <a:spLocks/>
            </p:cNvSpPr>
            <p:nvPr/>
          </p:nvSpPr>
          <p:spPr bwMode="auto">
            <a:xfrm>
              <a:off x="2917825" y="1466850"/>
              <a:ext cx="282575" cy="134937"/>
            </a:xfrm>
            <a:custGeom>
              <a:avLst/>
              <a:gdLst>
                <a:gd name="T0" fmla="*/ 0 w 916"/>
                <a:gd name="T1" fmla="*/ 0 h 438"/>
                <a:gd name="T2" fmla="*/ 870 w 916"/>
                <a:gd name="T3" fmla="*/ 0 h 438"/>
                <a:gd name="T4" fmla="*/ 916 w 916"/>
                <a:gd name="T5" fmla="*/ 438 h 438"/>
                <a:gd name="T6" fmla="*/ 126 w 916"/>
                <a:gd name="T7" fmla="*/ 438 h 438"/>
                <a:gd name="T8" fmla="*/ 0 w 916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6" h="438">
                  <a:moveTo>
                    <a:pt x="0" y="0"/>
                  </a:moveTo>
                  <a:lnTo>
                    <a:pt x="870" y="0"/>
                  </a:lnTo>
                  <a:lnTo>
                    <a:pt x="916" y="438"/>
                  </a:lnTo>
                  <a:lnTo>
                    <a:pt x="126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4" name="Freeform 314"/>
            <p:cNvSpPr>
              <a:spLocks/>
            </p:cNvSpPr>
            <p:nvPr/>
          </p:nvSpPr>
          <p:spPr bwMode="auto">
            <a:xfrm>
              <a:off x="2879725" y="1331913"/>
              <a:ext cx="306388" cy="134937"/>
            </a:xfrm>
            <a:custGeom>
              <a:avLst/>
              <a:gdLst>
                <a:gd name="T0" fmla="*/ 0 w 996"/>
                <a:gd name="T1" fmla="*/ 0 h 438"/>
                <a:gd name="T2" fmla="*/ 951 w 996"/>
                <a:gd name="T3" fmla="*/ 0 h 438"/>
                <a:gd name="T4" fmla="*/ 996 w 996"/>
                <a:gd name="T5" fmla="*/ 438 h 438"/>
                <a:gd name="T6" fmla="*/ 126 w 996"/>
                <a:gd name="T7" fmla="*/ 438 h 438"/>
                <a:gd name="T8" fmla="*/ 0 w 996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438">
                  <a:moveTo>
                    <a:pt x="0" y="0"/>
                  </a:moveTo>
                  <a:lnTo>
                    <a:pt x="951" y="0"/>
                  </a:lnTo>
                  <a:lnTo>
                    <a:pt x="996" y="438"/>
                  </a:lnTo>
                  <a:lnTo>
                    <a:pt x="126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B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5" name="Freeform 315"/>
            <p:cNvSpPr>
              <a:spLocks/>
            </p:cNvSpPr>
            <p:nvPr/>
          </p:nvSpPr>
          <p:spPr bwMode="auto">
            <a:xfrm>
              <a:off x="2941638" y="1547813"/>
              <a:ext cx="150813" cy="53975"/>
            </a:xfrm>
            <a:custGeom>
              <a:avLst/>
              <a:gdLst>
                <a:gd name="T0" fmla="*/ 49 w 488"/>
                <a:gd name="T1" fmla="*/ 173 h 173"/>
                <a:gd name="T2" fmla="*/ 488 w 488"/>
                <a:gd name="T3" fmla="*/ 0 h 173"/>
                <a:gd name="T4" fmla="*/ 0 w 488"/>
                <a:gd name="T5" fmla="*/ 0 h 173"/>
                <a:gd name="T6" fmla="*/ 49 w 488"/>
                <a:gd name="T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8" h="173">
                  <a:moveTo>
                    <a:pt x="49" y="173"/>
                  </a:moveTo>
                  <a:lnTo>
                    <a:pt x="488" y="0"/>
                  </a:lnTo>
                  <a:lnTo>
                    <a:pt x="0" y="0"/>
                  </a:lnTo>
                  <a:lnTo>
                    <a:pt x="49" y="173"/>
                  </a:lnTo>
                  <a:close/>
                </a:path>
              </a:pathLst>
            </a:custGeom>
            <a:solidFill>
              <a:srgbClr val="E31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6" name="Freeform 316"/>
            <p:cNvSpPr>
              <a:spLocks/>
            </p:cNvSpPr>
            <p:nvPr/>
          </p:nvSpPr>
          <p:spPr bwMode="auto">
            <a:xfrm>
              <a:off x="2566988" y="1146175"/>
              <a:ext cx="423863" cy="133350"/>
            </a:xfrm>
            <a:custGeom>
              <a:avLst/>
              <a:gdLst>
                <a:gd name="T0" fmla="*/ 0 w 1373"/>
                <a:gd name="T1" fmla="*/ 0 h 435"/>
                <a:gd name="T2" fmla="*/ 1207 w 1373"/>
                <a:gd name="T3" fmla="*/ 0 h 435"/>
                <a:gd name="T4" fmla="*/ 1373 w 1373"/>
                <a:gd name="T5" fmla="*/ 435 h 435"/>
                <a:gd name="T6" fmla="*/ 0 w 1373"/>
                <a:gd name="T7" fmla="*/ 435 h 435"/>
                <a:gd name="T8" fmla="*/ 0 w 1373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3" h="435">
                  <a:moveTo>
                    <a:pt x="0" y="0"/>
                  </a:moveTo>
                  <a:lnTo>
                    <a:pt x="1207" y="0"/>
                  </a:lnTo>
                  <a:lnTo>
                    <a:pt x="1373" y="435"/>
                  </a:lnTo>
                  <a:lnTo>
                    <a:pt x="0" y="4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F2F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7" name="Freeform 317"/>
            <p:cNvSpPr>
              <a:spLocks/>
            </p:cNvSpPr>
            <p:nvPr/>
          </p:nvSpPr>
          <p:spPr bwMode="auto">
            <a:xfrm>
              <a:off x="2566988" y="1414463"/>
              <a:ext cx="525463" cy="133350"/>
            </a:xfrm>
            <a:custGeom>
              <a:avLst/>
              <a:gdLst>
                <a:gd name="T0" fmla="*/ 0 w 1704"/>
                <a:gd name="T1" fmla="*/ 0 h 436"/>
                <a:gd name="T2" fmla="*/ 1538 w 1704"/>
                <a:gd name="T3" fmla="*/ 0 h 436"/>
                <a:gd name="T4" fmla="*/ 1704 w 1704"/>
                <a:gd name="T5" fmla="*/ 436 h 436"/>
                <a:gd name="T6" fmla="*/ 0 w 1704"/>
                <a:gd name="T7" fmla="*/ 436 h 436"/>
                <a:gd name="T8" fmla="*/ 0 w 1704"/>
                <a:gd name="T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4" h="436">
                  <a:moveTo>
                    <a:pt x="0" y="0"/>
                  </a:moveTo>
                  <a:lnTo>
                    <a:pt x="1538" y="0"/>
                  </a:lnTo>
                  <a:lnTo>
                    <a:pt x="1704" y="436"/>
                  </a:lnTo>
                  <a:lnTo>
                    <a:pt x="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8" name="Freeform 318"/>
            <p:cNvSpPr>
              <a:spLocks/>
            </p:cNvSpPr>
            <p:nvPr/>
          </p:nvSpPr>
          <p:spPr bwMode="auto">
            <a:xfrm>
              <a:off x="2566988" y="1279525"/>
              <a:ext cx="474663" cy="134937"/>
            </a:xfrm>
            <a:custGeom>
              <a:avLst/>
              <a:gdLst>
                <a:gd name="T0" fmla="*/ 0 w 1538"/>
                <a:gd name="T1" fmla="*/ 0 h 436"/>
                <a:gd name="T2" fmla="*/ 1373 w 1538"/>
                <a:gd name="T3" fmla="*/ 0 h 436"/>
                <a:gd name="T4" fmla="*/ 1538 w 1538"/>
                <a:gd name="T5" fmla="*/ 436 h 436"/>
                <a:gd name="T6" fmla="*/ 0 w 1538"/>
                <a:gd name="T7" fmla="*/ 436 h 436"/>
                <a:gd name="T8" fmla="*/ 0 w 1538"/>
                <a:gd name="T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8" h="436">
                  <a:moveTo>
                    <a:pt x="0" y="0"/>
                  </a:moveTo>
                  <a:lnTo>
                    <a:pt x="1373" y="0"/>
                  </a:lnTo>
                  <a:lnTo>
                    <a:pt x="1538" y="436"/>
                  </a:lnTo>
                  <a:lnTo>
                    <a:pt x="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39" name="Freeform 319"/>
            <p:cNvSpPr>
              <a:spLocks/>
            </p:cNvSpPr>
            <p:nvPr/>
          </p:nvSpPr>
          <p:spPr bwMode="auto">
            <a:xfrm>
              <a:off x="2551113" y="1127125"/>
              <a:ext cx="15875" cy="785812"/>
            </a:xfrm>
            <a:custGeom>
              <a:avLst/>
              <a:gdLst>
                <a:gd name="T0" fmla="*/ 0 w 52"/>
                <a:gd name="T1" fmla="*/ 0 h 2552"/>
                <a:gd name="T2" fmla="*/ 52 w 52"/>
                <a:gd name="T3" fmla="*/ 0 h 2552"/>
                <a:gd name="T4" fmla="*/ 52 w 52"/>
                <a:gd name="T5" fmla="*/ 2552 h 2552"/>
                <a:gd name="T6" fmla="*/ 26 w 52"/>
                <a:gd name="T7" fmla="*/ 2552 h 2552"/>
                <a:gd name="T8" fmla="*/ 0 w 52"/>
                <a:gd name="T9" fmla="*/ 2552 h 2552"/>
                <a:gd name="T10" fmla="*/ 0 w 52"/>
                <a:gd name="T11" fmla="*/ 0 h 2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2552">
                  <a:moveTo>
                    <a:pt x="0" y="0"/>
                  </a:moveTo>
                  <a:lnTo>
                    <a:pt x="52" y="0"/>
                  </a:lnTo>
                  <a:lnTo>
                    <a:pt x="52" y="2552"/>
                  </a:lnTo>
                  <a:cubicBezTo>
                    <a:pt x="44" y="2552"/>
                    <a:pt x="35" y="2552"/>
                    <a:pt x="26" y="2552"/>
                  </a:cubicBezTo>
                  <a:cubicBezTo>
                    <a:pt x="18" y="2552"/>
                    <a:pt x="9" y="2552"/>
                    <a:pt x="0" y="25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65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40" name="Rectangle 320"/>
            <p:cNvSpPr>
              <a:spLocks noChangeArrowheads="1"/>
            </p:cNvSpPr>
            <p:nvPr/>
          </p:nvSpPr>
          <p:spPr bwMode="auto">
            <a:xfrm>
              <a:off x="2543175" y="1114425"/>
              <a:ext cx="31750" cy="12700"/>
            </a:xfrm>
            <a:prstGeom prst="rect">
              <a:avLst/>
            </a:prstGeom>
            <a:solidFill>
              <a:srgbClr val="476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41" name="Freeform 321"/>
            <p:cNvSpPr>
              <a:spLocks/>
            </p:cNvSpPr>
            <p:nvPr/>
          </p:nvSpPr>
          <p:spPr bwMode="auto">
            <a:xfrm>
              <a:off x="2551113" y="1127125"/>
              <a:ext cx="7938" cy="785812"/>
            </a:xfrm>
            <a:custGeom>
              <a:avLst/>
              <a:gdLst>
                <a:gd name="T0" fmla="*/ 0 w 26"/>
                <a:gd name="T1" fmla="*/ 0 h 2552"/>
                <a:gd name="T2" fmla="*/ 26 w 26"/>
                <a:gd name="T3" fmla="*/ 0 h 2552"/>
                <a:gd name="T4" fmla="*/ 26 w 26"/>
                <a:gd name="T5" fmla="*/ 2552 h 2552"/>
                <a:gd name="T6" fmla="*/ 0 w 26"/>
                <a:gd name="T7" fmla="*/ 2552 h 2552"/>
                <a:gd name="T8" fmla="*/ 0 w 26"/>
                <a:gd name="T9" fmla="*/ 0 h 2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52">
                  <a:moveTo>
                    <a:pt x="0" y="0"/>
                  </a:moveTo>
                  <a:lnTo>
                    <a:pt x="26" y="0"/>
                  </a:lnTo>
                  <a:lnTo>
                    <a:pt x="26" y="2552"/>
                  </a:lnTo>
                  <a:cubicBezTo>
                    <a:pt x="18" y="2552"/>
                    <a:pt x="9" y="2552"/>
                    <a:pt x="0" y="25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76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42" name="Rectangle 322"/>
            <p:cNvSpPr>
              <a:spLocks noChangeArrowheads="1"/>
            </p:cNvSpPr>
            <p:nvPr/>
          </p:nvSpPr>
          <p:spPr bwMode="auto">
            <a:xfrm>
              <a:off x="2543175" y="1114425"/>
              <a:ext cx="15875" cy="12700"/>
            </a:xfrm>
            <a:prstGeom prst="rect">
              <a:avLst/>
            </a:prstGeom>
            <a:solidFill>
              <a:srgbClr val="68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143" name="Rectangle 323"/>
            <p:cNvSpPr>
              <a:spLocks noChangeArrowheads="1"/>
            </p:cNvSpPr>
            <p:nvPr/>
          </p:nvSpPr>
          <p:spPr bwMode="auto">
            <a:xfrm>
              <a:off x="2422525" y="1909763"/>
              <a:ext cx="273050" cy="19050"/>
            </a:xfrm>
            <a:prstGeom prst="rect">
              <a:avLst/>
            </a:prstGeom>
            <a:solidFill>
              <a:srgbClr val="2C52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7345" name="TextBox 47344"/>
          <p:cNvSpPr txBox="1"/>
          <p:nvPr/>
        </p:nvSpPr>
        <p:spPr>
          <a:xfrm>
            <a:off x="3188145" y="1694142"/>
            <a:ext cx="2863724" cy="307777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marL="0" lvl="6"/>
            <a:r>
              <a:rPr lang="ru-RU" sz="1400" b="1" spc="-4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НАПРАВЛЕНИЯ РАЗВИТИЯ </a:t>
            </a:r>
            <a:r>
              <a:rPr lang="ru-RU" sz="1400" b="1" spc="-40" dirty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2020 – </a:t>
            </a:r>
            <a:r>
              <a:rPr lang="ru-RU" sz="1400" b="1" spc="-4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2030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377" name="Таблица 3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148657"/>
              </p:ext>
            </p:extLst>
          </p:nvPr>
        </p:nvGraphicFramePr>
        <p:xfrm>
          <a:off x="7020552" y="2077287"/>
          <a:ext cx="4882154" cy="433998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882154">
                  <a:extLst>
                    <a:ext uri="{9D8B030D-6E8A-4147-A177-3AD203B41FA5}">
                      <a16:colId xmlns:a16="http://schemas.microsoft.com/office/drawing/2014/main" val="3691814679"/>
                    </a:ext>
                  </a:extLst>
                </a:gridCol>
              </a:tblGrid>
              <a:tr h="4349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Указ «О национальных целях развития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Российской Федерации на период до 2030 года» от 21.07.2020 года</a:t>
                      </a:r>
                    </a:p>
                  </a:txBody>
                  <a:tcPr marL="144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0A7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586250"/>
                  </a:ext>
                </a:extLst>
              </a:tr>
              <a:tr h="652423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1100" b="1" i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Приказ № 219 Министерства Просвещения РФ,</a:t>
                      </a:r>
                      <a:r>
                        <a:rPr lang="ru-RU" sz="1100" b="1" i="1" kern="12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Приказ № 590 Федеральной службы по надзору в сфере образования и науки РФ от 06.05.2019 </a:t>
                      </a:r>
                      <a:endParaRPr lang="ru-RU" sz="1100" b="1" i="1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44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598039"/>
                  </a:ext>
                </a:extLst>
              </a:tr>
              <a:tr h="6524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Указ «О национальных целях развития Российской Федерации на период до 2030 года» от 21.07.2020 года</a:t>
                      </a:r>
                    </a:p>
                  </a:txBody>
                  <a:tcPr marL="144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9111912"/>
                  </a:ext>
                </a:extLst>
              </a:tr>
              <a:tr h="6524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Послание Президента Российской Федерации В.В. Путина Федеральному собранию 16.01.2020 года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1" kern="12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Open Sans" pitchFamily="34" charset="0"/>
                        <a:cs typeface="Open Sans" pitchFamily="34" charset="0"/>
                      </a:endParaRPr>
                    </a:p>
                  </a:txBody>
                  <a:tcPr marL="144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6848397"/>
                  </a:ext>
                </a:extLst>
              </a:tr>
              <a:tr h="6524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Федеральный закон от 31.07.2020 № 304-ФЗ "О внесении изменений в Федеральный закон "Об образовании в Российской Федерации" по вопросам воспитания обучающихся"</a:t>
                      </a:r>
                    </a:p>
                  </a:txBody>
                  <a:tcPr marL="144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0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Указ «О национальных целях развития Российской Федерации на период до 2030 года» от 21.07.2020 года</a:t>
                      </a:r>
                    </a:p>
                  </a:txBody>
                  <a:tcPr marL="144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846491"/>
                  </a:ext>
                </a:extLst>
              </a:tr>
              <a:tr h="4349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Open Sans" pitchFamily="34" charset="0"/>
                          <a:cs typeface="Open Sans" pitchFamily="34" charset="0"/>
                        </a:rPr>
                        <a:t>Указ «О национальных целях развития Российской Федерации на период до 2030 года» от 21.07.2020 года</a:t>
                      </a:r>
                    </a:p>
                  </a:txBody>
                  <a:tcPr marL="144000" marR="144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1081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017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" name="Объект 103" hidden="1">
            <a:extLst>
              <a:ext uri="{FF2B5EF4-FFF2-40B4-BE49-F238E27FC236}">
                <a16:creationId xmlns:a16="http://schemas.microsoft.com/office/drawing/2014/main" id="{2D69372B-3E85-1149-940C-90A77957A26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6" name="Слайд think-cell" r:id="rId4" imgW="7761960" imgH="10047960" progId="">
                  <p:embed/>
                </p:oleObj>
              </mc:Choice>
              <mc:Fallback>
                <p:oleObj name="Слайд think-cell" r:id="rId4" imgW="7761960" imgH="10047960" progId="">
                  <p:embed/>
                  <p:pic>
                    <p:nvPicPr>
                      <p:cNvPr id="104" name="Объект 103" hidden="1">
                        <a:extLst>
                          <a:ext uri="{FF2B5EF4-FFF2-40B4-BE49-F238E27FC236}">
                            <a16:creationId xmlns:a16="http://schemas.microsoft.com/office/drawing/2014/main" id="{2D69372B-3E85-1149-940C-90A77957A26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object 2"/>
          <p:cNvGrpSpPr/>
          <p:nvPr/>
        </p:nvGrpSpPr>
        <p:grpSpPr>
          <a:xfrm>
            <a:off x="8688358" y="6211230"/>
            <a:ext cx="419734" cy="425450"/>
            <a:chOff x="8688358" y="6211230"/>
            <a:chExt cx="419734" cy="425450"/>
          </a:xfrm>
        </p:grpSpPr>
        <p:sp>
          <p:nvSpPr>
            <p:cNvPr id="3" name="object 3"/>
            <p:cNvSpPr/>
            <p:nvPr/>
          </p:nvSpPr>
          <p:spPr>
            <a:xfrm>
              <a:off x="8688358" y="6211230"/>
              <a:ext cx="419734" cy="425450"/>
            </a:xfrm>
            <a:custGeom>
              <a:avLst/>
              <a:gdLst/>
              <a:ahLst/>
              <a:cxnLst/>
              <a:rect l="l" t="t" r="r" b="b"/>
              <a:pathLst>
                <a:path w="419734" h="425450">
                  <a:moveTo>
                    <a:pt x="210407" y="0"/>
                  </a:moveTo>
                  <a:lnTo>
                    <a:pt x="162034" y="5606"/>
                  </a:lnTo>
                  <a:lnTo>
                    <a:pt x="117697" y="21570"/>
                  </a:lnTo>
                  <a:lnTo>
                    <a:pt x="78637" y="46611"/>
                  </a:lnTo>
                  <a:lnTo>
                    <a:pt x="46096" y="79449"/>
                  </a:lnTo>
                  <a:lnTo>
                    <a:pt x="21314" y="118802"/>
                  </a:lnTo>
                  <a:lnTo>
                    <a:pt x="5535" y="163389"/>
                  </a:lnTo>
                  <a:lnTo>
                    <a:pt x="0" y="211930"/>
                  </a:lnTo>
                  <a:lnTo>
                    <a:pt x="5535" y="260945"/>
                  </a:lnTo>
                  <a:lnTo>
                    <a:pt x="21315" y="305872"/>
                  </a:lnTo>
                  <a:lnTo>
                    <a:pt x="46096" y="345451"/>
                  </a:lnTo>
                  <a:lnTo>
                    <a:pt x="78637" y="378426"/>
                  </a:lnTo>
                  <a:lnTo>
                    <a:pt x="117698" y="403536"/>
                  </a:lnTo>
                  <a:lnTo>
                    <a:pt x="162035" y="419526"/>
                  </a:lnTo>
                  <a:lnTo>
                    <a:pt x="210407" y="425135"/>
                  </a:lnTo>
                  <a:lnTo>
                    <a:pt x="258311" y="419526"/>
                  </a:lnTo>
                  <a:lnTo>
                    <a:pt x="302312" y="403536"/>
                  </a:lnTo>
                  <a:lnTo>
                    <a:pt x="302677" y="403301"/>
                  </a:lnTo>
                  <a:lnTo>
                    <a:pt x="210407" y="403301"/>
                  </a:lnTo>
                  <a:lnTo>
                    <a:pt x="166751" y="398294"/>
                  </a:lnTo>
                  <a:lnTo>
                    <a:pt x="126708" y="384009"/>
                  </a:lnTo>
                  <a:lnTo>
                    <a:pt x="91409" y="361545"/>
                  </a:lnTo>
                  <a:lnTo>
                    <a:pt x="61987" y="332004"/>
                  </a:lnTo>
                  <a:lnTo>
                    <a:pt x="39570" y="296488"/>
                  </a:lnTo>
                  <a:lnTo>
                    <a:pt x="25291" y="256096"/>
                  </a:lnTo>
                  <a:lnTo>
                    <a:pt x="20280" y="211930"/>
                  </a:lnTo>
                  <a:lnTo>
                    <a:pt x="25291" y="168167"/>
                  </a:lnTo>
                  <a:lnTo>
                    <a:pt x="39570" y="127931"/>
                  </a:lnTo>
                  <a:lnTo>
                    <a:pt x="61986" y="92389"/>
                  </a:lnTo>
                  <a:lnTo>
                    <a:pt x="91409" y="62711"/>
                  </a:lnTo>
                  <a:lnTo>
                    <a:pt x="126707" y="40065"/>
                  </a:lnTo>
                  <a:lnTo>
                    <a:pt x="166750" y="25621"/>
                  </a:lnTo>
                  <a:lnTo>
                    <a:pt x="210407" y="20546"/>
                  </a:lnTo>
                  <a:lnTo>
                    <a:pt x="299491" y="20546"/>
                  </a:lnTo>
                  <a:lnTo>
                    <a:pt x="258310" y="5606"/>
                  </a:lnTo>
                  <a:lnTo>
                    <a:pt x="210407" y="0"/>
                  </a:lnTo>
                  <a:close/>
                </a:path>
                <a:path w="419734" h="425450">
                  <a:moveTo>
                    <a:pt x="299491" y="20546"/>
                  </a:moveTo>
                  <a:lnTo>
                    <a:pt x="210407" y="20546"/>
                  </a:lnTo>
                  <a:lnTo>
                    <a:pt x="260487" y="27409"/>
                  </a:lnTo>
                  <a:lnTo>
                    <a:pt x="305568" y="46760"/>
                  </a:lnTo>
                  <a:lnTo>
                    <a:pt x="343817" y="76744"/>
                  </a:lnTo>
                  <a:lnTo>
                    <a:pt x="373405" y="115504"/>
                  </a:lnTo>
                  <a:lnTo>
                    <a:pt x="392500" y="161185"/>
                  </a:lnTo>
                  <a:lnTo>
                    <a:pt x="399272" y="211930"/>
                  </a:lnTo>
                  <a:lnTo>
                    <a:pt x="394265" y="256096"/>
                  </a:lnTo>
                  <a:lnTo>
                    <a:pt x="380012" y="296488"/>
                  </a:lnTo>
                  <a:lnTo>
                    <a:pt x="357665" y="332004"/>
                  </a:lnTo>
                  <a:lnTo>
                    <a:pt x="328379" y="361545"/>
                  </a:lnTo>
                  <a:lnTo>
                    <a:pt x="293305" y="384009"/>
                  </a:lnTo>
                  <a:lnTo>
                    <a:pt x="253597" y="398294"/>
                  </a:lnTo>
                  <a:lnTo>
                    <a:pt x="210407" y="403301"/>
                  </a:lnTo>
                  <a:lnTo>
                    <a:pt x="302677" y="403301"/>
                  </a:lnTo>
                  <a:lnTo>
                    <a:pt x="341148" y="378426"/>
                  </a:lnTo>
                  <a:lnTo>
                    <a:pt x="373553" y="345451"/>
                  </a:lnTo>
                  <a:lnTo>
                    <a:pt x="398264" y="305872"/>
                  </a:lnTo>
                  <a:lnTo>
                    <a:pt x="414017" y="260945"/>
                  </a:lnTo>
                  <a:lnTo>
                    <a:pt x="419549" y="211930"/>
                  </a:lnTo>
                  <a:lnTo>
                    <a:pt x="414017" y="163389"/>
                  </a:lnTo>
                  <a:lnTo>
                    <a:pt x="398264" y="118802"/>
                  </a:lnTo>
                  <a:lnTo>
                    <a:pt x="373552" y="79449"/>
                  </a:lnTo>
                  <a:lnTo>
                    <a:pt x="341147" y="46611"/>
                  </a:lnTo>
                  <a:lnTo>
                    <a:pt x="302312" y="21570"/>
                  </a:lnTo>
                  <a:lnTo>
                    <a:pt x="299491" y="20546"/>
                  </a:lnTo>
                  <a:close/>
                </a:path>
              </a:pathLst>
            </a:custGeom>
            <a:solidFill>
              <a:srgbClr val="2C34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851867" y="6391049"/>
              <a:ext cx="197737" cy="19907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785958" y="6274175"/>
              <a:ext cx="203200" cy="259715"/>
            </a:xfrm>
            <a:custGeom>
              <a:avLst/>
              <a:gdLst/>
              <a:ahLst/>
              <a:cxnLst/>
              <a:rect l="l" t="t" r="r" b="b"/>
              <a:pathLst>
                <a:path w="203200" h="259715">
                  <a:moveTo>
                    <a:pt x="76052" y="236322"/>
                  </a:moveTo>
                  <a:lnTo>
                    <a:pt x="0" y="236322"/>
                  </a:lnTo>
                  <a:lnTo>
                    <a:pt x="0" y="259439"/>
                  </a:lnTo>
                  <a:lnTo>
                    <a:pt x="76052" y="259439"/>
                  </a:lnTo>
                  <a:lnTo>
                    <a:pt x="76052" y="236322"/>
                  </a:lnTo>
                  <a:close/>
                </a:path>
                <a:path w="203200" h="259715">
                  <a:moveTo>
                    <a:pt x="40562" y="15410"/>
                  </a:moveTo>
                  <a:lnTo>
                    <a:pt x="1265" y="15410"/>
                  </a:lnTo>
                  <a:lnTo>
                    <a:pt x="1265" y="38527"/>
                  </a:lnTo>
                  <a:lnTo>
                    <a:pt x="15211" y="38527"/>
                  </a:lnTo>
                  <a:lnTo>
                    <a:pt x="15212" y="236322"/>
                  </a:lnTo>
                  <a:lnTo>
                    <a:pt x="43095" y="236322"/>
                  </a:lnTo>
                  <a:lnTo>
                    <a:pt x="42974" y="141278"/>
                  </a:lnTo>
                  <a:lnTo>
                    <a:pt x="42784" y="111637"/>
                  </a:lnTo>
                  <a:lnTo>
                    <a:pt x="43095" y="89543"/>
                  </a:lnTo>
                  <a:lnTo>
                    <a:pt x="44361" y="74492"/>
                  </a:lnTo>
                  <a:lnTo>
                    <a:pt x="51433" y="56771"/>
                  </a:lnTo>
                  <a:lnTo>
                    <a:pt x="64803" y="41580"/>
                  </a:lnTo>
                  <a:lnTo>
                    <a:pt x="82033" y="32107"/>
                  </a:lnTo>
                  <a:lnTo>
                    <a:pt x="41829" y="32107"/>
                  </a:lnTo>
                  <a:lnTo>
                    <a:pt x="40562" y="15410"/>
                  </a:lnTo>
                  <a:close/>
                </a:path>
                <a:path w="203200" h="259715">
                  <a:moveTo>
                    <a:pt x="176185" y="26970"/>
                  </a:moveTo>
                  <a:lnTo>
                    <a:pt x="109009" y="26970"/>
                  </a:lnTo>
                  <a:lnTo>
                    <a:pt x="135545" y="31967"/>
                  </a:lnTo>
                  <a:lnTo>
                    <a:pt x="156855" y="45753"/>
                  </a:lnTo>
                  <a:lnTo>
                    <a:pt x="171035" y="66524"/>
                  </a:lnTo>
                  <a:lnTo>
                    <a:pt x="176185" y="92473"/>
                  </a:lnTo>
                  <a:lnTo>
                    <a:pt x="173472" y="111637"/>
                  </a:lnTo>
                  <a:lnTo>
                    <a:pt x="165887" y="128274"/>
                  </a:lnTo>
                  <a:lnTo>
                    <a:pt x="154263" y="141779"/>
                  </a:lnTo>
                  <a:lnTo>
                    <a:pt x="139429" y="151551"/>
                  </a:lnTo>
                  <a:lnTo>
                    <a:pt x="150834" y="174673"/>
                  </a:lnTo>
                  <a:lnTo>
                    <a:pt x="171787" y="160383"/>
                  </a:lnTo>
                  <a:lnTo>
                    <a:pt x="188225" y="141278"/>
                  </a:lnTo>
                  <a:lnTo>
                    <a:pt x="198960" y="118320"/>
                  </a:lnTo>
                  <a:lnTo>
                    <a:pt x="202802" y="92473"/>
                  </a:lnTo>
                  <a:lnTo>
                    <a:pt x="200960" y="73749"/>
                  </a:lnTo>
                  <a:lnTo>
                    <a:pt x="195673" y="56350"/>
                  </a:lnTo>
                  <a:lnTo>
                    <a:pt x="187295" y="40637"/>
                  </a:lnTo>
                  <a:lnTo>
                    <a:pt x="176185" y="26970"/>
                  </a:lnTo>
                  <a:close/>
                </a:path>
                <a:path w="203200" h="259715">
                  <a:moveTo>
                    <a:pt x="110275" y="0"/>
                  </a:moveTo>
                  <a:lnTo>
                    <a:pt x="87281" y="2849"/>
                  </a:lnTo>
                  <a:lnTo>
                    <a:pt x="67971" y="10273"/>
                  </a:lnTo>
                  <a:lnTo>
                    <a:pt x="52702" y="20587"/>
                  </a:lnTo>
                  <a:lnTo>
                    <a:pt x="41829" y="32107"/>
                  </a:lnTo>
                  <a:lnTo>
                    <a:pt x="82033" y="32107"/>
                  </a:lnTo>
                  <a:lnTo>
                    <a:pt x="84113" y="30964"/>
                  </a:lnTo>
                  <a:lnTo>
                    <a:pt x="109009" y="26970"/>
                  </a:lnTo>
                  <a:lnTo>
                    <a:pt x="176185" y="26970"/>
                  </a:lnTo>
                  <a:lnTo>
                    <a:pt x="161965" y="15171"/>
                  </a:lnTo>
                  <a:lnTo>
                    <a:pt x="146082" y="6742"/>
                  </a:lnTo>
                  <a:lnTo>
                    <a:pt x="128773" y="1685"/>
                  </a:lnTo>
                  <a:lnTo>
                    <a:pt x="110275" y="0"/>
                  </a:lnTo>
                  <a:close/>
                </a:path>
              </a:pathLst>
            </a:custGeom>
            <a:solidFill>
              <a:srgbClr val="EB1F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9324661" y="6209973"/>
            <a:ext cx="1393013" cy="48290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-1523" y="984503"/>
            <a:ext cx="4322445" cy="64135"/>
            <a:chOff x="-1523" y="984503"/>
            <a:chExt cx="4322445" cy="64135"/>
          </a:xfrm>
        </p:grpSpPr>
        <p:sp>
          <p:nvSpPr>
            <p:cNvPr id="8" name="object 8"/>
            <p:cNvSpPr/>
            <p:nvPr/>
          </p:nvSpPr>
          <p:spPr>
            <a:xfrm>
              <a:off x="-1523" y="1039367"/>
              <a:ext cx="4320540" cy="9525"/>
            </a:xfrm>
            <a:custGeom>
              <a:avLst/>
              <a:gdLst/>
              <a:ahLst/>
              <a:cxnLst/>
              <a:rect l="l" t="t" r="r" b="b"/>
              <a:pathLst>
                <a:path w="4320540" h="9525">
                  <a:moveTo>
                    <a:pt x="0" y="9144"/>
                  </a:moveTo>
                  <a:lnTo>
                    <a:pt x="4320540" y="9144"/>
                  </a:lnTo>
                  <a:lnTo>
                    <a:pt x="4320540" y="0"/>
                  </a:lnTo>
                  <a:lnTo>
                    <a:pt x="0" y="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EB1F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984503"/>
              <a:ext cx="4320540" cy="55244"/>
            </a:xfrm>
            <a:custGeom>
              <a:avLst/>
              <a:gdLst/>
              <a:ahLst/>
              <a:cxnLst/>
              <a:rect l="l" t="t" r="r" b="b"/>
              <a:pathLst>
                <a:path w="4320540" h="55244">
                  <a:moveTo>
                    <a:pt x="4320540" y="0"/>
                  </a:moveTo>
                  <a:lnTo>
                    <a:pt x="0" y="0"/>
                  </a:lnTo>
                  <a:lnTo>
                    <a:pt x="0" y="54863"/>
                  </a:lnTo>
                  <a:lnTo>
                    <a:pt x="4320540" y="54863"/>
                  </a:lnTo>
                  <a:lnTo>
                    <a:pt x="4320540" y="0"/>
                  </a:lnTo>
                  <a:close/>
                </a:path>
              </a:pathLst>
            </a:custGeom>
            <a:solidFill>
              <a:srgbClr val="2C34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9221992" y="6304999"/>
            <a:ext cx="0" cy="239395"/>
          </a:xfrm>
          <a:custGeom>
            <a:avLst/>
            <a:gdLst/>
            <a:ahLst/>
            <a:cxnLst/>
            <a:rect l="l" t="t" r="r" b="b"/>
            <a:pathLst>
              <a:path h="239395">
                <a:moveTo>
                  <a:pt x="0" y="0"/>
                </a:moveTo>
                <a:lnTo>
                  <a:pt x="0" y="238892"/>
                </a:lnTo>
              </a:path>
            </a:pathLst>
          </a:custGeom>
          <a:ln w="10140">
            <a:solidFill>
              <a:srgbClr val="EB1F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951464" y="6204203"/>
            <a:ext cx="905255" cy="4937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8952" y="1100137"/>
            <a:ext cx="11369675" cy="5536565"/>
            <a:chOff x="8952" y="1100137"/>
            <a:chExt cx="11369675" cy="5536565"/>
          </a:xfrm>
        </p:grpSpPr>
        <p:sp>
          <p:nvSpPr>
            <p:cNvPr id="13" name="object 13"/>
            <p:cNvSpPr/>
            <p:nvPr/>
          </p:nvSpPr>
          <p:spPr>
            <a:xfrm>
              <a:off x="8688358" y="6211230"/>
              <a:ext cx="419734" cy="425450"/>
            </a:xfrm>
            <a:custGeom>
              <a:avLst/>
              <a:gdLst/>
              <a:ahLst/>
              <a:cxnLst/>
              <a:rect l="l" t="t" r="r" b="b"/>
              <a:pathLst>
                <a:path w="419734" h="425450">
                  <a:moveTo>
                    <a:pt x="210407" y="0"/>
                  </a:moveTo>
                  <a:lnTo>
                    <a:pt x="162034" y="5606"/>
                  </a:lnTo>
                  <a:lnTo>
                    <a:pt x="117697" y="21570"/>
                  </a:lnTo>
                  <a:lnTo>
                    <a:pt x="78637" y="46611"/>
                  </a:lnTo>
                  <a:lnTo>
                    <a:pt x="46096" y="79449"/>
                  </a:lnTo>
                  <a:lnTo>
                    <a:pt x="21314" y="118802"/>
                  </a:lnTo>
                  <a:lnTo>
                    <a:pt x="5535" y="163389"/>
                  </a:lnTo>
                  <a:lnTo>
                    <a:pt x="0" y="211930"/>
                  </a:lnTo>
                  <a:lnTo>
                    <a:pt x="5535" y="260945"/>
                  </a:lnTo>
                  <a:lnTo>
                    <a:pt x="21315" y="305872"/>
                  </a:lnTo>
                  <a:lnTo>
                    <a:pt x="46096" y="345451"/>
                  </a:lnTo>
                  <a:lnTo>
                    <a:pt x="78637" y="378426"/>
                  </a:lnTo>
                  <a:lnTo>
                    <a:pt x="117698" y="403536"/>
                  </a:lnTo>
                  <a:lnTo>
                    <a:pt x="162035" y="419526"/>
                  </a:lnTo>
                  <a:lnTo>
                    <a:pt x="210407" y="425135"/>
                  </a:lnTo>
                  <a:lnTo>
                    <a:pt x="258311" y="419526"/>
                  </a:lnTo>
                  <a:lnTo>
                    <a:pt x="302312" y="403536"/>
                  </a:lnTo>
                  <a:lnTo>
                    <a:pt x="302677" y="403301"/>
                  </a:lnTo>
                  <a:lnTo>
                    <a:pt x="210407" y="403301"/>
                  </a:lnTo>
                  <a:lnTo>
                    <a:pt x="166751" y="398294"/>
                  </a:lnTo>
                  <a:lnTo>
                    <a:pt x="126708" y="384009"/>
                  </a:lnTo>
                  <a:lnTo>
                    <a:pt x="91409" y="361545"/>
                  </a:lnTo>
                  <a:lnTo>
                    <a:pt x="61987" y="332004"/>
                  </a:lnTo>
                  <a:lnTo>
                    <a:pt x="39570" y="296488"/>
                  </a:lnTo>
                  <a:lnTo>
                    <a:pt x="25291" y="256096"/>
                  </a:lnTo>
                  <a:lnTo>
                    <a:pt x="20280" y="211930"/>
                  </a:lnTo>
                  <a:lnTo>
                    <a:pt x="25291" y="168167"/>
                  </a:lnTo>
                  <a:lnTo>
                    <a:pt x="39570" y="127931"/>
                  </a:lnTo>
                  <a:lnTo>
                    <a:pt x="61986" y="92389"/>
                  </a:lnTo>
                  <a:lnTo>
                    <a:pt x="91409" y="62711"/>
                  </a:lnTo>
                  <a:lnTo>
                    <a:pt x="126707" y="40065"/>
                  </a:lnTo>
                  <a:lnTo>
                    <a:pt x="166750" y="25621"/>
                  </a:lnTo>
                  <a:lnTo>
                    <a:pt x="210407" y="20546"/>
                  </a:lnTo>
                  <a:lnTo>
                    <a:pt x="299491" y="20546"/>
                  </a:lnTo>
                  <a:lnTo>
                    <a:pt x="258310" y="5606"/>
                  </a:lnTo>
                  <a:lnTo>
                    <a:pt x="210407" y="0"/>
                  </a:lnTo>
                  <a:close/>
                </a:path>
                <a:path w="419734" h="425450">
                  <a:moveTo>
                    <a:pt x="299491" y="20546"/>
                  </a:moveTo>
                  <a:lnTo>
                    <a:pt x="210407" y="20546"/>
                  </a:lnTo>
                  <a:lnTo>
                    <a:pt x="260487" y="27409"/>
                  </a:lnTo>
                  <a:lnTo>
                    <a:pt x="305568" y="46760"/>
                  </a:lnTo>
                  <a:lnTo>
                    <a:pt x="343817" y="76744"/>
                  </a:lnTo>
                  <a:lnTo>
                    <a:pt x="373405" y="115504"/>
                  </a:lnTo>
                  <a:lnTo>
                    <a:pt x="392500" y="161185"/>
                  </a:lnTo>
                  <a:lnTo>
                    <a:pt x="399272" y="211930"/>
                  </a:lnTo>
                  <a:lnTo>
                    <a:pt x="394265" y="256096"/>
                  </a:lnTo>
                  <a:lnTo>
                    <a:pt x="380012" y="296488"/>
                  </a:lnTo>
                  <a:lnTo>
                    <a:pt x="357665" y="332004"/>
                  </a:lnTo>
                  <a:lnTo>
                    <a:pt x="328379" y="361545"/>
                  </a:lnTo>
                  <a:lnTo>
                    <a:pt x="293305" y="384009"/>
                  </a:lnTo>
                  <a:lnTo>
                    <a:pt x="253597" y="398294"/>
                  </a:lnTo>
                  <a:lnTo>
                    <a:pt x="210407" y="403301"/>
                  </a:lnTo>
                  <a:lnTo>
                    <a:pt x="302677" y="403301"/>
                  </a:lnTo>
                  <a:lnTo>
                    <a:pt x="341148" y="378426"/>
                  </a:lnTo>
                  <a:lnTo>
                    <a:pt x="373553" y="345451"/>
                  </a:lnTo>
                  <a:lnTo>
                    <a:pt x="398264" y="305872"/>
                  </a:lnTo>
                  <a:lnTo>
                    <a:pt x="414017" y="260945"/>
                  </a:lnTo>
                  <a:lnTo>
                    <a:pt x="419549" y="211930"/>
                  </a:lnTo>
                  <a:lnTo>
                    <a:pt x="414017" y="163389"/>
                  </a:lnTo>
                  <a:lnTo>
                    <a:pt x="398264" y="118802"/>
                  </a:lnTo>
                  <a:lnTo>
                    <a:pt x="373552" y="79449"/>
                  </a:lnTo>
                  <a:lnTo>
                    <a:pt x="341147" y="46611"/>
                  </a:lnTo>
                  <a:lnTo>
                    <a:pt x="302312" y="21570"/>
                  </a:lnTo>
                  <a:lnTo>
                    <a:pt x="299491" y="20546"/>
                  </a:lnTo>
                  <a:close/>
                </a:path>
              </a:pathLst>
            </a:custGeom>
            <a:solidFill>
              <a:srgbClr val="2C34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851867" y="6391049"/>
              <a:ext cx="197737" cy="19907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785958" y="6274175"/>
              <a:ext cx="203200" cy="259715"/>
            </a:xfrm>
            <a:custGeom>
              <a:avLst/>
              <a:gdLst/>
              <a:ahLst/>
              <a:cxnLst/>
              <a:rect l="l" t="t" r="r" b="b"/>
              <a:pathLst>
                <a:path w="203200" h="259715">
                  <a:moveTo>
                    <a:pt x="76052" y="236322"/>
                  </a:moveTo>
                  <a:lnTo>
                    <a:pt x="0" y="236322"/>
                  </a:lnTo>
                  <a:lnTo>
                    <a:pt x="0" y="259439"/>
                  </a:lnTo>
                  <a:lnTo>
                    <a:pt x="76052" y="259439"/>
                  </a:lnTo>
                  <a:lnTo>
                    <a:pt x="76052" y="236322"/>
                  </a:lnTo>
                  <a:close/>
                </a:path>
                <a:path w="203200" h="259715">
                  <a:moveTo>
                    <a:pt x="40562" y="15410"/>
                  </a:moveTo>
                  <a:lnTo>
                    <a:pt x="1265" y="15410"/>
                  </a:lnTo>
                  <a:lnTo>
                    <a:pt x="1265" y="38527"/>
                  </a:lnTo>
                  <a:lnTo>
                    <a:pt x="15211" y="38527"/>
                  </a:lnTo>
                  <a:lnTo>
                    <a:pt x="15212" y="236322"/>
                  </a:lnTo>
                  <a:lnTo>
                    <a:pt x="43095" y="236322"/>
                  </a:lnTo>
                  <a:lnTo>
                    <a:pt x="42974" y="141278"/>
                  </a:lnTo>
                  <a:lnTo>
                    <a:pt x="42784" y="111637"/>
                  </a:lnTo>
                  <a:lnTo>
                    <a:pt x="43095" y="89543"/>
                  </a:lnTo>
                  <a:lnTo>
                    <a:pt x="44361" y="74492"/>
                  </a:lnTo>
                  <a:lnTo>
                    <a:pt x="51433" y="56771"/>
                  </a:lnTo>
                  <a:lnTo>
                    <a:pt x="64803" y="41580"/>
                  </a:lnTo>
                  <a:lnTo>
                    <a:pt x="82033" y="32107"/>
                  </a:lnTo>
                  <a:lnTo>
                    <a:pt x="41829" y="32107"/>
                  </a:lnTo>
                  <a:lnTo>
                    <a:pt x="40562" y="15410"/>
                  </a:lnTo>
                  <a:close/>
                </a:path>
                <a:path w="203200" h="259715">
                  <a:moveTo>
                    <a:pt x="176185" y="26970"/>
                  </a:moveTo>
                  <a:lnTo>
                    <a:pt x="109009" y="26970"/>
                  </a:lnTo>
                  <a:lnTo>
                    <a:pt x="135545" y="31967"/>
                  </a:lnTo>
                  <a:lnTo>
                    <a:pt x="156855" y="45753"/>
                  </a:lnTo>
                  <a:lnTo>
                    <a:pt x="171035" y="66524"/>
                  </a:lnTo>
                  <a:lnTo>
                    <a:pt x="176185" y="92473"/>
                  </a:lnTo>
                  <a:lnTo>
                    <a:pt x="173472" y="111637"/>
                  </a:lnTo>
                  <a:lnTo>
                    <a:pt x="165887" y="128274"/>
                  </a:lnTo>
                  <a:lnTo>
                    <a:pt x="154263" y="141779"/>
                  </a:lnTo>
                  <a:lnTo>
                    <a:pt x="139429" y="151551"/>
                  </a:lnTo>
                  <a:lnTo>
                    <a:pt x="150834" y="174673"/>
                  </a:lnTo>
                  <a:lnTo>
                    <a:pt x="171787" y="160383"/>
                  </a:lnTo>
                  <a:lnTo>
                    <a:pt x="188225" y="141278"/>
                  </a:lnTo>
                  <a:lnTo>
                    <a:pt x="198960" y="118320"/>
                  </a:lnTo>
                  <a:lnTo>
                    <a:pt x="202802" y="92473"/>
                  </a:lnTo>
                  <a:lnTo>
                    <a:pt x="200960" y="73749"/>
                  </a:lnTo>
                  <a:lnTo>
                    <a:pt x="195673" y="56350"/>
                  </a:lnTo>
                  <a:lnTo>
                    <a:pt x="187295" y="40637"/>
                  </a:lnTo>
                  <a:lnTo>
                    <a:pt x="176185" y="26970"/>
                  </a:lnTo>
                  <a:close/>
                </a:path>
                <a:path w="203200" h="259715">
                  <a:moveTo>
                    <a:pt x="110275" y="0"/>
                  </a:moveTo>
                  <a:lnTo>
                    <a:pt x="87281" y="2849"/>
                  </a:lnTo>
                  <a:lnTo>
                    <a:pt x="67971" y="10273"/>
                  </a:lnTo>
                  <a:lnTo>
                    <a:pt x="52702" y="20587"/>
                  </a:lnTo>
                  <a:lnTo>
                    <a:pt x="41829" y="32107"/>
                  </a:lnTo>
                  <a:lnTo>
                    <a:pt x="82033" y="32107"/>
                  </a:lnTo>
                  <a:lnTo>
                    <a:pt x="84113" y="30964"/>
                  </a:lnTo>
                  <a:lnTo>
                    <a:pt x="109009" y="26970"/>
                  </a:lnTo>
                  <a:lnTo>
                    <a:pt x="176185" y="26970"/>
                  </a:lnTo>
                  <a:lnTo>
                    <a:pt x="161965" y="15171"/>
                  </a:lnTo>
                  <a:lnTo>
                    <a:pt x="146082" y="6742"/>
                  </a:lnTo>
                  <a:lnTo>
                    <a:pt x="128773" y="1685"/>
                  </a:lnTo>
                  <a:lnTo>
                    <a:pt x="110275" y="0"/>
                  </a:lnTo>
                  <a:close/>
                </a:path>
              </a:pathLst>
            </a:custGeom>
            <a:solidFill>
              <a:srgbClr val="EB1F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3714" y="1104900"/>
              <a:ext cx="11360150" cy="5231130"/>
            </a:xfrm>
            <a:custGeom>
              <a:avLst/>
              <a:gdLst/>
              <a:ahLst/>
              <a:cxnLst/>
              <a:rect l="l" t="t" r="r" b="b"/>
              <a:pathLst>
                <a:path w="11360150" h="5231130">
                  <a:moveTo>
                    <a:pt x="11232008" y="2875788"/>
                  </a:moveTo>
                  <a:lnTo>
                    <a:pt x="0" y="2875788"/>
                  </a:lnTo>
                </a:path>
                <a:path w="11360150" h="5231130">
                  <a:moveTo>
                    <a:pt x="3819145" y="5217248"/>
                  </a:moveTo>
                  <a:lnTo>
                    <a:pt x="3819145" y="0"/>
                  </a:lnTo>
                </a:path>
                <a:path w="11360150" h="5231130">
                  <a:moveTo>
                    <a:pt x="11360024" y="565403"/>
                  </a:moveTo>
                  <a:lnTo>
                    <a:pt x="128017" y="565403"/>
                  </a:lnTo>
                </a:path>
                <a:path w="11360150" h="5231130">
                  <a:moveTo>
                    <a:pt x="1395985" y="5217248"/>
                  </a:moveTo>
                  <a:lnTo>
                    <a:pt x="1395985" y="0"/>
                  </a:lnTo>
                </a:path>
                <a:path w="11360150" h="5231130">
                  <a:moveTo>
                    <a:pt x="6242305" y="5217248"/>
                  </a:moveTo>
                  <a:lnTo>
                    <a:pt x="6242305" y="0"/>
                  </a:lnTo>
                </a:path>
                <a:path w="11360150" h="5231130">
                  <a:moveTo>
                    <a:pt x="8665465" y="5230964"/>
                  </a:moveTo>
                  <a:lnTo>
                    <a:pt x="8665465" y="13715"/>
                  </a:lnTo>
                </a:path>
              </a:pathLst>
            </a:custGeom>
            <a:ln w="9144">
              <a:solidFill>
                <a:srgbClr val="2C3493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200635" y="155574"/>
            <a:ext cx="11006784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2C3493"/>
                </a:solidFill>
              </a:rPr>
              <a:t>ТЕКУЩИЙ </a:t>
            </a:r>
            <a:r>
              <a:rPr sz="2400" spc="-20" dirty="0">
                <a:solidFill>
                  <a:srgbClr val="2C3493"/>
                </a:solidFill>
              </a:rPr>
              <a:t>ПОРТФЕЛЬ </a:t>
            </a:r>
            <a:r>
              <a:rPr sz="2400" spc="-25" dirty="0">
                <a:solidFill>
                  <a:srgbClr val="2C3493"/>
                </a:solidFill>
              </a:rPr>
              <a:t>КОРПОРАЦИИ </a:t>
            </a:r>
            <a:r>
              <a:rPr sz="2400" spc="-10" dirty="0">
                <a:solidFill>
                  <a:srgbClr val="2C3493"/>
                </a:solidFill>
              </a:rPr>
              <a:t>«РОССИЙСКИЙ УЧЕБНИК»  </a:t>
            </a:r>
            <a:r>
              <a:rPr lang="ru-RU" sz="2400" spc="-10" dirty="0">
                <a:solidFill>
                  <a:srgbClr val="2C3493"/>
                </a:solidFill>
              </a:rPr>
              <a:t/>
            </a:r>
            <a:br>
              <a:rPr lang="ru-RU" sz="2400" spc="-10" dirty="0">
                <a:solidFill>
                  <a:srgbClr val="2C3493"/>
                </a:solidFill>
              </a:rPr>
            </a:br>
            <a:r>
              <a:rPr sz="2400" dirty="0">
                <a:solidFill>
                  <a:srgbClr val="EB1F48"/>
                </a:solidFill>
              </a:rPr>
              <a:t>ПО </a:t>
            </a:r>
            <a:r>
              <a:rPr sz="2400" spc="-35" dirty="0">
                <a:solidFill>
                  <a:srgbClr val="EB1F48"/>
                </a:solidFill>
              </a:rPr>
              <a:t>ГЕОГРАФИИ, </a:t>
            </a:r>
            <a:r>
              <a:rPr sz="2400" spc="-10" dirty="0">
                <a:solidFill>
                  <a:srgbClr val="EB1F48"/>
                </a:solidFill>
              </a:rPr>
              <a:t>ДОСТУПНЫЙ </a:t>
            </a:r>
            <a:r>
              <a:rPr sz="2400" dirty="0">
                <a:solidFill>
                  <a:srgbClr val="EB1F48"/>
                </a:solidFill>
              </a:rPr>
              <a:t>ДЛЯ</a:t>
            </a:r>
            <a:r>
              <a:rPr sz="2400" spc="30" dirty="0">
                <a:solidFill>
                  <a:srgbClr val="EB1F48"/>
                </a:solidFill>
              </a:rPr>
              <a:t> </a:t>
            </a:r>
            <a:r>
              <a:rPr sz="2400" spc="-5" dirty="0">
                <a:solidFill>
                  <a:srgbClr val="EB1F48"/>
                </a:solidFill>
              </a:rPr>
              <a:t>ЗАКУПКИ</a:t>
            </a:r>
            <a:endParaRPr sz="2400" dirty="0"/>
          </a:p>
        </p:txBody>
      </p:sp>
      <p:sp>
        <p:nvSpPr>
          <p:cNvPr id="18" name="object 18"/>
          <p:cNvSpPr/>
          <p:nvPr/>
        </p:nvSpPr>
        <p:spPr>
          <a:xfrm>
            <a:off x="64961" y="6489173"/>
            <a:ext cx="843280" cy="216535"/>
          </a:xfrm>
          <a:custGeom>
            <a:avLst/>
            <a:gdLst/>
            <a:ahLst/>
            <a:cxnLst/>
            <a:rect l="l" t="t" r="r" b="b"/>
            <a:pathLst>
              <a:path w="843279" h="216535">
                <a:moveTo>
                  <a:pt x="842772" y="0"/>
                </a:moveTo>
                <a:lnTo>
                  <a:pt x="0" y="0"/>
                </a:lnTo>
                <a:lnTo>
                  <a:pt x="0" y="216407"/>
                </a:lnTo>
                <a:lnTo>
                  <a:pt x="842772" y="216407"/>
                </a:lnTo>
                <a:lnTo>
                  <a:pt x="842772" y="0"/>
                </a:lnTo>
                <a:close/>
              </a:path>
            </a:pathLst>
          </a:custGeom>
          <a:solidFill>
            <a:srgbClr val="2C34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009080" y="6511523"/>
            <a:ext cx="1090992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525252"/>
                </a:solidFill>
                <a:latin typeface="Carlito"/>
                <a:cs typeface="Carlito"/>
              </a:rPr>
              <a:t>Учебники ФП</a:t>
            </a:r>
            <a:r>
              <a:rPr sz="900" spc="-55" dirty="0">
                <a:solidFill>
                  <a:srgbClr val="525252"/>
                </a:solidFill>
                <a:latin typeface="Carlito"/>
                <a:cs typeface="Carlito"/>
              </a:rPr>
              <a:t> </a:t>
            </a:r>
            <a:r>
              <a:rPr sz="900" spc="-5" dirty="0">
                <a:solidFill>
                  <a:srgbClr val="525252"/>
                </a:solidFill>
                <a:latin typeface="Trebuchet MS"/>
                <a:cs typeface="Trebuchet MS"/>
              </a:rPr>
              <a:t>2018</a:t>
            </a:r>
            <a:endParaRPr sz="9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03195" y="6543148"/>
            <a:ext cx="90551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525252"/>
                </a:solidFill>
                <a:latin typeface="Carlito"/>
                <a:cs typeface="Carlito"/>
              </a:rPr>
              <a:t>Учебные</a:t>
            </a:r>
            <a:r>
              <a:rPr sz="900" spc="-45" dirty="0">
                <a:solidFill>
                  <a:srgbClr val="525252"/>
                </a:solidFill>
                <a:latin typeface="Carlito"/>
                <a:cs typeface="Carlito"/>
              </a:rPr>
              <a:t> </a:t>
            </a:r>
            <a:r>
              <a:rPr sz="900" spc="-5" dirty="0">
                <a:solidFill>
                  <a:srgbClr val="525252"/>
                </a:solidFill>
                <a:latin typeface="Trebuchet MS"/>
                <a:cs typeface="Trebuchet MS"/>
              </a:rPr>
              <a:t>пособия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259076" y="6520796"/>
            <a:ext cx="843280" cy="216535"/>
          </a:xfrm>
          <a:custGeom>
            <a:avLst/>
            <a:gdLst/>
            <a:ahLst/>
            <a:cxnLst/>
            <a:rect l="l" t="t" r="r" b="b"/>
            <a:pathLst>
              <a:path w="843279" h="216535">
                <a:moveTo>
                  <a:pt x="842772" y="0"/>
                </a:moveTo>
                <a:lnTo>
                  <a:pt x="0" y="0"/>
                </a:lnTo>
                <a:lnTo>
                  <a:pt x="0" y="216408"/>
                </a:lnTo>
                <a:lnTo>
                  <a:pt x="842772" y="216408"/>
                </a:lnTo>
                <a:lnTo>
                  <a:pt x="842772" y="0"/>
                </a:lnTo>
                <a:close/>
              </a:path>
            </a:pathLst>
          </a:custGeom>
          <a:solidFill>
            <a:srgbClr val="D1E7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396539" y="1199515"/>
            <a:ext cx="2502130" cy="382156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1480" marR="5080" indent="-399415">
              <a:lnSpc>
                <a:spcPts val="1400"/>
              </a:lnSpc>
              <a:spcBef>
                <a:spcPts val="180"/>
              </a:spcBef>
            </a:pP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Линия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УМК </a:t>
            </a:r>
            <a:r>
              <a:rPr sz="1000" b="1" spc="-15" dirty="0">
                <a:solidFill>
                  <a:srgbClr val="2E2E2E"/>
                </a:solidFill>
                <a:latin typeface="Carlito"/>
                <a:cs typeface="Carlito"/>
              </a:rPr>
              <a:t>под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ред. Климановой  </a:t>
            </a:r>
            <a:r>
              <a:rPr sz="1000" b="1" spc="-15" dirty="0">
                <a:solidFill>
                  <a:srgbClr val="2E2E2E"/>
                </a:solidFill>
                <a:latin typeface="Carlito"/>
                <a:cs typeface="Carlito"/>
              </a:rPr>
              <a:t>О.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А.,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Алексеева </a:t>
            </a:r>
            <a:r>
              <a:rPr sz="1000" b="1" spc="5" dirty="0">
                <a:solidFill>
                  <a:srgbClr val="2E2E2E"/>
                </a:solidFill>
                <a:latin typeface="Carlito"/>
                <a:cs typeface="Carlito"/>
              </a:rPr>
              <a:t>А.</a:t>
            </a:r>
            <a:r>
              <a:rPr sz="1000" b="1" spc="15" dirty="0">
                <a:solidFill>
                  <a:srgbClr val="2E2E2E"/>
                </a:solidFill>
                <a:latin typeface="Carlito"/>
                <a:cs typeface="Carlito"/>
              </a:rPr>
              <a:t>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И.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84406" y="2592704"/>
            <a:ext cx="871904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2C3493"/>
                </a:solidFill>
                <a:latin typeface="Carlito"/>
                <a:cs typeface="Carlito"/>
              </a:rPr>
              <a:t>О</a:t>
            </a:r>
            <a:r>
              <a:rPr sz="1100" b="1" spc="-5" dirty="0">
                <a:solidFill>
                  <a:srgbClr val="2C3493"/>
                </a:solidFill>
                <a:latin typeface="Carlito"/>
                <a:cs typeface="Carlito"/>
              </a:rPr>
              <a:t>СН</a:t>
            </a:r>
            <a:r>
              <a:rPr sz="1100" b="1" dirty="0">
                <a:solidFill>
                  <a:srgbClr val="2C3493"/>
                </a:solidFill>
                <a:latin typeface="Carlito"/>
                <a:cs typeface="Carlito"/>
              </a:rPr>
              <a:t>ОВНАЯ  </a:t>
            </a:r>
            <a:r>
              <a:rPr sz="1100" b="1" spc="-15" dirty="0">
                <a:solidFill>
                  <a:srgbClr val="2C3493"/>
                </a:solidFill>
                <a:latin typeface="Carlito"/>
                <a:cs typeface="Carlito"/>
              </a:rPr>
              <a:t>ШКОЛА</a:t>
            </a:r>
            <a:endParaRPr sz="1100" dirty="0">
              <a:latin typeface="Carlito"/>
              <a:cs typeface="Carlito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98532" y="4849114"/>
            <a:ext cx="749192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2C3493"/>
                </a:solidFill>
                <a:latin typeface="Carlito"/>
                <a:cs typeface="Carlito"/>
              </a:rPr>
              <a:t>С</a:t>
            </a:r>
            <a:r>
              <a:rPr sz="1100" b="1" spc="-80" dirty="0">
                <a:solidFill>
                  <a:srgbClr val="2C3493"/>
                </a:solidFill>
                <a:latin typeface="Carlito"/>
                <a:cs typeface="Carlito"/>
              </a:rPr>
              <a:t>Т</a:t>
            </a:r>
            <a:r>
              <a:rPr sz="1100" b="1" dirty="0">
                <a:solidFill>
                  <a:srgbClr val="2C3493"/>
                </a:solidFill>
                <a:latin typeface="Carlito"/>
                <a:cs typeface="Carlito"/>
              </a:rPr>
              <a:t>А</a:t>
            </a:r>
            <a:r>
              <a:rPr sz="1100" b="1" spc="-5" dirty="0">
                <a:solidFill>
                  <a:srgbClr val="2C3493"/>
                </a:solidFill>
                <a:latin typeface="Carlito"/>
                <a:cs typeface="Carlito"/>
              </a:rPr>
              <a:t>РШ</a:t>
            </a:r>
            <a:r>
              <a:rPr sz="1100" b="1" dirty="0">
                <a:solidFill>
                  <a:srgbClr val="2C3493"/>
                </a:solidFill>
                <a:latin typeface="Carlito"/>
                <a:cs typeface="Carlito"/>
              </a:rPr>
              <a:t>АЯ  </a:t>
            </a:r>
            <a:r>
              <a:rPr sz="1100" b="1" spc="-15" dirty="0">
                <a:solidFill>
                  <a:srgbClr val="2C3493"/>
                </a:solidFill>
                <a:latin typeface="Carlito"/>
                <a:cs typeface="Carlito"/>
              </a:rPr>
              <a:t>ШКОЛА</a:t>
            </a:r>
            <a:endParaRPr sz="1100">
              <a:latin typeface="Carlito"/>
              <a:cs typeface="Carlito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572757" y="1199515"/>
            <a:ext cx="1781175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518159" marR="5080" indent="-506095">
              <a:lnSpc>
                <a:spcPts val="1400"/>
              </a:lnSpc>
              <a:spcBef>
                <a:spcPts val="180"/>
              </a:spcBef>
            </a:pPr>
            <a:r>
              <a:rPr sz="1000" b="1" spc="-5" dirty="0">
                <a:solidFill>
                  <a:srgbClr val="171717"/>
                </a:solidFill>
                <a:latin typeface="Carlito"/>
                <a:cs typeface="Carlito"/>
              </a:rPr>
              <a:t>Линия </a:t>
            </a:r>
            <a:r>
              <a:rPr sz="1000" b="1" dirty="0">
                <a:solidFill>
                  <a:srgbClr val="171717"/>
                </a:solidFill>
                <a:latin typeface="Carlito"/>
                <a:cs typeface="Carlito"/>
              </a:rPr>
              <a:t>УМК </a:t>
            </a:r>
            <a:r>
              <a:rPr sz="1000" b="1" spc="-5" dirty="0">
                <a:solidFill>
                  <a:srgbClr val="171717"/>
                </a:solidFill>
                <a:latin typeface="Carlito"/>
                <a:cs typeface="Carlito"/>
              </a:rPr>
              <a:t>«Классическая  география»</a:t>
            </a:r>
            <a:endParaRPr sz="1000" b="1">
              <a:latin typeface="Carlito"/>
              <a:cs typeface="Carlit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70934" y="1247902"/>
            <a:ext cx="173164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Линия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УМК </a:t>
            </a:r>
            <a:r>
              <a:rPr sz="1000" b="1" spc="-10" dirty="0">
                <a:solidFill>
                  <a:srgbClr val="2E2E2E"/>
                </a:solidFill>
                <a:latin typeface="Carlito"/>
                <a:cs typeface="Carlito"/>
              </a:rPr>
              <a:t>«Роза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 ветров»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916416" y="1270761"/>
            <a:ext cx="224536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171717"/>
                </a:solidFill>
                <a:latin typeface="Carlito"/>
                <a:cs typeface="Carlito"/>
              </a:rPr>
              <a:t>Линия </a:t>
            </a:r>
            <a:r>
              <a:rPr sz="1000" b="1" dirty="0">
                <a:solidFill>
                  <a:srgbClr val="171717"/>
                </a:solidFill>
                <a:latin typeface="Carlito"/>
                <a:cs typeface="Carlito"/>
              </a:rPr>
              <a:t>УМК </a:t>
            </a:r>
            <a:r>
              <a:rPr sz="1000" b="1" spc="-15" dirty="0">
                <a:solidFill>
                  <a:srgbClr val="171717"/>
                </a:solidFill>
                <a:latin typeface="Carlito"/>
                <a:cs typeface="Carlito"/>
              </a:rPr>
              <a:t>под </a:t>
            </a:r>
            <a:r>
              <a:rPr sz="1000" b="1" spc="-5" dirty="0">
                <a:solidFill>
                  <a:srgbClr val="171717"/>
                </a:solidFill>
                <a:latin typeface="Carlito"/>
                <a:cs typeface="Carlito"/>
              </a:rPr>
              <a:t>ред. Дронова</a:t>
            </a:r>
            <a:r>
              <a:rPr sz="1000" b="1" spc="-15" dirty="0">
                <a:solidFill>
                  <a:srgbClr val="171717"/>
                </a:solidFill>
                <a:latin typeface="Carlito"/>
                <a:cs typeface="Carlito"/>
              </a:rPr>
              <a:t> </a:t>
            </a:r>
            <a:r>
              <a:rPr sz="1000" b="1" spc="-5" dirty="0">
                <a:solidFill>
                  <a:srgbClr val="171717"/>
                </a:solidFill>
                <a:latin typeface="Carlito"/>
                <a:cs typeface="Carlito"/>
              </a:rPr>
              <a:t>В.П.</a:t>
            </a:r>
            <a:endParaRPr sz="1000" b="1">
              <a:latin typeface="Carlito"/>
              <a:cs typeface="Carlito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692090" y="3607845"/>
            <a:ext cx="1793297" cy="203902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49530" rIns="0" bIns="0" rtlCol="0">
            <a:spAutoFit/>
          </a:bodyPr>
          <a:lstStyle/>
          <a:p>
            <a:pPr marL="1270">
              <a:lnSpc>
                <a:spcPct val="100000"/>
              </a:lnSpc>
              <a:spcBef>
                <a:spcPts val="390"/>
              </a:spcBef>
            </a:pPr>
            <a:r>
              <a:rPr lang="en-US" sz="10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ФП № 1.2.3.4.2.1</a:t>
            </a:r>
            <a:r>
              <a:rPr sz="1000"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–</a:t>
            </a:r>
            <a:r>
              <a:rPr lang="en-US" sz="1000" b="1" dirty="0">
                <a:latin typeface="Carlito"/>
                <a:cs typeface="Carlito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1.2.3.4.2.4</a:t>
            </a:r>
            <a:endParaRPr lang="en-US" sz="1000" b="1" spc="-5" dirty="0">
              <a:solidFill>
                <a:srgbClr val="FFFFFF"/>
              </a:solidFill>
              <a:latin typeface="Carlito"/>
              <a:cs typeface="Carlito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976627" y="5772911"/>
            <a:ext cx="1397635" cy="417830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255904">
              <a:lnSpc>
                <a:spcPct val="100000"/>
              </a:lnSpc>
              <a:spcBef>
                <a:spcPts val="5"/>
              </a:spcBef>
            </a:pP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ФП</a:t>
            </a:r>
            <a:r>
              <a:rPr sz="10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Carlito"/>
                <a:cs typeface="Carlito"/>
              </a:rPr>
              <a:t>№1.3.3.3.4.1</a:t>
            </a:r>
            <a:endParaRPr sz="1000" dirty="0">
              <a:latin typeface="Carlito"/>
              <a:cs typeface="Carlito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359652" y="3674364"/>
            <a:ext cx="2237740" cy="157480"/>
          </a:xfrm>
          <a:prstGeom prst="rect">
            <a:avLst/>
          </a:prstGeom>
          <a:solidFill>
            <a:srgbClr val="D1E7F6"/>
          </a:solidFill>
        </p:spPr>
        <p:txBody>
          <a:bodyPr vert="horz" wrap="square" lIns="0" tIns="0" rIns="0" bIns="0" rtlCol="0">
            <a:spAutoFit/>
          </a:bodyPr>
          <a:lstStyle/>
          <a:p>
            <a:pPr marL="641350">
              <a:lnSpc>
                <a:spcPts val="1160"/>
              </a:lnSpc>
            </a:pPr>
            <a:r>
              <a:rPr sz="1000" b="1" spc="-10" dirty="0">
                <a:solidFill>
                  <a:srgbClr val="171717"/>
                </a:solidFill>
                <a:latin typeface="Carlito"/>
                <a:cs typeface="Carlito"/>
              </a:rPr>
              <a:t>Учебные</a:t>
            </a:r>
            <a:r>
              <a:rPr sz="1000" b="1" spc="30" dirty="0">
                <a:solidFill>
                  <a:srgbClr val="171717"/>
                </a:solidFill>
                <a:latin typeface="Carlito"/>
                <a:cs typeface="Carlito"/>
              </a:rPr>
              <a:t> </a:t>
            </a:r>
            <a:r>
              <a:rPr sz="1000" b="1" spc="-10" dirty="0">
                <a:solidFill>
                  <a:srgbClr val="171717"/>
                </a:solidFill>
                <a:latin typeface="Carlito"/>
                <a:cs typeface="Carlito"/>
              </a:rPr>
              <a:t>пособие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840723" y="3656076"/>
            <a:ext cx="2237740" cy="157480"/>
          </a:xfrm>
          <a:prstGeom prst="rect">
            <a:avLst/>
          </a:prstGeom>
          <a:solidFill>
            <a:srgbClr val="D1E7F6"/>
          </a:solidFill>
        </p:spPr>
        <p:txBody>
          <a:bodyPr vert="horz" wrap="square" lIns="0" tIns="0" rIns="0" bIns="0" rtlCol="0">
            <a:spAutoFit/>
          </a:bodyPr>
          <a:lstStyle/>
          <a:p>
            <a:pPr marL="641350">
              <a:lnSpc>
                <a:spcPts val="1160"/>
              </a:lnSpc>
            </a:pPr>
            <a:r>
              <a:rPr sz="1000" b="1" spc="-10" dirty="0">
                <a:solidFill>
                  <a:srgbClr val="171717"/>
                </a:solidFill>
                <a:latin typeface="Carlito"/>
                <a:cs typeface="Carlito"/>
              </a:rPr>
              <a:t>Учебные</a:t>
            </a:r>
            <a:r>
              <a:rPr sz="1000" b="1" spc="30" dirty="0">
                <a:solidFill>
                  <a:srgbClr val="171717"/>
                </a:solidFill>
                <a:latin typeface="Carlito"/>
                <a:cs typeface="Carlito"/>
              </a:rPr>
              <a:t> </a:t>
            </a:r>
            <a:r>
              <a:rPr sz="1000" b="1" spc="-10" dirty="0">
                <a:solidFill>
                  <a:srgbClr val="171717"/>
                </a:solidFill>
                <a:latin typeface="Carlito"/>
                <a:cs typeface="Carlito"/>
              </a:rPr>
              <a:t>пособие</a:t>
            </a:r>
            <a:endParaRPr sz="1000" b="1" dirty="0">
              <a:latin typeface="Carlito"/>
              <a:cs typeface="Carlito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-4763" y="1764850"/>
            <a:ext cx="11255375" cy="2811780"/>
            <a:chOff x="-4763" y="1764850"/>
            <a:chExt cx="11255375" cy="2811780"/>
          </a:xfrm>
        </p:grpSpPr>
        <p:sp>
          <p:nvSpPr>
            <p:cNvPr id="33" name="object 33"/>
            <p:cNvSpPr/>
            <p:nvPr/>
          </p:nvSpPr>
          <p:spPr>
            <a:xfrm>
              <a:off x="5369016" y="1764850"/>
              <a:ext cx="766624" cy="93564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376671" y="1772411"/>
              <a:ext cx="687324" cy="85648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979135" y="1808948"/>
              <a:ext cx="812325" cy="102877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998964" y="1828799"/>
              <a:ext cx="717803" cy="93421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997440" y="1827275"/>
              <a:ext cx="721360" cy="937260"/>
            </a:xfrm>
            <a:custGeom>
              <a:avLst/>
              <a:gdLst/>
              <a:ahLst/>
              <a:cxnLst/>
              <a:rect l="l" t="t" r="r" b="b"/>
              <a:pathLst>
                <a:path w="721359" h="937260">
                  <a:moveTo>
                    <a:pt x="0" y="937260"/>
                  </a:moveTo>
                  <a:lnTo>
                    <a:pt x="720851" y="937260"/>
                  </a:lnTo>
                  <a:lnTo>
                    <a:pt x="720851" y="0"/>
                  </a:lnTo>
                  <a:lnTo>
                    <a:pt x="0" y="0"/>
                  </a:lnTo>
                  <a:lnTo>
                    <a:pt x="0" y="937260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4530851"/>
              <a:ext cx="11245850" cy="41275"/>
            </a:xfrm>
            <a:custGeom>
              <a:avLst/>
              <a:gdLst/>
              <a:ahLst/>
              <a:cxnLst/>
              <a:rect l="l" t="t" r="r" b="b"/>
              <a:pathLst>
                <a:path w="11245850" h="41275">
                  <a:moveTo>
                    <a:pt x="11245723" y="0"/>
                  </a:moveTo>
                  <a:lnTo>
                    <a:pt x="0" y="40893"/>
                  </a:lnTo>
                </a:path>
              </a:pathLst>
            </a:custGeom>
            <a:ln w="9144">
              <a:solidFill>
                <a:srgbClr val="2C3493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4439411" y="5772911"/>
            <a:ext cx="1339850" cy="417830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199390">
              <a:lnSpc>
                <a:spcPct val="100000"/>
              </a:lnSpc>
              <a:spcBef>
                <a:spcPts val="5"/>
              </a:spcBef>
            </a:pP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ФП №</a:t>
            </a:r>
            <a:r>
              <a:rPr sz="1000" b="1" spc="2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Carlito"/>
                <a:cs typeface="Carlito"/>
              </a:rPr>
              <a:t>1.3.3.3.1.1</a:t>
            </a:r>
            <a:endParaRPr sz="1000" dirty="0">
              <a:latin typeface="Carlito"/>
              <a:cs typeface="Carlito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599616" y="5928755"/>
            <a:ext cx="1815247" cy="203902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49530" rIns="0" bIns="0" rtlCol="0">
            <a:spAutoFit/>
          </a:bodyPr>
          <a:lstStyle/>
          <a:p>
            <a:pPr marL="1905">
              <a:lnSpc>
                <a:spcPct val="100000"/>
              </a:lnSpc>
              <a:spcBef>
                <a:spcPts val="390"/>
              </a:spcBef>
            </a:pP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ФП № </a:t>
            </a:r>
            <a:r>
              <a:rPr sz="1000" b="1" spc="-10" dirty="0">
                <a:solidFill>
                  <a:srgbClr val="FFFFFF"/>
                </a:solidFill>
                <a:latin typeface="Carlito"/>
                <a:cs typeface="Carlito"/>
              </a:rPr>
              <a:t>1.3.3.4.2.1</a:t>
            </a:r>
            <a:r>
              <a:rPr sz="1000" b="1" spc="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–</a:t>
            </a:r>
            <a:r>
              <a:rPr lang="en-US" sz="1000" dirty="0">
                <a:latin typeface="Carlito"/>
                <a:cs typeface="Carlito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Carlito"/>
                <a:cs typeface="Carlito"/>
              </a:rPr>
              <a:t>1.3.3.4.2.2</a:t>
            </a:r>
            <a:endParaRPr lang="en-US" sz="1000" b="1" spc="-10" dirty="0">
              <a:solidFill>
                <a:srgbClr val="FFFFFF"/>
              </a:solidFill>
              <a:latin typeface="Carlito"/>
              <a:cs typeface="Carlito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002404" y="3996308"/>
            <a:ext cx="216662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820" marR="203835" algn="ctr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Линия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УМК </a:t>
            </a:r>
            <a:r>
              <a:rPr sz="1000" b="1" spc="-10" dirty="0">
                <a:solidFill>
                  <a:srgbClr val="2E2E2E"/>
                </a:solidFill>
                <a:latin typeface="Carlito"/>
                <a:cs typeface="Carlito"/>
              </a:rPr>
              <a:t>«Роза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ветров»,  Бахчиева </a:t>
            </a:r>
            <a:r>
              <a:rPr sz="1000" b="1" spc="-10" dirty="0">
                <a:solidFill>
                  <a:srgbClr val="2E2E2E"/>
                </a:solidFill>
                <a:latin typeface="Carlito"/>
                <a:cs typeface="Carlito"/>
              </a:rPr>
              <a:t>О.А.</a:t>
            </a:r>
            <a:endParaRPr sz="1000" b="1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(базовый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и </a:t>
            </a:r>
            <a:r>
              <a:rPr sz="1000" b="1" spc="-15" dirty="0">
                <a:solidFill>
                  <a:srgbClr val="2E2E2E"/>
                </a:solidFill>
                <a:latin typeface="Carlito"/>
                <a:cs typeface="Carlito"/>
              </a:rPr>
              <a:t>углубленный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уровни)</a:t>
            </a:r>
            <a:endParaRPr sz="1000" b="1">
              <a:latin typeface="Carlito"/>
              <a:cs typeface="Carlito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422897" y="4087748"/>
            <a:ext cx="223901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2425" marR="5080" indent="-34036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Линия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УМК </a:t>
            </a:r>
            <a:r>
              <a:rPr sz="1000" b="1" spc="-15" dirty="0">
                <a:solidFill>
                  <a:srgbClr val="2E2E2E"/>
                </a:solidFill>
                <a:latin typeface="Carlito"/>
                <a:cs typeface="Carlito"/>
              </a:rPr>
              <a:t>под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ред. </a:t>
            </a:r>
            <a:r>
              <a:rPr sz="1000" b="1" spc="-15" dirty="0">
                <a:solidFill>
                  <a:srgbClr val="2E2E2E"/>
                </a:solidFill>
                <a:latin typeface="Carlito"/>
                <a:cs typeface="Carlito"/>
              </a:rPr>
              <a:t>Холиной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В.Н.  </a:t>
            </a:r>
            <a:r>
              <a:rPr sz="1000" b="1" spc="-15" dirty="0">
                <a:solidFill>
                  <a:srgbClr val="2E2E2E"/>
                </a:solidFill>
                <a:latin typeface="Carlito"/>
                <a:cs typeface="Carlito"/>
              </a:rPr>
              <a:t>(углубленный</a:t>
            </a:r>
            <a:r>
              <a:rPr sz="1000" b="1" spc="5" dirty="0">
                <a:solidFill>
                  <a:srgbClr val="2E2E2E"/>
                </a:solidFill>
                <a:latin typeface="Carlito"/>
                <a:cs typeface="Carlito"/>
              </a:rPr>
              <a:t>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уровень)</a:t>
            </a:r>
            <a:endParaRPr sz="1000" b="1">
              <a:latin typeface="Carlito"/>
              <a:cs typeface="Carlito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593850" y="3996308"/>
            <a:ext cx="223774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Линия</a:t>
            </a:r>
            <a:r>
              <a:rPr sz="1000" b="1" spc="15" dirty="0">
                <a:solidFill>
                  <a:srgbClr val="2E2E2E"/>
                </a:solidFill>
                <a:latin typeface="Carlito"/>
                <a:cs typeface="Carlito"/>
              </a:rPr>
              <a:t>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УМК</a:t>
            </a:r>
            <a:endParaRPr sz="1000" b="1">
              <a:latin typeface="Carlito"/>
              <a:cs typeface="Carlito"/>
            </a:endParaRPr>
          </a:p>
          <a:p>
            <a:pPr marL="12700" marR="5080" algn="ctr">
              <a:lnSpc>
                <a:spcPct val="100000"/>
              </a:lnSpc>
            </a:pPr>
            <a:r>
              <a:rPr sz="1000" b="1" spc="-15" dirty="0">
                <a:solidFill>
                  <a:srgbClr val="2E2E2E"/>
                </a:solidFill>
                <a:latin typeface="Carlito"/>
                <a:cs typeface="Carlito"/>
              </a:rPr>
              <a:t>под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ред. </a:t>
            </a:r>
            <a:r>
              <a:rPr sz="1000" b="1" spc="-10" dirty="0">
                <a:solidFill>
                  <a:srgbClr val="2E2E2E"/>
                </a:solidFill>
                <a:latin typeface="Carlito"/>
                <a:cs typeface="Carlito"/>
              </a:rPr>
              <a:t>Кузнецова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А.П.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,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Ким </a:t>
            </a:r>
            <a:r>
              <a:rPr sz="1000" b="1" spc="-10" dirty="0">
                <a:solidFill>
                  <a:srgbClr val="2E2E2E"/>
                </a:solidFill>
                <a:latin typeface="Carlito"/>
                <a:cs typeface="Carlito"/>
              </a:rPr>
              <a:t>Э.В. 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(базовый</a:t>
            </a:r>
            <a:r>
              <a:rPr sz="1000" b="1" spc="15" dirty="0">
                <a:solidFill>
                  <a:srgbClr val="2E2E2E"/>
                </a:solidFill>
                <a:latin typeface="Carlito"/>
                <a:cs typeface="Carlito"/>
              </a:rPr>
              <a:t> </a:t>
            </a: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уровень)</a:t>
            </a:r>
            <a:endParaRPr sz="1000" b="1">
              <a:latin typeface="Carlito"/>
              <a:cs typeface="Carlito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754814" y="1711544"/>
            <a:ext cx="8717278" cy="4037089"/>
            <a:chOff x="1793748" y="1711451"/>
            <a:chExt cx="8717278" cy="4037089"/>
          </a:xfrm>
        </p:grpSpPr>
        <p:sp>
          <p:nvSpPr>
            <p:cNvPr id="45" name="object 45"/>
            <p:cNvSpPr/>
            <p:nvPr/>
          </p:nvSpPr>
          <p:spPr>
            <a:xfrm>
              <a:off x="4735084" y="4677129"/>
              <a:ext cx="815306" cy="103027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754880" y="4696967"/>
              <a:ext cx="720851" cy="93573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753355" y="4695444"/>
              <a:ext cx="723900" cy="939165"/>
            </a:xfrm>
            <a:custGeom>
              <a:avLst/>
              <a:gdLst/>
              <a:ahLst/>
              <a:cxnLst/>
              <a:rect l="l" t="t" r="r" b="b"/>
              <a:pathLst>
                <a:path w="723900" h="939164">
                  <a:moveTo>
                    <a:pt x="0" y="938783"/>
                  </a:moveTo>
                  <a:lnTo>
                    <a:pt x="723900" y="938783"/>
                  </a:lnTo>
                  <a:lnTo>
                    <a:pt x="723900" y="0"/>
                  </a:lnTo>
                  <a:lnTo>
                    <a:pt x="0" y="0"/>
                  </a:lnTo>
                  <a:lnTo>
                    <a:pt x="0" y="938783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7555957" y="4677142"/>
              <a:ext cx="792548" cy="101348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575804" y="4696967"/>
              <a:ext cx="697992" cy="91897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574280" y="4695444"/>
              <a:ext cx="701040" cy="922019"/>
            </a:xfrm>
            <a:custGeom>
              <a:avLst/>
              <a:gdLst/>
              <a:ahLst/>
              <a:cxnLst/>
              <a:rect l="l" t="t" r="r" b="b"/>
              <a:pathLst>
                <a:path w="701040" h="922020">
                  <a:moveTo>
                    <a:pt x="0" y="922019"/>
                  </a:moveTo>
                  <a:lnTo>
                    <a:pt x="701040" y="922019"/>
                  </a:lnTo>
                  <a:lnTo>
                    <a:pt x="701040" y="0"/>
                  </a:lnTo>
                  <a:lnTo>
                    <a:pt x="0" y="0"/>
                  </a:lnTo>
                  <a:lnTo>
                    <a:pt x="0" y="922019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713202" y="4681714"/>
              <a:ext cx="794038" cy="101348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733032" y="4701539"/>
              <a:ext cx="699516" cy="918972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731507" y="4700016"/>
              <a:ext cx="702945" cy="922019"/>
            </a:xfrm>
            <a:custGeom>
              <a:avLst/>
              <a:gdLst/>
              <a:ahLst/>
              <a:cxnLst/>
              <a:rect l="l" t="t" r="r" b="b"/>
              <a:pathLst>
                <a:path w="702945" h="922020">
                  <a:moveTo>
                    <a:pt x="0" y="922019"/>
                  </a:moveTo>
                  <a:lnTo>
                    <a:pt x="702564" y="922019"/>
                  </a:lnTo>
                  <a:lnTo>
                    <a:pt x="702564" y="0"/>
                  </a:lnTo>
                  <a:lnTo>
                    <a:pt x="0" y="0"/>
                  </a:lnTo>
                  <a:lnTo>
                    <a:pt x="0" y="922019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311941" y="4716766"/>
              <a:ext cx="816797" cy="1031774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331720" y="4736591"/>
              <a:ext cx="722376" cy="937260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330196" y="4735067"/>
              <a:ext cx="725805" cy="940435"/>
            </a:xfrm>
            <a:custGeom>
              <a:avLst/>
              <a:gdLst/>
              <a:ahLst/>
              <a:cxnLst/>
              <a:rect l="l" t="t" r="r" b="b"/>
              <a:pathLst>
                <a:path w="725805" h="940435">
                  <a:moveTo>
                    <a:pt x="0" y="940308"/>
                  </a:moveTo>
                  <a:lnTo>
                    <a:pt x="725424" y="940308"/>
                  </a:lnTo>
                  <a:lnTo>
                    <a:pt x="725424" y="0"/>
                  </a:lnTo>
                  <a:lnTo>
                    <a:pt x="0" y="0"/>
                  </a:lnTo>
                  <a:lnTo>
                    <a:pt x="0" y="940308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067300" y="1949195"/>
              <a:ext cx="832103" cy="998219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093207" y="1975103"/>
              <a:ext cx="725424" cy="891539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846320" y="2107691"/>
              <a:ext cx="795527" cy="1001267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872227" y="2133599"/>
              <a:ext cx="688848" cy="89458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486655" y="2250947"/>
              <a:ext cx="781812" cy="958596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12564" y="2276855"/>
              <a:ext cx="675132" cy="851915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125468" y="2467355"/>
              <a:ext cx="780288" cy="92202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151376" y="2493263"/>
              <a:ext cx="673608" cy="815339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9726167" y="2077211"/>
              <a:ext cx="784859" cy="990600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9755124" y="2106167"/>
              <a:ext cx="672083" cy="877824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9753600" y="2104643"/>
              <a:ext cx="675640" cy="881380"/>
            </a:xfrm>
            <a:custGeom>
              <a:avLst/>
              <a:gdLst/>
              <a:ahLst/>
              <a:cxnLst/>
              <a:rect l="l" t="t" r="r" b="b"/>
              <a:pathLst>
                <a:path w="675640" h="881380">
                  <a:moveTo>
                    <a:pt x="0" y="880872"/>
                  </a:moveTo>
                  <a:lnTo>
                    <a:pt x="675131" y="880872"/>
                  </a:lnTo>
                  <a:lnTo>
                    <a:pt x="675131" y="0"/>
                  </a:lnTo>
                  <a:lnTo>
                    <a:pt x="0" y="0"/>
                  </a:lnTo>
                  <a:lnTo>
                    <a:pt x="0" y="880872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9418319" y="2298191"/>
              <a:ext cx="848868" cy="1005839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9447276" y="2327147"/>
              <a:ext cx="736092" cy="893063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9445752" y="2325623"/>
              <a:ext cx="739140" cy="896619"/>
            </a:xfrm>
            <a:custGeom>
              <a:avLst/>
              <a:gdLst/>
              <a:ahLst/>
              <a:cxnLst/>
              <a:rect l="l" t="t" r="r" b="b"/>
              <a:pathLst>
                <a:path w="739140" h="896619">
                  <a:moveTo>
                    <a:pt x="0" y="896112"/>
                  </a:moveTo>
                  <a:lnTo>
                    <a:pt x="739140" y="896112"/>
                  </a:lnTo>
                  <a:lnTo>
                    <a:pt x="739140" y="0"/>
                  </a:lnTo>
                  <a:lnTo>
                    <a:pt x="0" y="0"/>
                  </a:lnTo>
                  <a:lnTo>
                    <a:pt x="0" y="896112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9113519" y="2532887"/>
              <a:ext cx="845820" cy="1039368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9142476" y="2561843"/>
              <a:ext cx="733044" cy="926591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9140952" y="2560319"/>
              <a:ext cx="736600" cy="929640"/>
            </a:xfrm>
            <a:custGeom>
              <a:avLst/>
              <a:gdLst/>
              <a:ahLst/>
              <a:cxnLst/>
              <a:rect l="l" t="t" r="r" b="b"/>
              <a:pathLst>
                <a:path w="736600" h="929639">
                  <a:moveTo>
                    <a:pt x="0" y="929639"/>
                  </a:moveTo>
                  <a:lnTo>
                    <a:pt x="736092" y="929639"/>
                  </a:lnTo>
                  <a:lnTo>
                    <a:pt x="736092" y="0"/>
                  </a:lnTo>
                  <a:lnTo>
                    <a:pt x="0" y="0"/>
                  </a:lnTo>
                  <a:lnTo>
                    <a:pt x="0" y="929639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680716" y="1804429"/>
              <a:ext cx="804671" cy="1034769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700528" y="1824227"/>
              <a:ext cx="710184" cy="940308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699004" y="1822703"/>
              <a:ext cx="713740" cy="943610"/>
            </a:xfrm>
            <a:custGeom>
              <a:avLst/>
              <a:gdLst/>
              <a:ahLst/>
              <a:cxnLst/>
              <a:rect l="l" t="t" r="r" b="b"/>
              <a:pathLst>
                <a:path w="713739" h="943610">
                  <a:moveTo>
                    <a:pt x="0" y="943356"/>
                  </a:moveTo>
                  <a:lnTo>
                    <a:pt x="713232" y="943356"/>
                  </a:lnTo>
                  <a:lnTo>
                    <a:pt x="713232" y="0"/>
                  </a:lnTo>
                  <a:lnTo>
                    <a:pt x="0" y="0"/>
                  </a:lnTo>
                  <a:lnTo>
                    <a:pt x="0" y="943356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2385060" y="1997963"/>
              <a:ext cx="822960" cy="1053084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2414016" y="2026919"/>
              <a:ext cx="710183" cy="940308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412492" y="2025395"/>
              <a:ext cx="713740" cy="943610"/>
            </a:xfrm>
            <a:custGeom>
              <a:avLst/>
              <a:gdLst/>
              <a:ahLst/>
              <a:cxnLst/>
              <a:rect l="l" t="t" r="r" b="b"/>
              <a:pathLst>
                <a:path w="713739" h="943610">
                  <a:moveTo>
                    <a:pt x="0" y="943355"/>
                  </a:moveTo>
                  <a:lnTo>
                    <a:pt x="713232" y="943355"/>
                  </a:lnTo>
                  <a:lnTo>
                    <a:pt x="713232" y="0"/>
                  </a:lnTo>
                  <a:lnTo>
                    <a:pt x="0" y="0"/>
                  </a:lnTo>
                  <a:lnTo>
                    <a:pt x="0" y="943355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100072" y="2200655"/>
              <a:ext cx="821436" cy="1051560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129028" y="2229611"/>
              <a:ext cx="708660" cy="938784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127504" y="2228087"/>
              <a:ext cx="711835" cy="942340"/>
            </a:xfrm>
            <a:custGeom>
              <a:avLst/>
              <a:gdLst/>
              <a:ahLst/>
              <a:cxnLst/>
              <a:rect l="l" t="t" r="r" b="b"/>
              <a:pathLst>
                <a:path w="711835" h="942339">
                  <a:moveTo>
                    <a:pt x="0" y="941831"/>
                  </a:moveTo>
                  <a:lnTo>
                    <a:pt x="711707" y="941831"/>
                  </a:lnTo>
                  <a:lnTo>
                    <a:pt x="711707" y="0"/>
                  </a:lnTo>
                  <a:lnTo>
                    <a:pt x="0" y="0"/>
                  </a:lnTo>
                  <a:lnTo>
                    <a:pt x="0" y="941831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1793748" y="2401823"/>
              <a:ext cx="842772" cy="1053084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822704" y="2430779"/>
              <a:ext cx="729995" cy="940308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821180" y="2429255"/>
              <a:ext cx="733425" cy="943610"/>
            </a:xfrm>
            <a:custGeom>
              <a:avLst/>
              <a:gdLst/>
              <a:ahLst/>
              <a:cxnLst/>
              <a:rect l="l" t="t" r="r" b="b"/>
              <a:pathLst>
                <a:path w="733425" h="943610">
                  <a:moveTo>
                    <a:pt x="0" y="943356"/>
                  </a:moveTo>
                  <a:lnTo>
                    <a:pt x="733044" y="943356"/>
                  </a:lnTo>
                  <a:lnTo>
                    <a:pt x="733044" y="0"/>
                  </a:lnTo>
                  <a:lnTo>
                    <a:pt x="0" y="0"/>
                  </a:lnTo>
                  <a:lnTo>
                    <a:pt x="0" y="943356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451092" y="2735579"/>
              <a:ext cx="740663" cy="941832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477000" y="2761487"/>
              <a:ext cx="633983" cy="835151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736080" y="2491739"/>
              <a:ext cx="740664" cy="941831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761970" y="2574543"/>
              <a:ext cx="633983" cy="835151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6993636" y="2221991"/>
              <a:ext cx="739140" cy="940308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7053833" y="2338078"/>
              <a:ext cx="632459" cy="833627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7260336" y="1972055"/>
              <a:ext cx="740664" cy="941832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7370317" y="2112310"/>
              <a:ext cx="633983" cy="835151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7513319" y="1711451"/>
              <a:ext cx="740664" cy="941832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7654625" y="1865971"/>
              <a:ext cx="633983" cy="835151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6" name="object 96"/>
          <p:cNvSpPr txBox="1"/>
          <p:nvPr/>
        </p:nvSpPr>
        <p:spPr>
          <a:xfrm>
            <a:off x="3941064" y="3587213"/>
            <a:ext cx="2142743" cy="230832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76200" rIns="0" bIns="0" rtlCol="0">
            <a:spAutoFit/>
          </a:bodyPr>
          <a:lstStyle/>
          <a:p>
            <a:pPr marL="1905">
              <a:lnSpc>
                <a:spcPct val="100000"/>
              </a:lnSpc>
              <a:spcBef>
                <a:spcPts val="600"/>
              </a:spcBef>
            </a:pPr>
            <a:r>
              <a:rPr lang="en-US" sz="1000" b="1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000" b="1" dirty="0">
                <a:solidFill>
                  <a:srgbClr val="FFFFFF"/>
                </a:solidFill>
                <a:latin typeface="Carlito"/>
                <a:cs typeface="Carlito"/>
              </a:rPr>
              <a:t>ФП №  </a:t>
            </a: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1.2.3.4.3.1</a:t>
            </a:r>
            <a:r>
              <a:rPr sz="1000" b="1" spc="-5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000" b="1" dirty="0">
                <a:solidFill>
                  <a:srgbClr val="FFFFFF"/>
                </a:solidFill>
                <a:latin typeface="Carlito"/>
                <a:cs typeface="Carlito"/>
              </a:rPr>
              <a:t>-</a:t>
            </a:r>
            <a:r>
              <a:rPr lang="en-US" sz="1000" b="1" dirty="0">
                <a:latin typeface="Carlito"/>
                <a:cs typeface="Carlito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1.2.3.4.3.5</a:t>
            </a:r>
            <a:endParaRPr lang="en-US" sz="1000" b="1" spc="-5" dirty="0">
              <a:solidFill>
                <a:srgbClr val="FFFFFF"/>
              </a:solidFill>
              <a:latin typeface="Carlito"/>
              <a:cs typeface="Carlito"/>
            </a:endParaRPr>
          </a:p>
        </p:txBody>
      </p:sp>
      <p:sp>
        <p:nvSpPr>
          <p:cNvPr id="97" name="object 9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60" dirty="0"/>
              <a:pPr marL="38100">
                <a:lnSpc>
                  <a:spcPts val="1240"/>
                </a:lnSpc>
              </a:pPr>
              <a:t>20</a:t>
            </a:fld>
            <a:endParaRPr spc="-60" dirty="0"/>
          </a:p>
        </p:txBody>
      </p:sp>
      <p:pic>
        <p:nvPicPr>
          <p:cNvPr id="98" name="Рисунок 97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187" y="4711752"/>
            <a:ext cx="670414" cy="95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9" name="Прямоугольник 98"/>
          <p:cNvSpPr/>
          <p:nvPr/>
        </p:nvSpPr>
        <p:spPr>
          <a:xfrm>
            <a:off x="10268374" y="5648970"/>
            <a:ext cx="680285" cy="261610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algn="ctr"/>
            <a:r>
              <a:rPr lang="ru-RU" sz="1100" b="1" dirty="0">
                <a:latin typeface="Calibri" panose="020F0502020204030204" pitchFamily="34" charset="0"/>
              </a:rPr>
              <a:t>Часть 2</a:t>
            </a:r>
          </a:p>
        </p:txBody>
      </p:sp>
      <p:pic>
        <p:nvPicPr>
          <p:cNvPr id="100" name="Рисунок 99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312" y="4721504"/>
            <a:ext cx="680285" cy="9544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1" name="Прямоугольник 100"/>
          <p:cNvSpPr/>
          <p:nvPr/>
        </p:nvSpPr>
        <p:spPr>
          <a:xfrm>
            <a:off x="9094313" y="5648970"/>
            <a:ext cx="680285" cy="261610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algn="ctr"/>
            <a:r>
              <a:rPr lang="ru-RU" sz="1100" b="1" dirty="0">
                <a:latin typeface="Calibri" panose="020F0502020204030204" pitchFamily="34" charset="0"/>
              </a:rPr>
              <a:t>Часть 1</a:t>
            </a:r>
          </a:p>
        </p:txBody>
      </p:sp>
      <p:sp>
        <p:nvSpPr>
          <p:cNvPr id="102" name="object 31"/>
          <p:cNvSpPr txBox="1"/>
          <p:nvPr/>
        </p:nvSpPr>
        <p:spPr>
          <a:xfrm>
            <a:off x="9064498" y="5960870"/>
            <a:ext cx="2237740" cy="157480"/>
          </a:xfrm>
          <a:prstGeom prst="rect">
            <a:avLst/>
          </a:prstGeom>
          <a:solidFill>
            <a:srgbClr val="D1E7F6"/>
          </a:solidFill>
        </p:spPr>
        <p:txBody>
          <a:bodyPr vert="horz" wrap="square" lIns="0" tIns="0" rIns="0" bIns="0" rtlCol="0">
            <a:spAutoFit/>
          </a:bodyPr>
          <a:lstStyle/>
          <a:p>
            <a:pPr marL="641350">
              <a:lnSpc>
                <a:spcPts val="1160"/>
              </a:lnSpc>
            </a:pPr>
            <a:r>
              <a:rPr sz="1000" b="1" spc="-10" dirty="0">
                <a:solidFill>
                  <a:srgbClr val="171717"/>
                </a:solidFill>
                <a:latin typeface="Carlito"/>
                <a:cs typeface="Carlito"/>
              </a:rPr>
              <a:t>Учебные</a:t>
            </a:r>
            <a:r>
              <a:rPr sz="1000" b="1" spc="30" dirty="0">
                <a:solidFill>
                  <a:srgbClr val="171717"/>
                </a:solidFill>
                <a:latin typeface="Carlito"/>
                <a:cs typeface="Carlito"/>
              </a:rPr>
              <a:t> </a:t>
            </a:r>
            <a:r>
              <a:rPr sz="1000" b="1" spc="-10" dirty="0">
                <a:solidFill>
                  <a:srgbClr val="171717"/>
                </a:solidFill>
                <a:latin typeface="Carlito"/>
                <a:cs typeface="Carlito"/>
              </a:rPr>
              <a:t>пособие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9593375" y="4383305"/>
            <a:ext cx="908367" cy="236222"/>
          </a:xfrm>
          <a:prstGeom prst="roundRect">
            <a:avLst/>
          </a:prstGeom>
          <a:solidFill>
            <a:srgbClr val="FC0652"/>
          </a:solidFill>
          <a:ln w="9525">
            <a:solidFill>
              <a:srgbClr val="FC06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72000" rtlCol="0" anchor="ctr" anchorCtr="0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НОВИНКА </a:t>
            </a:r>
          </a:p>
        </p:txBody>
      </p:sp>
    </p:spTree>
    <p:extLst>
      <p:ext uri="{BB962C8B-B14F-4D97-AF65-F5344CB8AC3E}">
        <p14:creationId xmlns:p14="http://schemas.microsoft.com/office/powerpoint/2010/main" val="42585866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43" name="Слайд think-cell" r:id="rId5" imgW="360" imgH="360" progId="TCLayout.ActiveDocument.1">
                  <p:embed/>
                </p:oleObj>
              </mc:Choice>
              <mc:Fallback>
                <p:oleObj name="Слайд think-cell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000" b="1" dirty="0" err="1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1947863"/>
            <a:ext cx="12189944" cy="318123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Bef>
                <a:spcPts val="600"/>
              </a:spcBef>
            </a:pPr>
            <a:endParaRPr lang="ru-RU" sz="1200" dirty="0" err="1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714" y="2146641"/>
            <a:ext cx="1960772" cy="279017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Подзаголовок 3"/>
          <p:cNvSpPr txBox="1">
            <a:spLocks/>
          </p:cNvSpPr>
          <p:nvPr/>
        </p:nvSpPr>
        <p:spPr>
          <a:xfrm>
            <a:off x="9296400" y="39731"/>
            <a:ext cx="2800350" cy="57255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rtl="0" fontAlgn="base"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Подзаголовок 3"/>
          <p:cNvSpPr txBox="1">
            <a:spLocks/>
          </p:cNvSpPr>
          <p:nvPr/>
        </p:nvSpPr>
        <p:spPr>
          <a:xfrm>
            <a:off x="9391650" y="31734"/>
            <a:ext cx="2800350" cy="572550"/>
          </a:xfrm>
          <a:prstGeom prst="rect">
            <a:avLst/>
          </a:prstGeom>
          <a:effectLst/>
        </p:spPr>
        <p:txBody>
          <a:bodyPr anchor="ctr">
            <a:noAutofit/>
          </a:bodyPr>
          <a:lstStyle>
            <a:lvl1pPr algn="l" rtl="0" fontAlgn="base"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Заголовок 7"/>
          <p:cNvSpPr>
            <a:spLocks noGrp="1"/>
          </p:cNvSpPr>
          <p:nvPr>
            <p:ph type="title"/>
          </p:nvPr>
        </p:nvSpPr>
        <p:spPr>
          <a:xfrm>
            <a:off x="407082" y="108012"/>
            <a:ext cx="8794068" cy="648642"/>
          </a:xfrm>
        </p:spPr>
        <p:txBody>
          <a:bodyPr/>
          <a:lstStyle/>
          <a:p>
            <a:r>
              <a:rPr lang="ru-RU" sz="2400" dirty="0">
                <a:solidFill>
                  <a:srgbClr val="C00000"/>
                </a:solidFill>
              </a:rPr>
              <a:t>ГЕОГРАФИЯ. НОВАЯ ГЕОГРАФИЧЕСКАЯ КАРТИНА МИРА. 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190F99"/>
                </a:solidFill>
              </a:rPr>
              <a:t>УНИВЕРСАЛЬНОЕ </a:t>
            </a:r>
            <a:r>
              <a:rPr lang="ru-RU" sz="2400" dirty="0" smtClean="0">
                <a:solidFill>
                  <a:srgbClr val="190F99"/>
                </a:solidFill>
              </a:rPr>
              <a:t> УЧЕБНОЕ  ПОСОБИЕ</a:t>
            </a:r>
            <a:r>
              <a:rPr lang="ru-RU" sz="2400" dirty="0">
                <a:solidFill>
                  <a:srgbClr val="190F99"/>
                </a:solidFill>
              </a:rPr>
              <a:t>. 10-11 КЛАССЫ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16" y="2154954"/>
            <a:ext cx="1980386" cy="279017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Заголовок 7"/>
          <p:cNvSpPr txBox="1">
            <a:spLocks/>
          </p:cNvSpPr>
          <p:nvPr/>
        </p:nvSpPr>
        <p:spPr>
          <a:xfrm>
            <a:off x="4532099" y="2154954"/>
            <a:ext cx="7657845" cy="29219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179388" indent="-179388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Доступное изложение базового и углублённого материала курса «Экономическая и социальная география мира» для учащихся 10-11 классов, а также студентов и преподавателей педагогических вузов и учреждений среднего профессионального образования</a:t>
            </a:r>
          </a:p>
          <a:p>
            <a:pPr marL="179388" indent="-179388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Актуальный и системно-организованный материал для учителя с целью подготовки к урокам, организации проектной и исследовательской деятельности учащихся</a:t>
            </a:r>
          </a:p>
          <a:p>
            <a:pPr marL="179388" indent="-179388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Подготовка учащихся к олимпиадам и итоговой аттестации (ЕГЭ)</a:t>
            </a:r>
          </a:p>
          <a:p>
            <a:pPr marL="179388" indent="-179388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Часть 1 посвящена общей характеристике современного мира: его политической карте, населению, географии природных ресурсов, современной структуре мирового хозяйства и его «кровеносной системе» ― финансовой системе </a:t>
            </a:r>
          </a:p>
          <a:p>
            <a:pPr marL="179388" indent="-179388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части 2 дана характеристика основ материального производства, глобальных проблем </a:t>
            </a:r>
            <a:r>
              <a:rPr lang="ru-RU" sz="1400" b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человечества и регионов мира</a:t>
            </a:r>
            <a:endParaRPr lang="ru-RU" sz="1400" b="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2" name="Заголовок 7"/>
          <p:cNvSpPr txBox="1">
            <a:spLocks/>
          </p:cNvSpPr>
          <p:nvPr/>
        </p:nvSpPr>
        <p:spPr>
          <a:xfrm>
            <a:off x="334435" y="1132748"/>
            <a:ext cx="8794068" cy="7115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ru-RU" sz="1600" dirty="0">
                <a:solidFill>
                  <a:srgbClr val="002060"/>
                </a:solidFill>
              </a:rPr>
              <a:t>Результат глубокой переработки широко известного преподавателям и студентам-географам труда В. П. Максаковского «Географическая картина мира»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7709" y="6058700"/>
            <a:ext cx="11459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212121"/>
                </a:solidFill>
                <a:latin typeface="Calibri,sans-serif"/>
                <a:hlinkClick r:id="rId9"/>
              </a:rPr>
              <a:t>https</a:t>
            </a:r>
            <a:r>
              <a:rPr lang="ru-RU" sz="1400" dirty="0">
                <a:solidFill>
                  <a:srgbClr val="212121"/>
                </a:solidFill>
                <a:latin typeface="Calibri,sans-serif"/>
                <a:hlinkClick r:id="rId9"/>
              </a:rPr>
              <a:t>://shop.prosv.ru/novaya-geograficheskaya-kartina-mira--chast-1--geografiya--10-11-klassy--</a:t>
            </a:r>
            <a:r>
              <a:rPr lang="ru-RU" sz="1400" dirty="0" smtClean="0">
                <a:solidFill>
                  <a:srgbClr val="212121"/>
                </a:solidFill>
                <a:latin typeface="Calibri,sans-serif"/>
                <a:hlinkClick r:id="rId9"/>
              </a:rPr>
              <a:t>uchebnoe-posobie16195</a:t>
            </a:r>
            <a:r>
              <a:rPr lang="ru-RU" sz="1400" dirty="0" smtClean="0">
                <a:solidFill>
                  <a:srgbClr val="212121"/>
                </a:solidFill>
                <a:latin typeface="Calibri,sans-serif"/>
              </a:rPr>
              <a:t>  часть 1</a:t>
            </a:r>
            <a:endParaRPr lang="ru-RU" sz="1400" dirty="0">
              <a:solidFill>
                <a:srgbClr val="212121"/>
              </a:solidFill>
              <a:latin typeface="Segoe UI" panose="020B0502040204020203" pitchFamily="34" charset="0"/>
            </a:endParaRPr>
          </a:p>
          <a:p>
            <a:r>
              <a:rPr lang="ru-RU" sz="1400" dirty="0">
                <a:solidFill>
                  <a:srgbClr val="212121"/>
                </a:solidFill>
                <a:latin typeface="Calibri,sans-serif"/>
                <a:hlinkClick r:id="rId10"/>
              </a:rPr>
              <a:t>https://shop.prosv.ru/novaya-geograficheskaya-kartina-mira--chast-216196</a:t>
            </a:r>
            <a:r>
              <a:rPr lang="ru-RU" sz="1400" dirty="0">
                <a:solidFill>
                  <a:srgbClr val="212121"/>
                </a:solidFill>
                <a:latin typeface="Calibri,sans-serif"/>
              </a:rPr>
              <a:t>  часть 2</a:t>
            </a:r>
            <a:endParaRPr lang="ru-RU" sz="1400" b="0" i="0" dirty="0">
              <a:solidFill>
                <a:srgbClr val="212121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7033" y="5386647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Доступно в интернет-магазине «Просвещение»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061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" name="Объект 103" hidden="1">
            <a:extLst>
              <a:ext uri="{FF2B5EF4-FFF2-40B4-BE49-F238E27FC236}">
                <a16:creationId xmlns:a16="http://schemas.microsoft.com/office/drawing/2014/main" id="{2D69372B-3E85-1149-940C-90A77957A26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25" name="Слайд think-cell" r:id="rId4" imgW="7761960" imgH="10047960" progId="">
                  <p:embed/>
                </p:oleObj>
              </mc:Choice>
              <mc:Fallback>
                <p:oleObj name="Слайд think-cell" r:id="rId4" imgW="7761960" imgH="10047960" progId="">
                  <p:embed/>
                  <p:pic>
                    <p:nvPicPr>
                      <p:cNvPr id="104" name="Объект 103" hidden="1">
                        <a:extLst>
                          <a:ext uri="{FF2B5EF4-FFF2-40B4-BE49-F238E27FC236}">
                            <a16:creationId xmlns:a16="http://schemas.microsoft.com/office/drawing/2014/main" id="{2D69372B-3E85-1149-940C-90A77957A26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object 7"/>
          <p:cNvGrpSpPr/>
          <p:nvPr/>
        </p:nvGrpSpPr>
        <p:grpSpPr>
          <a:xfrm>
            <a:off x="-1523" y="984503"/>
            <a:ext cx="4322445" cy="64135"/>
            <a:chOff x="-1523" y="984503"/>
            <a:chExt cx="4322445" cy="64135"/>
          </a:xfrm>
        </p:grpSpPr>
        <p:sp>
          <p:nvSpPr>
            <p:cNvPr id="8" name="object 8"/>
            <p:cNvSpPr/>
            <p:nvPr/>
          </p:nvSpPr>
          <p:spPr>
            <a:xfrm>
              <a:off x="-1523" y="1039367"/>
              <a:ext cx="4320540" cy="9525"/>
            </a:xfrm>
            <a:custGeom>
              <a:avLst/>
              <a:gdLst/>
              <a:ahLst/>
              <a:cxnLst/>
              <a:rect l="l" t="t" r="r" b="b"/>
              <a:pathLst>
                <a:path w="4320540" h="9525">
                  <a:moveTo>
                    <a:pt x="0" y="9144"/>
                  </a:moveTo>
                  <a:lnTo>
                    <a:pt x="4320540" y="9144"/>
                  </a:lnTo>
                  <a:lnTo>
                    <a:pt x="4320540" y="0"/>
                  </a:lnTo>
                  <a:lnTo>
                    <a:pt x="0" y="0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EB1F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984503"/>
              <a:ext cx="4320540" cy="55244"/>
            </a:xfrm>
            <a:custGeom>
              <a:avLst/>
              <a:gdLst/>
              <a:ahLst/>
              <a:cxnLst/>
              <a:rect l="l" t="t" r="r" b="b"/>
              <a:pathLst>
                <a:path w="4320540" h="55244">
                  <a:moveTo>
                    <a:pt x="4320540" y="0"/>
                  </a:moveTo>
                  <a:lnTo>
                    <a:pt x="0" y="0"/>
                  </a:lnTo>
                  <a:lnTo>
                    <a:pt x="0" y="54863"/>
                  </a:lnTo>
                  <a:lnTo>
                    <a:pt x="4320540" y="54863"/>
                  </a:lnTo>
                  <a:lnTo>
                    <a:pt x="4320540" y="0"/>
                  </a:lnTo>
                  <a:close/>
                </a:path>
              </a:pathLst>
            </a:custGeom>
            <a:solidFill>
              <a:srgbClr val="2C34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83874" y="1280393"/>
            <a:ext cx="11189085" cy="5231130"/>
          </a:xfrm>
          <a:custGeom>
            <a:avLst/>
            <a:gdLst/>
            <a:ahLst/>
            <a:cxnLst/>
            <a:rect l="l" t="t" r="r" b="b"/>
            <a:pathLst>
              <a:path w="11360150" h="5231130">
                <a:moveTo>
                  <a:pt x="11232008" y="2875788"/>
                </a:moveTo>
                <a:lnTo>
                  <a:pt x="0" y="2875788"/>
                </a:lnTo>
              </a:path>
              <a:path w="11360150" h="5231130">
                <a:moveTo>
                  <a:pt x="3819145" y="5217248"/>
                </a:moveTo>
                <a:lnTo>
                  <a:pt x="3819145" y="0"/>
                </a:lnTo>
              </a:path>
              <a:path w="11360150" h="5231130">
                <a:moveTo>
                  <a:pt x="11360024" y="565403"/>
                </a:moveTo>
                <a:lnTo>
                  <a:pt x="128017" y="565403"/>
                </a:lnTo>
              </a:path>
              <a:path w="11360150" h="5231130">
                <a:moveTo>
                  <a:pt x="1395985" y="5217248"/>
                </a:moveTo>
                <a:lnTo>
                  <a:pt x="1395985" y="0"/>
                </a:lnTo>
              </a:path>
              <a:path w="11360150" h="5231130">
                <a:moveTo>
                  <a:pt x="6242305" y="5217248"/>
                </a:moveTo>
                <a:lnTo>
                  <a:pt x="6242305" y="0"/>
                </a:lnTo>
              </a:path>
              <a:path w="11360150" h="5231130">
                <a:moveTo>
                  <a:pt x="8665465" y="5230964"/>
                </a:moveTo>
                <a:lnTo>
                  <a:pt x="8665465" y="13715"/>
                </a:lnTo>
              </a:path>
            </a:pathLst>
          </a:custGeom>
          <a:ln w="9144">
            <a:solidFill>
              <a:srgbClr val="2C3493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200635" y="155574"/>
            <a:ext cx="11006784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2C3493"/>
                </a:solidFill>
                <a:latin typeface="+mn-lt"/>
              </a:rPr>
              <a:t>ТЕКУЩИЙ </a:t>
            </a:r>
            <a:r>
              <a:rPr sz="2400" b="1" spc="-20" dirty="0">
                <a:solidFill>
                  <a:srgbClr val="2C3493"/>
                </a:solidFill>
                <a:latin typeface="+mn-lt"/>
              </a:rPr>
              <a:t>ПОРТФЕЛЬ </a:t>
            </a:r>
            <a:r>
              <a:rPr lang="ru-RU" sz="2400" b="1" spc="-25" dirty="0" smtClean="0">
                <a:solidFill>
                  <a:srgbClr val="2C3493"/>
                </a:solidFill>
                <a:latin typeface="+mn-lt"/>
              </a:rPr>
              <a:t>АО «ПРОСВЕЩЕНИЕ»</a:t>
            </a:r>
            <a:r>
              <a:rPr lang="ru-RU" sz="2400" b="1" spc="-10" dirty="0">
                <a:solidFill>
                  <a:srgbClr val="2C3493"/>
                </a:solidFill>
                <a:latin typeface="+mn-lt"/>
              </a:rPr>
              <a:t/>
            </a:r>
            <a:br>
              <a:rPr lang="ru-RU" sz="2400" b="1" spc="-10" dirty="0">
                <a:solidFill>
                  <a:srgbClr val="2C3493"/>
                </a:solidFill>
                <a:latin typeface="+mn-lt"/>
              </a:rPr>
            </a:br>
            <a:r>
              <a:rPr sz="2400" b="1" dirty="0">
                <a:solidFill>
                  <a:srgbClr val="EB1F48"/>
                </a:solidFill>
                <a:latin typeface="+mn-lt"/>
              </a:rPr>
              <a:t>ПО </a:t>
            </a:r>
            <a:r>
              <a:rPr sz="2400" b="1" spc="-35" dirty="0">
                <a:solidFill>
                  <a:srgbClr val="EB1F48"/>
                </a:solidFill>
                <a:latin typeface="+mn-lt"/>
              </a:rPr>
              <a:t>ГЕОГРАФИИ, </a:t>
            </a:r>
            <a:r>
              <a:rPr sz="2400" b="1" spc="-10" dirty="0">
                <a:solidFill>
                  <a:srgbClr val="EB1F48"/>
                </a:solidFill>
                <a:latin typeface="+mn-lt"/>
              </a:rPr>
              <a:t>ДОСТУПНЫЙ </a:t>
            </a:r>
            <a:r>
              <a:rPr sz="2400" b="1" dirty="0">
                <a:solidFill>
                  <a:srgbClr val="EB1F48"/>
                </a:solidFill>
                <a:latin typeface="+mn-lt"/>
              </a:rPr>
              <a:t>ДЛЯ</a:t>
            </a:r>
            <a:r>
              <a:rPr sz="2400" b="1" spc="30" dirty="0">
                <a:solidFill>
                  <a:srgbClr val="EB1F48"/>
                </a:solidFill>
                <a:latin typeface="+mn-lt"/>
              </a:rPr>
              <a:t> </a:t>
            </a:r>
            <a:r>
              <a:rPr sz="2400" b="1" spc="-5" dirty="0">
                <a:solidFill>
                  <a:srgbClr val="EB1F48"/>
                </a:solidFill>
                <a:latin typeface="+mn-lt"/>
              </a:rPr>
              <a:t>ЗАКУПКИ</a:t>
            </a:r>
            <a:endParaRPr sz="2400" b="1" dirty="0">
              <a:latin typeface="+mn-lt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4961" y="6489173"/>
            <a:ext cx="843280" cy="216535"/>
          </a:xfrm>
          <a:custGeom>
            <a:avLst/>
            <a:gdLst/>
            <a:ahLst/>
            <a:cxnLst/>
            <a:rect l="l" t="t" r="r" b="b"/>
            <a:pathLst>
              <a:path w="843279" h="216535">
                <a:moveTo>
                  <a:pt x="842772" y="0"/>
                </a:moveTo>
                <a:lnTo>
                  <a:pt x="0" y="0"/>
                </a:lnTo>
                <a:lnTo>
                  <a:pt x="0" y="216407"/>
                </a:lnTo>
                <a:lnTo>
                  <a:pt x="842772" y="216407"/>
                </a:lnTo>
                <a:lnTo>
                  <a:pt x="842772" y="0"/>
                </a:lnTo>
                <a:close/>
              </a:path>
            </a:pathLst>
          </a:custGeom>
          <a:solidFill>
            <a:srgbClr val="2C34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009080" y="6511523"/>
            <a:ext cx="1090992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525252"/>
                </a:solidFill>
                <a:latin typeface="Carlito"/>
                <a:cs typeface="Carlito"/>
              </a:rPr>
              <a:t>Учебники ФП</a:t>
            </a:r>
            <a:r>
              <a:rPr sz="900" spc="-55" dirty="0">
                <a:solidFill>
                  <a:srgbClr val="525252"/>
                </a:solidFill>
                <a:latin typeface="Carlito"/>
                <a:cs typeface="Carlito"/>
              </a:rPr>
              <a:t> </a:t>
            </a:r>
            <a:r>
              <a:rPr sz="900" spc="-5" dirty="0">
                <a:solidFill>
                  <a:srgbClr val="525252"/>
                </a:solidFill>
                <a:latin typeface="Trebuchet MS"/>
                <a:cs typeface="Trebuchet MS"/>
              </a:rPr>
              <a:t>2018</a:t>
            </a:r>
            <a:endParaRPr sz="900" dirty="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03195" y="6543148"/>
            <a:ext cx="90551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525252"/>
                </a:solidFill>
                <a:latin typeface="Carlito"/>
                <a:cs typeface="Carlito"/>
              </a:rPr>
              <a:t>Учебные</a:t>
            </a:r>
            <a:r>
              <a:rPr sz="900" spc="-45" dirty="0">
                <a:solidFill>
                  <a:srgbClr val="525252"/>
                </a:solidFill>
                <a:latin typeface="Carlito"/>
                <a:cs typeface="Carlito"/>
              </a:rPr>
              <a:t> </a:t>
            </a:r>
            <a:r>
              <a:rPr sz="900" spc="-5" dirty="0">
                <a:solidFill>
                  <a:srgbClr val="525252"/>
                </a:solidFill>
                <a:latin typeface="Trebuchet MS"/>
                <a:cs typeface="Trebuchet MS"/>
              </a:rPr>
              <a:t>пособия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259076" y="6520796"/>
            <a:ext cx="843280" cy="216535"/>
          </a:xfrm>
          <a:custGeom>
            <a:avLst/>
            <a:gdLst/>
            <a:ahLst/>
            <a:cxnLst/>
            <a:rect l="l" t="t" r="r" b="b"/>
            <a:pathLst>
              <a:path w="843279" h="216535">
                <a:moveTo>
                  <a:pt x="842772" y="0"/>
                </a:moveTo>
                <a:lnTo>
                  <a:pt x="0" y="0"/>
                </a:lnTo>
                <a:lnTo>
                  <a:pt x="0" y="216408"/>
                </a:lnTo>
                <a:lnTo>
                  <a:pt x="842772" y="216408"/>
                </a:lnTo>
                <a:lnTo>
                  <a:pt x="842772" y="0"/>
                </a:lnTo>
                <a:close/>
              </a:path>
            </a:pathLst>
          </a:custGeom>
          <a:solidFill>
            <a:srgbClr val="D1E7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554576" y="1224706"/>
            <a:ext cx="2064926" cy="2026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1480" marR="5080" indent="-399415">
              <a:lnSpc>
                <a:spcPts val="1400"/>
              </a:lnSpc>
              <a:spcBef>
                <a:spcPts val="180"/>
              </a:spcBef>
            </a:pP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Линия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УМК </a:t>
            </a:r>
            <a:r>
              <a:rPr lang="ru-RU" sz="1000" b="1" spc="-15" dirty="0" smtClean="0">
                <a:solidFill>
                  <a:srgbClr val="2E2E2E"/>
                </a:solidFill>
                <a:latin typeface="Carlito"/>
                <a:cs typeface="Carlito"/>
              </a:rPr>
              <a:t>«Полярная звезда»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84406" y="2592704"/>
            <a:ext cx="871904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2C3493"/>
                </a:solidFill>
                <a:latin typeface="Carlito"/>
                <a:cs typeface="Carlito"/>
              </a:rPr>
              <a:t>О</a:t>
            </a:r>
            <a:r>
              <a:rPr sz="1100" b="1" spc="-5" dirty="0">
                <a:solidFill>
                  <a:srgbClr val="2C3493"/>
                </a:solidFill>
                <a:latin typeface="Carlito"/>
                <a:cs typeface="Carlito"/>
              </a:rPr>
              <a:t>СН</a:t>
            </a:r>
            <a:r>
              <a:rPr sz="1100" b="1" dirty="0">
                <a:solidFill>
                  <a:srgbClr val="2C3493"/>
                </a:solidFill>
                <a:latin typeface="Carlito"/>
                <a:cs typeface="Carlito"/>
              </a:rPr>
              <a:t>ОВНАЯ  </a:t>
            </a:r>
            <a:r>
              <a:rPr sz="1100" b="1" spc="-15" dirty="0">
                <a:solidFill>
                  <a:srgbClr val="2C3493"/>
                </a:solidFill>
                <a:latin typeface="Carlito"/>
                <a:cs typeface="Carlito"/>
              </a:rPr>
              <a:t>ШКОЛА</a:t>
            </a:r>
            <a:endParaRPr sz="1100" dirty="0">
              <a:latin typeface="Carlito"/>
              <a:cs typeface="Carlito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98532" y="4849114"/>
            <a:ext cx="749192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2C3493"/>
                </a:solidFill>
                <a:latin typeface="Carlito"/>
                <a:cs typeface="Carlito"/>
              </a:rPr>
              <a:t>С</a:t>
            </a:r>
            <a:r>
              <a:rPr sz="1100" b="1" spc="-80" dirty="0">
                <a:solidFill>
                  <a:srgbClr val="2C3493"/>
                </a:solidFill>
                <a:latin typeface="Carlito"/>
                <a:cs typeface="Carlito"/>
              </a:rPr>
              <a:t>Т</a:t>
            </a:r>
            <a:r>
              <a:rPr sz="1100" b="1" dirty="0">
                <a:solidFill>
                  <a:srgbClr val="2C3493"/>
                </a:solidFill>
                <a:latin typeface="Carlito"/>
                <a:cs typeface="Carlito"/>
              </a:rPr>
              <a:t>А</a:t>
            </a:r>
            <a:r>
              <a:rPr sz="1100" b="1" spc="-5" dirty="0">
                <a:solidFill>
                  <a:srgbClr val="2C3493"/>
                </a:solidFill>
                <a:latin typeface="Carlito"/>
                <a:cs typeface="Carlito"/>
              </a:rPr>
              <a:t>РШ</a:t>
            </a:r>
            <a:r>
              <a:rPr sz="1100" b="1" dirty="0">
                <a:solidFill>
                  <a:srgbClr val="2C3493"/>
                </a:solidFill>
                <a:latin typeface="Carlito"/>
                <a:cs typeface="Carlito"/>
              </a:rPr>
              <a:t>АЯ  </a:t>
            </a:r>
            <a:r>
              <a:rPr sz="1100" b="1" spc="-15" dirty="0">
                <a:solidFill>
                  <a:srgbClr val="2C3493"/>
                </a:solidFill>
                <a:latin typeface="Carlito"/>
                <a:cs typeface="Carlito"/>
              </a:rPr>
              <a:t>ШКОЛА</a:t>
            </a:r>
            <a:endParaRPr sz="1100">
              <a:latin typeface="Carlito"/>
              <a:cs typeface="Carlito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572757" y="1199515"/>
            <a:ext cx="1781175" cy="2026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518159" marR="5080" indent="-506095">
              <a:lnSpc>
                <a:spcPts val="1400"/>
              </a:lnSpc>
              <a:spcBef>
                <a:spcPts val="180"/>
              </a:spcBef>
            </a:pPr>
            <a:r>
              <a:rPr sz="1000" b="1" spc="-5" dirty="0">
                <a:solidFill>
                  <a:srgbClr val="171717"/>
                </a:solidFill>
                <a:latin typeface="Carlito"/>
                <a:cs typeface="Carlito"/>
              </a:rPr>
              <a:t>Линия </a:t>
            </a:r>
            <a:r>
              <a:rPr sz="1000" b="1" dirty="0">
                <a:solidFill>
                  <a:srgbClr val="171717"/>
                </a:solidFill>
                <a:latin typeface="Carlito"/>
                <a:cs typeface="Carlito"/>
              </a:rPr>
              <a:t>УМК </a:t>
            </a:r>
            <a:r>
              <a:rPr sz="1000" b="1" spc="-5" dirty="0" smtClean="0">
                <a:solidFill>
                  <a:srgbClr val="171717"/>
                </a:solidFill>
                <a:latin typeface="Carlito"/>
                <a:cs typeface="Carlito"/>
              </a:rPr>
              <a:t>«</a:t>
            </a:r>
            <a:r>
              <a:rPr lang="ru-RU" sz="1000" b="1" spc="-5" dirty="0" smtClean="0">
                <a:solidFill>
                  <a:srgbClr val="171717"/>
                </a:solidFill>
                <a:latin typeface="Carlito"/>
                <a:cs typeface="Carlito"/>
              </a:rPr>
              <a:t>Сферы</a:t>
            </a:r>
            <a:r>
              <a:rPr sz="1000" b="1" spc="-5" dirty="0" smtClean="0">
                <a:solidFill>
                  <a:srgbClr val="171717"/>
                </a:solidFill>
                <a:latin typeface="Carlito"/>
                <a:cs typeface="Carlito"/>
              </a:rPr>
              <a:t>»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831590" y="1064410"/>
            <a:ext cx="2481276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 smtClean="0">
                <a:solidFill>
                  <a:srgbClr val="2E2E2E"/>
                </a:solidFill>
                <a:latin typeface="Carlito"/>
                <a:cs typeface="Carlito"/>
              </a:rPr>
              <a:t>УМК </a:t>
            </a:r>
            <a:r>
              <a:rPr lang="ru-RU" sz="1000" b="1" spc="-10" dirty="0" smtClean="0">
                <a:solidFill>
                  <a:srgbClr val="2E2E2E"/>
                </a:solidFill>
                <a:latin typeface="Carlito"/>
                <a:cs typeface="Carlito"/>
              </a:rPr>
              <a:t>Лифановой </a:t>
            </a:r>
            <a:r>
              <a:rPr lang="ru-RU" sz="1000" b="1" spc="-10" dirty="0">
                <a:solidFill>
                  <a:srgbClr val="2E2E2E"/>
                </a:solidFill>
                <a:latin typeface="Carlito"/>
                <a:cs typeface="Carlito"/>
              </a:rPr>
              <a:t>Т. М., </a:t>
            </a:r>
            <a:r>
              <a:rPr lang="ru-RU" sz="1000" b="1" spc="-10" dirty="0" smtClean="0">
                <a:solidFill>
                  <a:srgbClr val="2E2E2E"/>
                </a:solidFill>
                <a:latin typeface="Carlito"/>
                <a:cs typeface="Carlito"/>
              </a:rPr>
              <a:t>Соломиной </a:t>
            </a:r>
            <a:r>
              <a:rPr lang="ru-RU" sz="1000" b="1" spc="-10" dirty="0">
                <a:solidFill>
                  <a:srgbClr val="2E2E2E"/>
                </a:solidFill>
                <a:latin typeface="Carlito"/>
                <a:cs typeface="Carlito"/>
              </a:rPr>
              <a:t>Е. Н. </a:t>
            </a:r>
            <a:r>
              <a:rPr lang="ru-RU" sz="1000" b="1" spc="-10" dirty="0" smtClean="0">
                <a:solidFill>
                  <a:srgbClr val="2E2E2E"/>
                </a:solidFill>
                <a:latin typeface="Carlito"/>
                <a:cs typeface="Carlito"/>
              </a:rPr>
              <a:t>для </a:t>
            </a:r>
            <a:r>
              <a:rPr lang="ru-RU" sz="1000" b="1" spc="-10" dirty="0">
                <a:solidFill>
                  <a:srgbClr val="2E2E2E"/>
                </a:solidFill>
                <a:latin typeface="Carlito"/>
                <a:cs typeface="Carlito"/>
              </a:rPr>
              <a:t>обучающихся с интеллектуальными нарушениями). </a:t>
            </a:r>
            <a:endParaRPr lang="ru-RU" sz="1000" b="1" spc="-10" dirty="0" smtClean="0">
              <a:solidFill>
                <a:srgbClr val="2E2E2E"/>
              </a:solidFill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b="1" spc="-10" dirty="0" smtClean="0">
                <a:solidFill>
                  <a:srgbClr val="2E2E2E"/>
                </a:solidFill>
                <a:latin typeface="Carlito"/>
                <a:cs typeface="Carlito"/>
              </a:rPr>
              <a:t>(</a:t>
            </a:r>
            <a:r>
              <a:rPr lang="ru-RU" sz="1000" b="1" spc="-10" dirty="0">
                <a:solidFill>
                  <a:srgbClr val="2E2E2E"/>
                </a:solidFill>
                <a:latin typeface="Carlito"/>
                <a:cs typeface="Carlito"/>
              </a:rPr>
              <a:t>C приложением)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805560" y="5756050"/>
            <a:ext cx="1397635" cy="309059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1270" rIns="0" bIns="0" rtlCol="0">
            <a:spAutoFit/>
          </a:bodyPr>
          <a:lstStyle/>
          <a:p>
            <a:pPr marL="255904">
              <a:lnSpc>
                <a:spcPct val="100000"/>
              </a:lnSpc>
              <a:spcBef>
                <a:spcPts val="5"/>
              </a:spcBef>
            </a:pPr>
            <a:r>
              <a:rPr sz="1000" b="1" spc="-5" dirty="0" smtClean="0">
                <a:solidFill>
                  <a:srgbClr val="FFFFFF"/>
                </a:solidFill>
                <a:latin typeface="Carlito"/>
                <a:cs typeface="Carlito"/>
              </a:rPr>
              <a:t>ФП</a:t>
            </a:r>
            <a:r>
              <a:rPr sz="1000" b="1" spc="-15" dirty="0" smtClean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000" b="1" spc="-10" dirty="0" smtClean="0">
                <a:solidFill>
                  <a:srgbClr val="FFFFFF"/>
                </a:solidFill>
                <a:latin typeface="Carlito"/>
                <a:cs typeface="Carlito"/>
              </a:rPr>
              <a:t>№</a:t>
            </a:r>
            <a:r>
              <a:rPr lang="ru-RU" sz="1000" b="1" spc="-10" dirty="0" smtClean="0">
                <a:solidFill>
                  <a:srgbClr val="FFFFFF"/>
                </a:solidFill>
                <a:latin typeface="Carlito"/>
                <a:cs typeface="Carlito"/>
              </a:rPr>
              <a:t>1.3.3.3.2.1-</a:t>
            </a:r>
          </a:p>
          <a:p>
            <a:pPr marL="255904">
              <a:lnSpc>
                <a:spcPct val="100000"/>
              </a:lnSpc>
              <a:spcBef>
                <a:spcPts val="5"/>
              </a:spcBef>
            </a:pPr>
            <a:r>
              <a:rPr lang="ru-RU" sz="1000" b="1" dirty="0" smtClean="0">
                <a:solidFill>
                  <a:schemeClr val="bg1"/>
                </a:solidFill>
                <a:latin typeface="Carlito"/>
                <a:cs typeface="Carlito"/>
              </a:rPr>
              <a:t>           1.3.3.3.2.2</a:t>
            </a:r>
            <a:endParaRPr sz="1000" b="1" dirty="0">
              <a:solidFill>
                <a:schemeClr val="bg1"/>
              </a:solidFill>
              <a:latin typeface="Carlito"/>
              <a:cs typeface="Carlito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359652" y="3674364"/>
            <a:ext cx="2237740" cy="157480"/>
          </a:xfrm>
          <a:prstGeom prst="rect">
            <a:avLst/>
          </a:prstGeom>
          <a:solidFill>
            <a:srgbClr val="D1E7F6"/>
          </a:solidFill>
        </p:spPr>
        <p:txBody>
          <a:bodyPr vert="horz" wrap="square" lIns="0" tIns="0" rIns="0" bIns="0" rtlCol="0">
            <a:spAutoFit/>
          </a:bodyPr>
          <a:lstStyle/>
          <a:p>
            <a:pPr marL="641350">
              <a:lnSpc>
                <a:spcPts val="1160"/>
              </a:lnSpc>
            </a:pPr>
            <a:r>
              <a:rPr sz="1000" b="1" spc="-10" dirty="0">
                <a:solidFill>
                  <a:srgbClr val="171717"/>
                </a:solidFill>
                <a:latin typeface="Carlito"/>
                <a:cs typeface="Carlito"/>
              </a:rPr>
              <a:t>Учебные</a:t>
            </a:r>
            <a:r>
              <a:rPr sz="1000" b="1" spc="30" dirty="0">
                <a:solidFill>
                  <a:srgbClr val="171717"/>
                </a:solidFill>
                <a:latin typeface="Carlito"/>
                <a:cs typeface="Carlito"/>
              </a:rPr>
              <a:t> </a:t>
            </a:r>
            <a:r>
              <a:rPr sz="1000" b="1" spc="-10" dirty="0">
                <a:solidFill>
                  <a:srgbClr val="171717"/>
                </a:solidFill>
                <a:latin typeface="Carlito"/>
                <a:cs typeface="Carlito"/>
              </a:rPr>
              <a:t>пособие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0" y="4530851"/>
            <a:ext cx="11245850" cy="41275"/>
          </a:xfrm>
          <a:custGeom>
            <a:avLst/>
            <a:gdLst/>
            <a:ahLst/>
            <a:cxnLst/>
            <a:rect l="l" t="t" r="r" b="b"/>
            <a:pathLst>
              <a:path w="11245850" h="41275">
                <a:moveTo>
                  <a:pt x="11245723" y="0"/>
                </a:moveTo>
                <a:lnTo>
                  <a:pt x="0" y="40893"/>
                </a:lnTo>
              </a:path>
            </a:pathLst>
          </a:custGeom>
          <a:ln w="9144">
            <a:solidFill>
              <a:srgbClr val="2C3493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4432968" y="5884439"/>
            <a:ext cx="1339850" cy="155171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1270" rIns="0" bIns="0" rtlCol="0">
            <a:spAutoFit/>
          </a:bodyPr>
          <a:lstStyle/>
          <a:p>
            <a:pPr marL="199390">
              <a:lnSpc>
                <a:spcPct val="100000"/>
              </a:lnSpc>
              <a:spcBef>
                <a:spcPts val="5"/>
              </a:spcBef>
            </a:pPr>
            <a:r>
              <a:rPr sz="1000" b="1" spc="-5" dirty="0" smtClean="0">
                <a:solidFill>
                  <a:srgbClr val="FFFFFF"/>
                </a:solidFill>
                <a:latin typeface="Carlito"/>
                <a:cs typeface="Carlito"/>
              </a:rPr>
              <a:t>ФП </a:t>
            </a: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№</a:t>
            </a:r>
            <a:r>
              <a:rPr sz="1000" b="1" spc="2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lang="ru-RU" sz="1000" b="1" spc="-10" dirty="0">
                <a:solidFill>
                  <a:srgbClr val="FFFFFF"/>
                </a:solidFill>
                <a:latin typeface="Carlito"/>
                <a:cs typeface="Carlito"/>
              </a:rPr>
              <a:t>1.3.3.3.5.1</a:t>
            </a:r>
            <a:endParaRPr sz="1000" dirty="0">
              <a:latin typeface="Carlito"/>
              <a:cs typeface="Carlito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940010" y="5884382"/>
            <a:ext cx="1046668" cy="203902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49530" rIns="0" bIns="0" rtlCol="0">
            <a:spAutoFit/>
          </a:bodyPr>
          <a:lstStyle/>
          <a:p>
            <a:pPr marL="1905">
              <a:lnSpc>
                <a:spcPct val="100000"/>
              </a:lnSpc>
              <a:spcBef>
                <a:spcPts val="390"/>
              </a:spcBef>
            </a:pP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ФП № </a:t>
            </a:r>
            <a:r>
              <a:rPr lang="ru-RU" sz="1000" b="1" spc="-10" dirty="0">
                <a:solidFill>
                  <a:srgbClr val="FFFFFF"/>
                </a:solidFill>
                <a:latin typeface="Carlito"/>
                <a:cs typeface="Carlito"/>
              </a:rPr>
              <a:t>1.3.3.3.7.1</a:t>
            </a:r>
            <a:endParaRPr lang="en-US" sz="1000" b="1" spc="-10" dirty="0">
              <a:solidFill>
                <a:srgbClr val="FFFFFF"/>
              </a:solidFill>
              <a:latin typeface="Carlito"/>
              <a:cs typeface="Carlito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831590" y="3996308"/>
            <a:ext cx="233743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820" marR="203835" algn="ctr">
              <a:lnSpc>
                <a:spcPct val="100000"/>
              </a:lnSpc>
              <a:spcBef>
                <a:spcPts val="100"/>
              </a:spcBef>
            </a:pPr>
            <a:r>
              <a:rPr lang="ru-RU" sz="1000" b="1" dirty="0" smtClean="0">
                <a:solidFill>
                  <a:srgbClr val="2E2E2E"/>
                </a:solidFill>
                <a:latin typeface="Carlito"/>
                <a:cs typeface="Carlito"/>
              </a:rPr>
              <a:t>География</a:t>
            </a:r>
            <a:r>
              <a:rPr lang="ru-RU" sz="1000" b="1" dirty="0">
                <a:solidFill>
                  <a:srgbClr val="2E2E2E"/>
                </a:solidFill>
                <a:latin typeface="Carlito"/>
                <a:cs typeface="Carlito"/>
              </a:rPr>
              <a:t>. </a:t>
            </a:r>
            <a:r>
              <a:rPr lang="ru-RU" sz="1000" b="1" dirty="0" smtClean="0">
                <a:solidFill>
                  <a:srgbClr val="2E2E2E"/>
                </a:solidFill>
                <a:latin typeface="Carlito"/>
                <a:cs typeface="Carlito"/>
              </a:rPr>
              <a:t>"</a:t>
            </a:r>
            <a:r>
              <a:rPr lang="ru-RU" sz="1000" b="1" dirty="0">
                <a:solidFill>
                  <a:srgbClr val="2E2E2E"/>
                </a:solidFill>
                <a:latin typeface="Carlito"/>
                <a:cs typeface="Carlito"/>
              </a:rPr>
              <a:t>Сферы" (10-11) </a:t>
            </a:r>
            <a:r>
              <a:rPr lang="ru-RU" sz="1000" b="1" dirty="0" err="1">
                <a:solidFill>
                  <a:srgbClr val="2E2E2E"/>
                </a:solidFill>
                <a:latin typeface="Carlito"/>
                <a:cs typeface="Carlito"/>
              </a:rPr>
              <a:t>Лопатников</a:t>
            </a:r>
            <a:r>
              <a:rPr lang="ru-RU" sz="1000" b="1" dirty="0">
                <a:solidFill>
                  <a:srgbClr val="2E2E2E"/>
                </a:solidFill>
                <a:latin typeface="Carlito"/>
                <a:cs typeface="Carlito"/>
              </a:rPr>
              <a:t> Д. Л</a:t>
            </a:r>
            <a:r>
              <a:rPr lang="ru-RU" sz="1000" b="1" dirty="0" smtClean="0">
                <a:solidFill>
                  <a:srgbClr val="2E2E2E"/>
                </a:solidFill>
                <a:latin typeface="Carlito"/>
                <a:cs typeface="Carlito"/>
              </a:rPr>
              <a:t>. (</a:t>
            </a:r>
            <a:r>
              <a:rPr lang="ru-RU" sz="1000" b="1" dirty="0">
                <a:solidFill>
                  <a:srgbClr val="2E2E2E"/>
                </a:solidFill>
                <a:latin typeface="Carlito"/>
                <a:cs typeface="Carlito"/>
              </a:rPr>
              <a:t>Базовый)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422897" y="4087748"/>
            <a:ext cx="2239010" cy="33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2425" marR="5080" indent="-340360">
              <a:lnSpc>
                <a:spcPct val="100000"/>
              </a:lnSpc>
              <a:spcBef>
                <a:spcPts val="100"/>
              </a:spcBef>
            </a:pPr>
            <a:r>
              <a:rPr lang="ru-RU" sz="1000" b="1" spc="-5" dirty="0">
                <a:solidFill>
                  <a:srgbClr val="2E2E2E"/>
                </a:solidFill>
                <a:latin typeface="Carlito"/>
                <a:cs typeface="Carlito"/>
              </a:rPr>
              <a:t>География. </a:t>
            </a:r>
            <a:r>
              <a:rPr lang="ru-RU" sz="1000" b="1" spc="-5" dirty="0" err="1">
                <a:solidFill>
                  <a:srgbClr val="2E2E2E"/>
                </a:solidFill>
                <a:latin typeface="Carlito"/>
                <a:cs typeface="Carlito"/>
              </a:rPr>
              <a:t>Максаковский</a:t>
            </a:r>
            <a:r>
              <a:rPr lang="ru-RU" sz="1000" b="1" spc="-5" dirty="0">
                <a:solidFill>
                  <a:srgbClr val="2E2E2E"/>
                </a:solidFill>
                <a:latin typeface="Carlito"/>
                <a:cs typeface="Carlito"/>
              </a:rPr>
              <a:t> В.П</a:t>
            </a:r>
            <a:r>
              <a:rPr lang="ru-RU" sz="1000" b="1" spc="-5" dirty="0" smtClean="0">
                <a:solidFill>
                  <a:srgbClr val="2E2E2E"/>
                </a:solidFill>
                <a:latin typeface="Carlito"/>
                <a:cs typeface="Carlito"/>
              </a:rPr>
              <a:t>.</a:t>
            </a:r>
          </a:p>
          <a:p>
            <a:pPr marL="352425" marR="5080" indent="-340360">
              <a:lnSpc>
                <a:spcPct val="100000"/>
              </a:lnSpc>
              <a:spcBef>
                <a:spcPts val="100"/>
              </a:spcBef>
            </a:pPr>
            <a:r>
              <a:rPr lang="ru-RU" sz="1000" b="1" spc="-5" dirty="0" smtClean="0">
                <a:solidFill>
                  <a:srgbClr val="2E2E2E"/>
                </a:solidFill>
                <a:latin typeface="Carlito"/>
                <a:cs typeface="Carlito"/>
              </a:rPr>
              <a:t> </a:t>
            </a:r>
            <a:r>
              <a:rPr lang="ru-RU" sz="1000" b="1" spc="-5" dirty="0">
                <a:solidFill>
                  <a:srgbClr val="2E2E2E"/>
                </a:solidFill>
                <a:latin typeface="Carlito"/>
                <a:cs typeface="Carlito"/>
              </a:rPr>
              <a:t>(</a:t>
            </a:r>
            <a:r>
              <a:rPr lang="ru-RU" sz="1000" b="1" spc="-5" dirty="0" smtClean="0">
                <a:solidFill>
                  <a:srgbClr val="2E2E2E"/>
                </a:solidFill>
                <a:latin typeface="Carlito"/>
                <a:cs typeface="Carlito"/>
              </a:rPr>
              <a:t>10-11</a:t>
            </a:r>
            <a:r>
              <a:rPr lang="ru-RU" sz="1000" b="1" spc="-5" dirty="0">
                <a:solidFill>
                  <a:srgbClr val="2E2E2E"/>
                </a:solidFill>
                <a:latin typeface="Carlito"/>
                <a:cs typeface="Carlito"/>
              </a:rPr>
              <a:t>) (Базовый)</a:t>
            </a:r>
            <a:endParaRPr sz="1000" b="1" dirty="0">
              <a:latin typeface="Carlito"/>
              <a:cs typeface="Carlito"/>
            </a:endParaRPr>
          </a:p>
        </p:txBody>
      </p:sp>
      <p:sp>
        <p:nvSpPr>
          <p:cNvPr id="97" name="object 97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60" dirty="0"/>
              <a:pPr marL="38100">
                <a:lnSpc>
                  <a:spcPts val="1240"/>
                </a:lnSpc>
              </a:pPr>
              <a:t>22</a:t>
            </a:fld>
            <a:endParaRPr spc="-60" dirty="0"/>
          </a:p>
        </p:txBody>
      </p:sp>
      <p:pic>
        <p:nvPicPr>
          <p:cNvPr id="105" name="Picture 10" descr="https://catalog.prosv.ru/images/medium/b080152a-a387-11df-9228-0019b9f502d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125" y="1821899"/>
            <a:ext cx="703499" cy="91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6" descr="https://catalog.prosv.ru/images/medium/5f65e2f2-01c9-11e4-a3fe-0050569c7d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906" y="1994231"/>
            <a:ext cx="698073" cy="91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https://catalog.prosv.ru/images/medium/ce99c927-5dc4-11e4-9b91-0050569c7d1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870" y="2189521"/>
            <a:ext cx="698073" cy="91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https://catalog.prosv.ru/images/big/5f65e2db-01c9-11e4-a3fe-0050569c7d1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50" y="2376655"/>
            <a:ext cx="704657" cy="92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18" descr="https://catalog.prosv.ru/images/medium/45d43d3e-e2b3-11e4-8c1e-0050569c7d1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843" y="1777051"/>
            <a:ext cx="677975" cy="97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16" descr="https://catalog.prosv.ru/images/medium/ac5bd3d1-e2b0-11e4-8c1e-0050569c7d1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764" y="1965895"/>
            <a:ext cx="677976" cy="95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14" descr="https://catalog.prosv.ru/images/medium/ac5bd3c4-e2b0-11e4-8c1e-0050569c7d1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326" y="2152746"/>
            <a:ext cx="718770" cy="101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2" descr="https://catalog.prosv.ru/images/medium/ac5bd3b6-e2b0-11e4-8c1e-0050569c7d1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222" y="2381538"/>
            <a:ext cx="689699" cy="97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8" descr="https://catalog.prosv.ru/images/medium/6d34a49c-e763-11e1-9e2d-0050569c0d55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435" y="4786526"/>
            <a:ext cx="672191" cy="87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" name="object 39"/>
          <p:cNvSpPr txBox="1"/>
          <p:nvPr/>
        </p:nvSpPr>
        <p:spPr>
          <a:xfrm>
            <a:off x="1847402" y="3422692"/>
            <a:ext cx="1339850" cy="309059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1270" rIns="0" bIns="0" rtlCol="0">
            <a:spAutoFit/>
          </a:bodyPr>
          <a:lstStyle/>
          <a:p>
            <a:pPr marL="199390">
              <a:lnSpc>
                <a:spcPct val="100000"/>
              </a:lnSpc>
              <a:spcBef>
                <a:spcPts val="5"/>
              </a:spcBef>
            </a:pPr>
            <a:r>
              <a:rPr sz="1000" b="1" spc="-5" dirty="0" smtClean="0">
                <a:solidFill>
                  <a:srgbClr val="FFFFFF"/>
                </a:solidFill>
                <a:latin typeface="Carlito"/>
                <a:cs typeface="Carlito"/>
              </a:rPr>
              <a:t>ФП </a:t>
            </a: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№</a:t>
            </a:r>
            <a:r>
              <a:rPr sz="1000" b="1" spc="2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lang="ru-RU" sz="1000" b="1" spc="-10" dirty="0" smtClean="0">
                <a:solidFill>
                  <a:srgbClr val="FFFFFF"/>
                </a:solidFill>
                <a:latin typeface="Carlito"/>
                <a:cs typeface="Carlito"/>
              </a:rPr>
              <a:t>1.2.3.4.1.1-</a:t>
            </a:r>
          </a:p>
          <a:p>
            <a:pPr marL="199390">
              <a:lnSpc>
                <a:spcPct val="100000"/>
              </a:lnSpc>
              <a:spcBef>
                <a:spcPts val="5"/>
              </a:spcBef>
            </a:pPr>
            <a:r>
              <a:rPr lang="ru-RU" sz="10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lang="ru-RU" sz="1000" b="1" spc="-10" dirty="0" smtClean="0">
                <a:solidFill>
                  <a:srgbClr val="FFFFFF"/>
                </a:solidFill>
                <a:latin typeface="Carlito"/>
                <a:cs typeface="Carlito"/>
              </a:rPr>
              <a:t>            1.2.3.4.1.4</a:t>
            </a:r>
            <a:endParaRPr sz="1000" dirty="0">
              <a:latin typeface="Carlito"/>
              <a:cs typeface="Carlito"/>
            </a:endParaRPr>
          </a:p>
        </p:txBody>
      </p:sp>
      <p:pic>
        <p:nvPicPr>
          <p:cNvPr id="166917" name="Picture 5" descr="https://catalog.prosv.ru/images/medium/6d34a4a8-e763-11e1-9e2d-0050569c0d55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472" y="4786526"/>
            <a:ext cx="668844" cy="87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" name="object 22"/>
          <p:cNvSpPr txBox="1"/>
          <p:nvPr/>
        </p:nvSpPr>
        <p:spPr>
          <a:xfrm>
            <a:off x="1648712" y="4169437"/>
            <a:ext cx="2064926" cy="2026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1480" marR="5080" indent="-399415">
              <a:lnSpc>
                <a:spcPts val="1400"/>
              </a:lnSpc>
              <a:spcBef>
                <a:spcPts val="180"/>
              </a:spcBef>
            </a:pPr>
            <a:r>
              <a:rPr sz="1000" b="1" spc="-5" dirty="0">
                <a:solidFill>
                  <a:srgbClr val="2E2E2E"/>
                </a:solidFill>
                <a:latin typeface="Carlito"/>
                <a:cs typeface="Carlito"/>
              </a:rPr>
              <a:t>Линия </a:t>
            </a:r>
            <a:r>
              <a:rPr sz="1000" b="1" dirty="0">
                <a:solidFill>
                  <a:srgbClr val="2E2E2E"/>
                </a:solidFill>
                <a:latin typeface="Carlito"/>
                <a:cs typeface="Carlito"/>
              </a:rPr>
              <a:t>УМК </a:t>
            </a:r>
            <a:r>
              <a:rPr lang="ru-RU" sz="1000" b="1" spc="-15" dirty="0" smtClean="0">
                <a:solidFill>
                  <a:srgbClr val="2E2E2E"/>
                </a:solidFill>
                <a:latin typeface="Carlito"/>
                <a:cs typeface="Carlito"/>
              </a:rPr>
              <a:t>«Полярная звезда»</a:t>
            </a:r>
            <a:endParaRPr sz="1000" b="1" dirty="0">
              <a:latin typeface="Carlito"/>
              <a:cs typeface="Carlito"/>
            </a:endParaRPr>
          </a:p>
        </p:txBody>
      </p:sp>
      <p:pic>
        <p:nvPicPr>
          <p:cNvPr id="166912" name="Рисунок 16691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34481" y="4756994"/>
            <a:ext cx="746547" cy="999055"/>
          </a:xfrm>
          <a:prstGeom prst="rect">
            <a:avLst/>
          </a:prstGeom>
        </p:spPr>
      </p:pic>
      <p:pic>
        <p:nvPicPr>
          <p:cNvPr id="166920" name="Picture 8" descr="https://catalog.prosv.ru/images/medium/b0801535-a387-11df-9228-0019b9f502d2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566" y="4715419"/>
            <a:ext cx="836517" cy="109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object 39"/>
          <p:cNvSpPr txBox="1"/>
          <p:nvPr/>
        </p:nvSpPr>
        <p:spPr>
          <a:xfrm>
            <a:off x="4103527" y="3391894"/>
            <a:ext cx="1339850" cy="309059"/>
          </a:xfrm>
          <a:prstGeom prst="rect">
            <a:avLst/>
          </a:prstGeom>
          <a:solidFill>
            <a:srgbClr val="2C3493"/>
          </a:solidFill>
        </p:spPr>
        <p:txBody>
          <a:bodyPr vert="horz" wrap="square" lIns="0" tIns="1270" rIns="0" bIns="0" rtlCol="0">
            <a:spAutoFit/>
          </a:bodyPr>
          <a:lstStyle/>
          <a:p>
            <a:pPr marL="199390">
              <a:lnSpc>
                <a:spcPct val="100000"/>
              </a:lnSpc>
              <a:spcBef>
                <a:spcPts val="5"/>
              </a:spcBef>
            </a:pPr>
            <a:r>
              <a:rPr sz="1000" b="1" spc="-5" dirty="0" smtClean="0">
                <a:solidFill>
                  <a:srgbClr val="FFFFFF"/>
                </a:solidFill>
                <a:latin typeface="Carlito"/>
                <a:cs typeface="Carlito"/>
              </a:rPr>
              <a:t>ФП </a:t>
            </a:r>
            <a:r>
              <a:rPr sz="1000" b="1" spc="-5" dirty="0">
                <a:solidFill>
                  <a:srgbClr val="FFFFFF"/>
                </a:solidFill>
                <a:latin typeface="Carlito"/>
                <a:cs typeface="Carlito"/>
              </a:rPr>
              <a:t>№</a:t>
            </a:r>
            <a:r>
              <a:rPr sz="1000" b="1" spc="2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lang="ru-RU" sz="1000" b="1" spc="-10" dirty="0" smtClean="0">
                <a:solidFill>
                  <a:srgbClr val="FFFFFF"/>
                </a:solidFill>
                <a:latin typeface="Carlito"/>
                <a:cs typeface="Carlito"/>
              </a:rPr>
              <a:t>2.2.3.4.1.1-                </a:t>
            </a:r>
          </a:p>
          <a:p>
            <a:pPr marL="199390">
              <a:lnSpc>
                <a:spcPct val="100000"/>
              </a:lnSpc>
              <a:spcBef>
                <a:spcPts val="5"/>
              </a:spcBef>
            </a:pPr>
            <a:r>
              <a:rPr lang="ru-RU" sz="10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lang="ru-RU" sz="1000" b="1" spc="-10" dirty="0" smtClean="0">
                <a:solidFill>
                  <a:srgbClr val="FFFFFF"/>
                </a:solidFill>
                <a:latin typeface="Carlito"/>
                <a:cs typeface="Carlito"/>
              </a:rPr>
              <a:t>            2.2.3.4.1.4</a:t>
            </a:r>
            <a:endParaRPr lang="ru-RU" sz="1000" b="1" spc="-10" dirty="0">
              <a:solidFill>
                <a:srgbClr val="FFFFFF"/>
              </a:solidFill>
              <a:latin typeface="Carlito"/>
              <a:cs typeface="Carlito"/>
            </a:endParaRPr>
          </a:p>
        </p:txBody>
      </p:sp>
      <p:grpSp>
        <p:nvGrpSpPr>
          <p:cNvPr id="121" name="Группа 120"/>
          <p:cNvGrpSpPr/>
          <p:nvPr/>
        </p:nvGrpSpPr>
        <p:grpSpPr>
          <a:xfrm>
            <a:off x="10129563" y="6039611"/>
            <a:ext cx="1646312" cy="603554"/>
            <a:chOff x="254665" y="195486"/>
            <a:chExt cx="951720" cy="329081"/>
          </a:xfrm>
        </p:grpSpPr>
        <p:sp>
          <p:nvSpPr>
            <p:cNvPr id="122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36" name="Picture 20" descr="https://catalog.prosv.ru/images/medium/fd530c2e-9bfe-11e4-9345-0050569c7d18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071" y="1798245"/>
            <a:ext cx="711818" cy="97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2" descr="https://catalog.prosv.ru/images/medium/59ed00e0-9bea-11e4-9345-0050569c7d18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62" y="1984273"/>
            <a:ext cx="711818" cy="97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24" descr="https://catalog.prosv.ru/images/medium/59ed00d0-9bea-11e4-9345-0050569c7d18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830" y="2206879"/>
            <a:ext cx="711818" cy="96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26" descr="https://catalog.prosv.ru/images/medium/59ed00b8-9bea-11e4-9345-0050569c7d18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669" y="2429789"/>
            <a:ext cx="711817" cy="96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164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2"/>
          </p:nvPr>
        </p:nvSpPr>
        <p:spPr>
          <a:xfrm>
            <a:off x="433633" y="2136818"/>
            <a:ext cx="11758367" cy="4896544"/>
          </a:xfrm>
        </p:spPr>
        <p:txBody>
          <a:bodyPr/>
          <a:lstStyle/>
          <a:p>
            <a:r>
              <a:rPr lang="ru-RU" sz="2800" dirty="0" smtClean="0"/>
              <a:t>АО «Просвещение» </a:t>
            </a:r>
          </a:p>
          <a:p>
            <a:r>
              <a:rPr lang="en-US" sz="2000" dirty="0" smtClean="0"/>
              <a:t>https</a:t>
            </a:r>
            <a:r>
              <a:rPr lang="en-US" sz="2000" dirty="0"/>
              <a:t>://</a:t>
            </a:r>
            <a:r>
              <a:rPr lang="en-US" sz="2000" dirty="0" smtClean="0"/>
              <a:t>cloud.prosv.ru/s/NGiXx7Kk2Aor7se</a:t>
            </a:r>
            <a:endParaRPr lang="ru-RU" sz="2000" dirty="0" smtClean="0"/>
          </a:p>
          <a:p>
            <a:endParaRPr lang="ru-RU" sz="2000" dirty="0"/>
          </a:p>
          <a:p>
            <a:endParaRPr lang="ru-RU" sz="2000" dirty="0"/>
          </a:p>
          <a:p>
            <a:r>
              <a:rPr lang="ru-RU" sz="2800" dirty="0" smtClean="0"/>
              <a:t>Корпорация «Российский учебник</a:t>
            </a:r>
          </a:p>
          <a:p>
            <a:r>
              <a:rPr lang="en-US" sz="2000" dirty="0"/>
              <a:t>https://</a:t>
            </a:r>
            <a:r>
              <a:rPr lang="en-US" sz="2000" dirty="0" smtClean="0"/>
              <a:t>rosuchebnik.ru/metodicheskaja-pomosch/materialy/predmet-geography_type-rabochaya-programma</a:t>
            </a:r>
            <a:r>
              <a:rPr lang="en-US" sz="2000" dirty="0"/>
              <a:t>/</a:t>
            </a: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РАБОЧИЕ ПРОГРАММЫ К УМК В ЭЛЕКТРОННОМ ВИДЕ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551000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>
            <a:extLst>
              <a:ext uri="{FF2B5EF4-FFF2-40B4-BE49-F238E27FC236}">
                <a16:creationId xmlns:a16="http://schemas.microsoft.com/office/drawing/2014/main" id="{C57A16CD-55A2-4F01-A658-438A93B431F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87" name="Слайд think-cell" r:id="rId5" imgW="359" imgH="360" progId="TCLayout.ActiveDocument.1">
                  <p:embed/>
                </p:oleObj>
              </mc:Choice>
              <mc:Fallback>
                <p:oleObj name="Слайд think-cell" r:id="rId5" imgW="359" imgH="360" progId="TCLayout.ActiveDocument.1">
                  <p:embed/>
                  <p:pic>
                    <p:nvPicPr>
                      <p:cNvPr id="4" name="Объект 3" hidden="1">
                        <a:extLst>
                          <a:ext uri="{FF2B5EF4-FFF2-40B4-BE49-F238E27FC236}">
                            <a16:creationId xmlns:a16="http://schemas.microsoft.com/office/drawing/2014/main" id="{C57A16CD-55A2-4F01-A658-438A93B431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Номер слайда 8"/>
          <p:cNvSpPr txBox="1">
            <a:spLocks/>
          </p:cNvSpPr>
          <p:nvPr/>
        </p:nvSpPr>
        <p:spPr>
          <a:xfrm>
            <a:off x="8763000" y="65087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1375669" y="-4589"/>
            <a:ext cx="813280" cy="6790912"/>
            <a:chOff x="8531752" y="-3442"/>
            <a:chExt cx="609960" cy="5093184"/>
          </a:xfrm>
        </p:grpSpPr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8531752" y="1693368"/>
              <a:ext cx="609272" cy="566063"/>
            </a:xfrm>
            <a:prstGeom prst="rect">
              <a:avLst/>
            </a:prstGeom>
            <a:solidFill>
              <a:srgbClr val="40D4E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0" name="Rectangle 13"/>
            <p:cNvSpPr>
              <a:spLocks noChangeArrowheads="1"/>
            </p:cNvSpPr>
            <p:nvPr/>
          </p:nvSpPr>
          <p:spPr bwMode="auto">
            <a:xfrm>
              <a:off x="8531752" y="3957617"/>
              <a:ext cx="609272" cy="566063"/>
            </a:xfrm>
            <a:prstGeom prst="rect">
              <a:avLst/>
            </a:prstGeom>
            <a:solidFill>
              <a:srgbClr val="43D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1" name="Rectangle 14"/>
            <p:cNvSpPr>
              <a:spLocks noChangeArrowheads="1"/>
            </p:cNvSpPr>
            <p:nvPr/>
          </p:nvSpPr>
          <p:spPr bwMode="auto">
            <a:xfrm>
              <a:off x="8532440" y="3391554"/>
              <a:ext cx="609272" cy="566063"/>
            </a:xfrm>
            <a:prstGeom prst="rect">
              <a:avLst/>
            </a:prstGeom>
            <a:solidFill>
              <a:srgbClr val="547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4" name="Rectangle 17"/>
            <p:cNvSpPr>
              <a:spLocks noChangeArrowheads="1"/>
            </p:cNvSpPr>
            <p:nvPr/>
          </p:nvSpPr>
          <p:spPr bwMode="auto">
            <a:xfrm>
              <a:off x="8531753" y="-3442"/>
              <a:ext cx="609272" cy="566063"/>
            </a:xfrm>
            <a:prstGeom prst="rect">
              <a:avLst/>
            </a:prstGeom>
            <a:solidFill>
              <a:srgbClr val="F5B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6" name="Rectangle 19"/>
            <p:cNvSpPr>
              <a:spLocks noChangeArrowheads="1"/>
            </p:cNvSpPr>
            <p:nvPr/>
          </p:nvSpPr>
          <p:spPr bwMode="auto">
            <a:xfrm>
              <a:off x="8532440" y="2259429"/>
              <a:ext cx="609272" cy="566063"/>
            </a:xfrm>
            <a:prstGeom prst="rect">
              <a:avLst/>
            </a:prstGeom>
            <a:solidFill>
              <a:srgbClr val="40A7E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8" name="Rectangle 21"/>
            <p:cNvSpPr>
              <a:spLocks noChangeArrowheads="1"/>
            </p:cNvSpPr>
            <p:nvPr/>
          </p:nvSpPr>
          <p:spPr bwMode="auto">
            <a:xfrm>
              <a:off x="8532440" y="4523679"/>
              <a:ext cx="609272" cy="566063"/>
            </a:xfrm>
            <a:prstGeom prst="rect">
              <a:avLst/>
            </a:prstGeom>
            <a:solidFill>
              <a:srgbClr val="F5B14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9" name="Rectangle 22"/>
            <p:cNvSpPr>
              <a:spLocks noChangeArrowheads="1"/>
            </p:cNvSpPr>
            <p:nvPr/>
          </p:nvSpPr>
          <p:spPr bwMode="auto">
            <a:xfrm>
              <a:off x="8531753" y="1127076"/>
              <a:ext cx="609272" cy="566063"/>
            </a:xfrm>
            <a:prstGeom prst="rect">
              <a:avLst/>
            </a:prstGeom>
            <a:solidFill>
              <a:srgbClr val="43D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8532440" y="2825491"/>
              <a:ext cx="609272" cy="566063"/>
            </a:xfrm>
            <a:prstGeom prst="rect">
              <a:avLst/>
            </a:prstGeom>
            <a:solidFill>
              <a:srgbClr val="438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8531753" y="561014"/>
              <a:ext cx="609272" cy="566063"/>
            </a:xfrm>
            <a:prstGeom prst="rect">
              <a:avLst/>
            </a:prstGeom>
            <a:solidFill>
              <a:srgbClr val="9E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59" name="Freeform 32"/>
            <p:cNvSpPr>
              <a:spLocks noEditPoints="1"/>
            </p:cNvSpPr>
            <p:nvPr/>
          </p:nvSpPr>
          <p:spPr bwMode="auto">
            <a:xfrm>
              <a:off x="8700607" y="1885691"/>
              <a:ext cx="271564" cy="203921"/>
            </a:xfrm>
            <a:custGeom>
              <a:avLst/>
              <a:gdLst>
                <a:gd name="T0" fmla="*/ 787 w 859"/>
                <a:gd name="T1" fmla="*/ 107 h 644"/>
                <a:gd name="T2" fmla="*/ 787 w 859"/>
                <a:gd name="T3" fmla="*/ 573 h 644"/>
                <a:gd name="T4" fmla="*/ 537 w 859"/>
                <a:gd name="T5" fmla="*/ 573 h 644"/>
                <a:gd name="T6" fmla="*/ 465 w 859"/>
                <a:gd name="T7" fmla="*/ 644 h 644"/>
                <a:gd name="T8" fmla="*/ 859 w 859"/>
                <a:gd name="T9" fmla="*/ 644 h 644"/>
                <a:gd name="T10" fmla="*/ 859 w 859"/>
                <a:gd name="T11" fmla="*/ 107 h 644"/>
                <a:gd name="T12" fmla="*/ 787 w 859"/>
                <a:gd name="T13" fmla="*/ 107 h 644"/>
                <a:gd name="T14" fmla="*/ 476 w 859"/>
                <a:gd name="T15" fmla="*/ 476 h 644"/>
                <a:gd name="T16" fmla="*/ 383 w 859"/>
                <a:gd name="T17" fmla="*/ 476 h 644"/>
                <a:gd name="T18" fmla="*/ 373 w 859"/>
                <a:gd name="T19" fmla="*/ 465 h 644"/>
                <a:gd name="T20" fmla="*/ 179 w 859"/>
                <a:gd name="T21" fmla="*/ 465 h 644"/>
                <a:gd name="T22" fmla="*/ 179 w 859"/>
                <a:gd name="T23" fmla="*/ 71 h 644"/>
                <a:gd name="T24" fmla="*/ 344 w 859"/>
                <a:gd name="T25" fmla="*/ 71 h 644"/>
                <a:gd name="T26" fmla="*/ 393 w 859"/>
                <a:gd name="T27" fmla="*/ 96 h 644"/>
                <a:gd name="T28" fmla="*/ 393 w 859"/>
                <a:gd name="T29" fmla="*/ 358 h 644"/>
                <a:gd name="T30" fmla="*/ 465 w 859"/>
                <a:gd name="T31" fmla="*/ 358 h 644"/>
                <a:gd name="T32" fmla="*/ 465 w 859"/>
                <a:gd name="T33" fmla="*/ 96 h 644"/>
                <a:gd name="T34" fmla="*/ 515 w 859"/>
                <a:gd name="T35" fmla="*/ 71 h 644"/>
                <a:gd name="T36" fmla="*/ 680 w 859"/>
                <a:gd name="T37" fmla="*/ 71 h 644"/>
                <a:gd name="T38" fmla="*/ 680 w 859"/>
                <a:gd name="T39" fmla="*/ 465 h 644"/>
                <a:gd name="T40" fmla="*/ 486 w 859"/>
                <a:gd name="T41" fmla="*/ 465 h 644"/>
                <a:gd name="T42" fmla="*/ 476 w 859"/>
                <a:gd name="T43" fmla="*/ 476 h 644"/>
                <a:gd name="T44" fmla="*/ 752 w 859"/>
                <a:gd name="T45" fmla="*/ 537 h 644"/>
                <a:gd name="T46" fmla="*/ 752 w 859"/>
                <a:gd name="T47" fmla="*/ 0 h 644"/>
                <a:gd name="T48" fmla="*/ 486 w 859"/>
                <a:gd name="T49" fmla="*/ 0 h 644"/>
                <a:gd name="T50" fmla="*/ 476 w 859"/>
                <a:gd name="T51" fmla="*/ 10 h 644"/>
                <a:gd name="T52" fmla="*/ 383 w 859"/>
                <a:gd name="T53" fmla="*/ 10 h 644"/>
                <a:gd name="T54" fmla="*/ 373 w 859"/>
                <a:gd name="T55" fmla="*/ 0 h 644"/>
                <a:gd name="T56" fmla="*/ 107 w 859"/>
                <a:gd name="T57" fmla="*/ 0 h 644"/>
                <a:gd name="T58" fmla="*/ 107 w 859"/>
                <a:gd name="T59" fmla="*/ 537 h 644"/>
                <a:gd name="T60" fmla="*/ 344 w 859"/>
                <a:gd name="T61" fmla="*/ 537 h 644"/>
                <a:gd name="T62" fmla="*/ 429 w 859"/>
                <a:gd name="T63" fmla="*/ 566 h 644"/>
                <a:gd name="T64" fmla="*/ 515 w 859"/>
                <a:gd name="T65" fmla="*/ 537 h 644"/>
                <a:gd name="T66" fmla="*/ 752 w 859"/>
                <a:gd name="T67" fmla="*/ 537 h 644"/>
                <a:gd name="T68" fmla="*/ 71 w 859"/>
                <a:gd name="T69" fmla="*/ 573 h 644"/>
                <a:gd name="T70" fmla="*/ 71 w 859"/>
                <a:gd name="T71" fmla="*/ 107 h 644"/>
                <a:gd name="T72" fmla="*/ 0 w 859"/>
                <a:gd name="T73" fmla="*/ 107 h 644"/>
                <a:gd name="T74" fmla="*/ 0 w 859"/>
                <a:gd name="T75" fmla="*/ 644 h 644"/>
                <a:gd name="T76" fmla="*/ 394 w 859"/>
                <a:gd name="T77" fmla="*/ 644 h 644"/>
                <a:gd name="T78" fmla="*/ 322 w 859"/>
                <a:gd name="T79" fmla="*/ 573 h 644"/>
                <a:gd name="T80" fmla="*/ 71 w 859"/>
                <a:gd name="T81" fmla="*/ 57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9" h="644">
                  <a:moveTo>
                    <a:pt x="787" y="107"/>
                  </a:moveTo>
                  <a:lnTo>
                    <a:pt x="787" y="573"/>
                  </a:lnTo>
                  <a:lnTo>
                    <a:pt x="537" y="573"/>
                  </a:lnTo>
                  <a:lnTo>
                    <a:pt x="465" y="644"/>
                  </a:lnTo>
                  <a:lnTo>
                    <a:pt x="859" y="644"/>
                  </a:lnTo>
                  <a:lnTo>
                    <a:pt x="859" y="107"/>
                  </a:lnTo>
                  <a:lnTo>
                    <a:pt x="787" y="107"/>
                  </a:lnTo>
                  <a:close/>
                  <a:moveTo>
                    <a:pt x="476" y="476"/>
                  </a:moveTo>
                  <a:cubicBezTo>
                    <a:pt x="450" y="501"/>
                    <a:pt x="409" y="501"/>
                    <a:pt x="383" y="476"/>
                  </a:cubicBezTo>
                  <a:lnTo>
                    <a:pt x="373" y="465"/>
                  </a:lnTo>
                  <a:lnTo>
                    <a:pt x="179" y="465"/>
                  </a:lnTo>
                  <a:lnTo>
                    <a:pt x="179" y="71"/>
                  </a:lnTo>
                  <a:lnTo>
                    <a:pt x="344" y="71"/>
                  </a:lnTo>
                  <a:cubicBezTo>
                    <a:pt x="359" y="71"/>
                    <a:pt x="393" y="91"/>
                    <a:pt x="393" y="96"/>
                  </a:cubicBezTo>
                  <a:lnTo>
                    <a:pt x="393" y="358"/>
                  </a:lnTo>
                  <a:lnTo>
                    <a:pt x="465" y="358"/>
                  </a:lnTo>
                  <a:lnTo>
                    <a:pt x="465" y="96"/>
                  </a:lnTo>
                  <a:cubicBezTo>
                    <a:pt x="465" y="91"/>
                    <a:pt x="500" y="71"/>
                    <a:pt x="515" y="71"/>
                  </a:cubicBezTo>
                  <a:lnTo>
                    <a:pt x="680" y="71"/>
                  </a:lnTo>
                  <a:lnTo>
                    <a:pt x="680" y="465"/>
                  </a:lnTo>
                  <a:lnTo>
                    <a:pt x="486" y="465"/>
                  </a:lnTo>
                  <a:lnTo>
                    <a:pt x="476" y="476"/>
                  </a:lnTo>
                  <a:close/>
                  <a:moveTo>
                    <a:pt x="752" y="537"/>
                  </a:moveTo>
                  <a:lnTo>
                    <a:pt x="752" y="0"/>
                  </a:lnTo>
                  <a:lnTo>
                    <a:pt x="486" y="0"/>
                  </a:lnTo>
                  <a:lnTo>
                    <a:pt x="476" y="10"/>
                  </a:lnTo>
                  <a:cubicBezTo>
                    <a:pt x="450" y="36"/>
                    <a:pt x="409" y="36"/>
                    <a:pt x="383" y="10"/>
                  </a:cubicBezTo>
                  <a:lnTo>
                    <a:pt x="373" y="0"/>
                  </a:lnTo>
                  <a:lnTo>
                    <a:pt x="107" y="0"/>
                  </a:lnTo>
                  <a:lnTo>
                    <a:pt x="107" y="537"/>
                  </a:lnTo>
                  <a:lnTo>
                    <a:pt x="344" y="537"/>
                  </a:lnTo>
                  <a:cubicBezTo>
                    <a:pt x="369" y="573"/>
                    <a:pt x="399" y="566"/>
                    <a:pt x="429" y="566"/>
                  </a:cubicBezTo>
                  <a:cubicBezTo>
                    <a:pt x="460" y="566"/>
                    <a:pt x="490" y="573"/>
                    <a:pt x="515" y="537"/>
                  </a:cubicBezTo>
                  <a:lnTo>
                    <a:pt x="752" y="537"/>
                  </a:lnTo>
                  <a:close/>
                  <a:moveTo>
                    <a:pt x="71" y="573"/>
                  </a:moveTo>
                  <a:lnTo>
                    <a:pt x="71" y="107"/>
                  </a:lnTo>
                  <a:lnTo>
                    <a:pt x="0" y="107"/>
                  </a:lnTo>
                  <a:lnTo>
                    <a:pt x="0" y="644"/>
                  </a:lnTo>
                  <a:lnTo>
                    <a:pt x="394" y="644"/>
                  </a:lnTo>
                  <a:lnTo>
                    <a:pt x="322" y="573"/>
                  </a:lnTo>
                  <a:lnTo>
                    <a:pt x="71" y="5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67" name="Freeform 40"/>
            <p:cNvSpPr>
              <a:spLocks noEditPoints="1"/>
            </p:cNvSpPr>
            <p:nvPr/>
          </p:nvSpPr>
          <p:spPr bwMode="auto">
            <a:xfrm>
              <a:off x="8701296" y="1308377"/>
              <a:ext cx="270186" cy="225965"/>
            </a:xfrm>
            <a:custGeom>
              <a:avLst/>
              <a:gdLst>
                <a:gd name="T0" fmla="*/ 716 w 859"/>
                <a:gd name="T1" fmla="*/ 0 h 716"/>
                <a:gd name="T2" fmla="*/ 143 w 859"/>
                <a:gd name="T3" fmla="*/ 0 h 716"/>
                <a:gd name="T4" fmla="*/ 0 w 859"/>
                <a:gd name="T5" fmla="*/ 143 h 716"/>
                <a:gd name="T6" fmla="*/ 143 w 859"/>
                <a:gd name="T7" fmla="*/ 286 h 716"/>
                <a:gd name="T8" fmla="*/ 286 w 859"/>
                <a:gd name="T9" fmla="*/ 143 h 716"/>
                <a:gd name="T10" fmla="*/ 215 w 859"/>
                <a:gd name="T11" fmla="*/ 143 h 716"/>
                <a:gd name="T12" fmla="*/ 143 w 859"/>
                <a:gd name="T13" fmla="*/ 215 h 716"/>
                <a:gd name="T14" fmla="*/ 72 w 859"/>
                <a:gd name="T15" fmla="*/ 143 h 716"/>
                <a:gd name="T16" fmla="*/ 143 w 859"/>
                <a:gd name="T17" fmla="*/ 72 h 716"/>
                <a:gd name="T18" fmla="*/ 716 w 859"/>
                <a:gd name="T19" fmla="*/ 72 h 716"/>
                <a:gd name="T20" fmla="*/ 788 w 859"/>
                <a:gd name="T21" fmla="*/ 143 h 716"/>
                <a:gd name="T22" fmla="*/ 716 w 859"/>
                <a:gd name="T23" fmla="*/ 215 h 716"/>
                <a:gd name="T24" fmla="*/ 645 w 859"/>
                <a:gd name="T25" fmla="*/ 143 h 716"/>
                <a:gd name="T26" fmla="*/ 573 w 859"/>
                <a:gd name="T27" fmla="*/ 143 h 716"/>
                <a:gd name="T28" fmla="*/ 716 w 859"/>
                <a:gd name="T29" fmla="*/ 286 h 716"/>
                <a:gd name="T30" fmla="*/ 859 w 859"/>
                <a:gd name="T31" fmla="*/ 143 h 716"/>
                <a:gd name="T32" fmla="*/ 716 w 859"/>
                <a:gd name="T33" fmla="*/ 0 h 716"/>
                <a:gd name="T34" fmla="*/ 394 w 859"/>
                <a:gd name="T35" fmla="*/ 143 h 716"/>
                <a:gd name="T36" fmla="*/ 394 w 859"/>
                <a:gd name="T37" fmla="*/ 573 h 716"/>
                <a:gd name="T38" fmla="*/ 465 w 859"/>
                <a:gd name="T39" fmla="*/ 573 h 716"/>
                <a:gd name="T40" fmla="*/ 465 w 859"/>
                <a:gd name="T41" fmla="*/ 143 h 716"/>
                <a:gd name="T42" fmla="*/ 394 w 859"/>
                <a:gd name="T43" fmla="*/ 143 h 716"/>
                <a:gd name="T44" fmla="*/ 537 w 859"/>
                <a:gd name="T45" fmla="*/ 262 h 716"/>
                <a:gd name="T46" fmla="*/ 537 w 859"/>
                <a:gd name="T47" fmla="*/ 573 h 716"/>
                <a:gd name="T48" fmla="*/ 609 w 859"/>
                <a:gd name="T49" fmla="*/ 573 h 716"/>
                <a:gd name="T50" fmla="*/ 609 w 859"/>
                <a:gd name="T51" fmla="*/ 329 h 716"/>
                <a:gd name="T52" fmla="*/ 537 w 859"/>
                <a:gd name="T53" fmla="*/ 262 h 716"/>
                <a:gd name="T54" fmla="*/ 250 w 859"/>
                <a:gd name="T55" fmla="*/ 329 h 716"/>
                <a:gd name="T56" fmla="*/ 250 w 859"/>
                <a:gd name="T57" fmla="*/ 573 h 716"/>
                <a:gd name="T58" fmla="*/ 322 w 859"/>
                <a:gd name="T59" fmla="*/ 573 h 716"/>
                <a:gd name="T60" fmla="*/ 322 w 859"/>
                <a:gd name="T61" fmla="*/ 262 h 716"/>
                <a:gd name="T62" fmla="*/ 250 w 859"/>
                <a:gd name="T63" fmla="*/ 329 h 716"/>
                <a:gd name="T64" fmla="*/ 143 w 859"/>
                <a:gd name="T65" fmla="*/ 716 h 716"/>
                <a:gd name="T66" fmla="*/ 716 w 859"/>
                <a:gd name="T67" fmla="*/ 716 h 716"/>
                <a:gd name="T68" fmla="*/ 716 w 859"/>
                <a:gd name="T69" fmla="*/ 645 h 716"/>
                <a:gd name="T70" fmla="*/ 143 w 859"/>
                <a:gd name="T71" fmla="*/ 645 h 716"/>
                <a:gd name="T72" fmla="*/ 143 w 859"/>
                <a:gd name="T73" fmla="*/ 716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9" h="716">
                  <a:moveTo>
                    <a:pt x="716" y="0"/>
                  </a:moveTo>
                  <a:lnTo>
                    <a:pt x="143" y="0"/>
                  </a:ln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15"/>
                    <a:pt x="286" y="143"/>
                  </a:cubicBezTo>
                  <a:lnTo>
                    <a:pt x="215" y="143"/>
                  </a:lnTo>
                  <a:cubicBezTo>
                    <a:pt x="215" y="179"/>
                    <a:pt x="183" y="215"/>
                    <a:pt x="143" y="215"/>
                  </a:cubicBezTo>
                  <a:cubicBezTo>
                    <a:pt x="104" y="215"/>
                    <a:pt x="72" y="183"/>
                    <a:pt x="72" y="143"/>
                  </a:cubicBezTo>
                  <a:cubicBezTo>
                    <a:pt x="72" y="104"/>
                    <a:pt x="104" y="72"/>
                    <a:pt x="143" y="72"/>
                  </a:cubicBezTo>
                  <a:lnTo>
                    <a:pt x="716" y="72"/>
                  </a:lnTo>
                  <a:cubicBezTo>
                    <a:pt x="756" y="72"/>
                    <a:pt x="788" y="104"/>
                    <a:pt x="788" y="143"/>
                  </a:cubicBezTo>
                  <a:cubicBezTo>
                    <a:pt x="788" y="183"/>
                    <a:pt x="756" y="215"/>
                    <a:pt x="716" y="215"/>
                  </a:cubicBezTo>
                  <a:cubicBezTo>
                    <a:pt x="677" y="215"/>
                    <a:pt x="645" y="179"/>
                    <a:pt x="645" y="143"/>
                  </a:cubicBezTo>
                  <a:lnTo>
                    <a:pt x="573" y="143"/>
                  </a:lnTo>
                  <a:cubicBezTo>
                    <a:pt x="573" y="215"/>
                    <a:pt x="637" y="286"/>
                    <a:pt x="716" y="286"/>
                  </a:cubicBezTo>
                  <a:cubicBezTo>
                    <a:pt x="795" y="286"/>
                    <a:pt x="859" y="222"/>
                    <a:pt x="859" y="143"/>
                  </a:cubicBezTo>
                  <a:cubicBezTo>
                    <a:pt x="859" y="64"/>
                    <a:pt x="795" y="0"/>
                    <a:pt x="716" y="0"/>
                  </a:cubicBezTo>
                  <a:close/>
                  <a:moveTo>
                    <a:pt x="394" y="143"/>
                  </a:moveTo>
                  <a:lnTo>
                    <a:pt x="394" y="573"/>
                  </a:lnTo>
                  <a:lnTo>
                    <a:pt x="465" y="573"/>
                  </a:lnTo>
                  <a:lnTo>
                    <a:pt x="465" y="143"/>
                  </a:lnTo>
                  <a:lnTo>
                    <a:pt x="394" y="143"/>
                  </a:lnTo>
                  <a:close/>
                  <a:moveTo>
                    <a:pt x="537" y="262"/>
                  </a:moveTo>
                  <a:lnTo>
                    <a:pt x="537" y="573"/>
                  </a:lnTo>
                  <a:lnTo>
                    <a:pt x="609" y="573"/>
                  </a:lnTo>
                  <a:lnTo>
                    <a:pt x="609" y="329"/>
                  </a:lnTo>
                  <a:cubicBezTo>
                    <a:pt x="573" y="312"/>
                    <a:pt x="573" y="289"/>
                    <a:pt x="537" y="262"/>
                  </a:cubicBezTo>
                  <a:close/>
                  <a:moveTo>
                    <a:pt x="250" y="329"/>
                  </a:moveTo>
                  <a:lnTo>
                    <a:pt x="250" y="573"/>
                  </a:lnTo>
                  <a:lnTo>
                    <a:pt x="322" y="573"/>
                  </a:lnTo>
                  <a:lnTo>
                    <a:pt x="322" y="262"/>
                  </a:lnTo>
                  <a:cubicBezTo>
                    <a:pt x="286" y="289"/>
                    <a:pt x="286" y="312"/>
                    <a:pt x="250" y="329"/>
                  </a:cubicBezTo>
                  <a:close/>
                  <a:moveTo>
                    <a:pt x="143" y="716"/>
                  </a:moveTo>
                  <a:lnTo>
                    <a:pt x="716" y="716"/>
                  </a:lnTo>
                  <a:lnTo>
                    <a:pt x="716" y="645"/>
                  </a:lnTo>
                  <a:lnTo>
                    <a:pt x="143" y="645"/>
                  </a:lnTo>
                  <a:lnTo>
                    <a:pt x="143" y="7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8700607" y="3567344"/>
              <a:ext cx="271564" cy="236988"/>
            </a:xfrm>
            <a:custGeom>
              <a:avLst/>
              <a:gdLst>
                <a:gd name="T0" fmla="*/ 860 w 860"/>
                <a:gd name="T1" fmla="*/ 251 h 752"/>
                <a:gd name="T2" fmla="*/ 430 w 860"/>
                <a:gd name="T3" fmla="*/ 0 h 752"/>
                <a:gd name="T4" fmla="*/ 0 w 860"/>
                <a:gd name="T5" fmla="*/ 251 h 752"/>
                <a:gd name="T6" fmla="*/ 144 w 860"/>
                <a:gd name="T7" fmla="*/ 334 h 752"/>
                <a:gd name="T8" fmla="*/ 144 w 860"/>
                <a:gd name="T9" fmla="*/ 475 h 752"/>
                <a:gd name="T10" fmla="*/ 149 w 860"/>
                <a:gd name="T11" fmla="*/ 484 h 752"/>
                <a:gd name="T12" fmla="*/ 430 w 860"/>
                <a:gd name="T13" fmla="*/ 644 h 752"/>
                <a:gd name="T14" fmla="*/ 573 w 860"/>
                <a:gd name="T15" fmla="*/ 610 h 752"/>
                <a:gd name="T16" fmla="*/ 573 w 860"/>
                <a:gd name="T17" fmla="*/ 528 h 752"/>
                <a:gd name="T18" fmla="*/ 430 w 860"/>
                <a:gd name="T19" fmla="*/ 573 h 752"/>
                <a:gd name="T20" fmla="*/ 215 w 860"/>
                <a:gd name="T21" fmla="*/ 455 h 752"/>
                <a:gd name="T22" fmla="*/ 215 w 860"/>
                <a:gd name="T23" fmla="*/ 376 h 752"/>
                <a:gd name="T24" fmla="*/ 430 w 860"/>
                <a:gd name="T25" fmla="*/ 501 h 752"/>
                <a:gd name="T26" fmla="*/ 553 w 860"/>
                <a:gd name="T27" fmla="*/ 430 h 752"/>
                <a:gd name="T28" fmla="*/ 483 w 860"/>
                <a:gd name="T29" fmla="*/ 388 h 752"/>
                <a:gd name="T30" fmla="*/ 430 w 860"/>
                <a:gd name="T31" fmla="*/ 418 h 752"/>
                <a:gd name="T32" fmla="*/ 142 w 860"/>
                <a:gd name="T33" fmla="*/ 251 h 752"/>
                <a:gd name="T34" fmla="*/ 430 w 860"/>
                <a:gd name="T35" fmla="*/ 83 h 752"/>
                <a:gd name="T36" fmla="*/ 718 w 860"/>
                <a:gd name="T37" fmla="*/ 251 h 752"/>
                <a:gd name="T38" fmla="*/ 624 w 860"/>
                <a:gd name="T39" fmla="*/ 305 h 752"/>
                <a:gd name="T40" fmla="*/ 454 w 860"/>
                <a:gd name="T41" fmla="*/ 204 h 752"/>
                <a:gd name="T42" fmla="*/ 391 w 860"/>
                <a:gd name="T43" fmla="*/ 247 h 752"/>
                <a:gd name="T44" fmla="*/ 390 w 860"/>
                <a:gd name="T45" fmla="*/ 249 h 752"/>
                <a:gd name="T46" fmla="*/ 645 w 860"/>
                <a:gd name="T47" fmla="*/ 401 h 752"/>
                <a:gd name="T48" fmla="*/ 645 w 860"/>
                <a:gd name="T49" fmla="*/ 752 h 752"/>
                <a:gd name="T50" fmla="*/ 717 w 860"/>
                <a:gd name="T51" fmla="*/ 752 h 752"/>
                <a:gd name="T52" fmla="*/ 717 w 860"/>
                <a:gd name="T53" fmla="*/ 360 h 752"/>
                <a:gd name="T54" fmla="*/ 694 w 860"/>
                <a:gd name="T55" fmla="*/ 347 h 752"/>
                <a:gd name="T56" fmla="*/ 860 w 860"/>
                <a:gd name="T57" fmla="*/ 251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0" h="752">
                  <a:moveTo>
                    <a:pt x="860" y="251"/>
                  </a:moveTo>
                  <a:lnTo>
                    <a:pt x="430" y="0"/>
                  </a:lnTo>
                  <a:lnTo>
                    <a:pt x="0" y="251"/>
                  </a:lnTo>
                  <a:lnTo>
                    <a:pt x="144" y="334"/>
                  </a:lnTo>
                  <a:lnTo>
                    <a:pt x="144" y="475"/>
                  </a:lnTo>
                  <a:lnTo>
                    <a:pt x="149" y="484"/>
                  </a:lnTo>
                  <a:cubicBezTo>
                    <a:pt x="207" y="583"/>
                    <a:pt x="315" y="644"/>
                    <a:pt x="430" y="644"/>
                  </a:cubicBezTo>
                  <a:cubicBezTo>
                    <a:pt x="480" y="644"/>
                    <a:pt x="529" y="632"/>
                    <a:pt x="573" y="610"/>
                  </a:cubicBezTo>
                  <a:lnTo>
                    <a:pt x="573" y="528"/>
                  </a:lnTo>
                  <a:cubicBezTo>
                    <a:pt x="532" y="556"/>
                    <a:pt x="482" y="573"/>
                    <a:pt x="430" y="573"/>
                  </a:cubicBezTo>
                  <a:cubicBezTo>
                    <a:pt x="343" y="573"/>
                    <a:pt x="262" y="528"/>
                    <a:pt x="215" y="455"/>
                  </a:cubicBezTo>
                  <a:lnTo>
                    <a:pt x="215" y="376"/>
                  </a:lnTo>
                  <a:lnTo>
                    <a:pt x="430" y="501"/>
                  </a:lnTo>
                  <a:lnTo>
                    <a:pt x="553" y="430"/>
                  </a:lnTo>
                  <a:lnTo>
                    <a:pt x="483" y="388"/>
                  </a:lnTo>
                  <a:lnTo>
                    <a:pt x="430" y="418"/>
                  </a:lnTo>
                  <a:lnTo>
                    <a:pt x="142" y="251"/>
                  </a:lnTo>
                  <a:lnTo>
                    <a:pt x="430" y="83"/>
                  </a:lnTo>
                  <a:lnTo>
                    <a:pt x="718" y="251"/>
                  </a:lnTo>
                  <a:lnTo>
                    <a:pt x="624" y="305"/>
                  </a:lnTo>
                  <a:lnTo>
                    <a:pt x="454" y="204"/>
                  </a:lnTo>
                  <a:lnTo>
                    <a:pt x="391" y="247"/>
                  </a:lnTo>
                  <a:lnTo>
                    <a:pt x="390" y="249"/>
                  </a:lnTo>
                  <a:lnTo>
                    <a:pt x="645" y="401"/>
                  </a:lnTo>
                  <a:lnTo>
                    <a:pt x="645" y="752"/>
                  </a:lnTo>
                  <a:lnTo>
                    <a:pt x="717" y="752"/>
                  </a:lnTo>
                  <a:lnTo>
                    <a:pt x="717" y="360"/>
                  </a:lnTo>
                  <a:lnTo>
                    <a:pt x="694" y="347"/>
                  </a:lnTo>
                  <a:lnTo>
                    <a:pt x="860" y="2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grpSp>
          <p:nvGrpSpPr>
            <p:cNvPr id="69" name="Группа 68"/>
            <p:cNvGrpSpPr/>
            <p:nvPr/>
          </p:nvGrpSpPr>
          <p:grpSpPr>
            <a:xfrm>
              <a:off x="8710946" y="150720"/>
              <a:ext cx="250887" cy="271436"/>
              <a:chOff x="477468" y="2705515"/>
              <a:chExt cx="409903" cy="443477"/>
            </a:xfrm>
          </p:grpSpPr>
          <p:sp>
            <p:nvSpPr>
              <p:cNvPr id="70" name="Freeform 42"/>
              <p:cNvSpPr>
                <a:spLocks noEditPoints="1"/>
              </p:cNvSpPr>
              <p:nvPr/>
            </p:nvSpPr>
            <p:spPr bwMode="auto">
              <a:xfrm>
                <a:off x="477468" y="2705515"/>
                <a:ext cx="409903" cy="387195"/>
              </a:xfrm>
              <a:custGeom>
                <a:avLst/>
                <a:gdLst>
                  <a:gd name="T0" fmla="*/ 218 w 793"/>
                  <a:gd name="T1" fmla="*/ 575 h 751"/>
                  <a:gd name="T2" fmla="*/ 194 w 793"/>
                  <a:gd name="T3" fmla="*/ 95 h 751"/>
                  <a:gd name="T4" fmla="*/ 219 w 793"/>
                  <a:gd name="T5" fmla="*/ 121 h 751"/>
                  <a:gd name="T6" fmla="*/ 149 w 793"/>
                  <a:gd name="T7" fmla="*/ 322 h 751"/>
                  <a:gd name="T8" fmla="*/ 471 w 793"/>
                  <a:gd name="T9" fmla="*/ 644 h 751"/>
                  <a:gd name="T10" fmla="*/ 672 w 793"/>
                  <a:gd name="T11" fmla="*/ 574 h 751"/>
                  <a:gd name="T12" fmla="*/ 698 w 793"/>
                  <a:gd name="T13" fmla="*/ 599 h 751"/>
                  <a:gd name="T14" fmla="*/ 218 w 793"/>
                  <a:gd name="T15" fmla="*/ 575 h 751"/>
                  <a:gd name="T16" fmla="*/ 471 w 793"/>
                  <a:gd name="T17" fmla="*/ 71 h 751"/>
                  <a:gd name="T18" fmla="*/ 722 w 793"/>
                  <a:gd name="T19" fmla="*/ 322 h 751"/>
                  <a:gd name="T20" fmla="*/ 471 w 793"/>
                  <a:gd name="T21" fmla="*/ 573 h 751"/>
                  <a:gd name="T22" fmla="*/ 220 w 793"/>
                  <a:gd name="T23" fmla="*/ 322 h 751"/>
                  <a:gd name="T24" fmla="*/ 471 w 793"/>
                  <a:gd name="T25" fmla="*/ 71 h 751"/>
                  <a:gd name="T26" fmla="*/ 723 w 793"/>
                  <a:gd name="T27" fmla="*/ 523 h 751"/>
                  <a:gd name="T28" fmla="*/ 793 w 793"/>
                  <a:gd name="T29" fmla="*/ 322 h 751"/>
                  <a:gd name="T30" fmla="*/ 471 w 793"/>
                  <a:gd name="T31" fmla="*/ 0 h 751"/>
                  <a:gd name="T32" fmla="*/ 270 w 793"/>
                  <a:gd name="T33" fmla="*/ 71 h 751"/>
                  <a:gd name="T34" fmla="*/ 218 w 793"/>
                  <a:gd name="T35" fmla="*/ 18 h 751"/>
                  <a:gd name="T36" fmla="*/ 192 w 793"/>
                  <a:gd name="T37" fmla="*/ 8 h 751"/>
                  <a:gd name="T38" fmla="*/ 192 w 793"/>
                  <a:gd name="T39" fmla="*/ 8 h 751"/>
                  <a:gd name="T40" fmla="*/ 167 w 793"/>
                  <a:gd name="T41" fmla="*/ 18 h 751"/>
                  <a:gd name="T42" fmla="*/ 167 w 793"/>
                  <a:gd name="T43" fmla="*/ 626 h 751"/>
                  <a:gd name="T44" fmla="*/ 471 w 793"/>
                  <a:gd name="T45" fmla="*/ 751 h 751"/>
                  <a:gd name="T46" fmla="*/ 775 w 793"/>
                  <a:gd name="T47" fmla="*/ 626 h 751"/>
                  <a:gd name="T48" fmla="*/ 785 w 793"/>
                  <a:gd name="T49" fmla="*/ 601 h 751"/>
                  <a:gd name="T50" fmla="*/ 775 w 793"/>
                  <a:gd name="T51" fmla="*/ 575 h 751"/>
                  <a:gd name="T52" fmla="*/ 723 w 793"/>
                  <a:gd name="T53" fmla="*/ 523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93" h="751">
                    <a:moveTo>
                      <a:pt x="218" y="575"/>
                    </a:moveTo>
                    <a:cubicBezTo>
                      <a:pt x="87" y="444"/>
                      <a:pt x="79" y="236"/>
                      <a:pt x="194" y="95"/>
                    </a:cubicBezTo>
                    <a:lnTo>
                      <a:pt x="219" y="121"/>
                    </a:lnTo>
                    <a:cubicBezTo>
                      <a:pt x="175" y="176"/>
                      <a:pt x="149" y="246"/>
                      <a:pt x="149" y="322"/>
                    </a:cubicBezTo>
                    <a:cubicBezTo>
                      <a:pt x="149" y="500"/>
                      <a:pt x="293" y="644"/>
                      <a:pt x="471" y="644"/>
                    </a:cubicBezTo>
                    <a:cubicBezTo>
                      <a:pt x="547" y="644"/>
                      <a:pt x="617" y="618"/>
                      <a:pt x="672" y="574"/>
                    </a:cubicBezTo>
                    <a:lnTo>
                      <a:pt x="698" y="599"/>
                    </a:lnTo>
                    <a:cubicBezTo>
                      <a:pt x="557" y="714"/>
                      <a:pt x="349" y="706"/>
                      <a:pt x="218" y="575"/>
                    </a:cubicBezTo>
                    <a:close/>
                    <a:moveTo>
                      <a:pt x="471" y="71"/>
                    </a:moveTo>
                    <a:cubicBezTo>
                      <a:pt x="609" y="71"/>
                      <a:pt x="722" y="184"/>
                      <a:pt x="722" y="322"/>
                    </a:cubicBezTo>
                    <a:cubicBezTo>
                      <a:pt x="722" y="460"/>
                      <a:pt x="609" y="573"/>
                      <a:pt x="471" y="573"/>
                    </a:cubicBezTo>
                    <a:cubicBezTo>
                      <a:pt x="333" y="573"/>
                      <a:pt x="220" y="460"/>
                      <a:pt x="220" y="322"/>
                    </a:cubicBezTo>
                    <a:cubicBezTo>
                      <a:pt x="220" y="184"/>
                      <a:pt x="333" y="71"/>
                      <a:pt x="471" y="71"/>
                    </a:cubicBezTo>
                    <a:close/>
                    <a:moveTo>
                      <a:pt x="723" y="523"/>
                    </a:moveTo>
                    <a:cubicBezTo>
                      <a:pt x="767" y="468"/>
                      <a:pt x="793" y="398"/>
                      <a:pt x="793" y="322"/>
                    </a:cubicBezTo>
                    <a:cubicBezTo>
                      <a:pt x="793" y="144"/>
                      <a:pt x="649" y="0"/>
                      <a:pt x="471" y="0"/>
                    </a:cubicBezTo>
                    <a:cubicBezTo>
                      <a:pt x="395" y="0"/>
                      <a:pt x="325" y="26"/>
                      <a:pt x="270" y="71"/>
                    </a:cubicBezTo>
                    <a:lnTo>
                      <a:pt x="218" y="18"/>
                    </a:lnTo>
                    <a:cubicBezTo>
                      <a:pt x="211" y="11"/>
                      <a:pt x="202" y="8"/>
                      <a:pt x="192" y="8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83" y="8"/>
                      <a:pt x="174" y="11"/>
                      <a:pt x="167" y="18"/>
                    </a:cubicBezTo>
                    <a:cubicBezTo>
                      <a:pt x="0" y="186"/>
                      <a:pt x="0" y="458"/>
                      <a:pt x="167" y="626"/>
                    </a:cubicBezTo>
                    <a:cubicBezTo>
                      <a:pt x="251" y="710"/>
                      <a:pt x="361" y="751"/>
                      <a:pt x="471" y="751"/>
                    </a:cubicBezTo>
                    <a:cubicBezTo>
                      <a:pt x="581" y="751"/>
                      <a:pt x="691" y="710"/>
                      <a:pt x="775" y="626"/>
                    </a:cubicBezTo>
                    <a:cubicBezTo>
                      <a:pt x="782" y="619"/>
                      <a:pt x="785" y="610"/>
                      <a:pt x="785" y="601"/>
                    </a:cubicBezTo>
                    <a:cubicBezTo>
                      <a:pt x="785" y="591"/>
                      <a:pt x="782" y="582"/>
                      <a:pt x="775" y="575"/>
                    </a:cubicBezTo>
                    <a:lnTo>
                      <a:pt x="723" y="5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  <p:sp>
            <p:nvSpPr>
              <p:cNvPr id="71" name="Rectangle 43"/>
              <p:cNvSpPr>
                <a:spLocks noChangeArrowheads="1"/>
              </p:cNvSpPr>
              <p:nvPr/>
            </p:nvSpPr>
            <p:spPr bwMode="auto">
              <a:xfrm>
                <a:off x="637377" y="3110722"/>
                <a:ext cx="148646" cy="3827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</p:grpSp>
        <p:sp>
          <p:nvSpPr>
            <p:cNvPr id="72" name="Freeform 44"/>
            <p:cNvSpPr>
              <a:spLocks noEditPoints="1"/>
            </p:cNvSpPr>
            <p:nvPr/>
          </p:nvSpPr>
          <p:spPr bwMode="auto">
            <a:xfrm>
              <a:off x="8704742" y="4098042"/>
              <a:ext cx="263294" cy="285213"/>
            </a:xfrm>
            <a:custGeom>
              <a:avLst/>
              <a:gdLst>
                <a:gd name="T0" fmla="*/ 583 w 837"/>
                <a:gd name="T1" fmla="*/ 579 h 901"/>
                <a:gd name="T2" fmla="*/ 511 w 837"/>
                <a:gd name="T3" fmla="*/ 650 h 901"/>
                <a:gd name="T4" fmla="*/ 583 w 837"/>
                <a:gd name="T5" fmla="*/ 722 h 901"/>
                <a:gd name="T6" fmla="*/ 654 w 837"/>
                <a:gd name="T7" fmla="*/ 650 h 901"/>
                <a:gd name="T8" fmla="*/ 583 w 837"/>
                <a:gd name="T9" fmla="*/ 579 h 901"/>
                <a:gd name="T10" fmla="*/ 332 w 837"/>
                <a:gd name="T11" fmla="*/ 579 h 901"/>
                <a:gd name="T12" fmla="*/ 260 w 837"/>
                <a:gd name="T13" fmla="*/ 650 h 901"/>
                <a:gd name="T14" fmla="*/ 332 w 837"/>
                <a:gd name="T15" fmla="*/ 722 h 901"/>
                <a:gd name="T16" fmla="*/ 404 w 837"/>
                <a:gd name="T17" fmla="*/ 650 h 901"/>
                <a:gd name="T18" fmla="*/ 332 w 837"/>
                <a:gd name="T19" fmla="*/ 579 h 901"/>
                <a:gd name="T20" fmla="*/ 332 w 837"/>
                <a:gd name="T21" fmla="*/ 435 h 901"/>
                <a:gd name="T22" fmla="*/ 260 w 837"/>
                <a:gd name="T23" fmla="*/ 364 h 901"/>
                <a:gd name="T24" fmla="*/ 189 w 837"/>
                <a:gd name="T25" fmla="*/ 435 h 901"/>
                <a:gd name="T26" fmla="*/ 260 w 837"/>
                <a:gd name="T27" fmla="*/ 507 h 901"/>
                <a:gd name="T28" fmla="*/ 332 w 837"/>
                <a:gd name="T29" fmla="*/ 435 h 901"/>
                <a:gd name="T30" fmla="*/ 404 w 837"/>
                <a:gd name="T31" fmla="*/ 185 h 901"/>
                <a:gd name="T32" fmla="*/ 332 w 837"/>
                <a:gd name="T33" fmla="*/ 256 h 901"/>
                <a:gd name="T34" fmla="*/ 404 w 837"/>
                <a:gd name="T35" fmla="*/ 328 h 901"/>
                <a:gd name="T36" fmla="*/ 475 w 837"/>
                <a:gd name="T37" fmla="*/ 256 h 901"/>
                <a:gd name="T38" fmla="*/ 404 w 837"/>
                <a:gd name="T39" fmla="*/ 185 h 901"/>
                <a:gd name="T40" fmla="*/ 757 w 837"/>
                <a:gd name="T41" fmla="*/ 635 h 901"/>
                <a:gd name="T42" fmla="*/ 698 w 837"/>
                <a:gd name="T43" fmla="*/ 711 h 901"/>
                <a:gd name="T44" fmla="*/ 429 w 837"/>
                <a:gd name="T45" fmla="*/ 829 h 901"/>
                <a:gd name="T46" fmla="*/ 207 w 837"/>
                <a:gd name="T47" fmla="*/ 738 h 901"/>
                <a:gd name="T48" fmla="*/ 233 w 837"/>
                <a:gd name="T49" fmla="*/ 231 h 901"/>
                <a:gd name="T50" fmla="*/ 502 w 837"/>
                <a:gd name="T51" fmla="*/ 113 h 901"/>
                <a:gd name="T52" fmla="*/ 658 w 837"/>
                <a:gd name="T53" fmla="*/ 154 h 901"/>
                <a:gd name="T54" fmla="*/ 675 w 837"/>
                <a:gd name="T55" fmla="*/ 177 h 901"/>
                <a:gd name="T56" fmla="*/ 665 w 837"/>
                <a:gd name="T57" fmla="*/ 208 h 901"/>
                <a:gd name="T58" fmla="*/ 602 w 837"/>
                <a:gd name="T59" fmla="*/ 366 h 901"/>
                <a:gd name="T60" fmla="*/ 744 w 837"/>
                <a:gd name="T61" fmla="*/ 584 h 901"/>
                <a:gd name="T62" fmla="*/ 760 w 837"/>
                <a:gd name="T63" fmla="*/ 605 h 901"/>
                <a:gd name="T64" fmla="*/ 757 w 837"/>
                <a:gd name="T65" fmla="*/ 635 h 901"/>
                <a:gd name="T66" fmla="*/ 829 w 837"/>
                <a:gd name="T67" fmla="*/ 585 h 901"/>
                <a:gd name="T68" fmla="*/ 776 w 837"/>
                <a:gd name="T69" fmla="*/ 520 h 901"/>
                <a:gd name="T70" fmla="*/ 673 w 837"/>
                <a:gd name="T71" fmla="*/ 366 h 901"/>
                <a:gd name="T72" fmla="*/ 718 w 837"/>
                <a:gd name="T73" fmla="*/ 257 h 901"/>
                <a:gd name="T74" fmla="*/ 746 w 837"/>
                <a:gd name="T75" fmla="*/ 166 h 901"/>
                <a:gd name="T76" fmla="*/ 694 w 837"/>
                <a:gd name="T77" fmla="*/ 92 h 901"/>
                <a:gd name="T78" fmla="*/ 181 w 837"/>
                <a:gd name="T79" fmla="*/ 181 h 901"/>
                <a:gd name="T80" fmla="*/ 156 w 837"/>
                <a:gd name="T81" fmla="*/ 788 h 901"/>
                <a:gd name="T82" fmla="*/ 429 w 837"/>
                <a:gd name="T83" fmla="*/ 901 h 901"/>
                <a:gd name="T84" fmla="*/ 749 w 837"/>
                <a:gd name="T85" fmla="*/ 761 h 901"/>
                <a:gd name="T86" fmla="*/ 818 w 837"/>
                <a:gd name="T87" fmla="*/ 672 h 901"/>
                <a:gd name="T88" fmla="*/ 829 w 837"/>
                <a:gd name="T89" fmla="*/ 585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7" h="901">
                  <a:moveTo>
                    <a:pt x="583" y="579"/>
                  </a:moveTo>
                  <a:cubicBezTo>
                    <a:pt x="543" y="579"/>
                    <a:pt x="511" y="611"/>
                    <a:pt x="511" y="650"/>
                  </a:cubicBezTo>
                  <a:cubicBezTo>
                    <a:pt x="511" y="690"/>
                    <a:pt x="543" y="722"/>
                    <a:pt x="583" y="722"/>
                  </a:cubicBezTo>
                  <a:cubicBezTo>
                    <a:pt x="622" y="722"/>
                    <a:pt x="654" y="690"/>
                    <a:pt x="654" y="650"/>
                  </a:cubicBezTo>
                  <a:cubicBezTo>
                    <a:pt x="654" y="611"/>
                    <a:pt x="622" y="579"/>
                    <a:pt x="583" y="579"/>
                  </a:cubicBezTo>
                  <a:close/>
                  <a:moveTo>
                    <a:pt x="332" y="579"/>
                  </a:moveTo>
                  <a:cubicBezTo>
                    <a:pt x="292" y="579"/>
                    <a:pt x="260" y="611"/>
                    <a:pt x="260" y="650"/>
                  </a:cubicBezTo>
                  <a:cubicBezTo>
                    <a:pt x="260" y="690"/>
                    <a:pt x="292" y="722"/>
                    <a:pt x="332" y="722"/>
                  </a:cubicBezTo>
                  <a:cubicBezTo>
                    <a:pt x="372" y="722"/>
                    <a:pt x="404" y="690"/>
                    <a:pt x="404" y="650"/>
                  </a:cubicBezTo>
                  <a:cubicBezTo>
                    <a:pt x="404" y="611"/>
                    <a:pt x="372" y="579"/>
                    <a:pt x="332" y="579"/>
                  </a:cubicBezTo>
                  <a:close/>
                  <a:moveTo>
                    <a:pt x="332" y="435"/>
                  </a:moveTo>
                  <a:cubicBezTo>
                    <a:pt x="332" y="396"/>
                    <a:pt x="300" y="364"/>
                    <a:pt x="260" y="364"/>
                  </a:cubicBezTo>
                  <a:cubicBezTo>
                    <a:pt x="221" y="364"/>
                    <a:pt x="189" y="396"/>
                    <a:pt x="189" y="435"/>
                  </a:cubicBezTo>
                  <a:cubicBezTo>
                    <a:pt x="189" y="475"/>
                    <a:pt x="221" y="507"/>
                    <a:pt x="260" y="507"/>
                  </a:cubicBezTo>
                  <a:cubicBezTo>
                    <a:pt x="300" y="507"/>
                    <a:pt x="332" y="475"/>
                    <a:pt x="332" y="435"/>
                  </a:cubicBezTo>
                  <a:close/>
                  <a:moveTo>
                    <a:pt x="404" y="185"/>
                  </a:moveTo>
                  <a:cubicBezTo>
                    <a:pt x="364" y="185"/>
                    <a:pt x="332" y="217"/>
                    <a:pt x="332" y="256"/>
                  </a:cubicBezTo>
                  <a:cubicBezTo>
                    <a:pt x="332" y="296"/>
                    <a:pt x="364" y="328"/>
                    <a:pt x="404" y="328"/>
                  </a:cubicBezTo>
                  <a:cubicBezTo>
                    <a:pt x="443" y="328"/>
                    <a:pt x="475" y="296"/>
                    <a:pt x="475" y="256"/>
                  </a:cubicBezTo>
                  <a:cubicBezTo>
                    <a:pt x="475" y="217"/>
                    <a:pt x="443" y="185"/>
                    <a:pt x="404" y="185"/>
                  </a:cubicBezTo>
                  <a:close/>
                  <a:moveTo>
                    <a:pt x="757" y="635"/>
                  </a:moveTo>
                  <a:cubicBezTo>
                    <a:pt x="740" y="663"/>
                    <a:pt x="721" y="688"/>
                    <a:pt x="698" y="711"/>
                  </a:cubicBezTo>
                  <a:cubicBezTo>
                    <a:pt x="625" y="786"/>
                    <a:pt x="527" y="829"/>
                    <a:pt x="429" y="829"/>
                  </a:cubicBezTo>
                  <a:cubicBezTo>
                    <a:pt x="343" y="829"/>
                    <a:pt x="265" y="797"/>
                    <a:pt x="207" y="738"/>
                  </a:cubicBezTo>
                  <a:cubicBezTo>
                    <a:pt x="78" y="605"/>
                    <a:pt x="89" y="378"/>
                    <a:pt x="233" y="231"/>
                  </a:cubicBezTo>
                  <a:cubicBezTo>
                    <a:pt x="308" y="154"/>
                    <a:pt x="406" y="113"/>
                    <a:pt x="502" y="113"/>
                  </a:cubicBezTo>
                  <a:cubicBezTo>
                    <a:pt x="557" y="113"/>
                    <a:pt x="610" y="126"/>
                    <a:pt x="658" y="154"/>
                  </a:cubicBezTo>
                  <a:cubicBezTo>
                    <a:pt x="668" y="159"/>
                    <a:pt x="674" y="167"/>
                    <a:pt x="675" y="177"/>
                  </a:cubicBezTo>
                  <a:cubicBezTo>
                    <a:pt x="677" y="188"/>
                    <a:pt x="673" y="199"/>
                    <a:pt x="665" y="208"/>
                  </a:cubicBezTo>
                  <a:cubicBezTo>
                    <a:pt x="624" y="253"/>
                    <a:pt x="602" y="309"/>
                    <a:pt x="602" y="366"/>
                  </a:cubicBezTo>
                  <a:cubicBezTo>
                    <a:pt x="602" y="456"/>
                    <a:pt x="656" y="540"/>
                    <a:pt x="744" y="584"/>
                  </a:cubicBezTo>
                  <a:cubicBezTo>
                    <a:pt x="754" y="590"/>
                    <a:pt x="759" y="600"/>
                    <a:pt x="760" y="605"/>
                  </a:cubicBezTo>
                  <a:cubicBezTo>
                    <a:pt x="763" y="615"/>
                    <a:pt x="762" y="626"/>
                    <a:pt x="757" y="635"/>
                  </a:cubicBezTo>
                  <a:close/>
                  <a:moveTo>
                    <a:pt x="829" y="585"/>
                  </a:moveTo>
                  <a:cubicBezTo>
                    <a:pt x="821" y="557"/>
                    <a:pt x="801" y="533"/>
                    <a:pt x="776" y="520"/>
                  </a:cubicBezTo>
                  <a:cubicBezTo>
                    <a:pt x="713" y="488"/>
                    <a:pt x="673" y="429"/>
                    <a:pt x="673" y="366"/>
                  </a:cubicBezTo>
                  <a:cubicBezTo>
                    <a:pt x="673" y="326"/>
                    <a:pt x="689" y="288"/>
                    <a:pt x="718" y="257"/>
                  </a:cubicBezTo>
                  <a:cubicBezTo>
                    <a:pt x="741" y="231"/>
                    <a:pt x="751" y="198"/>
                    <a:pt x="746" y="166"/>
                  </a:cubicBezTo>
                  <a:cubicBezTo>
                    <a:pt x="741" y="135"/>
                    <a:pt x="722" y="108"/>
                    <a:pt x="694" y="92"/>
                  </a:cubicBezTo>
                  <a:cubicBezTo>
                    <a:pt x="533" y="0"/>
                    <a:pt x="323" y="37"/>
                    <a:pt x="181" y="181"/>
                  </a:cubicBezTo>
                  <a:cubicBezTo>
                    <a:pt x="11" y="356"/>
                    <a:pt x="0" y="628"/>
                    <a:pt x="156" y="788"/>
                  </a:cubicBezTo>
                  <a:cubicBezTo>
                    <a:pt x="227" y="861"/>
                    <a:pt x="324" y="901"/>
                    <a:pt x="429" y="901"/>
                  </a:cubicBezTo>
                  <a:cubicBezTo>
                    <a:pt x="546" y="901"/>
                    <a:pt x="663" y="850"/>
                    <a:pt x="749" y="761"/>
                  </a:cubicBezTo>
                  <a:cubicBezTo>
                    <a:pt x="776" y="734"/>
                    <a:pt x="799" y="704"/>
                    <a:pt x="818" y="672"/>
                  </a:cubicBezTo>
                  <a:cubicBezTo>
                    <a:pt x="833" y="646"/>
                    <a:pt x="837" y="615"/>
                    <a:pt x="829" y="5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73" name="Freeform 45"/>
            <p:cNvSpPr>
              <a:spLocks noEditPoints="1"/>
            </p:cNvSpPr>
            <p:nvPr/>
          </p:nvSpPr>
          <p:spPr bwMode="auto">
            <a:xfrm>
              <a:off x="8701296" y="725091"/>
              <a:ext cx="270186" cy="260412"/>
            </a:xfrm>
            <a:custGeom>
              <a:avLst/>
              <a:gdLst>
                <a:gd name="T0" fmla="*/ 573 w 859"/>
                <a:gd name="T1" fmla="*/ 573 h 824"/>
                <a:gd name="T2" fmla="*/ 573 w 859"/>
                <a:gd name="T3" fmla="*/ 645 h 824"/>
                <a:gd name="T4" fmla="*/ 859 w 859"/>
                <a:gd name="T5" fmla="*/ 645 h 824"/>
                <a:gd name="T6" fmla="*/ 859 w 859"/>
                <a:gd name="T7" fmla="*/ 573 h 824"/>
                <a:gd name="T8" fmla="*/ 573 w 859"/>
                <a:gd name="T9" fmla="*/ 573 h 824"/>
                <a:gd name="T10" fmla="*/ 787 w 859"/>
                <a:gd name="T11" fmla="*/ 537 h 824"/>
                <a:gd name="T12" fmla="*/ 787 w 859"/>
                <a:gd name="T13" fmla="*/ 466 h 824"/>
                <a:gd name="T14" fmla="*/ 573 w 859"/>
                <a:gd name="T15" fmla="*/ 466 h 824"/>
                <a:gd name="T16" fmla="*/ 573 w 859"/>
                <a:gd name="T17" fmla="*/ 537 h 824"/>
                <a:gd name="T18" fmla="*/ 787 w 859"/>
                <a:gd name="T19" fmla="*/ 537 h 824"/>
                <a:gd name="T20" fmla="*/ 250 w 859"/>
                <a:gd name="T21" fmla="*/ 430 h 824"/>
                <a:gd name="T22" fmla="*/ 250 w 859"/>
                <a:gd name="T23" fmla="*/ 698 h 824"/>
                <a:gd name="T24" fmla="*/ 394 w 859"/>
                <a:gd name="T25" fmla="*/ 627 h 824"/>
                <a:gd name="T26" fmla="*/ 537 w 859"/>
                <a:gd name="T27" fmla="*/ 698 h 824"/>
                <a:gd name="T28" fmla="*/ 537 w 859"/>
                <a:gd name="T29" fmla="*/ 430 h 824"/>
                <a:gd name="T30" fmla="*/ 465 w 859"/>
                <a:gd name="T31" fmla="*/ 430 h 824"/>
                <a:gd name="T32" fmla="*/ 465 w 859"/>
                <a:gd name="T33" fmla="*/ 582 h 824"/>
                <a:gd name="T34" fmla="*/ 394 w 859"/>
                <a:gd name="T35" fmla="*/ 547 h 824"/>
                <a:gd name="T36" fmla="*/ 322 w 859"/>
                <a:gd name="T37" fmla="*/ 582 h 824"/>
                <a:gd name="T38" fmla="*/ 322 w 859"/>
                <a:gd name="T39" fmla="*/ 430 h 824"/>
                <a:gd name="T40" fmla="*/ 250 w 859"/>
                <a:gd name="T41" fmla="*/ 430 h 824"/>
                <a:gd name="T42" fmla="*/ 788 w 859"/>
                <a:gd name="T43" fmla="*/ 125 h 824"/>
                <a:gd name="T44" fmla="*/ 662 w 859"/>
                <a:gd name="T45" fmla="*/ 0 h 824"/>
                <a:gd name="T46" fmla="*/ 143 w 859"/>
                <a:gd name="T47" fmla="*/ 0 h 824"/>
                <a:gd name="T48" fmla="*/ 143 w 859"/>
                <a:gd name="T49" fmla="*/ 72 h 824"/>
                <a:gd name="T50" fmla="*/ 662 w 859"/>
                <a:gd name="T51" fmla="*/ 72 h 824"/>
                <a:gd name="T52" fmla="*/ 716 w 859"/>
                <a:gd name="T53" fmla="*/ 125 h 824"/>
                <a:gd name="T54" fmla="*/ 662 w 859"/>
                <a:gd name="T55" fmla="*/ 179 h 824"/>
                <a:gd name="T56" fmla="*/ 143 w 859"/>
                <a:gd name="T57" fmla="*/ 179 h 824"/>
                <a:gd name="T58" fmla="*/ 143 w 859"/>
                <a:gd name="T59" fmla="*/ 251 h 824"/>
                <a:gd name="T60" fmla="*/ 662 w 859"/>
                <a:gd name="T61" fmla="*/ 251 h 824"/>
                <a:gd name="T62" fmla="*/ 788 w 859"/>
                <a:gd name="T63" fmla="*/ 125 h 824"/>
                <a:gd name="T64" fmla="*/ 197 w 859"/>
                <a:gd name="T65" fmla="*/ 537 h 824"/>
                <a:gd name="T66" fmla="*/ 214 w 859"/>
                <a:gd name="T67" fmla="*/ 537 h 824"/>
                <a:gd name="T68" fmla="*/ 214 w 859"/>
                <a:gd name="T69" fmla="*/ 466 h 824"/>
                <a:gd name="T70" fmla="*/ 197 w 859"/>
                <a:gd name="T71" fmla="*/ 466 h 824"/>
                <a:gd name="T72" fmla="*/ 143 w 859"/>
                <a:gd name="T73" fmla="*/ 412 h 824"/>
                <a:gd name="T74" fmla="*/ 197 w 859"/>
                <a:gd name="T75" fmla="*/ 358 h 824"/>
                <a:gd name="T76" fmla="*/ 787 w 859"/>
                <a:gd name="T77" fmla="*/ 358 h 824"/>
                <a:gd name="T78" fmla="*/ 787 w 859"/>
                <a:gd name="T79" fmla="*/ 286 h 824"/>
                <a:gd name="T80" fmla="*/ 197 w 859"/>
                <a:gd name="T81" fmla="*/ 286 h 824"/>
                <a:gd name="T82" fmla="*/ 71 w 859"/>
                <a:gd name="T83" fmla="*/ 412 h 824"/>
                <a:gd name="T84" fmla="*/ 197 w 859"/>
                <a:gd name="T85" fmla="*/ 537 h 824"/>
                <a:gd name="T86" fmla="*/ 71 w 859"/>
                <a:gd name="T87" fmla="*/ 698 h 824"/>
                <a:gd name="T88" fmla="*/ 125 w 859"/>
                <a:gd name="T89" fmla="*/ 645 h 824"/>
                <a:gd name="T90" fmla="*/ 214 w 859"/>
                <a:gd name="T91" fmla="*/ 645 h 824"/>
                <a:gd name="T92" fmla="*/ 214 w 859"/>
                <a:gd name="T93" fmla="*/ 573 h 824"/>
                <a:gd name="T94" fmla="*/ 125 w 859"/>
                <a:gd name="T95" fmla="*/ 573 h 824"/>
                <a:gd name="T96" fmla="*/ 0 w 859"/>
                <a:gd name="T97" fmla="*/ 698 h 824"/>
                <a:gd name="T98" fmla="*/ 125 w 859"/>
                <a:gd name="T99" fmla="*/ 824 h 824"/>
                <a:gd name="T100" fmla="*/ 859 w 859"/>
                <a:gd name="T101" fmla="*/ 824 h 824"/>
                <a:gd name="T102" fmla="*/ 859 w 859"/>
                <a:gd name="T103" fmla="*/ 752 h 824"/>
                <a:gd name="T104" fmla="*/ 125 w 859"/>
                <a:gd name="T105" fmla="*/ 752 h 824"/>
                <a:gd name="T106" fmla="*/ 71 w 859"/>
                <a:gd name="T107" fmla="*/ 69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9" h="824">
                  <a:moveTo>
                    <a:pt x="573" y="573"/>
                  </a:moveTo>
                  <a:lnTo>
                    <a:pt x="573" y="645"/>
                  </a:lnTo>
                  <a:lnTo>
                    <a:pt x="859" y="645"/>
                  </a:lnTo>
                  <a:lnTo>
                    <a:pt x="859" y="573"/>
                  </a:lnTo>
                  <a:lnTo>
                    <a:pt x="573" y="573"/>
                  </a:lnTo>
                  <a:close/>
                  <a:moveTo>
                    <a:pt x="787" y="537"/>
                  </a:moveTo>
                  <a:lnTo>
                    <a:pt x="787" y="466"/>
                  </a:lnTo>
                  <a:lnTo>
                    <a:pt x="573" y="466"/>
                  </a:lnTo>
                  <a:lnTo>
                    <a:pt x="573" y="537"/>
                  </a:lnTo>
                  <a:lnTo>
                    <a:pt x="787" y="537"/>
                  </a:lnTo>
                  <a:close/>
                  <a:moveTo>
                    <a:pt x="250" y="430"/>
                  </a:moveTo>
                  <a:lnTo>
                    <a:pt x="250" y="698"/>
                  </a:lnTo>
                  <a:lnTo>
                    <a:pt x="394" y="627"/>
                  </a:lnTo>
                  <a:lnTo>
                    <a:pt x="537" y="698"/>
                  </a:lnTo>
                  <a:lnTo>
                    <a:pt x="537" y="430"/>
                  </a:lnTo>
                  <a:lnTo>
                    <a:pt x="465" y="430"/>
                  </a:lnTo>
                  <a:lnTo>
                    <a:pt x="465" y="582"/>
                  </a:lnTo>
                  <a:lnTo>
                    <a:pt x="394" y="547"/>
                  </a:lnTo>
                  <a:lnTo>
                    <a:pt x="322" y="582"/>
                  </a:lnTo>
                  <a:lnTo>
                    <a:pt x="322" y="430"/>
                  </a:lnTo>
                  <a:lnTo>
                    <a:pt x="250" y="430"/>
                  </a:lnTo>
                  <a:close/>
                  <a:moveTo>
                    <a:pt x="788" y="125"/>
                  </a:moveTo>
                  <a:cubicBezTo>
                    <a:pt x="788" y="56"/>
                    <a:pt x="731" y="0"/>
                    <a:pt x="662" y="0"/>
                  </a:cubicBezTo>
                  <a:lnTo>
                    <a:pt x="143" y="0"/>
                  </a:lnTo>
                  <a:lnTo>
                    <a:pt x="143" y="72"/>
                  </a:lnTo>
                  <a:lnTo>
                    <a:pt x="662" y="72"/>
                  </a:lnTo>
                  <a:cubicBezTo>
                    <a:pt x="692" y="72"/>
                    <a:pt x="716" y="96"/>
                    <a:pt x="716" y="125"/>
                  </a:cubicBezTo>
                  <a:cubicBezTo>
                    <a:pt x="716" y="155"/>
                    <a:pt x="692" y="179"/>
                    <a:pt x="662" y="179"/>
                  </a:cubicBezTo>
                  <a:lnTo>
                    <a:pt x="143" y="179"/>
                  </a:lnTo>
                  <a:lnTo>
                    <a:pt x="143" y="251"/>
                  </a:lnTo>
                  <a:lnTo>
                    <a:pt x="662" y="251"/>
                  </a:lnTo>
                  <a:cubicBezTo>
                    <a:pt x="731" y="251"/>
                    <a:pt x="788" y="194"/>
                    <a:pt x="788" y="125"/>
                  </a:cubicBezTo>
                  <a:close/>
                  <a:moveTo>
                    <a:pt x="197" y="537"/>
                  </a:moveTo>
                  <a:lnTo>
                    <a:pt x="214" y="537"/>
                  </a:lnTo>
                  <a:lnTo>
                    <a:pt x="214" y="466"/>
                  </a:lnTo>
                  <a:lnTo>
                    <a:pt x="197" y="466"/>
                  </a:lnTo>
                  <a:cubicBezTo>
                    <a:pt x="167" y="466"/>
                    <a:pt x="143" y="441"/>
                    <a:pt x="143" y="412"/>
                  </a:cubicBezTo>
                  <a:cubicBezTo>
                    <a:pt x="143" y="382"/>
                    <a:pt x="167" y="358"/>
                    <a:pt x="197" y="358"/>
                  </a:cubicBezTo>
                  <a:lnTo>
                    <a:pt x="787" y="358"/>
                  </a:lnTo>
                  <a:lnTo>
                    <a:pt x="787" y="286"/>
                  </a:lnTo>
                  <a:lnTo>
                    <a:pt x="197" y="286"/>
                  </a:lnTo>
                  <a:cubicBezTo>
                    <a:pt x="128" y="286"/>
                    <a:pt x="71" y="343"/>
                    <a:pt x="71" y="412"/>
                  </a:cubicBezTo>
                  <a:cubicBezTo>
                    <a:pt x="71" y="481"/>
                    <a:pt x="128" y="537"/>
                    <a:pt x="197" y="537"/>
                  </a:cubicBezTo>
                  <a:close/>
                  <a:moveTo>
                    <a:pt x="71" y="698"/>
                  </a:moveTo>
                  <a:cubicBezTo>
                    <a:pt x="71" y="669"/>
                    <a:pt x="95" y="645"/>
                    <a:pt x="125" y="645"/>
                  </a:cubicBezTo>
                  <a:lnTo>
                    <a:pt x="214" y="645"/>
                  </a:lnTo>
                  <a:lnTo>
                    <a:pt x="214" y="573"/>
                  </a:lnTo>
                  <a:lnTo>
                    <a:pt x="125" y="573"/>
                  </a:lnTo>
                  <a:cubicBezTo>
                    <a:pt x="56" y="573"/>
                    <a:pt x="0" y="629"/>
                    <a:pt x="0" y="698"/>
                  </a:cubicBezTo>
                  <a:cubicBezTo>
                    <a:pt x="0" y="767"/>
                    <a:pt x="56" y="824"/>
                    <a:pt x="125" y="824"/>
                  </a:cubicBezTo>
                  <a:lnTo>
                    <a:pt x="859" y="824"/>
                  </a:lnTo>
                  <a:lnTo>
                    <a:pt x="859" y="752"/>
                  </a:lnTo>
                  <a:lnTo>
                    <a:pt x="125" y="752"/>
                  </a:lnTo>
                  <a:cubicBezTo>
                    <a:pt x="95" y="752"/>
                    <a:pt x="71" y="728"/>
                    <a:pt x="71" y="6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89" name="Freeform 46"/>
            <p:cNvSpPr>
              <a:spLocks noEditPoints="1"/>
            </p:cNvSpPr>
            <p:nvPr/>
          </p:nvSpPr>
          <p:spPr bwMode="auto">
            <a:xfrm>
              <a:off x="8741962" y="2983368"/>
              <a:ext cx="188855" cy="272813"/>
            </a:xfrm>
            <a:custGeom>
              <a:avLst/>
              <a:gdLst>
                <a:gd name="T0" fmla="*/ 275 w 598"/>
                <a:gd name="T1" fmla="*/ 251 h 860"/>
                <a:gd name="T2" fmla="*/ 347 w 598"/>
                <a:gd name="T3" fmla="*/ 179 h 860"/>
                <a:gd name="T4" fmla="*/ 419 w 598"/>
                <a:gd name="T5" fmla="*/ 251 h 860"/>
                <a:gd name="T6" fmla="*/ 347 w 598"/>
                <a:gd name="T7" fmla="*/ 322 h 860"/>
                <a:gd name="T8" fmla="*/ 275 w 598"/>
                <a:gd name="T9" fmla="*/ 251 h 860"/>
                <a:gd name="T10" fmla="*/ 598 w 598"/>
                <a:gd name="T11" fmla="*/ 752 h 860"/>
                <a:gd name="T12" fmla="*/ 449 w 598"/>
                <a:gd name="T13" fmla="*/ 352 h 860"/>
                <a:gd name="T14" fmla="*/ 490 w 598"/>
                <a:gd name="T15" fmla="*/ 251 h 860"/>
                <a:gd name="T16" fmla="*/ 383 w 598"/>
                <a:gd name="T17" fmla="*/ 113 h 860"/>
                <a:gd name="T18" fmla="*/ 383 w 598"/>
                <a:gd name="T19" fmla="*/ 36 h 860"/>
                <a:gd name="T20" fmla="*/ 347 w 598"/>
                <a:gd name="T21" fmla="*/ 0 h 860"/>
                <a:gd name="T22" fmla="*/ 311 w 598"/>
                <a:gd name="T23" fmla="*/ 36 h 860"/>
                <a:gd name="T24" fmla="*/ 311 w 598"/>
                <a:gd name="T25" fmla="*/ 113 h 860"/>
                <a:gd name="T26" fmla="*/ 204 w 598"/>
                <a:gd name="T27" fmla="*/ 251 h 860"/>
                <a:gd name="T28" fmla="*/ 245 w 598"/>
                <a:gd name="T29" fmla="*/ 352 h 860"/>
                <a:gd name="T30" fmla="*/ 196 w 598"/>
                <a:gd name="T31" fmla="*/ 485 h 860"/>
                <a:gd name="T32" fmla="*/ 260 w 598"/>
                <a:gd name="T33" fmla="*/ 519 h 860"/>
                <a:gd name="T34" fmla="*/ 308 w 598"/>
                <a:gd name="T35" fmla="*/ 388 h 860"/>
                <a:gd name="T36" fmla="*/ 347 w 598"/>
                <a:gd name="T37" fmla="*/ 394 h 860"/>
                <a:gd name="T38" fmla="*/ 386 w 598"/>
                <a:gd name="T39" fmla="*/ 388 h 860"/>
                <a:gd name="T40" fmla="*/ 459 w 598"/>
                <a:gd name="T41" fmla="*/ 586 h 860"/>
                <a:gd name="T42" fmla="*/ 347 w 598"/>
                <a:gd name="T43" fmla="*/ 607 h 860"/>
                <a:gd name="T44" fmla="*/ 72 w 598"/>
                <a:gd name="T45" fmla="*/ 453 h 860"/>
                <a:gd name="T46" fmla="*/ 26 w 598"/>
                <a:gd name="T47" fmla="*/ 440 h 860"/>
                <a:gd name="T48" fmla="*/ 11 w 598"/>
                <a:gd name="T49" fmla="*/ 491 h 860"/>
                <a:gd name="T50" fmla="*/ 145 w 598"/>
                <a:gd name="T51" fmla="*/ 623 h 860"/>
                <a:gd name="T52" fmla="*/ 96 w 598"/>
                <a:gd name="T53" fmla="*/ 752 h 860"/>
                <a:gd name="T54" fmla="*/ 134 w 598"/>
                <a:gd name="T55" fmla="*/ 860 h 860"/>
                <a:gd name="T56" fmla="*/ 210 w 598"/>
                <a:gd name="T57" fmla="*/ 654 h 860"/>
                <a:gd name="T58" fmla="*/ 347 w 598"/>
                <a:gd name="T59" fmla="*/ 679 h 860"/>
                <a:gd name="T60" fmla="*/ 483 w 598"/>
                <a:gd name="T61" fmla="*/ 653 h 860"/>
                <a:gd name="T62" fmla="*/ 560 w 598"/>
                <a:gd name="T63" fmla="*/ 860 h 860"/>
                <a:gd name="T64" fmla="*/ 598 w 598"/>
                <a:gd name="T65" fmla="*/ 7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8" h="860">
                  <a:moveTo>
                    <a:pt x="275" y="251"/>
                  </a:moveTo>
                  <a:cubicBezTo>
                    <a:pt x="275" y="211"/>
                    <a:pt x="307" y="179"/>
                    <a:pt x="347" y="179"/>
                  </a:cubicBezTo>
                  <a:cubicBezTo>
                    <a:pt x="386" y="179"/>
                    <a:pt x="419" y="211"/>
                    <a:pt x="419" y="251"/>
                  </a:cubicBezTo>
                  <a:cubicBezTo>
                    <a:pt x="419" y="290"/>
                    <a:pt x="386" y="322"/>
                    <a:pt x="347" y="322"/>
                  </a:cubicBezTo>
                  <a:cubicBezTo>
                    <a:pt x="307" y="322"/>
                    <a:pt x="275" y="290"/>
                    <a:pt x="275" y="251"/>
                  </a:cubicBezTo>
                  <a:close/>
                  <a:moveTo>
                    <a:pt x="598" y="752"/>
                  </a:moveTo>
                  <a:lnTo>
                    <a:pt x="449" y="352"/>
                  </a:lnTo>
                  <a:cubicBezTo>
                    <a:pt x="474" y="326"/>
                    <a:pt x="490" y="290"/>
                    <a:pt x="490" y="251"/>
                  </a:cubicBezTo>
                  <a:cubicBezTo>
                    <a:pt x="490" y="184"/>
                    <a:pt x="444" y="129"/>
                    <a:pt x="383" y="113"/>
                  </a:cubicBezTo>
                  <a:lnTo>
                    <a:pt x="383" y="36"/>
                  </a:lnTo>
                  <a:cubicBezTo>
                    <a:pt x="383" y="16"/>
                    <a:pt x="367" y="0"/>
                    <a:pt x="347" y="0"/>
                  </a:cubicBezTo>
                  <a:cubicBezTo>
                    <a:pt x="327" y="0"/>
                    <a:pt x="311" y="16"/>
                    <a:pt x="311" y="36"/>
                  </a:cubicBezTo>
                  <a:lnTo>
                    <a:pt x="311" y="113"/>
                  </a:lnTo>
                  <a:cubicBezTo>
                    <a:pt x="250" y="129"/>
                    <a:pt x="204" y="184"/>
                    <a:pt x="204" y="251"/>
                  </a:cubicBezTo>
                  <a:cubicBezTo>
                    <a:pt x="204" y="290"/>
                    <a:pt x="220" y="326"/>
                    <a:pt x="245" y="352"/>
                  </a:cubicBezTo>
                  <a:lnTo>
                    <a:pt x="196" y="485"/>
                  </a:lnTo>
                  <a:cubicBezTo>
                    <a:pt x="216" y="499"/>
                    <a:pt x="237" y="511"/>
                    <a:pt x="260" y="519"/>
                  </a:cubicBezTo>
                  <a:lnTo>
                    <a:pt x="308" y="388"/>
                  </a:lnTo>
                  <a:cubicBezTo>
                    <a:pt x="321" y="392"/>
                    <a:pt x="333" y="394"/>
                    <a:pt x="347" y="394"/>
                  </a:cubicBezTo>
                  <a:cubicBezTo>
                    <a:pt x="361" y="394"/>
                    <a:pt x="373" y="392"/>
                    <a:pt x="386" y="388"/>
                  </a:cubicBezTo>
                  <a:lnTo>
                    <a:pt x="459" y="586"/>
                  </a:lnTo>
                  <a:cubicBezTo>
                    <a:pt x="423" y="599"/>
                    <a:pt x="386" y="607"/>
                    <a:pt x="347" y="607"/>
                  </a:cubicBezTo>
                  <a:cubicBezTo>
                    <a:pt x="233" y="607"/>
                    <a:pt x="130" y="549"/>
                    <a:pt x="72" y="453"/>
                  </a:cubicBezTo>
                  <a:cubicBezTo>
                    <a:pt x="63" y="438"/>
                    <a:pt x="43" y="432"/>
                    <a:pt x="26" y="440"/>
                  </a:cubicBezTo>
                  <a:cubicBezTo>
                    <a:pt x="7" y="449"/>
                    <a:pt x="0" y="473"/>
                    <a:pt x="11" y="491"/>
                  </a:cubicBezTo>
                  <a:cubicBezTo>
                    <a:pt x="45" y="547"/>
                    <a:pt x="92" y="591"/>
                    <a:pt x="145" y="623"/>
                  </a:cubicBezTo>
                  <a:lnTo>
                    <a:pt x="96" y="752"/>
                  </a:lnTo>
                  <a:lnTo>
                    <a:pt x="134" y="860"/>
                  </a:lnTo>
                  <a:lnTo>
                    <a:pt x="210" y="654"/>
                  </a:lnTo>
                  <a:cubicBezTo>
                    <a:pt x="253" y="670"/>
                    <a:pt x="299" y="679"/>
                    <a:pt x="347" y="679"/>
                  </a:cubicBezTo>
                  <a:cubicBezTo>
                    <a:pt x="394" y="679"/>
                    <a:pt x="440" y="669"/>
                    <a:pt x="483" y="653"/>
                  </a:cubicBezTo>
                  <a:lnTo>
                    <a:pt x="560" y="860"/>
                  </a:lnTo>
                  <a:lnTo>
                    <a:pt x="598" y="7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95" name="Freeform 52"/>
            <p:cNvSpPr>
              <a:spLocks noEditPoints="1"/>
            </p:cNvSpPr>
            <p:nvPr/>
          </p:nvSpPr>
          <p:spPr bwMode="auto">
            <a:xfrm>
              <a:off x="8704053" y="2417306"/>
              <a:ext cx="264672" cy="272813"/>
            </a:xfrm>
            <a:custGeom>
              <a:avLst/>
              <a:gdLst>
                <a:gd name="T0" fmla="*/ 179 w 839"/>
                <a:gd name="T1" fmla="*/ 143 h 860"/>
                <a:gd name="T2" fmla="*/ 609 w 839"/>
                <a:gd name="T3" fmla="*/ 143 h 860"/>
                <a:gd name="T4" fmla="*/ 609 w 839"/>
                <a:gd name="T5" fmla="*/ 269 h 860"/>
                <a:gd name="T6" fmla="*/ 474 w 839"/>
                <a:gd name="T7" fmla="*/ 383 h 860"/>
                <a:gd name="T8" fmla="*/ 526 w 839"/>
                <a:gd name="T9" fmla="*/ 440 h 860"/>
                <a:gd name="T10" fmla="*/ 839 w 839"/>
                <a:gd name="T11" fmla="*/ 208 h 860"/>
                <a:gd name="T12" fmla="*/ 781 w 839"/>
                <a:gd name="T13" fmla="*/ 151 h 860"/>
                <a:gd name="T14" fmla="*/ 680 w 839"/>
                <a:gd name="T15" fmla="*/ 215 h 860"/>
                <a:gd name="T16" fmla="*/ 680 w 839"/>
                <a:gd name="T17" fmla="*/ 72 h 860"/>
                <a:gd name="T18" fmla="*/ 430 w 839"/>
                <a:gd name="T19" fmla="*/ 72 h 860"/>
                <a:gd name="T20" fmla="*/ 430 w 839"/>
                <a:gd name="T21" fmla="*/ 0 h 860"/>
                <a:gd name="T22" fmla="*/ 358 w 839"/>
                <a:gd name="T23" fmla="*/ 0 h 860"/>
                <a:gd name="T24" fmla="*/ 358 w 839"/>
                <a:gd name="T25" fmla="*/ 72 h 860"/>
                <a:gd name="T26" fmla="*/ 107 w 839"/>
                <a:gd name="T27" fmla="*/ 72 h 860"/>
                <a:gd name="T28" fmla="*/ 107 w 839"/>
                <a:gd name="T29" fmla="*/ 537 h 860"/>
                <a:gd name="T30" fmla="*/ 179 w 839"/>
                <a:gd name="T31" fmla="*/ 537 h 860"/>
                <a:gd name="T32" fmla="*/ 179 w 839"/>
                <a:gd name="T33" fmla="*/ 143 h 860"/>
                <a:gd name="T34" fmla="*/ 680 w 839"/>
                <a:gd name="T35" fmla="*/ 537 h 860"/>
                <a:gd name="T36" fmla="*/ 680 w 839"/>
                <a:gd name="T37" fmla="*/ 393 h 860"/>
                <a:gd name="T38" fmla="*/ 609 w 839"/>
                <a:gd name="T39" fmla="*/ 447 h 860"/>
                <a:gd name="T40" fmla="*/ 609 w 839"/>
                <a:gd name="T41" fmla="*/ 537 h 860"/>
                <a:gd name="T42" fmla="*/ 680 w 839"/>
                <a:gd name="T43" fmla="*/ 537 h 860"/>
                <a:gd name="T44" fmla="*/ 371 w 839"/>
                <a:gd name="T45" fmla="*/ 473 h 860"/>
                <a:gd name="T46" fmla="*/ 414 w 839"/>
                <a:gd name="T47" fmla="*/ 530 h 860"/>
                <a:gd name="T48" fmla="*/ 506 w 839"/>
                <a:gd name="T49" fmla="*/ 461 h 860"/>
                <a:gd name="T50" fmla="*/ 463 w 839"/>
                <a:gd name="T51" fmla="*/ 404 h 860"/>
                <a:gd name="T52" fmla="*/ 371 w 839"/>
                <a:gd name="T53" fmla="*/ 473 h 860"/>
                <a:gd name="T54" fmla="*/ 0 w 839"/>
                <a:gd name="T55" fmla="*/ 681 h 860"/>
                <a:gd name="T56" fmla="*/ 233 w 839"/>
                <a:gd name="T57" fmla="*/ 681 h 860"/>
                <a:gd name="T58" fmla="*/ 166 w 839"/>
                <a:gd name="T59" fmla="*/ 860 h 860"/>
                <a:gd name="T60" fmla="*/ 243 w 839"/>
                <a:gd name="T61" fmla="*/ 860 h 860"/>
                <a:gd name="T62" fmla="*/ 310 w 839"/>
                <a:gd name="T63" fmla="*/ 681 h 860"/>
                <a:gd name="T64" fmla="*/ 358 w 839"/>
                <a:gd name="T65" fmla="*/ 681 h 860"/>
                <a:gd name="T66" fmla="*/ 358 w 839"/>
                <a:gd name="T67" fmla="*/ 860 h 860"/>
                <a:gd name="T68" fmla="*/ 430 w 839"/>
                <a:gd name="T69" fmla="*/ 860 h 860"/>
                <a:gd name="T70" fmla="*/ 430 w 839"/>
                <a:gd name="T71" fmla="*/ 681 h 860"/>
                <a:gd name="T72" fmla="*/ 547 w 839"/>
                <a:gd name="T73" fmla="*/ 681 h 860"/>
                <a:gd name="T74" fmla="*/ 614 w 839"/>
                <a:gd name="T75" fmla="*/ 860 h 860"/>
                <a:gd name="T76" fmla="*/ 690 w 839"/>
                <a:gd name="T77" fmla="*/ 860 h 860"/>
                <a:gd name="T78" fmla="*/ 623 w 839"/>
                <a:gd name="T79" fmla="*/ 681 h 860"/>
                <a:gd name="T80" fmla="*/ 788 w 839"/>
                <a:gd name="T81" fmla="*/ 681 h 860"/>
                <a:gd name="T82" fmla="*/ 788 w 839"/>
                <a:gd name="T83" fmla="*/ 609 h 860"/>
                <a:gd name="T84" fmla="*/ 0 w 839"/>
                <a:gd name="T85" fmla="*/ 609 h 860"/>
                <a:gd name="T86" fmla="*/ 0 w 839"/>
                <a:gd name="T87" fmla="*/ 681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9" h="860">
                  <a:moveTo>
                    <a:pt x="179" y="143"/>
                  </a:moveTo>
                  <a:lnTo>
                    <a:pt x="609" y="143"/>
                  </a:lnTo>
                  <a:lnTo>
                    <a:pt x="609" y="269"/>
                  </a:lnTo>
                  <a:lnTo>
                    <a:pt x="474" y="383"/>
                  </a:lnTo>
                  <a:lnTo>
                    <a:pt x="526" y="440"/>
                  </a:lnTo>
                  <a:lnTo>
                    <a:pt x="839" y="208"/>
                  </a:lnTo>
                  <a:lnTo>
                    <a:pt x="781" y="151"/>
                  </a:lnTo>
                  <a:lnTo>
                    <a:pt x="680" y="215"/>
                  </a:lnTo>
                  <a:lnTo>
                    <a:pt x="680" y="72"/>
                  </a:lnTo>
                  <a:lnTo>
                    <a:pt x="430" y="72"/>
                  </a:lnTo>
                  <a:lnTo>
                    <a:pt x="430" y="0"/>
                  </a:lnTo>
                  <a:lnTo>
                    <a:pt x="358" y="0"/>
                  </a:lnTo>
                  <a:lnTo>
                    <a:pt x="358" y="72"/>
                  </a:lnTo>
                  <a:lnTo>
                    <a:pt x="107" y="72"/>
                  </a:lnTo>
                  <a:lnTo>
                    <a:pt x="107" y="537"/>
                  </a:lnTo>
                  <a:lnTo>
                    <a:pt x="179" y="537"/>
                  </a:lnTo>
                  <a:lnTo>
                    <a:pt x="179" y="143"/>
                  </a:lnTo>
                  <a:close/>
                  <a:moveTo>
                    <a:pt x="680" y="537"/>
                  </a:moveTo>
                  <a:lnTo>
                    <a:pt x="680" y="393"/>
                  </a:lnTo>
                  <a:lnTo>
                    <a:pt x="609" y="447"/>
                  </a:lnTo>
                  <a:lnTo>
                    <a:pt x="609" y="537"/>
                  </a:lnTo>
                  <a:lnTo>
                    <a:pt x="680" y="537"/>
                  </a:lnTo>
                  <a:close/>
                  <a:moveTo>
                    <a:pt x="371" y="473"/>
                  </a:moveTo>
                  <a:lnTo>
                    <a:pt x="414" y="530"/>
                  </a:lnTo>
                  <a:lnTo>
                    <a:pt x="506" y="461"/>
                  </a:lnTo>
                  <a:lnTo>
                    <a:pt x="463" y="404"/>
                  </a:lnTo>
                  <a:lnTo>
                    <a:pt x="371" y="473"/>
                  </a:lnTo>
                  <a:close/>
                  <a:moveTo>
                    <a:pt x="0" y="681"/>
                  </a:moveTo>
                  <a:lnTo>
                    <a:pt x="233" y="681"/>
                  </a:lnTo>
                  <a:lnTo>
                    <a:pt x="166" y="860"/>
                  </a:lnTo>
                  <a:lnTo>
                    <a:pt x="243" y="860"/>
                  </a:lnTo>
                  <a:lnTo>
                    <a:pt x="310" y="681"/>
                  </a:lnTo>
                  <a:lnTo>
                    <a:pt x="358" y="681"/>
                  </a:lnTo>
                  <a:lnTo>
                    <a:pt x="358" y="860"/>
                  </a:lnTo>
                  <a:lnTo>
                    <a:pt x="430" y="860"/>
                  </a:lnTo>
                  <a:lnTo>
                    <a:pt x="430" y="681"/>
                  </a:lnTo>
                  <a:lnTo>
                    <a:pt x="547" y="681"/>
                  </a:lnTo>
                  <a:lnTo>
                    <a:pt x="614" y="860"/>
                  </a:lnTo>
                  <a:lnTo>
                    <a:pt x="690" y="860"/>
                  </a:lnTo>
                  <a:lnTo>
                    <a:pt x="623" y="681"/>
                  </a:lnTo>
                  <a:lnTo>
                    <a:pt x="788" y="681"/>
                  </a:lnTo>
                  <a:lnTo>
                    <a:pt x="788" y="609"/>
                  </a:lnTo>
                  <a:lnTo>
                    <a:pt x="0" y="609"/>
                  </a:lnTo>
                  <a:lnTo>
                    <a:pt x="0" y="6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96" name="Freeform 53"/>
            <p:cNvSpPr>
              <a:spLocks noEditPoints="1"/>
            </p:cNvSpPr>
            <p:nvPr/>
          </p:nvSpPr>
          <p:spPr bwMode="auto">
            <a:xfrm>
              <a:off x="8695782" y="4695336"/>
              <a:ext cx="281214" cy="245254"/>
            </a:xfrm>
            <a:custGeom>
              <a:avLst/>
              <a:gdLst>
                <a:gd name="T0" fmla="*/ 408 w 888"/>
                <a:gd name="T1" fmla="*/ 61 h 777"/>
                <a:gd name="T2" fmla="*/ 337 w 888"/>
                <a:gd name="T3" fmla="*/ 61 h 777"/>
                <a:gd name="T4" fmla="*/ 337 w 888"/>
                <a:gd name="T5" fmla="*/ 539 h 777"/>
                <a:gd name="T6" fmla="*/ 408 w 888"/>
                <a:gd name="T7" fmla="*/ 556 h 777"/>
                <a:gd name="T8" fmla="*/ 408 w 888"/>
                <a:gd name="T9" fmla="*/ 61 h 777"/>
                <a:gd name="T10" fmla="*/ 552 w 888"/>
                <a:gd name="T11" fmla="*/ 61 h 777"/>
                <a:gd name="T12" fmla="*/ 480 w 888"/>
                <a:gd name="T13" fmla="*/ 61 h 777"/>
                <a:gd name="T14" fmla="*/ 480 w 888"/>
                <a:gd name="T15" fmla="*/ 556 h 777"/>
                <a:gd name="T16" fmla="*/ 552 w 888"/>
                <a:gd name="T17" fmla="*/ 539 h 777"/>
                <a:gd name="T18" fmla="*/ 552 w 888"/>
                <a:gd name="T19" fmla="*/ 61 h 777"/>
                <a:gd name="T20" fmla="*/ 829 w 888"/>
                <a:gd name="T21" fmla="*/ 27 h 777"/>
                <a:gd name="T22" fmla="*/ 734 w 888"/>
                <a:gd name="T23" fmla="*/ 5 h 777"/>
                <a:gd name="T24" fmla="*/ 652 w 888"/>
                <a:gd name="T25" fmla="*/ 56 h 777"/>
                <a:gd name="T26" fmla="*/ 696 w 888"/>
                <a:gd name="T27" fmla="*/ 357 h 777"/>
                <a:gd name="T28" fmla="*/ 634 w 888"/>
                <a:gd name="T29" fmla="*/ 526 h 777"/>
                <a:gd name="T30" fmla="*/ 444 w 888"/>
                <a:gd name="T31" fmla="*/ 595 h 777"/>
                <a:gd name="T32" fmla="*/ 254 w 888"/>
                <a:gd name="T33" fmla="*/ 526 h 777"/>
                <a:gd name="T34" fmla="*/ 193 w 888"/>
                <a:gd name="T35" fmla="*/ 357 h 777"/>
                <a:gd name="T36" fmla="*/ 237 w 888"/>
                <a:gd name="T37" fmla="*/ 57 h 777"/>
                <a:gd name="T38" fmla="*/ 155 w 888"/>
                <a:gd name="T39" fmla="*/ 5 h 777"/>
                <a:gd name="T40" fmla="*/ 60 w 888"/>
                <a:gd name="T41" fmla="*/ 27 h 777"/>
                <a:gd name="T42" fmla="*/ 35 w 888"/>
                <a:gd name="T43" fmla="*/ 179 h 777"/>
                <a:gd name="T44" fmla="*/ 92 w 888"/>
                <a:gd name="T45" fmla="*/ 216 h 777"/>
                <a:gd name="T46" fmla="*/ 134 w 888"/>
                <a:gd name="T47" fmla="*/ 189 h 777"/>
                <a:gd name="T48" fmla="*/ 107 w 888"/>
                <a:gd name="T49" fmla="*/ 146 h 777"/>
                <a:gd name="T50" fmla="*/ 93 w 888"/>
                <a:gd name="T51" fmla="*/ 137 h 777"/>
                <a:gd name="T52" fmla="*/ 102 w 888"/>
                <a:gd name="T53" fmla="*/ 85 h 777"/>
                <a:gd name="T54" fmla="*/ 143 w 888"/>
                <a:gd name="T55" fmla="*/ 76 h 777"/>
                <a:gd name="T56" fmla="*/ 179 w 888"/>
                <a:gd name="T57" fmla="*/ 99 h 777"/>
                <a:gd name="T58" fmla="*/ 130 w 888"/>
                <a:gd name="T59" fmla="*/ 321 h 777"/>
                <a:gd name="T60" fmla="*/ 122 w 888"/>
                <a:gd name="T61" fmla="*/ 330 h 777"/>
                <a:gd name="T62" fmla="*/ 122 w 888"/>
                <a:gd name="T63" fmla="*/ 341 h 777"/>
                <a:gd name="T64" fmla="*/ 202 w 888"/>
                <a:gd name="T65" fmla="*/ 575 h 777"/>
                <a:gd name="T66" fmla="*/ 445 w 888"/>
                <a:gd name="T67" fmla="*/ 666 h 777"/>
                <a:gd name="T68" fmla="*/ 687 w 888"/>
                <a:gd name="T69" fmla="*/ 575 h 777"/>
                <a:gd name="T70" fmla="*/ 767 w 888"/>
                <a:gd name="T71" fmla="*/ 341 h 777"/>
                <a:gd name="T72" fmla="*/ 766 w 888"/>
                <a:gd name="T73" fmla="*/ 330 h 777"/>
                <a:gd name="T74" fmla="*/ 759 w 888"/>
                <a:gd name="T75" fmla="*/ 321 h 777"/>
                <a:gd name="T76" fmla="*/ 710 w 888"/>
                <a:gd name="T77" fmla="*/ 98 h 777"/>
                <a:gd name="T78" fmla="*/ 746 w 888"/>
                <a:gd name="T79" fmla="*/ 76 h 777"/>
                <a:gd name="T80" fmla="*/ 787 w 888"/>
                <a:gd name="T81" fmla="*/ 85 h 777"/>
                <a:gd name="T82" fmla="*/ 795 w 888"/>
                <a:gd name="T83" fmla="*/ 137 h 777"/>
                <a:gd name="T84" fmla="*/ 782 w 888"/>
                <a:gd name="T85" fmla="*/ 146 h 777"/>
                <a:gd name="T86" fmla="*/ 754 w 888"/>
                <a:gd name="T87" fmla="*/ 189 h 777"/>
                <a:gd name="T88" fmla="*/ 797 w 888"/>
                <a:gd name="T89" fmla="*/ 216 h 777"/>
                <a:gd name="T90" fmla="*/ 854 w 888"/>
                <a:gd name="T91" fmla="*/ 179 h 777"/>
                <a:gd name="T92" fmla="*/ 829 w 888"/>
                <a:gd name="T93" fmla="*/ 27 h 777"/>
                <a:gd name="T94" fmla="*/ 301 w 888"/>
                <a:gd name="T95" fmla="*/ 777 h 777"/>
                <a:gd name="T96" fmla="*/ 587 w 888"/>
                <a:gd name="T97" fmla="*/ 777 h 777"/>
                <a:gd name="T98" fmla="*/ 587 w 888"/>
                <a:gd name="T99" fmla="*/ 705 h 777"/>
                <a:gd name="T100" fmla="*/ 301 w 888"/>
                <a:gd name="T101" fmla="*/ 705 h 777"/>
                <a:gd name="T102" fmla="*/ 301 w 888"/>
                <a:gd name="T103" fmla="*/ 777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8" h="777">
                  <a:moveTo>
                    <a:pt x="408" y="61"/>
                  </a:moveTo>
                  <a:lnTo>
                    <a:pt x="337" y="61"/>
                  </a:lnTo>
                  <a:lnTo>
                    <a:pt x="337" y="539"/>
                  </a:lnTo>
                  <a:cubicBezTo>
                    <a:pt x="372" y="548"/>
                    <a:pt x="372" y="554"/>
                    <a:pt x="408" y="556"/>
                  </a:cubicBezTo>
                  <a:lnTo>
                    <a:pt x="408" y="61"/>
                  </a:lnTo>
                  <a:close/>
                  <a:moveTo>
                    <a:pt x="552" y="61"/>
                  </a:moveTo>
                  <a:lnTo>
                    <a:pt x="480" y="61"/>
                  </a:lnTo>
                  <a:lnTo>
                    <a:pt x="480" y="556"/>
                  </a:lnTo>
                  <a:cubicBezTo>
                    <a:pt x="516" y="554"/>
                    <a:pt x="516" y="548"/>
                    <a:pt x="552" y="539"/>
                  </a:cubicBezTo>
                  <a:lnTo>
                    <a:pt x="552" y="61"/>
                  </a:lnTo>
                  <a:close/>
                  <a:moveTo>
                    <a:pt x="829" y="27"/>
                  </a:moveTo>
                  <a:cubicBezTo>
                    <a:pt x="801" y="8"/>
                    <a:pt x="768" y="0"/>
                    <a:pt x="734" y="5"/>
                  </a:cubicBezTo>
                  <a:cubicBezTo>
                    <a:pt x="700" y="11"/>
                    <a:pt x="671" y="29"/>
                    <a:pt x="652" y="56"/>
                  </a:cubicBezTo>
                  <a:cubicBezTo>
                    <a:pt x="591" y="139"/>
                    <a:pt x="637" y="279"/>
                    <a:pt x="696" y="357"/>
                  </a:cubicBezTo>
                  <a:cubicBezTo>
                    <a:pt x="695" y="386"/>
                    <a:pt x="689" y="468"/>
                    <a:pt x="634" y="526"/>
                  </a:cubicBezTo>
                  <a:cubicBezTo>
                    <a:pt x="592" y="572"/>
                    <a:pt x="528" y="595"/>
                    <a:pt x="444" y="595"/>
                  </a:cubicBezTo>
                  <a:cubicBezTo>
                    <a:pt x="361" y="595"/>
                    <a:pt x="297" y="572"/>
                    <a:pt x="254" y="526"/>
                  </a:cubicBezTo>
                  <a:cubicBezTo>
                    <a:pt x="199" y="468"/>
                    <a:pt x="193" y="385"/>
                    <a:pt x="193" y="357"/>
                  </a:cubicBezTo>
                  <a:cubicBezTo>
                    <a:pt x="252" y="279"/>
                    <a:pt x="298" y="139"/>
                    <a:pt x="237" y="57"/>
                  </a:cubicBezTo>
                  <a:cubicBezTo>
                    <a:pt x="217" y="29"/>
                    <a:pt x="188" y="11"/>
                    <a:pt x="155" y="5"/>
                  </a:cubicBezTo>
                  <a:cubicBezTo>
                    <a:pt x="121" y="0"/>
                    <a:pt x="87" y="8"/>
                    <a:pt x="60" y="27"/>
                  </a:cubicBezTo>
                  <a:cubicBezTo>
                    <a:pt x="11" y="63"/>
                    <a:pt x="0" y="130"/>
                    <a:pt x="35" y="179"/>
                  </a:cubicBezTo>
                  <a:cubicBezTo>
                    <a:pt x="49" y="198"/>
                    <a:pt x="69" y="212"/>
                    <a:pt x="92" y="216"/>
                  </a:cubicBezTo>
                  <a:cubicBezTo>
                    <a:pt x="111" y="220"/>
                    <a:pt x="130" y="208"/>
                    <a:pt x="134" y="189"/>
                  </a:cubicBezTo>
                  <a:cubicBezTo>
                    <a:pt x="138" y="169"/>
                    <a:pt x="126" y="150"/>
                    <a:pt x="107" y="146"/>
                  </a:cubicBezTo>
                  <a:cubicBezTo>
                    <a:pt x="101" y="145"/>
                    <a:pt x="96" y="142"/>
                    <a:pt x="93" y="137"/>
                  </a:cubicBezTo>
                  <a:cubicBezTo>
                    <a:pt x="81" y="121"/>
                    <a:pt x="85" y="97"/>
                    <a:pt x="102" y="85"/>
                  </a:cubicBezTo>
                  <a:cubicBezTo>
                    <a:pt x="114" y="77"/>
                    <a:pt x="128" y="73"/>
                    <a:pt x="143" y="76"/>
                  </a:cubicBezTo>
                  <a:cubicBezTo>
                    <a:pt x="157" y="78"/>
                    <a:pt x="170" y="86"/>
                    <a:pt x="179" y="99"/>
                  </a:cubicBezTo>
                  <a:cubicBezTo>
                    <a:pt x="215" y="148"/>
                    <a:pt x="182" y="259"/>
                    <a:pt x="130" y="321"/>
                  </a:cubicBezTo>
                  <a:lnTo>
                    <a:pt x="122" y="330"/>
                  </a:lnTo>
                  <a:lnTo>
                    <a:pt x="122" y="341"/>
                  </a:lnTo>
                  <a:cubicBezTo>
                    <a:pt x="121" y="347"/>
                    <a:pt x="113" y="480"/>
                    <a:pt x="202" y="575"/>
                  </a:cubicBezTo>
                  <a:cubicBezTo>
                    <a:pt x="258" y="636"/>
                    <a:pt x="340" y="666"/>
                    <a:pt x="445" y="666"/>
                  </a:cubicBezTo>
                  <a:cubicBezTo>
                    <a:pt x="549" y="666"/>
                    <a:pt x="630" y="636"/>
                    <a:pt x="687" y="575"/>
                  </a:cubicBezTo>
                  <a:cubicBezTo>
                    <a:pt x="775" y="480"/>
                    <a:pt x="767" y="347"/>
                    <a:pt x="767" y="341"/>
                  </a:cubicBezTo>
                  <a:lnTo>
                    <a:pt x="766" y="330"/>
                  </a:lnTo>
                  <a:lnTo>
                    <a:pt x="759" y="321"/>
                  </a:lnTo>
                  <a:cubicBezTo>
                    <a:pt x="706" y="259"/>
                    <a:pt x="673" y="148"/>
                    <a:pt x="710" y="98"/>
                  </a:cubicBezTo>
                  <a:cubicBezTo>
                    <a:pt x="718" y="86"/>
                    <a:pt x="731" y="78"/>
                    <a:pt x="746" y="76"/>
                  </a:cubicBezTo>
                  <a:cubicBezTo>
                    <a:pt x="760" y="73"/>
                    <a:pt x="775" y="77"/>
                    <a:pt x="787" y="85"/>
                  </a:cubicBezTo>
                  <a:cubicBezTo>
                    <a:pt x="803" y="97"/>
                    <a:pt x="807" y="121"/>
                    <a:pt x="795" y="137"/>
                  </a:cubicBezTo>
                  <a:cubicBezTo>
                    <a:pt x="792" y="142"/>
                    <a:pt x="787" y="145"/>
                    <a:pt x="782" y="146"/>
                  </a:cubicBezTo>
                  <a:cubicBezTo>
                    <a:pt x="762" y="150"/>
                    <a:pt x="750" y="169"/>
                    <a:pt x="754" y="189"/>
                  </a:cubicBezTo>
                  <a:cubicBezTo>
                    <a:pt x="758" y="208"/>
                    <a:pt x="777" y="220"/>
                    <a:pt x="797" y="216"/>
                  </a:cubicBezTo>
                  <a:cubicBezTo>
                    <a:pt x="820" y="212"/>
                    <a:pt x="840" y="198"/>
                    <a:pt x="854" y="179"/>
                  </a:cubicBezTo>
                  <a:cubicBezTo>
                    <a:pt x="888" y="130"/>
                    <a:pt x="877" y="63"/>
                    <a:pt x="829" y="27"/>
                  </a:cubicBezTo>
                  <a:close/>
                  <a:moveTo>
                    <a:pt x="301" y="777"/>
                  </a:moveTo>
                  <a:lnTo>
                    <a:pt x="587" y="777"/>
                  </a:lnTo>
                  <a:lnTo>
                    <a:pt x="587" y="705"/>
                  </a:lnTo>
                  <a:lnTo>
                    <a:pt x="301" y="705"/>
                  </a:lnTo>
                  <a:lnTo>
                    <a:pt x="301" y="7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</p:grpSp>
      <p:sp>
        <p:nvSpPr>
          <p:cNvPr id="115" name="AutoShape 4"/>
          <p:cNvSpPr>
            <a:spLocks noChangeAspect="1" noChangeArrowheads="1" noTextEdit="1"/>
          </p:cNvSpPr>
          <p:nvPr/>
        </p:nvSpPr>
        <p:spPr bwMode="auto">
          <a:xfrm>
            <a:off x="5844301" y="1808388"/>
            <a:ext cx="918665" cy="31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6" name="Рисунок 1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185" name="TextBox 184"/>
          <p:cNvSpPr txBox="1"/>
          <p:nvPr/>
        </p:nvSpPr>
        <p:spPr>
          <a:xfrm>
            <a:off x="2169607" y="2236141"/>
            <a:ext cx="9424769" cy="18651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3200" b="1" spc="-30" dirty="0">
                <a:solidFill>
                  <a:srgbClr val="190F99"/>
                </a:solidFill>
                <a:ea typeface="Open Sans" pitchFamily="34" charset="0"/>
                <a:cs typeface="Open Sans" pitchFamily="34" charset="0"/>
              </a:rPr>
              <a:t>ВОСПИТАТЕЛЬНАЯ </a:t>
            </a:r>
            <a:r>
              <a:rPr lang="ru-RU" sz="3200" b="1" spc="-30" dirty="0" smtClean="0">
                <a:solidFill>
                  <a:srgbClr val="190F99"/>
                </a:solidFill>
                <a:ea typeface="Open Sans" pitchFamily="34" charset="0"/>
                <a:cs typeface="Open Sans" pitchFamily="34" charset="0"/>
              </a:rPr>
              <a:t>РАБОТА В </a:t>
            </a:r>
            <a:r>
              <a:rPr lang="ru-RU" sz="3200" b="1" spc="-30" dirty="0">
                <a:solidFill>
                  <a:srgbClr val="190F99"/>
                </a:solidFill>
                <a:ea typeface="Open Sans" pitchFamily="34" charset="0"/>
                <a:cs typeface="Open Sans" pitchFamily="34" charset="0"/>
              </a:rPr>
              <a:t>ШКОЛЕ</a:t>
            </a:r>
          </a:p>
          <a:p>
            <a:pPr>
              <a:lnSpc>
                <a:spcPct val="120000"/>
              </a:lnSpc>
            </a:pPr>
            <a:endParaRPr lang="ru-RU" sz="3200" b="1" spc="-30" dirty="0">
              <a:solidFill>
                <a:srgbClr val="190F99"/>
              </a:solidFill>
              <a:ea typeface="Open Sans" pitchFamily="34" charset="0"/>
              <a:cs typeface="Open Sans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3200" b="1" spc="-30" dirty="0">
                <a:solidFill>
                  <a:srgbClr val="190F99"/>
                </a:solidFill>
                <a:ea typeface="Open Sans" pitchFamily="34" charset="0"/>
                <a:cs typeface="Open Sans" pitchFamily="34" charset="0"/>
              </a:rPr>
              <a:t>НОВЫЕ ГОРИЗОНТЫ РАЗВИТИЯ</a:t>
            </a:r>
          </a:p>
        </p:txBody>
      </p:sp>
      <p:grpSp>
        <p:nvGrpSpPr>
          <p:cNvPr id="77" name="Группа 76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0" name="Рисунок 10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128" y="206471"/>
            <a:ext cx="1309679" cy="424336"/>
          </a:xfrm>
          <a:prstGeom prst="rect">
            <a:avLst/>
          </a:prstGeom>
        </p:spPr>
      </p:pic>
      <p:pic>
        <p:nvPicPr>
          <p:cNvPr id="111" name="Рисунок 1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041" y="194745"/>
            <a:ext cx="1556316" cy="43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83"/>
          <p:cNvSpPr/>
          <p:nvPr/>
        </p:nvSpPr>
        <p:spPr>
          <a:xfrm>
            <a:off x="3050" y="4184822"/>
            <a:ext cx="12188950" cy="2160428"/>
          </a:xfrm>
          <a:prstGeom prst="rect">
            <a:avLst/>
          </a:prstGeom>
          <a:solidFill>
            <a:srgbClr val="D8EBF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80" name="Прямоугольник 79"/>
          <p:cNvSpPr/>
          <p:nvPr/>
        </p:nvSpPr>
        <p:spPr>
          <a:xfrm flipH="1">
            <a:off x="1753612" y="2738368"/>
            <a:ext cx="10438387" cy="523220"/>
          </a:xfrm>
          <a:prstGeom prst="rect">
            <a:avLst/>
          </a:prstGeom>
          <a:solidFill>
            <a:srgbClr val="F5B14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81" name="Прямоугольник 80"/>
          <p:cNvSpPr/>
          <p:nvPr/>
        </p:nvSpPr>
        <p:spPr>
          <a:xfrm flipH="1">
            <a:off x="1753612" y="3368949"/>
            <a:ext cx="10438387" cy="523220"/>
          </a:xfrm>
          <a:prstGeom prst="rect">
            <a:avLst/>
          </a:prstGeom>
          <a:solidFill>
            <a:srgbClr val="F5B14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79" name="Прямоугольник 78"/>
          <p:cNvSpPr/>
          <p:nvPr/>
        </p:nvSpPr>
        <p:spPr>
          <a:xfrm flipH="1">
            <a:off x="1753613" y="2107787"/>
            <a:ext cx="10438386" cy="523220"/>
          </a:xfrm>
          <a:prstGeom prst="rect">
            <a:avLst/>
          </a:prstGeom>
          <a:solidFill>
            <a:srgbClr val="F5B14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76" name="Прямоугольник 75"/>
          <p:cNvSpPr/>
          <p:nvPr/>
        </p:nvSpPr>
        <p:spPr>
          <a:xfrm flipH="1">
            <a:off x="1" y="2107787"/>
            <a:ext cx="1753354" cy="1784382"/>
          </a:xfrm>
          <a:prstGeom prst="rect">
            <a:avLst/>
          </a:prstGeom>
          <a:solidFill>
            <a:srgbClr val="F5B14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95322" y="2107787"/>
            <a:ext cx="9580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Федеральный закон от 31.07.2020 № 304-ФЗ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«О </a:t>
            </a: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внесении изменений в Федеральный закон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«Об </a:t>
            </a: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образовании в Российской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Федерации» </a:t>
            </a: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по вопросам воспитания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обучающихся»</a:t>
            </a:r>
            <a:endParaRPr lang="ru-RU" sz="1400" dirty="0">
              <a:solidFill>
                <a:srgbClr val="0D121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95322" y="3377532"/>
            <a:ext cx="86377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Примерная программа воспитания (одобрена решением </a:t>
            </a: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федерального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учебно-методического объединения </a:t>
            </a: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по общему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образованию (</a:t>
            </a: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протокол от 2 июня 2020 г. № 2/20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84318" y="4193405"/>
            <a:ext cx="7848601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b="1" dirty="0" smtClean="0">
                <a:solidFill>
                  <a:srgbClr val="0073B8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Критерии эффективности деятельности педагогических работников </a:t>
            </a:r>
          </a:p>
          <a:p>
            <a:r>
              <a:rPr lang="ru-RU" sz="1600" b="1" dirty="0" smtClean="0">
                <a:solidFill>
                  <a:srgbClr val="0073B8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по классному руководству </a:t>
            </a:r>
            <a:r>
              <a:rPr lang="ru-RU" sz="12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(Письмо Министерства просвещения </a:t>
            </a:r>
            <a:r>
              <a:rPr lang="ru-RU" sz="12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Российской Федерации </a:t>
            </a:r>
            <a:r>
              <a:rPr lang="ru-RU" sz="12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от </a:t>
            </a:r>
            <a:r>
              <a:rPr lang="ru-RU" sz="12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12 мая </a:t>
            </a:r>
            <a:r>
              <a:rPr lang="ru-RU" sz="12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2020 г. </a:t>
            </a:r>
            <a:r>
              <a:rPr lang="ru-RU" sz="12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№</a:t>
            </a:r>
            <a:r>
              <a:rPr lang="ru-RU" sz="12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 ВБ-1011/08 </a:t>
            </a:r>
            <a:r>
              <a:rPr lang="ru-RU" sz="12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«О </a:t>
            </a:r>
            <a:r>
              <a:rPr lang="ru-RU" sz="12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методических </a:t>
            </a:r>
            <a:r>
              <a:rPr lang="ru-RU" sz="12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рекомендациях»)</a:t>
            </a:r>
            <a:endParaRPr lang="ru-RU" sz="1200" dirty="0">
              <a:solidFill>
                <a:srgbClr val="0D121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>
              <a:lnSpc>
                <a:spcPct val="85000"/>
              </a:lnSpc>
            </a:pPr>
            <a:endParaRPr lang="ru-RU" sz="1600" dirty="0">
              <a:solidFill>
                <a:srgbClr val="FF00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50246" y="4964759"/>
            <a:ext cx="79775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1400" dirty="0"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I</a:t>
            </a:r>
            <a:r>
              <a: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–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сформированность знаний, представлений о системе ценностей гражданина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России</a:t>
            </a:r>
            <a:endParaRPr lang="ru-RU" sz="1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1400" dirty="0" smtClean="0"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II</a:t>
            </a:r>
            <a:r>
              <a:rPr lang="en-US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–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сформированность позитивной внутренней позиции личности обучающихся в отношении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системы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ценностей гражданина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России</a:t>
            </a:r>
          </a:p>
          <a:p>
            <a:pPr>
              <a:spcBef>
                <a:spcPts val="1200"/>
              </a:spcBef>
            </a:pPr>
            <a:r>
              <a:rPr lang="en-US" sz="1400" dirty="0"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III</a:t>
            </a:r>
            <a:r>
              <a: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–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наличие опыта деятельности на основе системы ценностей гражданина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России</a:t>
            </a:r>
            <a:endParaRPr lang="ru-RU" sz="1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5322" y="2738368"/>
            <a:ext cx="7951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Письмо Министерства просвещения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Российской Федерации </a:t>
            </a: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от 12 мая 2020 г.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№</a:t>
            </a: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 ВБ-1011/08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«О </a:t>
            </a:r>
            <a:r>
              <a:rPr lang="ru-RU" sz="1400" dirty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методических </a:t>
            </a:r>
            <a:r>
              <a:rPr lang="ru-RU" sz="1400" dirty="0" smtClean="0">
                <a:solidFill>
                  <a:srgbClr val="0D121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рекомендациях»</a:t>
            </a:r>
            <a:endParaRPr lang="ru-RU" sz="1400" dirty="0">
              <a:solidFill>
                <a:srgbClr val="0D121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873319" y="352674"/>
            <a:ext cx="10029387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b="1" dirty="0" smtClean="0">
                <a:solidFill>
                  <a:srgbClr val="2D2B8D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ВОСПИТАТЕЛЬ – «ФЕДЕРАЛЬНАЯ ФУНКЦИЯ»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54" name="Номер слайда 2"/>
          <p:cNvSpPr>
            <a:spLocks noGrp="1"/>
          </p:cNvSpPr>
          <p:nvPr>
            <p:ph type="sldNum" idx="12"/>
          </p:nvPr>
        </p:nvSpPr>
        <p:spPr>
          <a:xfrm>
            <a:off x="11312783" y="161008"/>
            <a:ext cx="719403" cy="356659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2D2B8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Группа 55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71" name="Прямая соединительная линия 70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1" y="1029098"/>
            <a:ext cx="12188950" cy="791464"/>
          </a:xfrm>
          <a:prstGeom prst="rect">
            <a:avLst/>
          </a:prstGeom>
          <a:solidFill>
            <a:srgbClr val="D8EBF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-3051" y="1029097"/>
            <a:ext cx="1753613" cy="791465"/>
          </a:xfrm>
          <a:prstGeom prst="rect">
            <a:avLst/>
          </a:prstGeom>
          <a:solidFill>
            <a:srgbClr val="40A7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75" name="TextBox 74"/>
          <p:cNvSpPr txBox="1"/>
          <p:nvPr/>
        </p:nvSpPr>
        <p:spPr>
          <a:xfrm>
            <a:off x="1895322" y="1151343"/>
            <a:ext cx="8741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Классное руководство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– особый вид педагогической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деятельности, </a:t>
            </a:r>
          </a:p>
          <a:p>
            <a:pPr lvl="0"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направленный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на решение задач воспитания и социализации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обучающихся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51202" name="Picture 2" descr="G:\2019\ПРОСВЕЩЕНИЕ\2020\NEW\2_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09" y="2396280"/>
            <a:ext cx="1070461" cy="118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20" y="4522750"/>
            <a:ext cx="3544529" cy="1553749"/>
          </a:xfrm>
          <a:prstGeom prst="rect">
            <a:avLst/>
          </a:prstGeom>
        </p:spPr>
      </p:pic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245175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89738" y="6373039"/>
            <a:ext cx="94380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hlinkClick r:id="rId5"/>
              </a:rPr>
              <a:t>http://www.instrao.ru/index.php/novosti-i-anonsy/novosti/item/3569-k-avgustovskim-pedsovetam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80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Прямоугольник 69"/>
          <p:cNvSpPr/>
          <p:nvPr/>
        </p:nvSpPr>
        <p:spPr>
          <a:xfrm>
            <a:off x="-11485" y="1157428"/>
            <a:ext cx="12188950" cy="4786183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7257534" y="2808220"/>
            <a:ext cx="4575385" cy="342093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95000"/>
              </a:lnSpc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endParaRPr lang="ru-RU" sz="1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lnSpc>
                <a:spcPct val="95000"/>
              </a:lnSpc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Пособия знакомят учеников с миром </a:t>
            </a:r>
            <a:r>
              <a:rPr lang="ru-RU" sz="14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волонтёрства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, основными направлениями и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принципами добровольчества</a:t>
            </a:r>
          </a:p>
          <a:p>
            <a:pPr marL="285750" indent="-285750">
              <a:lnSpc>
                <a:spcPct val="95000"/>
              </a:lnSpc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endParaRPr lang="ru-RU" sz="1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Освоить и применить на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практике помогут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тематические настольные игры и социальные </a:t>
            </a:r>
            <a:r>
              <a:rPr lang="ru-RU" sz="14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квесты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для учащихся основной школы,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которые представлены в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пособиях </a:t>
            </a: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endParaRPr lang="ru-RU" sz="1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lnSpc>
                <a:spcPct val="95000"/>
              </a:lnSpc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Старшеклассникам практические задания помогут определить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свои интересы, выбрать направления волонтёрской работы, оценить перспективы  разработки собственных волонтерских проектов</a:t>
            </a:r>
          </a:p>
          <a:p>
            <a:pPr marL="285750" indent="-285750">
              <a:lnSpc>
                <a:spcPct val="95000"/>
              </a:lnSpc>
              <a:buClr>
                <a:srgbClr val="0073B8"/>
              </a:buClr>
              <a:buSzPct val="66000"/>
              <a:buFont typeface="Franklin Gothic Book" pitchFamily="34" charset="0"/>
              <a:buChar char="►"/>
            </a:pPr>
            <a:endParaRPr lang="ru-RU" sz="1400" dirty="0" smtClean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44875" y="3245707"/>
            <a:ext cx="6794383" cy="2854921"/>
            <a:chOff x="244876" y="3509438"/>
            <a:chExt cx="6245156" cy="2624142"/>
          </a:xfrm>
        </p:grpSpPr>
        <p:pic>
          <p:nvPicPr>
            <p:cNvPr id="26" name="Picture 3" descr="C:\Users\KAsmerzaeva\Desktop\0028793_550.jpe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684" y="3509438"/>
              <a:ext cx="1994348" cy="2624142"/>
            </a:xfrm>
            <a:prstGeom prst="rect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Изображение Школа волонтёра. 5-7 классы. Учебное пособие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76" y="3509438"/>
              <a:ext cx="1994348" cy="2624142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0280" y="3511176"/>
              <a:ext cx="1994348" cy="2622404"/>
            </a:xfrm>
            <a:prstGeom prst="rect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  <a:effectLst/>
          </p:spPr>
        </p:pic>
      </p:grpSp>
      <p:sp>
        <p:nvSpPr>
          <p:cNvPr id="48" name="Номер слайда 2"/>
          <p:cNvSpPr>
            <a:spLocks noGrp="1"/>
          </p:cNvSpPr>
          <p:nvPr>
            <p:ph type="sldNum" idx="12"/>
          </p:nvPr>
        </p:nvSpPr>
        <p:spPr>
          <a:xfrm>
            <a:off x="11312783" y="161008"/>
            <a:ext cx="719403" cy="356659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2D2B8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52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67" name="Прямая соединительная линия 66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873319" y="352674"/>
            <a:ext cx="10029387" cy="40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sz="2400" b="1" dirty="0" smtClean="0">
                <a:solidFill>
                  <a:srgbClr val="002060"/>
                </a:solidFill>
                <a:ea typeface="Open Sans Condensed" pitchFamily="34" charset="0"/>
                <a:cs typeface="Open Sans Condensed" pitchFamily="34" charset="0"/>
              </a:rPr>
              <a:t>ВОЛОНТЁРСТВО – ПУТЬ К ЛИЧНОСТНОМУ РАЗВИТИЮ ЧЕЛОВЕКА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-11485" y="1448611"/>
            <a:ext cx="12188950" cy="1068426"/>
          </a:xfrm>
          <a:prstGeom prst="rect">
            <a:avLst/>
          </a:prstGeom>
          <a:solidFill>
            <a:srgbClr val="F5B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                   «</a:t>
            </a:r>
            <a:r>
              <a:rPr lang="ru-RU" sz="1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Очень важно, что действительно массовым становится волонтерское движение, которое </a:t>
            </a:r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объединяет </a:t>
            </a:r>
            <a:r>
              <a:rPr lang="ru-RU" sz="1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школьников, </a:t>
            </a:r>
            <a:endParaRPr lang="ru-RU" sz="1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ru-RU" sz="1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                  студентов </a:t>
            </a:r>
            <a:r>
              <a:rPr lang="ru-RU" sz="1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и вообще людей разных поколений и возрастов»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/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В.В. Путин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86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-3051" y="2392077"/>
            <a:ext cx="12192000" cy="4061254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28" name="Номер слайда 2"/>
          <p:cNvSpPr txBox="1">
            <a:spLocks/>
          </p:cNvSpPr>
          <p:nvPr/>
        </p:nvSpPr>
        <p:spPr>
          <a:xfrm>
            <a:off x="11312783" y="161008"/>
            <a:ext cx="719403" cy="356659"/>
          </a:xfrm>
          <a:prstGeom prst="rect">
            <a:avLst/>
          </a:prstGeom>
        </p:spPr>
        <p:txBody>
          <a:bodyPr vert="horz" lIns="91425" tIns="91425" rIns="91425" bIns="91425" rtlCol="0" anchor="ctr" anchorCtr="0">
            <a:no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00000000-1234-1234-1234-123412341234}" type="slidenum">
              <a:rPr lang="en" sz="1600" smtClean="0">
                <a:solidFill>
                  <a:srgbClr val="2D2B8D"/>
                </a:solidFill>
                <a:latin typeface="Calibri" pitchFamily="34" charset="0"/>
              </a:rPr>
              <a:pPr>
                <a:defRPr/>
              </a:pPr>
              <a:t>27</a:t>
            </a:fld>
            <a:endParaRPr lang="en" sz="1600" dirty="0">
              <a:solidFill>
                <a:srgbClr val="2D2B8D"/>
              </a:solidFill>
              <a:latin typeface="Calibri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62" name="Прямая соединительная линия 61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2011050" y="145866"/>
            <a:ext cx="10029387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sz="2800" b="1" dirty="0" smtClean="0">
                <a:solidFill>
                  <a:srgbClr val="2D2B8D"/>
                </a:solidFill>
                <a:ea typeface="Open Sans Condensed" pitchFamily="34" charset="0"/>
                <a:cs typeface="Open Sans Condensed" pitchFamily="34" charset="0"/>
              </a:rPr>
              <a:t>ПАТРИОТИЧЕСКОЕ ВОСПИТАНИЕ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5"/>
          <a:stretch/>
        </p:blipFill>
        <p:spPr>
          <a:xfrm>
            <a:off x="370240" y="1435612"/>
            <a:ext cx="2619786" cy="38511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Прямоугольник 33"/>
          <p:cNvSpPr/>
          <p:nvPr/>
        </p:nvSpPr>
        <p:spPr>
          <a:xfrm>
            <a:off x="3532479" y="1648292"/>
            <a:ext cx="8370227" cy="2985433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b="1" dirty="0">
                <a:solidFill>
                  <a:schemeClr val="tx1"/>
                </a:solidFill>
                <a:ea typeface="Open Sans" pitchFamily="34" charset="0"/>
                <a:cs typeface="Open Sans" pitchFamily="34" charset="0"/>
              </a:rPr>
              <a:t>Пособие для старшеклассников «Наша Конституция» в доходчивой форме рассказывает об истории конституций нашей страны, причинах совершенствования  Конституции 1993 </a:t>
            </a:r>
            <a:r>
              <a:rPr lang="ru-RU" sz="1400" b="1" dirty="0" smtClean="0">
                <a:solidFill>
                  <a:schemeClr val="tx1"/>
                </a:solidFill>
                <a:ea typeface="Open Sans" pitchFamily="34" charset="0"/>
                <a:cs typeface="Open Sans" pitchFamily="34" charset="0"/>
              </a:rPr>
              <a:t>года</a:t>
            </a:r>
            <a:endParaRPr lang="en-US" sz="1400" b="1" dirty="0">
              <a:solidFill>
                <a:schemeClr val="tx1"/>
              </a:solidFill>
              <a:ea typeface="Open Sans" pitchFamily="34" charset="0"/>
              <a:cs typeface="Open Sans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400" b="1" dirty="0">
                <a:solidFill>
                  <a:schemeClr val="tx1"/>
                </a:solidFill>
                <a:ea typeface="Open Sans" pitchFamily="34" charset="0"/>
                <a:cs typeface="Open Sans" pitchFamily="34" charset="0"/>
              </a:rPr>
              <a:t>В пособии раскрываются поправки, внесенные в Конституцию в результате общенародного голосования  летом 2020 года и их роль в укреплении современного российского государства и его институтов,</a:t>
            </a:r>
            <a:r>
              <a:rPr lang="en-US" sz="1400" b="1" dirty="0">
                <a:solidFill>
                  <a:schemeClr val="tx1"/>
                </a:solidFill>
                <a:ea typeface="Open Sans" pitchFamily="34" charset="0"/>
                <a:cs typeface="Open Sans" pitchFamily="34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ea typeface="Open Sans" pitchFamily="34" charset="0"/>
                <a:cs typeface="Open Sans" pitchFamily="34" charset="0"/>
              </a:rPr>
              <a:t>сохранении наших культурных и духовных ценностей. Также на конкретных примерах показывается, как закрепленные в Конституции социальные гарантии будут  способствовать  повышению жизненного уровня и уверенности в будущем для граждан нашей </a:t>
            </a:r>
            <a:r>
              <a:rPr lang="ru-RU" sz="1400" b="1" dirty="0" smtClean="0">
                <a:solidFill>
                  <a:schemeClr val="tx1"/>
                </a:solidFill>
                <a:ea typeface="Open Sans" pitchFamily="34" charset="0"/>
                <a:cs typeface="Open Sans" pitchFamily="34" charset="0"/>
              </a:rPr>
              <a:t>страны</a:t>
            </a:r>
            <a:endParaRPr lang="en-US" sz="1400" b="1" dirty="0" smtClean="0">
              <a:solidFill>
                <a:schemeClr val="tx1"/>
              </a:solidFill>
              <a:ea typeface="Open Sans" pitchFamily="34" charset="0"/>
              <a:cs typeface="Open Sans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400" b="1" dirty="0" smtClean="0">
                <a:solidFill>
                  <a:schemeClr val="tx1"/>
                </a:solidFill>
                <a:ea typeface="Open Sans" pitchFamily="34" charset="0"/>
                <a:cs typeface="Open Sans" pitchFamily="34" charset="0"/>
              </a:rPr>
              <a:t>Пособие </a:t>
            </a:r>
            <a:r>
              <a:rPr lang="ru-RU" sz="1400" b="1" dirty="0">
                <a:solidFill>
                  <a:schemeClr val="tx1"/>
                </a:solidFill>
                <a:ea typeface="Open Sans" pitchFamily="34" charset="0"/>
                <a:cs typeface="Open Sans" pitchFamily="34" charset="0"/>
              </a:rPr>
              <a:t>содержит вопросы и задания, способствующие не только знакомству с поправками  в Конституцию, но и практическим навыкам использования ее положений. Пособие предназначено как для использования на уроках обществознания, права, истории, так и для проведения внеурочных </a:t>
            </a:r>
            <a:r>
              <a:rPr lang="ru-RU" sz="1400" b="1" dirty="0" smtClean="0">
                <a:solidFill>
                  <a:schemeClr val="tx1"/>
                </a:solidFill>
                <a:ea typeface="Open Sans" pitchFamily="34" charset="0"/>
                <a:cs typeface="Open Sans" pitchFamily="34" charset="0"/>
              </a:rPr>
              <a:t>мероприятий</a:t>
            </a:r>
            <a:endParaRPr lang="ru-RU" sz="1400" b="1" dirty="0">
              <a:solidFill>
                <a:schemeClr val="tx1"/>
              </a:solidFill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41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-3051" y="2392077"/>
            <a:ext cx="12188950" cy="4061254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pic>
        <p:nvPicPr>
          <p:cNvPr id="20482" name="Picture 2" descr="https://www.ukazka.ru/img/g/uk424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562" y="875930"/>
            <a:ext cx="2466127" cy="3299160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Страницы Великой Побед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39" y="2786495"/>
            <a:ext cx="2469551" cy="3299160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Изображение Детям о Великой Отечественной войн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677" y="2786495"/>
            <a:ext cx="2465373" cy="3299161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s1.lot.aystatic.by/550x510/30/629/5026/5026629030_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304" y="875930"/>
            <a:ext cx="2465373" cy="3299161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4678" y="1050543"/>
            <a:ext cx="549860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Книги помогут рассказать  об основных сражениях Великой Отечественной войны,  показать редкие архивные фотографии и  познакомить с лучшими художественными произведениями  детей дошкольного и младшего школьного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возраста</a:t>
            </a:r>
            <a:endParaRPr lang="ru-RU" sz="1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0561" y="4311471"/>
            <a:ext cx="58921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Книги расскажут старшеклассникам  о фундаментальной проблеме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становления российского народа как исторической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общности, обладающей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общими ценностями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и идентичностью</a:t>
            </a:r>
          </a:p>
          <a:p>
            <a:endParaRPr lang="ru-RU" sz="1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Благодаря уникальной научно-исторической реконструкций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предвоенных лет Европы,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сделанной </a:t>
            </a:r>
            <a:r>
              <a:rPr lang="ru-RU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на основе более 1000 исторических монографий, статей и архивных </a:t>
            </a:r>
            <a:r>
              <a:rPr lang="ru-RU" sz="14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документов можно получить ответы на многие сложные вопросы</a:t>
            </a:r>
            <a:endParaRPr lang="ru-RU" sz="1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8" name="Номер слайда 2"/>
          <p:cNvSpPr txBox="1">
            <a:spLocks/>
          </p:cNvSpPr>
          <p:nvPr/>
        </p:nvSpPr>
        <p:spPr>
          <a:xfrm>
            <a:off x="11312783" y="161008"/>
            <a:ext cx="719403" cy="356659"/>
          </a:xfrm>
          <a:prstGeom prst="rect">
            <a:avLst/>
          </a:prstGeom>
        </p:spPr>
        <p:txBody>
          <a:bodyPr vert="horz" lIns="91425" tIns="91425" rIns="91425" bIns="91425" rtlCol="0" anchor="ctr" anchorCtr="0">
            <a:no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00000000-1234-1234-1234-123412341234}" type="slidenum">
              <a:rPr lang="en" sz="1600" smtClean="0">
                <a:solidFill>
                  <a:srgbClr val="2D2B8D"/>
                </a:solidFill>
                <a:latin typeface="Calibri" pitchFamily="34" charset="0"/>
              </a:rPr>
              <a:pPr>
                <a:defRPr/>
              </a:pPr>
              <a:t>28</a:t>
            </a:fld>
            <a:endParaRPr lang="en" sz="1600" dirty="0">
              <a:solidFill>
                <a:srgbClr val="2D2B8D"/>
              </a:solidFill>
              <a:latin typeface="Calibri" pitchFamily="34" charset="0"/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686183" y="134727"/>
            <a:ext cx="4707552" cy="40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sz="2400" b="1" dirty="0" smtClean="0">
                <a:solidFill>
                  <a:srgbClr val="002060"/>
                </a:solidFill>
                <a:ea typeface="Open Sans Condensed" pitchFamily="34" charset="0"/>
                <a:cs typeface="Open Sans Condensed" pitchFamily="34" charset="0"/>
              </a:rPr>
              <a:t>ПАТРИОТИЧЕСКОЕ ВОСПИТАНИЕ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388362" y="161008"/>
            <a:ext cx="762666" cy="251456"/>
            <a:chOff x="254665" y="195486"/>
            <a:chExt cx="951720" cy="329081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60" name="Рисунок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470" y="146458"/>
            <a:ext cx="821005" cy="266006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41" y="157387"/>
            <a:ext cx="975616" cy="27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02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1" y="1655805"/>
            <a:ext cx="12188950" cy="4786183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1029098"/>
            <a:ext cx="12188950" cy="494902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1" name="TextBox 30"/>
          <p:cNvSpPr txBox="1"/>
          <p:nvPr/>
        </p:nvSpPr>
        <p:spPr>
          <a:xfrm>
            <a:off x="1895322" y="1093677"/>
            <a:ext cx="889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ВНЕУРОЧНАЯ ДЕЯТЕЛЬНОСТЬ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-3051" y="1029098"/>
            <a:ext cx="1753613" cy="494902"/>
          </a:xfrm>
          <a:prstGeom prst="rect">
            <a:avLst/>
          </a:prstGeom>
          <a:solidFill>
            <a:srgbClr val="40A7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55" name="Прямоугольник 54"/>
          <p:cNvSpPr/>
          <p:nvPr/>
        </p:nvSpPr>
        <p:spPr>
          <a:xfrm>
            <a:off x="3991934" y="1918704"/>
            <a:ext cx="7680550" cy="3590727"/>
          </a:xfrm>
          <a:prstGeom prst="rect">
            <a:avLst/>
          </a:prstGeom>
        </p:spPr>
        <p:txBody>
          <a:bodyPr wrap="square" lIns="0" tIns="45720" rIns="91440" bIns="45720">
            <a:spAutoFit/>
          </a:bodyPr>
          <a:lstStyle/>
          <a:p>
            <a:pPr marL="285750" indent="-285750" defTabSz="914377"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подготовка подростков к самостоятельной, осознанной и ответственной жизни</a:t>
            </a:r>
          </a:p>
          <a:p>
            <a:pPr marL="285750" indent="-285750" defTabSz="914377"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создание возможностей для устойчивого развития личности</a:t>
            </a:r>
          </a:p>
          <a:p>
            <a:pPr marL="285750" indent="-285750" defTabSz="914377"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мотивация молодёжи к активной жизненной позиции</a:t>
            </a:r>
          </a:p>
          <a:p>
            <a:pPr marL="285750" indent="-285750" defTabSz="914377"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передача «ключей» к успешной жизни</a:t>
            </a:r>
          </a:p>
          <a:p>
            <a:pPr marL="285750" indent="-285750" defTabSz="914377"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раскрытие потенциала и профессиональная востребованность молодёжи</a:t>
            </a:r>
          </a:p>
          <a:p>
            <a:pPr marL="285750" indent="-285750" defTabSz="914377"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освоение социальных и профессиональных навыков</a:t>
            </a:r>
          </a:p>
          <a:p>
            <a:pPr marL="285750" indent="-285750" defTabSz="914377"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развитие директоров и учителей-преподавателей, формирование в школе атмосферы партнёрства</a:t>
            </a:r>
          </a:p>
          <a:p>
            <a:pPr marL="285750" indent="-285750" defTabSz="914377"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выявление и поддержка лидеров</a:t>
            </a:r>
          </a:p>
          <a:p>
            <a:pPr marL="285750" indent="-285750" defTabSz="914377">
              <a:spcBef>
                <a:spcPts val="1067"/>
              </a:spcBef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создание сообщества лидеров, готовых развиваться личностно и служить во благо развития и процветания России 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4431075" y="5659343"/>
            <a:ext cx="6664647" cy="502573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1333" dirty="0">
                <a:solidFill>
                  <a:srgbClr val="0073B8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Пособие может быть использовано  классными руководителями, </a:t>
            </a:r>
          </a:p>
          <a:p>
            <a:r>
              <a:rPr lang="ru-RU" sz="1333" dirty="0">
                <a:solidFill>
                  <a:srgbClr val="0073B8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педагогами-психологами</a:t>
            </a: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933" y="5714236"/>
            <a:ext cx="437016" cy="416324"/>
          </a:xfrm>
          <a:prstGeom prst="rect">
            <a:avLst/>
          </a:prstGeom>
        </p:spPr>
      </p:pic>
      <p:pic>
        <p:nvPicPr>
          <p:cNvPr id="60" name="Picture 4" descr="Изображение &quot;Я - лидер нового поколения&quot;. Учебное пособ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1" y="1993558"/>
            <a:ext cx="3124532" cy="4130992"/>
          </a:xfrm>
          <a:prstGeom prst="rect">
            <a:avLst/>
          </a:prstGeom>
          <a:noFill/>
          <a:ln w="12700"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Номер слайда 2"/>
          <p:cNvSpPr txBox="1">
            <a:spLocks/>
          </p:cNvSpPr>
          <p:nvPr/>
        </p:nvSpPr>
        <p:spPr>
          <a:xfrm>
            <a:off x="11312783" y="161008"/>
            <a:ext cx="719403" cy="356659"/>
          </a:xfrm>
          <a:prstGeom prst="rect">
            <a:avLst/>
          </a:prstGeom>
        </p:spPr>
        <p:txBody>
          <a:bodyPr vert="horz" lIns="91425" tIns="91425" rIns="91425" bIns="91425" rtlCol="0" anchor="ctr" anchorCtr="0">
            <a:no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00000000-1234-1234-1234-123412341234}" type="slidenum">
              <a:rPr lang="en" sz="1600" smtClean="0">
                <a:solidFill>
                  <a:srgbClr val="2D2B8D"/>
                </a:solidFill>
                <a:latin typeface="Calibri" pitchFamily="34" charset="0"/>
              </a:rPr>
              <a:pPr>
                <a:defRPr/>
              </a:pPr>
              <a:t>29</a:t>
            </a:fld>
            <a:endParaRPr lang="en" sz="1600" dirty="0">
              <a:solidFill>
                <a:srgbClr val="2D2B8D"/>
              </a:solidFill>
              <a:latin typeface="Calibri" pitchFamily="34" charset="0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Группа 53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73" name="Прямая соединительная линия 72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852252" y="199013"/>
            <a:ext cx="1002938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sz="2400" b="1" dirty="0" smtClean="0">
                <a:solidFill>
                  <a:srgbClr val="002060"/>
                </a:solidFill>
                <a:ea typeface="Open Sans Condensed" pitchFamily="34" charset="0"/>
                <a:cs typeface="Open Sans Condensed" pitchFamily="34" charset="0"/>
              </a:rPr>
              <a:t>РАЗВИТИЕ ЛИЧНОСТНОГО ПОТЕНЦИАЛА УЧАЩЕГОСЯ. </a:t>
            </a:r>
            <a:endParaRPr lang="en-US" sz="2400" b="1" dirty="0" smtClean="0">
              <a:solidFill>
                <a:srgbClr val="002060"/>
              </a:solidFill>
              <a:ea typeface="Open Sans Condensed" pitchFamily="34" charset="0"/>
              <a:cs typeface="Open Sans Condensed" pitchFamily="34" charset="0"/>
            </a:endParaRPr>
          </a:p>
          <a:p>
            <a:pPr lvl="0">
              <a:lnSpc>
                <a:spcPct val="85000"/>
              </a:lnSpc>
              <a:defRPr/>
            </a:pPr>
            <a:r>
              <a:rPr lang="ru-RU" sz="2400" b="1" dirty="0" smtClean="0">
                <a:solidFill>
                  <a:srgbClr val="002060"/>
                </a:solidFill>
                <a:ea typeface="Open Sans Condensed" pitchFamily="34" charset="0"/>
                <a:cs typeface="Open Sans Condensed" pitchFamily="34" charset="0"/>
              </a:rPr>
              <a:t>Я-ЛИДЕР НОВОГО ПОКОЛЕНИЯ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45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3116" y="105821"/>
            <a:ext cx="11998884" cy="648642"/>
          </a:xfrm>
        </p:spPr>
        <p:txBody>
          <a:bodyPr/>
          <a:lstStyle/>
          <a:p>
            <a:r>
              <a:rPr lang="ru-RU" sz="2400" dirty="0" smtClean="0"/>
              <a:t>МЕЖДУНАРОДНАЯ ПРОГРАММА ПО ОЦЕНКЕ  ОБРАЗОВАТЕЛЬНЫХ ДОСТИЖЕНИЙ УЧАЩИХСЯ PISA  (</a:t>
            </a:r>
            <a:r>
              <a:rPr lang="ru-RU" sz="2400" i="1" dirty="0" err="1"/>
              <a:t>Programme</a:t>
            </a:r>
            <a:r>
              <a:rPr lang="ru-RU" sz="2400" i="1" dirty="0"/>
              <a:t> </a:t>
            </a:r>
            <a:r>
              <a:rPr lang="ru-RU" sz="2400" i="1" dirty="0" err="1"/>
              <a:t>for</a:t>
            </a:r>
            <a:r>
              <a:rPr lang="ru-RU" sz="2400" i="1" dirty="0"/>
              <a:t> </a:t>
            </a:r>
            <a:r>
              <a:rPr lang="ru-RU" sz="2400" i="1" dirty="0" err="1"/>
              <a:t>International</a:t>
            </a:r>
            <a:r>
              <a:rPr lang="ru-RU" sz="2400" i="1" dirty="0"/>
              <a:t> </a:t>
            </a:r>
            <a:r>
              <a:rPr lang="ru-RU" sz="2400" i="1" dirty="0" err="1"/>
              <a:t>Student</a:t>
            </a:r>
            <a:r>
              <a:rPr lang="ru-RU" sz="2400" i="1" dirty="0"/>
              <a:t> </a:t>
            </a:r>
            <a:r>
              <a:rPr lang="ru-RU" sz="2400" i="1" dirty="0" err="1"/>
              <a:t>Assessment</a:t>
            </a:r>
            <a:r>
              <a:rPr lang="ru-RU" sz="2400" dirty="0"/>
              <a:t>)</a:t>
            </a:r>
          </a:p>
        </p:txBody>
      </p:sp>
      <p:sp>
        <p:nvSpPr>
          <p:cNvPr id="6" name="object 4"/>
          <p:cNvSpPr txBox="1"/>
          <p:nvPr/>
        </p:nvSpPr>
        <p:spPr>
          <a:xfrm>
            <a:off x="822890" y="1153954"/>
            <a:ext cx="10739336" cy="5150982"/>
          </a:xfrm>
          <a:prstGeom prst="rect">
            <a:avLst/>
          </a:prstGeom>
        </p:spPr>
        <p:txBody>
          <a:bodyPr vert="horz" wrap="square" lIns="0" tIns="16086" rIns="0" bIns="0" rtlCol="0">
            <a:spAutoFit/>
          </a:bodyPr>
          <a:lstStyle/>
          <a:p>
            <a:pPr marL="258227" marR="1046454" indent="-241294">
              <a:spcBef>
                <a:spcPts val="127"/>
              </a:spcBef>
              <a:buFont typeface="Wingdings"/>
              <a:buChar char=""/>
              <a:tabLst>
                <a:tab pos="259074" algn="l"/>
              </a:tabLst>
            </a:pPr>
            <a:r>
              <a:rPr sz="2400" b="1" spc="-133" dirty="0" err="1" smtClean="0">
                <a:latin typeface="Calibri" pitchFamily="34" charset="0"/>
                <a:cs typeface="Trebuchet MS"/>
              </a:rPr>
              <a:t>Цель</a:t>
            </a:r>
            <a:r>
              <a:rPr lang="ru-RU" sz="2400" b="1" spc="-133" dirty="0" smtClean="0">
                <a:latin typeface="Calibri" pitchFamily="34" charset="0"/>
                <a:cs typeface="Trebuchet MS"/>
              </a:rPr>
              <a:t>   </a:t>
            </a:r>
            <a:r>
              <a:rPr sz="2400" b="1" spc="-133" dirty="0" smtClean="0">
                <a:latin typeface="Calibri" pitchFamily="34" charset="0"/>
                <a:cs typeface="Trebuchet MS"/>
              </a:rPr>
              <a:t> </a:t>
            </a:r>
            <a:r>
              <a:rPr lang="ru-RU" sz="2400" b="1" spc="-133" dirty="0" smtClean="0">
                <a:latin typeface="Cambria Math"/>
                <a:ea typeface="Cambria Math"/>
                <a:cs typeface="Trebuchet MS"/>
              </a:rPr>
              <a:t>̶</a:t>
            </a:r>
            <a:r>
              <a:rPr sz="2400" b="1" spc="-133" dirty="0" smtClean="0">
                <a:latin typeface="Calibri" pitchFamily="34" charset="0"/>
                <a:cs typeface="Trebuchet MS"/>
              </a:rPr>
              <a:t> </a:t>
            </a:r>
            <a:r>
              <a:rPr sz="2400" i="1" spc="-100" dirty="0">
                <a:latin typeface="Calibri" pitchFamily="34" charset="0"/>
                <a:cs typeface="Trebuchet MS"/>
              </a:rPr>
              <a:t>оценка </a:t>
            </a:r>
            <a:r>
              <a:rPr sz="2400" i="1" spc="-113" dirty="0">
                <a:latin typeface="Calibri" pitchFamily="34" charset="0"/>
                <a:cs typeface="Trebuchet MS"/>
              </a:rPr>
              <a:t>функциональной </a:t>
            </a:r>
            <a:r>
              <a:rPr sz="2400" i="1" spc="-100" dirty="0">
                <a:latin typeface="Calibri" pitchFamily="34" charset="0"/>
                <a:cs typeface="Trebuchet MS"/>
              </a:rPr>
              <a:t>грамотности </a:t>
            </a:r>
            <a:r>
              <a:rPr sz="2400" i="1" spc="-113" dirty="0">
                <a:latin typeface="Calibri" pitchFamily="34" charset="0"/>
                <a:cs typeface="Trebuchet MS"/>
              </a:rPr>
              <a:t>15-летних </a:t>
            </a:r>
            <a:r>
              <a:rPr sz="2400" i="1" spc="-133" dirty="0">
                <a:latin typeface="Calibri" pitchFamily="34" charset="0"/>
                <a:cs typeface="Trebuchet MS"/>
              </a:rPr>
              <a:t>учащихся в </a:t>
            </a:r>
            <a:r>
              <a:rPr sz="2400" i="1" spc="-113" dirty="0">
                <a:latin typeface="Calibri" pitchFamily="34" charset="0"/>
                <a:cs typeface="Trebuchet MS"/>
              </a:rPr>
              <a:t>области  </a:t>
            </a:r>
            <a:r>
              <a:rPr sz="2400" i="1" spc="-127" dirty="0">
                <a:latin typeface="Calibri" pitchFamily="34" charset="0"/>
                <a:cs typeface="Trebuchet MS"/>
              </a:rPr>
              <a:t>математики, </a:t>
            </a:r>
            <a:r>
              <a:rPr sz="2400" i="1" spc="-120" dirty="0">
                <a:latin typeface="Calibri" pitchFamily="34" charset="0"/>
                <a:cs typeface="Trebuchet MS"/>
              </a:rPr>
              <a:t>чтения и</a:t>
            </a:r>
            <a:r>
              <a:rPr sz="2400" i="1" spc="-160" dirty="0">
                <a:latin typeface="Calibri" pitchFamily="34" charset="0"/>
                <a:cs typeface="Trebuchet MS"/>
              </a:rPr>
              <a:t> </a:t>
            </a:r>
            <a:r>
              <a:rPr sz="2400" i="1" spc="-100" dirty="0" smtClean="0">
                <a:latin typeface="Calibri" pitchFamily="34" charset="0"/>
                <a:cs typeface="Trebuchet MS"/>
              </a:rPr>
              <a:t>естествознания</a:t>
            </a:r>
            <a:endParaRPr lang="ru-RU" sz="2400" i="1" spc="-100" dirty="0" smtClean="0">
              <a:latin typeface="Calibri" pitchFamily="34" charset="0"/>
              <a:cs typeface="Trebuchet MS"/>
            </a:endParaRPr>
          </a:p>
          <a:p>
            <a:pPr marL="258227" marR="1046454" indent="-241294">
              <a:spcBef>
                <a:spcPts val="127"/>
              </a:spcBef>
              <a:buFont typeface="Wingdings"/>
              <a:buChar char=""/>
              <a:tabLst>
                <a:tab pos="259074" algn="l"/>
              </a:tabLst>
            </a:pPr>
            <a:endParaRPr sz="2400" dirty="0">
              <a:latin typeface="Calibri" pitchFamily="34" charset="0"/>
              <a:cs typeface="Trebuchet MS"/>
            </a:endParaRPr>
          </a:p>
          <a:p>
            <a:pPr marL="258227" indent="-241294">
              <a:spcBef>
                <a:spcPts val="512"/>
              </a:spcBef>
              <a:buFont typeface="Wingdings"/>
              <a:buChar char=""/>
              <a:tabLst>
                <a:tab pos="259074" algn="l"/>
              </a:tabLst>
            </a:pPr>
            <a:r>
              <a:rPr sz="2400" b="1" spc="-160" dirty="0">
                <a:latin typeface="Calibri" pitchFamily="34" charset="0"/>
                <a:cs typeface="Trebuchet MS"/>
              </a:rPr>
              <a:t>Главный </a:t>
            </a:r>
            <a:r>
              <a:rPr sz="2400" b="1" spc="-147" dirty="0">
                <a:latin typeface="Calibri" pitchFamily="34" charset="0"/>
                <a:cs typeface="Trebuchet MS"/>
              </a:rPr>
              <a:t>исследовательский </a:t>
            </a:r>
            <a:r>
              <a:rPr sz="2400" b="1" spc="-120" dirty="0">
                <a:latin typeface="Calibri" pitchFamily="34" charset="0"/>
                <a:cs typeface="Trebuchet MS"/>
              </a:rPr>
              <a:t>вопрос </a:t>
            </a:r>
            <a:r>
              <a:rPr sz="2400" b="1" spc="-133" dirty="0">
                <a:latin typeface="Calibri" pitchFamily="34" charset="0"/>
                <a:cs typeface="Trebuchet MS"/>
              </a:rPr>
              <a:t>- </a:t>
            </a:r>
            <a:r>
              <a:rPr sz="2400" spc="-73" dirty="0">
                <a:latin typeface="Calibri" pitchFamily="34" charset="0"/>
                <a:cs typeface="Trebuchet MS"/>
              </a:rPr>
              <a:t>«Обладают </a:t>
            </a:r>
            <a:r>
              <a:rPr sz="2400" spc="-100" dirty="0">
                <a:latin typeface="Calibri" pitchFamily="34" charset="0"/>
                <a:cs typeface="Trebuchet MS"/>
              </a:rPr>
              <a:t>ли </a:t>
            </a:r>
            <a:r>
              <a:rPr sz="2400" spc="-107" dirty="0">
                <a:latin typeface="Calibri" pitchFamily="34" charset="0"/>
                <a:cs typeface="Trebuchet MS"/>
              </a:rPr>
              <a:t>учащиеся 15-летнего</a:t>
            </a:r>
            <a:r>
              <a:rPr sz="2400" spc="-387" dirty="0">
                <a:latin typeface="Calibri" pitchFamily="34" charset="0"/>
                <a:cs typeface="Trebuchet MS"/>
              </a:rPr>
              <a:t> </a:t>
            </a:r>
            <a:r>
              <a:rPr sz="2400" spc="-107" dirty="0">
                <a:latin typeface="Calibri" pitchFamily="34" charset="0"/>
                <a:cs typeface="Trebuchet MS"/>
              </a:rPr>
              <a:t>возраста,</a:t>
            </a:r>
            <a:endParaRPr sz="2400" dirty="0">
              <a:latin typeface="Calibri" pitchFamily="34" charset="0"/>
              <a:cs typeface="Trebuchet MS"/>
            </a:endParaRPr>
          </a:p>
          <a:p>
            <a:pPr marL="258227"/>
            <a:r>
              <a:rPr sz="2400" spc="-93" dirty="0">
                <a:latin typeface="Calibri" pitchFamily="34" charset="0"/>
                <a:cs typeface="Trebuchet MS"/>
              </a:rPr>
              <a:t>получившие </a:t>
            </a:r>
            <a:r>
              <a:rPr sz="2400" spc="-87" dirty="0">
                <a:latin typeface="Calibri" pitchFamily="34" charset="0"/>
                <a:cs typeface="Trebuchet MS"/>
              </a:rPr>
              <a:t>обязательное </a:t>
            </a:r>
            <a:r>
              <a:rPr sz="2400" spc="-73" dirty="0">
                <a:latin typeface="Calibri" pitchFamily="34" charset="0"/>
                <a:cs typeface="Trebuchet MS"/>
              </a:rPr>
              <a:t>общее </a:t>
            </a:r>
            <a:r>
              <a:rPr sz="2400" spc="-87" dirty="0">
                <a:latin typeface="Calibri" pitchFamily="34" charset="0"/>
                <a:cs typeface="Trebuchet MS"/>
              </a:rPr>
              <a:t>образование, </a:t>
            </a:r>
            <a:r>
              <a:rPr sz="2400" spc="-73" dirty="0">
                <a:latin typeface="Calibri" pitchFamily="34" charset="0"/>
                <a:cs typeface="Trebuchet MS"/>
              </a:rPr>
              <a:t>необходимыми </a:t>
            </a:r>
            <a:r>
              <a:rPr sz="2400" spc="-67" dirty="0">
                <a:latin typeface="Calibri" pitchFamily="34" charset="0"/>
                <a:cs typeface="Trebuchet MS"/>
              </a:rPr>
              <a:t>знаниями </a:t>
            </a:r>
            <a:r>
              <a:rPr sz="2400" spc="-73" dirty="0">
                <a:latin typeface="Calibri" pitchFamily="34" charset="0"/>
                <a:cs typeface="Trebuchet MS"/>
              </a:rPr>
              <a:t>и</a:t>
            </a:r>
            <a:r>
              <a:rPr sz="2400" spc="-467" dirty="0">
                <a:latin typeface="Calibri" pitchFamily="34" charset="0"/>
                <a:cs typeface="Trebuchet MS"/>
              </a:rPr>
              <a:t> </a:t>
            </a:r>
            <a:r>
              <a:rPr sz="2400" spc="-73" dirty="0" smtClean="0">
                <a:latin typeface="Calibri" pitchFamily="34" charset="0"/>
                <a:cs typeface="Trebuchet MS"/>
              </a:rPr>
              <a:t>умениями</a:t>
            </a:r>
            <a:r>
              <a:rPr lang="ru-RU" sz="2400" dirty="0" smtClean="0">
                <a:latin typeface="Calibri" pitchFamily="34" charset="0"/>
                <a:cs typeface="Trebuchet MS"/>
              </a:rPr>
              <a:t> </a:t>
            </a:r>
            <a:r>
              <a:rPr sz="2400" spc="-100" dirty="0" err="1" smtClean="0">
                <a:latin typeface="Calibri" pitchFamily="34" charset="0"/>
                <a:cs typeface="Trebuchet MS"/>
              </a:rPr>
              <a:t>для</a:t>
            </a:r>
            <a:r>
              <a:rPr sz="2400" spc="-100" dirty="0" smtClean="0">
                <a:latin typeface="Calibri" pitchFamily="34" charset="0"/>
                <a:cs typeface="Trebuchet MS"/>
              </a:rPr>
              <a:t> </a:t>
            </a:r>
            <a:r>
              <a:rPr sz="2400" spc="-73" dirty="0">
                <a:latin typeface="Calibri" pitchFamily="34" charset="0"/>
                <a:cs typeface="Trebuchet MS"/>
              </a:rPr>
              <a:t>полноценного </a:t>
            </a:r>
            <a:r>
              <a:rPr sz="2400" spc="-87" dirty="0">
                <a:latin typeface="Calibri" pitchFamily="34" charset="0"/>
                <a:cs typeface="Trebuchet MS"/>
              </a:rPr>
              <a:t>функционирования в </a:t>
            </a:r>
            <a:r>
              <a:rPr sz="2400" spc="-73" dirty="0">
                <a:latin typeface="Calibri" pitchFamily="34" charset="0"/>
                <a:cs typeface="Trebuchet MS"/>
              </a:rPr>
              <a:t>современном </a:t>
            </a:r>
            <a:r>
              <a:rPr sz="2400" spc="-113" dirty="0">
                <a:latin typeface="Calibri" pitchFamily="34" charset="0"/>
                <a:cs typeface="Trebuchet MS"/>
              </a:rPr>
              <a:t>обществе, </a:t>
            </a:r>
            <a:r>
              <a:rPr sz="2400" spc="-213" dirty="0">
                <a:latin typeface="Calibri" pitchFamily="34" charset="0"/>
                <a:cs typeface="Trebuchet MS"/>
              </a:rPr>
              <a:t>т.е. </a:t>
            </a:r>
            <a:r>
              <a:rPr lang="ru-RU" sz="2400" spc="-213" dirty="0" smtClean="0">
                <a:latin typeface="Calibri" pitchFamily="34" charset="0"/>
                <a:cs typeface="Trebuchet MS"/>
              </a:rPr>
              <a:t> </a:t>
            </a:r>
            <a:r>
              <a:rPr sz="2400" spc="-100" dirty="0" err="1" smtClean="0">
                <a:latin typeface="Calibri" pitchFamily="34" charset="0"/>
                <a:cs typeface="Trebuchet MS"/>
              </a:rPr>
              <a:t>для</a:t>
            </a:r>
            <a:r>
              <a:rPr sz="2400" spc="-433" dirty="0" smtClean="0">
                <a:latin typeface="Calibri" pitchFamily="34" charset="0"/>
                <a:cs typeface="Trebuchet MS"/>
              </a:rPr>
              <a:t> </a:t>
            </a:r>
            <a:r>
              <a:rPr sz="2400" spc="-93" dirty="0" err="1" smtClean="0">
                <a:latin typeface="Calibri" pitchFamily="34" charset="0"/>
                <a:cs typeface="Trebuchet MS"/>
              </a:rPr>
              <a:t>решения</a:t>
            </a:r>
            <a:r>
              <a:rPr lang="ru-RU" sz="2400" dirty="0" smtClean="0">
                <a:latin typeface="Calibri" pitchFamily="34" charset="0"/>
                <a:cs typeface="Trebuchet MS"/>
              </a:rPr>
              <a:t> </a:t>
            </a:r>
            <a:r>
              <a:rPr sz="2400" spc="-80" dirty="0" err="1" smtClean="0">
                <a:latin typeface="Calibri" pitchFamily="34" charset="0"/>
                <a:cs typeface="Trebuchet MS"/>
              </a:rPr>
              <a:t>широкого</a:t>
            </a:r>
            <a:r>
              <a:rPr sz="2400" spc="-152" dirty="0" smtClean="0">
                <a:latin typeface="Calibri" pitchFamily="34" charset="0"/>
                <a:cs typeface="Trebuchet MS"/>
              </a:rPr>
              <a:t> </a:t>
            </a:r>
            <a:r>
              <a:rPr sz="2400" spc="-67" dirty="0">
                <a:latin typeface="Calibri" pitchFamily="34" charset="0"/>
                <a:cs typeface="Trebuchet MS"/>
              </a:rPr>
              <a:t>диапазона</a:t>
            </a:r>
            <a:r>
              <a:rPr sz="2400" spc="-147" dirty="0">
                <a:latin typeface="Calibri" pitchFamily="34" charset="0"/>
                <a:cs typeface="Trebuchet MS"/>
              </a:rPr>
              <a:t> </a:t>
            </a:r>
            <a:r>
              <a:rPr sz="2400" spc="-80" dirty="0">
                <a:latin typeface="Calibri" pitchFamily="34" charset="0"/>
                <a:cs typeface="Trebuchet MS"/>
              </a:rPr>
              <a:t>задач</a:t>
            </a:r>
            <a:r>
              <a:rPr sz="2400" spc="-167" dirty="0">
                <a:latin typeface="Calibri" pitchFamily="34" charset="0"/>
                <a:cs typeface="Trebuchet MS"/>
              </a:rPr>
              <a:t> </a:t>
            </a:r>
            <a:r>
              <a:rPr sz="2400" spc="-87" dirty="0">
                <a:latin typeface="Calibri" pitchFamily="34" charset="0"/>
                <a:cs typeface="Trebuchet MS"/>
              </a:rPr>
              <a:t>в</a:t>
            </a:r>
            <a:r>
              <a:rPr sz="2400" spc="-180" dirty="0">
                <a:latin typeface="Calibri" pitchFamily="34" charset="0"/>
                <a:cs typeface="Trebuchet MS"/>
              </a:rPr>
              <a:t> </a:t>
            </a:r>
            <a:r>
              <a:rPr sz="2400" spc="-100" dirty="0">
                <a:latin typeface="Calibri" pitchFamily="34" charset="0"/>
                <a:cs typeface="Trebuchet MS"/>
              </a:rPr>
              <a:t>различных</a:t>
            </a:r>
            <a:r>
              <a:rPr sz="2400" spc="-167" dirty="0">
                <a:latin typeface="Calibri" pitchFamily="34" charset="0"/>
                <a:cs typeface="Trebuchet MS"/>
              </a:rPr>
              <a:t> </a:t>
            </a:r>
            <a:r>
              <a:rPr sz="2400" spc="-160" dirty="0">
                <a:latin typeface="Calibri" pitchFamily="34" charset="0"/>
                <a:cs typeface="Trebuchet MS"/>
              </a:rPr>
              <a:t>сферах</a:t>
            </a:r>
            <a:r>
              <a:rPr sz="2400" spc="-180" dirty="0">
                <a:latin typeface="Calibri" pitchFamily="34" charset="0"/>
                <a:cs typeface="Trebuchet MS"/>
              </a:rPr>
              <a:t> </a:t>
            </a:r>
            <a:r>
              <a:rPr sz="2400" spc="-113" dirty="0">
                <a:latin typeface="Calibri" pitchFamily="34" charset="0"/>
                <a:cs typeface="Trebuchet MS"/>
              </a:rPr>
              <a:t>человеческой</a:t>
            </a:r>
            <a:r>
              <a:rPr sz="2400" spc="-100" dirty="0">
                <a:latin typeface="Calibri" pitchFamily="34" charset="0"/>
                <a:cs typeface="Trebuchet MS"/>
              </a:rPr>
              <a:t> </a:t>
            </a:r>
            <a:r>
              <a:rPr sz="2400" spc="-120" dirty="0">
                <a:latin typeface="Calibri" pitchFamily="34" charset="0"/>
                <a:cs typeface="Trebuchet MS"/>
              </a:rPr>
              <a:t>деятельности,</a:t>
            </a:r>
            <a:r>
              <a:rPr sz="2400" spc="-113" dirty="0">
                <a:latin typeface="Calibri" pitchFamily="34" charset="0"/>
                <a:cs typeface="Trebuchet MS"/>
              </a:rPr>
              <a:t> </a:t>
            </a:r>
            <a:r>
              <a:rPr sz="2400" spc="-73" dirty="0">
                <a:latin typeface="Calibri" pitchFamily="34" charset="0"/>
                <a:cs typeface="Trebuchet MS"/>
              </a:rPr>
              <a:t>общения</a:t>
            </a:r>
            <a:r>
              <a:rPr sz="2400" spc="-140" dirty="0">
                <a:latin typeface="Calibri" pitchFamily="34" charset="0"/>
                <a:cs typeface="Trebuchet MS"/>
              </a:rPr>
              <a:t> </a:t>
            </a:r>
            <a:r>
              <a:rPr sz="2400" spc="-73" dirty="0">
                <a:latin typeface="Calibri" pitchFamily="34" charset="0"/>
                <a:cs typeface="Trebuchet MS"/>
              </a:rPr>
              <a:t>и  </a:t>
            </a:r>
            <a:r>
              <a:rPr sz="2400" spc="-87" dirty="0">
                <a:latin typeface="Calibri" pitchFamily="34" charset="0"/>
                <a:cs typeface="Trebuchet MS"/>
              </a:rPr>
              <a:t>социальных</a:t>
            </a:r>
            <a:r>
              <a:rPr sz="2400" spc="-180" dirty="0">
                <a:latin typeface="Calibri" pitchFamily="34" charset="0"/>
                <a:cs typeface="Trebuchet MS"/>
              </a:rPr>
              <a:t> </a:t>
            </a:r>
            <a:r>
              <a:rPr sz="2400" spc="-47" dirty="0" err="1">
                <a:latin typeface="Calibri" pitchFamily="34" charset="0"/>
                <a:cs typeface="Trebuchet MS"/>
              </a:rPr>
              <a:t>отношений</a:t>
            </a:r>
            <a:r>
              <a:rPr sz="2400" spc="-47" dirty="0" smtClean="0">
                <a:latin typeface="Calibri" pitchFamily="34" charset="0"/>
                <a:cs typeface="Trebuchet MS"/>
              </a:rPr>
              <a:t>?»</a:t>
            </a:r>
            <a:endParaRPr sz="2400" dirty="0">
              <a:latin typeface="Calibri" pitchFamily="34" charset="0"/>
              <a:cs typeface="Trebuchet MS"/>
            </a:endParaRPr>
          </a:p>
          <a:p>
            <a:pPr marL="319185" indent="-302252">
              <a:spcBef>
                <a:spcPts val="513"/>
              </a:spcBef>
              <a:buClr>
                <a:srgbClr val="515151"/>
              </a:buClr>
              <a:buFont typeface="Wingdings"/>
              <a:buChar char=""/>
              <a:tabLst>
                <a:tab pos="319185" algn="l"/>
                <a:tab pos="320031" algn="l"/>
              </a:tabLst>
            </a:pPr>
            <a:r>
              <a:rPr sz="2400" spc="-80" dirty="0">
                <a:latin typeface="Calibri" pitchFamily="34" charset="0"/>
                <a:cs typeface="Trebuchet MS"/>
              </a:rPr>
              <a:t>Организация </a:t>
            </a:r>
            <a:r>
              <a:rPr sz="2400" spc="-100" dirty="0">
                <a:latin typeface="Calibri" pitchFamily="34" charset="0"/>
                <a:cs typeface="Trebuchet MS"/>
              </a:rPr>
              <a:t>экономического </a:t>
            </a:r>
            <a:r>
              <a:rPr sz="2400" spc="-113" dirty="0">
                <a:latin typeface="Calibri" pitchFamily="34" charset="0"/>
                <a:cs typeface="Trebuchet MS"/>
              </a:rPr>
              <a:t>сотрудничества </a:t>
            </a:r>
            <a:r>
              <a:rPr sz="2400" spc="-73" dirty="0">
                <a:latin typeface="Calibri" pitchFamily="34" charset="0"/>
                <a:cs typeface="Trebuchet MS"/>
              </a:rPr>
              <a:t>и </a:t>
            </a:r>
            <a:r>
              <a:rPr sz="2400" spc="-87" dirty="0">
                <a:latin typeface="Calibri" pitchFamily="34" charset="0"/>
                <a:cs typeface="Trebuchet MS"/>
              </a:rPr>
              <a:t>развития </a:t>
            </a:r>
            <a:r>
              <a:rPr sz="2400" spc="272" dirty="0">
                <a:latin typeface="Calibri" pitchFamily="34" charset="0"/>
                <a:cs typeface="Trebuchet MS"/>
              </a:rPr>
              <a:t>–</a:t>
            </a:r>
            <a:r>
              <a:rPr sz="2400" spc="-427" dirty="0">
                <a:latin typeface="Calibri" pitchFamily="34" charset="0"/>
                <a:cs typeface="Trebuchet MS"/>
              </a:rPr>
              <a:t> </a:t>
            </a:r>
            <a:r>
              <a:rPr sz="2400" i="1" spc="-93" dirty="0" smtClean="0">
                <a:latin typeface="Calibri" pitchFamily="34" charset="0"/>
                <a:cs typeface="Trebuchet MS"/>
              </a:rPr>
              <a:t>OECD</a:t>
            </a:r>
            <a:endParaRPr lang="ru-RU" sz="2400" i="1" spc="-93" dirty="0" smtClean="0">
              <a:latin typeface="Calibri" pitchFamily="34" charset="0"/>
              <a:cs typeface="Trebuchet MS"/>
            </a:endParaRPr>
          </a:p>
          <a:p>
            <a:pPr marL="258227" indent="-241294">
              <a:spcBef>
                <a:spcPts val="513"/>
              </a:spcBef>
              <a:buFont typeface="Wingdings" pitchFamily="2" charset="2"/>
              <a:buChar char="§"/>
              <a:tabLst>
                <a:tab pos="259074" algn="l"/>
              </a:tabLst>
            </a:pPr>
            <a:r>
              <a:rPr sz="2400" spc="-113" dirty="0" smtClean="0">
                <a:latin typeface="Calibri" pitchFamily="34" charset="0"/>
                <a:cs typeface="Trebuchet MS"/>
              </a:rPr>
              <a:t>Исследовательские </a:t>
            </a:r>
            <a:r>
              <a:rPr sz="2400" spc="-73" dirty="0">
                <a:latin typeface="Calibri" pitchFamily="34" charset="0"/>
                <a:cs typeface="Trebuchet MS"/>
              </a:rPr>
              <a:t>циклы </a:t>
            </a:r>
            <a:r>
              <a:rPr sz="2400" b="1" spc="-113" dirty="0">
                <a:latin typeface="Calibri" pitchFamily="34" charset="0"/>
                <a:cs typeface="Trebuchet MS"/>
              </a:rPr>
              <a:t>PISA</a:t>
            </a:r>
            <a:r>
              <a:rPr sz="2400" spc="-113" dirty="0">
                <a:latin typeface="Calibri" pitchFamily="34" charset="0"/>
                <a:cs typeface="Trebuchet MS"/>
              </a:rPr>
              <a:t>: </a:t>
            </a:r>
            <a:r>
              <a:rPr sz="2400" spc="-93" dirty="0">
                <a:latin typeface="Calibri" pitchFamily="34" charset="0"/>
                <a:cs typeface="Trebuchet MS"/>
              </a:rPr>
              <a:t>2000, 2003, 2006, 2009, 2012, 2015, </a:t>
            </a:r>
            <a:r>
              <a:rPr sz="2400" spc="-47" dirty="0" smtClean="0">
                <a:latin typeface="Calibri" pitchFamily="34" charset="0"/>
                <a:cs typeface="Trebuchet MS"/>
              </a:rPr>
              <a:t>2018</a:t>
            </a:r>
            <a:r>
              <a:rPr lang="ru-RU" sz="2400" spc="-47" dirty="0" smtClean="0">
                <a:latin typeface="Calibri" pitchFamily="34" charset="0"/>
                <a:cs typeface="Trebuchet MS"/>
              </a:rPr>
              <a:t>, </a:t>
            </a:r>
            <a:r>
              <a:rPr lang="ru-RU" sz="2400" b="1" spc="-47" dirty="0" smtClean="0">
                <a:solidFill>
                  <a:srgbClr val="C00000"/>
                </a:solidFill>
                <a:latin typeface="Calibri" pitchFamily="34" charset="0"/>
                <a:cs typeface="Trebuchet MS"/>
              </a:rPr>
              <a:t>2022</a:t>
            </a:r>
            <a:r>
              <a:rPr lang="en-US" sz="2400" spc="-47" dirty="0" smtClean="0">
                <a:latin typeface="Calibri" pitchFamily="34" charset="0"/>
                <a:cs typeface="Trebuchet MS"/>
              </a:rPr>
              <a:t> </a:t>
            </a:r>
            <a:r>
              <a:rPr sz="2400" spc="-107" dirty="0" err="1" smtClean="0">
                <a:latin typeface="Calibri" pitchFamily="34" charset="0"/>
                <a:cs typeface="Trebuchet MS"/>
              </a:rPr>
              <a:t>годы</a:t>
            </a:r>
            <a:endParaRPr lang="ru-RU" sz="2400" spc="-107" dirty="0">
              <a:latin typeface="Calibri" pitchFamily="34" charset="0"/>
              <a:cs typeface="Trebuchet MS"/>
            </a:endParaRPr>
          </a:p>
          <a:p>
            <a:pPr marL="16933">
              <a:spcBef>
                <a:spcPts val="513"/>
              </a:spcBef>
              <a:tabLst>
                <a:tab pos="259074" algn="l"/>
              </a:tabLst>
            </a:pPr>
            <a:r>
              <a:rPr lang="ru-RU" sz="2000" dirty="0" smtClean="0">
                <a:latin typeface="Calibri" pitchFamily="34" charset="0"/>
                <a:cs typeface="Trebuchet MS"/>
              </a:rPr>
              <a:t>Приказ </a:t>
            </a:r>
            <a:r>
              <a:rPr lang="ru-RU" sz="2000" dirty="0">
                <a:latin typeface="Calibri" pitchFamily="34" charset="0"/>
                <a:cs typeface="Trebuchet MS"/>
              </a:rPr>
              <a:t>№ 219 Министерства Просвещения РФ, Приказ № 590 Федеральной службы по надзору в сфере образования и науки РФ от 06.05.2019 </a:t>
            </a:r>
          </a:p>
          <a:p>
            <a:pPr marL="258227" indent="-241294">
              <a:spcBef>
                <a:spcPts val="513"/>
              </a:spcBef>
              <a:buFont typeface="Wingdings" pitchFamily="2" charset="2"/>
              <a:buChar char="§"/>
              <a:tabLst>
                <a:tab pos="259074" algn="l"/>
              </a:tabLst>
            </a:pPr>
            <a:endParaRPr sz="2400" dirty="0">
              <a:latin typeface="Calibri" pitchFamily="34" charset="0"/>
              <a:cs typeface="Trebuchet M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5837523"/>
            <a:ext cx="12191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PISA-2022</a:t>
            </a:r>
            <a:r>
              <a:rPr lang="ru-RU" b="1" dirty="0" smtClean="0"/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основное направление –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МАТЕМАТИЧЕСКАЯ ГРАМОТНОСТЬ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, новое направление –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rPr>
              <a:t>КРЕАТИВНОЕ МЫШЛЕНИЕ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913572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Прямоугольник 84"/>
          <p:cNvSpPr/>
          <p:nvPr/>
        </p:nvSpPr>
        <p:spPr>
          <a:xfrm>
            <a:off x="-3051" y="4302636"/>
            <a:ext cx="12192000" cy="213172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87" name="Номер слайда 2"/>
          <p:cNvSpPr txBox="1">
            <a:spLocks/>
          </p:cNvSpPr>
          <p:nvPr/>
        </p:nvSpPr>
        <p:spPr>
          <a:xfrm>
            <a:off x="11312783" y="161008"/>
            <a:ext cx="719403" cy="356659"/>
          </a:xfrm>
          <a:prstGeom prst="rect">
            <a:avLst/>
          </a:prstGeom>
        </p:spPr>
        <p:txBody>
          <a:bodyPr vert="horz" lIns="91425" tIns="91425" rIns="91425" bIns="91425" rtlCol="0" anchor="ctr" anchorCtr="0">
            <a:no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00000000-1234-1234-1234-123412341234}" type="slidenum">
              <a:rPr lang="en" sz="1600" smtClean="0">
                <a:solidFill>
                  <a:srgbClr val="2D2B8D"/>
                </a:solidFill>
                <a:latin typeface="Calibri" pitchFamily="34" charset="0"/>
              </a:rPr>
              <a:pPr>
                <a:defRPr/>
              </a:pPr>
              <a:t>30</a:t>
            </a:fld>
            <a:endParaRPr lang="en" sz="1600" dirty="0">
              <a:solidFill>
                <a:srgbClr val="2D2B8D"/>
              </a:solidFill>
              <a:latin typeface="Calibri" pitchFamily="34" charset="0"/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90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104" name="Прямая соединительная линия 103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137" name="Прямоугольник 136"/>
          <p:cNvSpPr/>
          <p:nvPr/>
        </p:nvSpPr>
        <p:spPr>
          <a:xfrm>
            <a:off x="5298888" y="1202097"/>
            <a:ext cx="1551854" cy="2956137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rgbClr val="40D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8" name="Прямоугольник 137"/>
          <p:cNvSpPr/>
          <p:nvPr/>
        </p:nvSpPr>
        <p:spPr>
          <a:xfrm>
            <a:off x="6979936" y="1202097"/>
            <a:ext cx="1551854" cy="2956137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rgbClr val="40A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17" name="TextBox 116"/>
          <p:cNvSpPr txBox="1"/>
          <p:nvPr/>
        </p:nvSpPr>
        <p:spPr>
          <a:xfrm>
            <a:off x="5301942" y="3314258"/>
            <a:ext cx="1551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b="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Международный день добровольца</a:t>
            </a:r>
          </a:p>
          <a:p>
            <a:r>
              <a:rPr lang="ru-RU" b="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в России</a:t>
            </a:r>
          </a:p>
        </p:txBody>
      </p:sp>
      <p:pic>
        <p:nvPicPr>
          <p:cNvPr id="124" name="Рисунок 1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701" y="1483085"/>
            <a:ext cx="1337313" cy="1808860"/>
          </a:xfrm>
          <a:prstGeom prst="rect">
            <a:avLst/>
          </a:prstGeom>
          <a:ln w="9525">
            <a:solidFill>
              <a:schemeClr val="bg2">
                <a:lumMod val="90000"/>
              </a:schemeClr>
            </a:solidFill>
          </a:ln>
          <a:effectLst/>
        </p:spPr>
      </p:pic>
      <p:sp>
        <p:nvSpPr>
          <p:cNvPr id="136" name="Прямоугольник 135"/>
          <p:cNvSpPr/>
          <p:nvPr/>
        </p:nvSpPr>
        <p:spPr>
          <a:xfrm>
            <a:off x="3617840" y="1202097"/>
            <a:ext cx="1551854" cy="2956137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rgbClr val="43D1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9" name="Прямоугольник 138"/>
          <p:cNvSpPr/>
          <p:nvPr/>
        </p:nvSpPr>
        <p:spPr>
          <a:xfrm>
            <a:off x="8660987" y="1202097"/>
            <a:ext cx="1551854" cy="2956137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rgbClr val="438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10" name="TextBox 109"/>
          <p:cNvSpPr txBox="1"/>
          <p:nvPr/>
        </p:nvSpPr>
        <p:spPr>
          <a:xfrm>
            <a:off x="6969797" y="3422758"/>
            <a:ext cx="1544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Международный </a:t>
            </a:r>
            <a:r>
              <a:rPr lang="ru-RU" sz="12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день родного языка</a:t>
            </a:r>
          </a:p>
        </p:txBody>
      </p:sp>
      <p:pic>
        <p:nvPicPr>
          <p:cNvPr id="12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794" y="1483084"/>
            <a:ext cx="1337313" cy="1808861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5" name="Прямоугольник 134"/>
          <p:cNvSpPr/>
          <p:nvPr/>
        </p:nvSpPr>
        <p:spPr>
          <a:xfrm>
            <a:off x="1936792" y="1202097"/>
            <a:ext cx="1551854" cy="2956137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rgbClr val="9ED4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3" name="TextBox 122"/>
          <p:cNvSpPr txBox="1"/>
          <p:nvPr/>
        </p:nvSpPr>
        <p:spPr>
          <a:xfrm>
            <a:off x="8745178" y="3350682"/>
            <a:ext cx="1348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 smtClean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ru-RU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День </a:t>
            </a:r>
            <a:r>
              <a:rPr lang="ru-RU" sz="12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Победы</a:t>
            </a:r>
          </a:p>
        </p:txBody>
      </p:sp>
      <p:pic>
        <p:nvPicPr>
          <p:cNvPr id="128" name="Picture 4" descr="Изображение Детям о Великой Отечественной войн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458" y="1490275"/>
            <a:ext cx="1344911" cy="1799759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TextBox 165"/>
          <p:cNvSpPr txBox="1"/>
          <p:nvPr/>
        </p:nvSpPr>
        <p:spPr>
          <a:xfrm>
            <a:off x="8652613" y="5666676"/>
            <a:ext cx="1551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 smtClean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ru-RU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7 МАЯ</a:t>
            </a:r>
            <a:endParaRPr lang="ru-RU" sz="1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10342038" y="1202097"/>
            <a:ext cx="1551854" cy="4963811"/>
          </a:xfrm>
          <a:prstGeom prst="rect">
            <a:avLst/>
          </a:prstGeom>
          <a:solidFill>
            <a:srgbClr val="0073B8">
              <a:alpha val="50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29" name="Picture 2" descr="http://qrcoder.ru/code/?https%3A%2F%2Frosuchebnik.ru%2Fupload%2Fservice%2Fedu-calendar-2020-2021.pdf&amp;4&amp;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2136" y="2468250"/>
            <a:ext cx="1224572" cy="1224571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" name="TextBox 129"/>
          <p:cNvSpPr txBox="1"/>
          <p:nvPr/>
        </p:nvSpPr>
        <p:spPr>
          <a:xfrm>
            <a:off x="10342039" y="1667201"/>
            <a:ext cx="1544672" cy="610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Скачать полную версию календаря</a:t>
            </a:r>
            <a:endParaRPr lang="ru-RU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0342038" y="4783314"/>
            <a:ext cx="15468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0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Письмо Министерства </a:t>
            </a:r>
            <a:r>
              <a:rPr lang="ru-RU" sz="1000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просвещения  </a:t>
            </a:r>
          </a:p>
          <a:p>
            <a:pPr algn="ctr">
              <a:lnSpc>
                <a:spcPct val="120000"/>
              </a:lnSpc>
            </a:pPr>
            <a:r>
              <a:rPr lang="ru-RU" sz="1000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от 5 июня 2020 </a:t>
            </a:r>
          </a:p>
          <a:p>
            <a:pPr algn="ctr">
              <a:lnSpc>
                <a:spcPct val="120000"/>
              </a:lnSpc>
            </a:pPr>
            <a:r>
              <a:rPr lang="ru-RU" sz="1000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№ ВБ-1206/04</a:t>
            </a:r>
            <a:endParaRPr lang="ru-RU" sz="10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265390" y="1168216"/>
            <a:ext cx="1551854" cy="2956137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rgbClr val="F5B1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1" name="TextBox 130"/>
          <p:cNvSpPr txBox="1"/>
          <p:nvPr/>
        </p:nvSpPr>
        <p:spPr>
          <a:xfrm>
            <a:off x="3571902" y="3314670"/>
            <a:ext cx="156690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dirty="0" smtClean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ru-RU" sz="12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День интернета </a:t>
            </a:r>
          </a:p>
        </p:txBody>
      </p:sp>
      <p:pic>
        <p:nvPicPr>
          <p:cNvPr id="132" name="Рисунок 131" descr="Изображение выглядит как устройство&#10;&#10;Автоматически созданное описание">
            <a:extLst>
              <a:ext uri="{FF2B5EF4-FFF2-40B4-BE49-F238E27FC236}">
                <a16:creationId xmlns:a16="http://schemas.microsoft.com/office/drawing/2014/main" id="{3233546D-6EE7-4F58-A66A-F8089B8F2E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446" y="1483048"/>
            <a:ext cx="1348857" cy="1799759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</p:spPr>
      </p:pic>
      <p:sp>
        <p:nvSpPr>
          <p:cNvPr id="36872" name="AutoShape 3"/>
          <p:cNvSpPr>
            <a:spLocks noChangeAspect="1" noChangeArrowheads="1" noTextEdit="1"/>
          </p:cNvSpPr>
          <p:nvPr/>
        </p:nvSpPr>
        <p:spPr bwMode="auto">
          <a:xfrm>
            <a:off x="-20638" y="5368925"/>
            <a:ext cx="12192001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3" name="Rectangle 5"/>
          <p:cNvSpPr>
            <a:spLocks noChangeArrowheads="1"/>
          </p:cNvSpPr>
          <p:nvPr/>
        </p:nvSpPr>
        <p:spPr bwMode="auto">
          <a:xfrm>
            <a:off x="3589993" y="5368925"/>
            <a:ext cx="1754188" cy="98426"/>
          </a:xfrm>
          <a:prstGeom prst="rect">
            <a:avLst/>
          </a:prstGeom>
          <a:solidFill>
            <a:srgbClr val="43D1A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4" name="Rectangle 6"/>
          <p:cNvSpPr>
            <a:spLocks noChangeArrowheads="1"/>
          </p:cNvSpPr>
          <p:nvPr/>
        </p:nvSpPr>
        <p:spPr bwMode="auto">
          <a:xfrm>
            <a:off x="6980922" y="5368925"/>
            <a:ext cx="1755775" cy="98426"/>
          </a:xfrm>
          <a:prstGeom prst="rect">
            <a:avLst/>
          </a:prstGeom>
          <a:solidFill>
            <a:srgbClr val="40A7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5" name="Rectangle 7"/>
          <p:cNvSpPr>
            <a:spLocks noChangeArrowheads="1"/>
          </p:cNvSpPr>
          <p:nvPr/>
        </p:nvSpPr>
        <p:spPr bwMode="auto">
          <a:xfrm>
            <a:off x="1976832" y="5368925"/>
            <a:ext cx="1658348" cy="98426"/>
          </a:xfrm>
          <a:prstGeom prst="rect">
            <a:avLst/>
          </a:prstGeom>
          <a:solidFill>
            <a:srgbClr val="9ED4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7" name="Rectangle 9"/>
          <p:cNvSpPr>
            <a:spLocks noChangeArrowheads="1"/>
          </p:cNvSpPr>
          <p:nvPr/>
        </p:nvSpPr>
        <p:spPr bwMode="auto">
          <a:xfrm>
            <a:off x="5293846" y="5368925"/>
            <a:ext cx="1754188" cy="98426"/>
          </a:xfrm>
          <a:prstGeom prst="rect">
            <a:avLst/>
          </a:prstGeom>
          <a:solidFill>
            <a:srgbClr val="40D4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8" name="Rectangle 10"/>
          <p:cNvSpPr>
            <a:spLocks noChangeArrowheads="1"/>
          </p:cNvSpPr>
          <p:nvPr/>
        </p:nvSpPr>
        <p:spPr bwMode="auto">
          <a:xfrm>
            <a:off x="8644418" y="5368925"/>
            <a:ext cx="1623933" cy="98426"/>
          </a:xfrm>
          <a:prstGeom prst="rect">
            <a:avLst/>
          </a:prstGeom>
          <a:solidFill>
            <a:srgbClr val="4383D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9" name="Rectangle 11"/>
          <p:cNvSpPr>
            <a:spLocks noChangeArrowheads="1"/>
          </p:cNvSpPr>
          <p:nvPr/>
        </p:nvSpPr>
        <p:spPr bwMode="auto">
          <a:xfrm>
            <a:off x="0" y="5368925"/>
            <a:ext cx="1976831" cy="98426"/>
          </a:xfrm>
          <a:prstGeom prst="rect">
            <a:avLst/>
          </a:prstGeom>
          <a:solidFill>
            <a:srgbClr val="F5B14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80" name="Нашивка 36879"/>
          <p:cNvSpPr/>
          <p:nvPr/>
        </p:nvSpPr>
        <p:spPr>
          <a:xfrm>
            <a:off x="1803959" y="5253759"/>
            <a:ext cx="194853" cy="327170"/>
          </a:xfrm>
          <a:prstGeom prst="chevron">
            <a:avLst/>
          </a:prstGeom>
          <a:solidFill>
            <a:srgbClr val="F5B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0" name="Нашивка 159"/>
          <p:cNvSpPr/>
          <p:nvPr/>
        </p:nvSpPr>
        <p:spPr>
          <a:xfrm>
            <a:off x="3487419" y="5254553"/>
            <a:ext cx="194853" cy="327170"/>
          </a:xfrm>
          <a:prstGeom prst="chevron">
            <a:avLst/>
          </a:prstGeom>
          <a:solidFill>
            <a:srgbClr val="9ED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1" name="Нашивка 160"/>
          <p:cNvSpPr/>
          <p:nvPr/>
        </p:nvSpPr>
        <p:spPr>
          <a:xfrm>
            <a:off x="5162490" y="5255347"/>
            <a:ext cx="194853" cy="327170"/>
          </a:xfrm>
          <a:prstGeom prst="chevron">
            <a:avLst/>
          </a:prstGeom>
          <a:solidFill>
            <a:srgbClr val="43D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2" name="Нашивка 161"/>
          <p:cNvSpPr/>
          <p:nvPr/>
        </p:nvSpPr>
        <p:spPr>
          <a:xfrm>
            <a:off x="6862728" y="5256141"/>
            <a:ext cx="194853" cy="327170"/>
          </a:xfrm>
          <a:prstGeom prst="chevron">
            <a:avLst/>
          </a:prstGeom>
          <a:solidFill>
            <a:srgbClr val="40D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3" name="Нашивка 162"/>
          <p:cNvSpPr/>
          <p:nvPr/>
        </p:nvSpPr>
        <p:spPr>
          <a:xfrm>
            <a:off x="8521021" y="5256935"/>
            <a:ext cx="194853" cy="327170"/>
          </a:xfrm>
          <a:prstGeom prst="chevron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4" name="Нашивка 163"/>
          <p:cNvSpPr/>
          <p:nvPr/>
        </p:nvSpPr>
        <p:spPr>
          <a:xfrm>
            <a:off x="10137369" y="5257729"/>
            <a:ext cx="194853" cy="327170"/>
          </a:xfrm>
          <a:prstGeom prst="chevron">
            <a:avLst/>
          </a:prstGeom>
          <a:solidFill>
            <a:srgbClr val="438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3663684" y="5673428"/>
            <a:ext cx="1513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 smtClean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ru-RU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28-30 ОКТЯБРЯ</a:t>
            </a:r>
            <a:endParaRPr lang="ru-RU" sz="1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6884" name="Овал 36883"/>
          <p:cNvSpPr/>
          <p:nvPr/>
        </p:nvSpPr>
        <p:spPr>
          <a:xfrm>
            <a:off x="685041" y="5088389"/>
            <a:ext cx="620785" cy="620785"/>
          </a:xfrm>
          <a:prstGeom prst="ellipse">
            <a:avLst/>
          </a:prstGeom>
          <a:solidFill>
            <a:srgbClr val="F5B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83" name="Freeform 16"/>
          <p:cNvSpPr>
            <a:spLocks noEditPoints="1"/>
          </p:cNvSpPr>
          <p:nvPr/>
        </p:nvSpPr>
        <p:spPr bwMode="auto">
          <a:xfrm>
            <a:off x="840282" y="5233424"/>
            <a:ext cx="325352" cy="321336"/>
          </a:xfrm>
          <a:custGeom>
            <a:avLst/>
            <a:gdLst>
              <a:gd name="T0" fmla="*/ 1848 w 1894"/>
              <a:gd name="T1" fmla="*/ 177 h 1864"/>
              <a:gd name="T2" fmla="*/ 1848 w 1894"/>
              <a:gd name="T3" fmla="*/ 1818 h 1864"/>
              <a:gd name="T4" fmla="*/ 157 w 1894"/>
              <a:gd name="T5" fmla="*/ 1864 h 1864"/>
              <a:gd name="T6" fmla="*/ 0 w 1894"/>
              <a:gd name="T7" fmla="*/ 288 h 1864"/>
              <a:gd name="T8" fmla="*/ 46 w 1894"/>
              <a:gd name="T9" fmla="*/ 177 h 1864"/>
              <a:gd name="T10" fmla="*/ 394 w 1894"/>
              <a:gd name="T11" fmla="*/ 0 h 1864"/>
              <a:gd name="T12" fmla="*/ 394 w 1894"/>
              <a:gd name="T13" fmla="*/ 400 h 1864"/>
              <a:gd name="T14" fmla="*/ 122 w 1894"/>
              <a:gd name="T15" fmla="*/ 253 h 1864"/>
              <a:gd name="T16" fmla="*/ 107 w 1894"/>
              <a:gd name="T17" fmla="*/ 621 h 1864"/>
              <a:gd name="T18" fmla="*/ 1772 w 1894"/>
              <a:gd name="T19" fmla="*/ 253 h 1864"/>
              <a:gd name="T20" fmla="*/ 1547 w 1894"/>
              <a:gd name="T21" fmla="*/ 131 h 1864"/>
              <a:gd name="T22" fmla="*/ 1153 w 1894"/>
              <a:gd name="T23" fmla="*/ 1525 h 1864"/>
              <a:gd name="T24" fmla="*/ 1236 w 1894"/>
              <a:gd name="T25" fmla="*/ 1442 h 1864"/>
              <a:gd name="T26" fmla="*/ 1236 w 1894"/>
              <a:gd name="T27" fmla="*/ 1579 h 1864"/>
              <a:gd name="T28" fmla="*/ 879 w 1894"/>
              <a:gd name="T29" fmla="*/ 1525 h 1864"/>
              <a:gd name="T30" fmla="*/ 962 w 1894"/>
              <a:gd name="T31" fmla="*/ 1442 h 1864"/>
              <a:gd name="T32" fmla="*/ 962 w 1894"/>
              <a:gd name="T33" fmla="*/ 1579 h 1864"/>
              <a:gd name="T34" fmla="*/ 329 w 1894"/>
              <a:gd name="T35" fmla="*/ 1525 h 1864"/>
              <a:gd name="T36" fmla="*/ 413 w 1894"/>
              <a:gd name="T37" fmla="*/ 1442 h 1864"/>
              <a:gd name="T38" fmla="*/ 413 w 1894"/>
              <a:gd name="T39" fmla="*/ 1579 h 1864"/>
              <a:gd name="T40" fmla="*/ 604 w 1894"/>
              <a:gd name="T41" fmla="*/ 1525 h 1864"/>
              <a:gd name="T42" fmla="*/ 687 w 1894"/>
              <a:gd name="T43" fmla="*/ 1442 h 1864"/>
              <a:gd name="T44" fmla="*/ 687 w 1894"/>
              <a:gd name="T45" fmla="*/ 1579 h 1864"/>
              <a:gd name="T46" fmla="*/ 1428 w 1894"/>
              <a:gd name="T47" fmla="*/ 976 h 1864"/>
              <a:gd name="T48" fmla="*/ 1511 w 1894"/>
              <a:gd name="T49" fmla="*/ 893 h 1864"/>
              <a:gd name="T50" fmla="*/ 1511 w 1894"/>
              <a:gd name="T51" fmla="*/ 1030 h 1864"/>
              <a:gd name="T52" fmla="*/ 1153 w 1894"/>
              <a:gd name="T53" fmla="*/ 976 h 1864"/>
              <a:gd name="T54" fmla="*/ 1236 w 1894"/>
              <a:gd name="T55" fmla="*/ 893 h 1864"/>
              <a:gd name="T56" fmla="*/ 1236 w 1894"/>
              <a:gd name="T57" fmla="*/ 1030 h 1864"/>
              <a:gd name="T58" fmla="*/ 879 w 1894"/>
              <a:gd name="T59" fmla="*/ 976 h 1864"/>
              <a:gd name="T60" fmla="*/ 962 w 1894"/>
              <a:gd name="T61" fmla="*/ 893 h 1864"/>
              <a:gd name="T62" fmla="*/ 962 w 1894"/>
              <a:gd name="T63" fmla="*/ 1030 h 1864"/>
              <a:gd name="T64" fmla="*/ 604 w 1894"/>
              <a:gd name="T65" fmla="*/ 976 h 1864"/>
              <a:gd name="T66" fmla="*/ 687 w 1894"/>
              <a:gd name="T67" fmla="*/ 893 h 1864"/>
              <a:gd name="T68" fmla="*/ 687 w 1894"/>
              <a:gd name="T69" fmla="*/ 1030 h 1864"/>
              <a:gd name="T70" fmla="*/ 1428 w 1894"/>
              <a:gd name="T71" fmla="*/ 1251 h 1864"/>
              <a:gd name="T72" fmla="*/ 1511 w 1894"/>
              <a:gd name="T73" fmla="*/ 1168 h 1864"/>
              <a:gd name="T74" fmla="*/ 1511 w 1894"/>
              <a:gd name="T75" fmla="*/ 1304 h 1864"/>
              <a:gd name="T76" fmla="*/ 1153 w 1894"/>
              <a:gd name="T77" fmla="*/ 1251 h 1864"/>
              <a:gd name="T78" fmla="*/ 1236 w 1894"/>
              <a:gd name="T79" fmla="*/ 1168 h 1864"/>
              <a:gd name="T80" fmla="*/ 1236 w 1894"/>
              <a:gd name="T81" fmla="*/ 1304 h 1864"/>
              <a:gd name="T82" fmla="*/ 879 w 1894"/>
              <a:gd name="T83" fmla="*/ 1251 h 1864"/>
              <a:gd name="T84" fmla="*/ 962 w 1894"/>
              <a:gd name="T85" fmla="*/ 1168 h 1864"/>
              <a:gd name="T86" fmla="*/ 962 w 1894"/>
              <a:gd name="T87" fmla="*/ 1304 h 1864"/>
              <a:gd name="T88" fmla="*/ 329 w 1894"/>
              <a:gd name="T89" fmla="*/ 1251 h 1864"/>
              <a:gd name="T90" fmla="*/ 413 w 1894"/>
              <a:gd name="T91" fmla="*/ 1168 h 1864"/>
              <a:gd name="T92" fmla="*/ 413 w 1894"/>
              <a:gd name="T93" fmla="*/ 1304 h 1864"/>
              <a:gd name="T94" fmla="*/ 604 w 1894"/>
              <a:gd name="T95" fmla="*/ 1251 h 1864"/>
              <a:gd name="T96" fmla="*/ 687 w 1894"/>
              <a:gd name="T97" fmla="*/ 1168 h 1864"/>
              <a:gd name="T98" fmla="*/ 687 w 1894"/>
              <a:gd name="T99" fmla="*/ 1304 h 1864"/>
              <a:gd name="T100" fmla="*/ 845 w 1894"/>
              <a:gd name="T101" fmla="*/ 400 h 1864"/>
              <a:gd name="T102" fmla="*/ 645 w 1894"/>
              <a:gd name="T103" fmla="*/ 131 h 1864"/>
              <a:gd name="T104" fmla="*/ 953 w 1894"/>
              <a:gd name="T105" fmla="*/ 0 h 1864"/>
              <a:gd name="T106" fmla="*/ 1296 w 1894"/>
              <a:gd name="T107" fmla="*/ 400 h 1864"/>
              <a:gd name="T108" fmla="*/ 1096 w 1894"/>
              <a:gd name="T109" fmla="*/ 131 h 1864"/>
              <a:gd name="T110" fmla="*/ 1404 w 1894"/>
              <a:gd name="T111" fmla="*/ 0 h 1864"/>
              <a:gd name="T112" fmla="*/ 122 w 1894"/>
              <a:gd name="T113" fmla="*/ 1742 h 1864"/>
              <a:gd name="T114" fmla="*/ 1772 w 1894"/>
              <a:gd name="T115" fmla="*/ 1742 h 1864"/>
              <a:gd name="T116" fmla="*/ 1787 w 1894"/>
              <a:gd name="T117" fmla="*/ 1707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4" h="1864">
                <a:moveTo>
                  <a:pt x="1547" y="131"/>
                </a:moveTo>
                <a:lnTo>
                  <a:pt x="1737" y="131"/>
                </a:lnTo>
                <a:cubicBezTo>
                  <a:pt x="1780" y="131"/>
                  <a:pt x="1820" y="149"/>
                  <a:pt x="1848" y="177"/>
                </a:cubicBezTo>
                <a:cubicBezTo>
                  <a:pt x="1876" y="206"/>
                  <a:pt x="1894" y="245"/>
                  <a:pt x="1894" y="288"/>
                </a:cubicBezTo>
                <a:lnTo>
                  <a:pt x="1894" y="1707"/>
                </a:lnTo>
                <a:cubicBezTo>
                  <a:pt x="1894" y="1750"/>
                  <a:pt x="1876" y="1789"/>
                  <a:pt x="1848" y="1818"/>
                </a:cubicBezTo>
                <a:lnTo>
                  <a:pt x="1848" y="1818"/>
                </a:lnTo>
                <a:cubicBezTo>
                  <a:pt x="1820" y="1846"/>
                  <a:pt x="1780" y="1864"/>
                  <a:pt x="1737" y="1864"/>
                </a:cubicBezTo>
                <a:lnTo>
                  <a:pt x="157" y="1864"/>
                </a:lnTo>
                <a:cubicBezTo>
                  <a:pt x="114" y="1864"/>
                  <a:pt x="74" y="1846"/>
                  <a:pt x="46" y="1818"/>
                </a:cubicBezTo>
                <a:cubicBezTo>
                  <a:pt x="18" y="1789"/>
                  <a:pt x="0" y="1750"/>
                  <a:pt x="0" y="1707"/>
                </a:cubicBezTo>
                <a:lnTo>
                  <a:pt x="0" y="288"/>
                </a:lnTo>
                <a:cubicBezTo>
                  <a:pt x="0" y="245"/>
                  <a:pt x="18" y="206"/>
                  <a:pt x="46" y="177"/>
                </a:cubicBezTo>
                <a:lnTo>
                  <a:pt x="46" y="177"/>
                </a:lnTo>
                <a:lnTo>
                  <a:pt x="46" y="177"/>
                </a:lnTo>
                <a:cubicBezTo>
                  <a:pt x="74" y="149"/>
                  <a:pt x="114" y="131"/>
                  <a:pt x="157" y="131"/>
                </a:cubicBezTo>
                <a:lnTo>
                  <a:pt x="394" y="131"/>
                </a:lnTo>
                <a:lnTo>
                  <a:pt x="394" y="0"/>
                </a:lnTo>
                <a:lnTo>
                  <a:pt x="501" y="0"/>
                </a:lnTo>
                <a:lnTo>
                  <a:pt x="501" y="400"/>
                </a:lnTo>
                <a:lnTo>
                  <a:pt x="394" y="400"/>
                </a:lnTo>
                <a:lnTo>
                  <a:pt x="394" y="238"/>
                </a:lnTo>
                <a:lnTo>
                  <a:pt x="157" y="238"/>
                </a:lnTo>
                <a:cubicBezTo>
                  <a:pt x="143" y="238"/>
                  <a:pt x="131" y="244"/>
                  <a:pt x="122" y="253"/>
                </a:cubicBezTo>
                <a:lnTo>
                  <a:pt x="122" y="253"/>
                </a:lnTo>
                <a:cubicBezTo>
                  <a:pt x="113" y="262"/>
                  <a:pt x="107" y="274"/>
                  <a:pt x="107" y="288"/>
                </a:cubicBezTo>
                <a:lnTo>
                  <a:pt x="107" y="621"/>
                </a:lnTo>
                <a:lnTo>
                  <a:pt x="1787" y="621"/>
                </a:lnTo>
                <a:lnTo>
                  <a:pt x="1787" y="288"/>
                </a:lnTo>
                <a:cubicBezTo>
                  <a:pt x="1787" y="274"/>
                  <a:pt x="1781" y="262"/>
                  <a:pt x="1772" y="253"/>
                </a:cubicBezTo>
                <a:cubicBezTo>
                  <a:pt x="1763" y="244"/>
                  <a:pt x="1751" y="238"/>
                  <a:pt x="1737" y="238"/>
                </a:cubicBezTo>
                <a:lnTo>
                  <a:pt x="1547" y="238"/>
                </a:lnTo>
                <a:lnTo>
                  <a:pt x="1547" y="131"/>
                </a:lnTo>
                <a:close/>
                <a:moveTo>
                  <a:pt x="1236" y="1579"/>
                </a:moveTo>
                <a:lnTo>
                  <a:pt x="1207" y="1579"/>
                </a:lnTo>
                <a:cubicBezTo>
                  <a:pt x="1177" y="1579"/>
                  <a:pt x="1153" y="1555"/>
                  <a:pt x="1153" y="1525"/>
                </a:cubicBezTo>
                <a:lnTo>
                  <a:pt x="1153" y="1496"/>
                </a:lnTo>
                <a:cubicBezTo>
                  <a:pt x="1153" y="1466"/>
                  <a:pt x="1177" y="1442"/>
                  <a:pt x="1207" y="1442"/>
                </a:cubicBezTo>
                <a:lnTo>
                  <a:pt x="1236" y="1442"/>
                </a:lnTo>
                <a:cubicBezTo>
                  <a:pt x="1266" y="1442"/>
                  <a:pt x="1290" y="1466"/>
                  <a:pt x="1290" y="1496"/>
                </a:cubicBezTo>
                <a:lnTo>
                  <a:pt x="1290" y="1525"/>
                </a:lnTo>
                <a:cubicBezTo>
                  <a:pt x="1290" y="1555"/>
                  <a:pt x="1266" y="1579"/>
                  <a:pt x="1236" y="1579"/>
                </a:cubicBezTo>
                <a:close/>
                <a:moveTo>
                  <a:pt x="962" y="1579"/>
                </a:moveTo>
                <a:lnTo>
                  <a:pt x="932" y="1579"/>
                </a:lnTo>
                <a:cubicBezTo>
                  <a:pt x="903" y="1579"/>
                  <a:pt x="879" y="1555"/>
                  <a:pt x="879" y="1525"/>
                </a:cubicBezTo>
                <a:lnTo>
                  <a:pt x="879" y="1496"/>
                </a:lnTo>
                <a:cubicBezTo>
                  <a:pt x="879" y="1466"/>
                  <a:pt x="903" y="1442"/>
                  <a:pt x="932" y="1442"/>
                </a:cubicBezTo>
                <a:lnTo>
                  <a:pt x="962" y="1442"/>
                </a:lnTo>
                <a:cubicBezTo>
                  <a:pt x="992" y="1442"/>
                  <a:pt x="1016" y="1466"/>
                  <a:pt x="1016" y="1496"/>
                </a:cubicBezTo>
                <a:lnTo>
                  <a:pt x="1016" y="1525"/>
                </a:lnTo>
                <a:cubicBezTo>
                  <a:pt x="1016" y="1555"/>
                  <a:pt x="992" y="1579"/>
                  <a:pt x="962" y="1579"/>
                </a:cubicBezTo>
                <a:close/>
                <a:moveTo>
                  <a:pt x="413" y="1579"/>
                </a:moveTo>
                <a:lnTo>
                  <a:pt x="383" y="1579"/>
                </a:lnTo>
                <a:cubicBezTo>
                  <a:pt x="353" y="1579"/>
                  <a:pt x="329" y="1555"/>
                  <a:pt x="329" y="1525"/>
                </a:cubicBezTo>
                <a:lnTo>
                  <a:pt x="329" y="1496"/>
                </a:lnTo>
                <a:cubicBezTo>
                  <a:pt x="329" y="1466"/>
                  <a:pt x="353" y="1442"/>
                  <a:pt x="383" y="1442"/>
                </a:cubicBezTo>
                <a:lnTo>
                  <a:pt x="413" y="1442"/>
                </a:lnTo>
                <a:cubicBezTo>
                  <a:pt x="442" y="1442"/>
                  <a:pt x="466" y="1466"/>
                  <a:pt x="466" y="1496"/>
                </a:cubicBezTo>
                <a:lnTo>
                  <a:pt x="466" y="1525"/>
                </a:lnTo>
                <a:cubicBezTo>
                  <a:pt x="466" y="1555"/>
                  <a:pt x="442" y="1579"/>
                  <a:pt x="413" y="1579"/>
                </a:cubicBezTo>
                <a:close/>
                <a:moveTo>
                  <a:pt x="687" y="1579"/>
                </a:moveTo>
                <a:lnTo>
                  <a:pt x="658" y="1579"/>
                </a:lnTo>
                <a:cubicBezTo>
                  <a:pt x="628" y="1579"/>
                  <a:pt x="604" y="1555"/>
                  <a:pt x="604" y="1525"/>
                </a:cubicBezTo>
                <a:lnTo>
                  <a:pt x="604" y="1496"/>
                </a:lnTo>
                <a:cubicBezTo>
                  <a:pt x="604" y="1466"/>
                  <a:pt x="628" y="1442"/>
                  <a:pt x="658" y="1442"/>
                </a:cubicBezTo>
                <a:lnTo>
                  <a:pt x="687" y="1442"/>
                </a:lnTo>
                <a:cubicBezTo>
                  <a:pt x="717" y="1442"/>
                  <a:pt x="741" y="1466"/>
                  <a:pt x="741" y="1496"/>
                </a:cubicBezTo>
                <a:lnTo>
                  <a:pt x="741" y="1525"/>
                </a:lnTo>
                <a:cubicBezTo>
                  <a:pt x="741" y="1555"/>
                  <a:pt x="717" y="1579"/>
                  <a:pt x="687" y="1579"/>
                </a:cubicBezTo>
                <a:close/>
                <a:moveTo>
                  <a:pt x="1511" y="1030"/>
                </a:moveTo>
                <a:lnTo>
                  <a:pt x="1481" y="1030"/>
                </a:lnTo>
                <a:cubicBezTo>
                  <a:pt x="1452" y="1030"/>
                  <a:pt x="1428" y="1006"/>
                  <a:pt x="1428" y="976"/>
                </a:cubicBezTo>
                <a:lnTo>
                  <a:pt x="1428" y="947"/>
                </a:lnTo>
                <a:cubicBezTo>
                  <a:pt x="1428" y="917"/>
                  <a:pt x="1452" y="893"/>
                  <a:pt x="1481" y="893"/>
                </a:cubicBezTo>
                <a:lnTo>
                  <a:pt x="1511" y="893"/>
                </a:lnTo>
                <a:cubicBezTo>
                  <a:pt x="1541" y="893"/>
                  <a:pt x="1565" y="917"/>
                  <a:pt x="1565" y="947"/>
                </a:cubicBezTo>
                <a:lnTo>
                  <a:pt x="1565" y="976"/>
                </a:lnTo>
                <a:cubicBezTo>
                  <a:pt x="1565" y="1006"/>
                  <a:pt x="1541" y="1030"/>
                  <a:pt x="1511" y="1030"/>
                </a:cubicBezTo>
                <a:close/>
                <a:moveTo>
                  <a:pt x="1236" y="1030"/>
                </a:moveTo>
                <a:lnTo>
                  <a:pt x="1207" y="1030"/>
                </a:lnTo>
                <a:cubicBezTo>
                  <a:pt x="1177" y="1030"/>
                  <a:pt x="1153" y="1006"/>
                  <a:pt x="1153" y="976"/>
                </a:cubicBezTo>
                <a:lnTo>
                  <a:pt x="1153" y="947"/>
                </a:lnTo>
                <a:cubicBezTo>
                  <a:pt x="1153" y="917"/>
                  <a:pt x="1177" y="893"/>
                  <a:pt x="1207" y="893"/>
                </a:cubicBezTo>
                <a:lnTo>
                  <a:pt x="1236" y="893"/>
                </a:lnTo>
                <a:cubicBezTo>
                  <a:pt x="1266" y="893"/>
                  <a:pt x="1290" y="917"/>
                  <a:pt x="1290" y="947"/>
                </a:cubicBezTo>
                <a:lnTo>
                  <a:pt x="1290" y="976"/>
                </a:lnTo>
                <a:cubicBezTo>
                  <a:pt x="1290" y="1006"/>
                  <a:pt x="1266" y="1030"/>
                  <a:pt x="1236" y="1030"/>
                </a:cubicBezTo>
                <a:close/>
                <a:moveTo>
                  <a:pt x="962" y="1030"/>
                </a:moveTo>
                <a:lnTo>
                  <a:pt x="932" y="1030"/>
                </a:lnTo>
                <a:cubicBezTo>
                  <a:pt x="903" y="1030"/>
                  <a:pt x="879" y="1006"/>
                  <a:pt x="879" y="976"/>
                </a:cubicBezTo>
                <a:lnTo>
                  <a:pt x="879" y="947"/>
                </a:lnTo>
                <a:cubicBezTo>
                  <a:pt x="879" y="917"/>
                  <a:pt x="903" y="893"/>
                  <a:pt x="932" y="893"/>
                </a:cubicBezTo>
                <a:lnTo>
                  <a:pt x="962" y="893"/>
                </a:lnTo>
                <a:cubicBezTo>
                  <a:pt x="992" y="893"/>
                  <a:pt x="1016" y="917"/>
                  <a:pt x="1016" y="947"/>
                </a:cubicBezTo>
                <a:lnTo>
                  <a:pt x="1016" y="976"/>
                </a:lnTo>
                <a:cubicBezTo>
                  <a:pt x="1016" y="1006"/>
                  <a:pt x="992" y="1030"/>
                  <a:pt x="962" y="1030"/>
                </a:cubicBezTo>
                <a:close/>
                <a:moveTo>
                  <a:pt x="687" y="1030"/>
                </a:moveTo>
                <a:lnTo>
                  <a:pt x="658" y="1030"/>
                </a:lnTo>
                <a:cubicBezTo>
                  <a:pt x="628" y="1030"/>
                  <a:pt x="604" y="1006"/>
                  <a:pt x="604" y="976"/>
                </a:cubicBezTo>
                <a:lnTo>
                  <a:pt x="604" y="947"/>
                </a:lnTo>
                <a:cubicBezTo>
                  <a:pt x="604" y="917"/>
                  <a:pt x="628" y="893"/>
                  <a:pt x="658" y="893"/>
                </a:cubicBezTo>
                <a:lnTo>
                  <a:pt x="687" y="893"/>
                </a:lnTo>
                <a:cubicBezTo>
                  <a:pt x="717" y="893"/>
                  <a:pt x="741" y="917"/>
                  <a:pt x="741" y="947"/>
                </a:cubicBezTo>
                <a:lnTo>
                  <a:pt x="741" y="976"/>
                </a:lnTo>
                <a:cubicBezTo>
                  <a:pt x="741" y="1006"/>
                  <a:pt x="717" y="1030"/>
                  <a:pt x="687" y="1030"/>
                </a:cubicBezTo>
                <a:close/>
                <a:moveTo>
                  <a:pt x="1511" y="1304"/>
                </a:moveTo>
                <a:lnTo>
                  <a:pt x="1481" y="1304"/>
                </a:lnTo>
                <a:cubicBezTo>
                  <a:pt x="1452" y="1304"/>
                  <a:pt x="1428" y="1280"/>
                  <a:pt x="1428" y="1251"/>
                </a:cubicBezTo>
                <a:lnTo>
                  <a:pt x="1428" y="1221"/>
                </a:lnTo>
                <a:cubicBezTo>
                  <a:pt x="1428" y="1192"/>
                  <a:pt x="1452" y="1168"/>
                  <a:pt x="1481" y="1168"/>
                </a:cubicBezTo>
                <a:lnTo>
                  <a:pt x="1511" y="1168"/>
                </a:lnTo>
                <a:cubicBezTo>
                  <a:pt x="1541" y="1168"/>
                  <a:pt x="1565" y="1192"/>
                  <a:pt x="1565" y="1221"/>
                </a:cubicBezTo>
                <a:lnTo>
                  <a:pt x="1565" y="1251"/>
                </a:lnTo>
                <a:cubicBezTo>
                  <a:pt x="1565" y="1280"/>
                  <a:pt x="1541" y="1304"/>
                  <a:pt x="1511" y="1304"/>
                </a:cubicBezTo>
                <a:close/>
                <a:moveTo>
                  <a:pt x="1236" y="1304"/>
                </a:moveTo>
                <a:lnTo>
                  <a:pt x="1207" y="1304"/>
                </a:lnTo>
                <a:cubicBezTo>
                  <a:pt x="1177" y="1304"/>
                  <a:pt x="1153" y="1280"/>
                  <a:pt x="1153" y="1251"/>
                </a:cubicBezTo>
                <a:lnTo>
                  <a:pt x="1153" y="1221"/>
                </a:lnTo>
                <a:cubicBezTo>
                  <a:pt x="1153" y="1192"/>
                  <a:pt x="1177" y="1168"/>
                  <a:pt x="1207" y="1168"/>
                </a:cubicBezTo>
                <a:lnTo>
                  <a:pt x="1236" y="1168"/>
                </a:lnTo>
                <a:cubicBezTo>
                  <a:pt x="1266" y="1168"/>
                  <a:pt x="1290" y="1192"/>
                  <a:pt x="1290" y="1221"/>
                </a:cubicBezTo>
                <a:lnTo>
                  <a:pt x="1290" y="1251"/>
                </a:lnTo>
                <a:cubicBezTo>
                  <a:pt x="1290" y="1280"/>
                  <a:pt x="1266" y="1304"/>
                  <a:pt x="1236" y="1304"/>
                </a:cubicBezTo>
                <a:close/>
                <a:moveTo>
                  <a:pt x="962" y="1304"/>
                </a:moveTo>
                <a:lnTo>
                  <a:pt x="932" y="1304"/>
                </a:lnTo>
                <a:cubicBezTo>
                  <a:pt x="903" y="1304"/>
                  <a:pt x="879" y="1280"/>
                  <a:pt x="879" y="1251"/>
                </a:cubicBezTo>
                <a:lnTo>
                  <a:pt x="879" y="1221"/>
                </a:lnTo>
                <a:cubicBezTo>
                  <a:pt x="879" y="1192"/>
                  <a:pt x="903" y="1168"/>
                  <a:pt x="932" y="1168"/>
                </a:cubicBezTo>
                <a:lnTo>
                  <a:pt x="962" y="1168"/>
                </a:lnTo>
                <a:cubicBezTo>
                  <a:pt x="992" y="1168"/>
                  <a:pt x="1016" y="1192"/>
                  <a:pt x="1016" y="1221"/>
                </a:cubicBezTo>
                <a:lnTo>
                  <a:pt x="1016" y="1251"/>
                </a:lnTo>
                <a:cubicBezTo>
                  <a:pt x="1016" y="1280"/>
                  <a:pt x="992" y="1304"/>
                  <a:pt x="962" y="1304"/>
                </a:cubicBezTo>
                <a:close/>
                <a:moveTo>
                  <a:pt x="413" y="1304"/>
                </a:moveTo>
                <a:lnTo>
                  <a:pt x="383" y="1304"/>
                </a:lnTo>
                <a:cubicBezTo>
                  <a:pt x="353" y="1304"/>
                  <a:pt x="329" y="1280"/>
                  <a:pt x="329" y="1251"/>
                </a:cubicBezTo>
                <a:lnTo>
                  <a:pt x="329" y="1221"/>
                </a:lnTo>
                <a:cubicBezTo>
                  <a:pt x="329" y="1192"/>
                  <a:pt x="353" y="1168"/>
                  <a:pt x="383" y="1168"/>
                </a:cubicBezTo>
                <a:lnTo>
                  <a:pt x="413" y="1168"/>
                </a:lnTo>
                <a:cubicBezTo>
                  <a:pt x="442" y="1168"/>
                  <a:pt x="466" y="1192"/>
                  <a:pt x="466" y="1221"/>
                </a:cubicBezTo>
                <a:lnTo>
                  <a:pt x="466" y="1251"/>
                </a:lnTo>
                <a:cubicBezTo>
                  <a:pt x="466" y="1280"/>
                  <a:pt x="442" y="1304"/>
                  <a:pt x="413" y="1304"/>
                </a:cubicBezTo>
                <a:close/>
                <a:moveTo>
                  <a:pt x="687" y="1304"/>
                </a:moveTo>
                <a:lnTo>
                  <a:pt x="658" y="1304"/>
                </a:lnTo>
                <a:cubicBezTo>
                  <a:pt x="628" y="1304"/>
                  <a:pt x="604" y="1280"/>
                  <a:pt x="604" y="1251"/>
                </a:cubicBezTo>
                <a:lnTo>
                  <a:pt x="604" y="1221"/>
                </a:lnTo>
                <a:cubicBezTo>
                  <a:pt x="604" y="1192"/>
                  <a:pt x="628" y="1168"/>
                  <a:pt x="658" y="1168"/>
                </a:cubicBezTo>
                <a:lnTo>
                  <a:pt x="687" y="1168"/>
                </a:lnTo>
                <a:cubicBezTo>
                  <a:pt x="717" y="1168"/>
                  <a:pt x="741" y="1192"/>
                  <a:pt x="741" y="1221"/>
                </a:cubicBezTo>
                <a:lnTo>
                  <a:pt x="741" y="1251"/>
                </a:lnTo>
                <a:cubicBezTo>
                  <a:pt x="741" y="1280"/>
                  <a:pt x="717" y="1304"/>
                  <a:pt x="687" y="1304"/>
                </a:cubicBezTo>
                <a:close/>
                <a:moveTo>
                  <a:pt x="953" y="0"/>
                </a:moveTo>
                <a:lnTo>
                  <a:pt x="953" y="400"/>
                </a:lnTo>
                <a:lnTo>
                  <a:pt x="845" y="400"/>
                </a:lnTo>
                <a:lnTo>
                  <a:pt x="845" y="238"/>
                </a:lnTo>
                <a:lnTo>
                  <a:pt x="645" y="238"/>
                </a:lnTo>
                <a:lnTo>
                  <a:pt x="645" y="131"/>
                </a:lnTo>
                <a:lnTo>
                  <a:pt x="845" y="131"/>
                </a:lnTo>
                <a:lnTo>
                  <a:pt x="845" y="0"/>
                </a:lnTo>
                <a:lnTo>
                  <a:pt x="953" y="0"/>
                </a:lnTo>
                <a:close/>
                <a:moveTo>
                  <a:pt x="1404" y="0"/>
                </a:moveTo>
                <a:lnTo>
                  <a:pt x="1404" y="400"/>
                </a:lnTo>
                <a:lnTo>
                  <a:pt x="1296" y="400"/>
                </a:lnTo>
                <a:lnTo>
                  <a:pt x="1296" y="238"/>
                </a:lnTo>
                <a:lnTo>
                  <a:pt x="1096" y="238"/>
                </a:lnTo>
                <a:lnTo>
                  <a:pt x="1096" y="131"/>
                </a:lnTo>
                <a:lnTo>
                  <a:pt x="1296" y="131"/>
                </a:lnTo>
                <a:lnTo>
                  <a:pt x="1296" y="0"/>
                </a:lnTo>
                <a:lnTo>
                  <a:pt x="1404" y="0"/>
                </a:lnTo>
                <a:close/>
                <a:moveTo>
                  <a:pt x="107" y="729"/>
                </a:moveTo>
                <a:lnTo>
                  <a:pt x="107" y="1707"/>
                </a:lnTo>
                <a:cubicBezTo>
                  <a:pt x="107" y="1721"/>
                  <a:pt x="113" y="1733"/>
                  <a:pt x="122" y="1742"/>
                </a:cubicBezTo>
                <a:cubicBezTo>
                  <a:pt x="131" y="1751"/>
                  <a:pt x="143" y="1757"/>
                  <a:pt x="157" y="1757"/>
                </a:cubicBezTo>
                <a:lnTo>
                  <a:pt x="1737" y="1757"/>
                </a:lnTo>
                <a:cubicBezTo>
                  <a:pt x="1751" y="1757"/>
                  <a:pt x="1763" y="1751"/>
                  <a:pt x="1772" y="1742"/>
                </a:cubicBezTo>
                <a:lnTo>
                  <a:pt x="1772" y="1742"/>
                </a:lnTo>
                <a:lnTo>
                  <a:pt x="1772" y="1742"/>
                </a:lnTo>
                <a:cubicBezTo>
                  <a:pt x="1781" y="1733"/>
                  <a:pt x="1787" y="1721"/>
                  <a:pt x="1787" y="1707"/>
                </a:cubicBezTo>
                <a:lnTo>
                  <a:pt x="1787" y="729"/>
                </a:lnTo>
                <a:lnTo>
                  <a:pt x="107" y="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2" name="Овал 171"/>
          <p:cNvSpPr/>
          <p:nvPr/>
        </p:nvSpPr>
        <p:spPr>
          <a:xfrm>
            <a:off x="2396867" y="5088389"/>
            <a:ext cx="620785" cy="620785"/>
          </a:xfrm>
          <a:prstGeom prst="ellipse">
            <a:avLst/>
          </a:prstGeom>
          <a:solidFill>
            <a:srgbClr val="9ED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3" name="Freeform 16"/>
          <p:cNvSpPr>
            <a:spLocks noEditPoints="1"/>
          </p:cNvSpPr>
          <p:nvPr/>
        </p:nvSpPr>
        <p:spPr bwMode="auto">
          <a:xfrm>
            <a:off x="2552108" y="5233424"/>
            <a:ext cx="325352" cy="321336"/>
          </a:xfrm>
          <a:custGeom>
            <a:avLst/>
            <a:gdLst>
              <a:gd name="T0" fmla="*/ 1848 w 1894"/>
              <a:gd name="T1" fmla="*/ 177 h 1864"/>
              <a:gd name="T2" fmla="*/ 1848 w 1894"/>
              <a:gd name="T3" fmla="*/ 1818 h 1864"/>
              <a:gd name="T4" fmla="*/ 157 w 1894"/>
              <a:gd name="T5" fmla="*/ 1864 h 1864"/>
              <a:gd name="T6" fmla="*/ 0 w 1894"/>
              <a:gd name="T7" fmla="*/ 288 h 1864"/>
              <a:gd name="T8" fmla="*/ 46 w 1894"/>
              <a:gd name="T9" fmla="*/ 177 h 1864"/>
              <a:gd name="T10" fmla="*/ 394 w 1894"/>
              <a:gd name="T11" fmla="*/ 0 h 1864"/>
              <a:gd name="T12" fmla="*/ 394 w 1894"/>
              <a:gd name="T13" fmla="*/ 400 h 1864"/>
              <a:gd name="T14" fmla="*/ 122 w 1894"/>
              <a:gd name="T15" fmla="*/ 253 h 1864"/>
              <a:gd name="T16" fmla="*/ 107 w 1894"/>
              <a:gd name="T17" fmla="*/ 621 h 1864"/>
              <a:gd name="T18" fmla="*/ 1772 w 1894"/>
              <a:gd name="T19" fmla="*/ 253 h 1864"/>
              <a:gd name="T20" fmla="*/ 1547 w 1894"/>
              <a:gd name="T21" fmla="*/ 131 h 1864"/>
              <a:gd name="T22" fmla="*/ 1153 w 1894"/>
              <a:gd name="T23" fmla="*/ 1525 h 1864"/>
              <a:gd name="T24" fmla="*/ 1236 w 1894"/>
              <a:gd name="T25" fmla="*/ 1442 h 1864"/>
              <a:gd name="T26" fmla="*/ 1236 w 1894"/>
              <a:gd name="T27" fmla="*/ 1579 h 1864"/>
              <a:gd name="T28" fmla="*/ 879 w 1894"/>
              <a:gd name="T29" fmla="*/ 1525 h 1864"/>
              <a:gd name="T30" fmla="*/ 962 w 1894"/>
              <a:gd name="T31" fmla="*/ 1442 h 1864"/>
              <a:gd name="T32" fmla="*/ 962 w 1894"/>
              <a:gd name="T33" fmla="*/ 1579 h 1864"/>
              <a:gd name="T34" fmla="*/ 329 w 1894"/>
              <a:gd name="T35" fmla="*/ 1525 h 1864"/>
              <a:gd name="T36" fmla="*/ 413 w 1894"/>
              <a:gd name="T37" fmla="*/ 1442 h 1864"/>
              <a:gd name="T38" fmla="*/ 413 w 1894"/>
              <a:gd name="T39" fmla="*/ 1579 h 1864"/>
              <a:gd name="T40" fmla="*/ 604 w 1894"/>
              <a:gd name="T41" fmla="*/ 1525 h 1864"/>
              <a:gd name="T42" fmla="*/ 687 w 1894"/>
              <a:gd name="T43" fmla="*/ 1442 h 1864"/>
              <a:gd name="T44" fmla="*/ 687 w 1894"/>
              <a:gd name="T45" fmla="*/ 1579 h 1864"/>
              <a:gd name="T46" fmla="*/ 1428 w 1894"/>
              <a:gd name="T47" fmla="*/ 976 h 1864"/>
              <a:gd name="T48" fmla="*/ 1511 w 1894"/>
              <a:gd name="T49" fmla="*/ 893 h 1864"/>
              <a:gd name="T50" fmla="*/ 1511 w 1894"/>
              <a:gd name="T51" fmla="*/ 1030 h 1864"/>
              <a:gd name="T52" fmla="*/ 1153 w 1894"/>
              <a:gd name="T53" fmla="*/ 976 h 1864"/>
              <a:gd name="T54" fmla="*/ 1236 w 1894"/>
              <a:gd name="T55" fmla="*/ 893 h 1864"/>
              <a:gd name="T56" fmla="*/ 1236 w 1894"/>
              <a:gd name="T57" fmla="*/ 1030 h 1864"/>
              <a:gd name="T58" fmla="*/ 879 w 1894"/>
              <a:gd name="T59" fmla="*/ 976 h 1864"/>
              <a:gd name="T60" fmla="*/ 962 w 1894"/>
              <a:gd name="T61" fmla="*/ 893 h 1864"/>
              <a:gd name="T62" fmla="*/ 962 w 1894"/>
              <a:gd name="T63" fmla="*/ 1030 h 1864"/>
              <a:gd name="T64" fmla="*/ 604 w 1894"/>
              <a:gd name="T65" fmla="*/ 976 h 1864"/>
              <a:gd name="T66" fmla="*/ 687 w 1894"/>
              <a:gd name="T67" fmla="*/ 893 h 1864"/>
              <a:gd name="T68" fmla="*/ 687 w 1894"/>
              <a:gd name="T69" fmla="*/ 1030 h 1864"/>
              <a:gd name="T70" fmla="*/ 1428 w 1894"/>
              <a:gd name="T71" fmla="*/ 1251 h 1864"/>
              <a:gd name="T72" fmla="*/ 1511 w 1894"/>
              <a:gd name="T73" fmla="*/ 1168 h 1864"/>
              <a:gd name="T74" fmla="*/ 1511 w 1894"/>
              <a:gd name="T75" fmla="*/ 1304 h 1864"/>
              <a:gd name="T76" fmla="*/ 1153 w 1894"/>
              <a:gd name="T77" fmla="*/ 1251 h 1864"/>
              <a:gd name="T78" fmla="*/ 1236 w 1894"/>
              <a:gd name="T79" fmla="*/ 1168 h 1864"/>
              <a:gd name="T80" fmla="*/ 1236 w 1894"/>
              <a:gd name="T81" fmla="*/ 1304 h 1864"/>
              <a:gd name="T82" fmla="*/ 879 w 1894"/>
              <a:gd name="T83" fmla="*/ 1251 h 1864"/>
              <a:gd name="T84" fmla="*/ 962 w 1894"/>
              <a:gd name="T85" fmla="*/ 1168 h 1864"/>
              <a:gd name="T86" fmla="*/ 962 w 1894"/>
              <a:gd name="T87" fmla="*/ 1304 h 1864"/>
              <a:gd name="T88" fmla="*/ 329 w 1894"/>
              <a:gd name="T89" fmla="*/ 1251 h 1864"/>
              <a:gd name="T90" fmla="*/ 413 w 1894"/>
              <a:gd name="T91" fmla="*/ 1168 h 1864"/>
              <a:gd name="T92" fmla="*/ 413 w 1894"/>
              <a:gd name="T93" fmla="*/ 1304 h 1864"/>
              <a:gd name="T94" fmla="*/ 604 w 1894"/>
              <a:gd name="T95" fmla="*/ 1251 h 1864"/>
              <a:gd name="T96" fmla="*/ 687 w 1894"/>
              <a:gd name="T97" fmla="*/ 1168 h 1864"/>
              <a:gd name="T98" fmla="*/ 687 w 1894"/>
              <a:gd name="T99" fmla="*/ 1304 h 1864"/>
              <a:gd name="T100" fmla="*/ 845 w 1894"/>
              <a:gd name="T101" fmla="*/ 400 h 1864"/>
              <a:gd name="T102" fmla="*/ 645 w 1894"/>
              <a:gd name="T103" fmla="*/ 131 h 1864"/>
              <a:gd name="T104" fmla="*/ 953 w 1894"/>
              <a:gd name="T105" fmla="*/ 0 h 1864"/>
              <a:gd name="T106" fmla="*/ 1296 w 1894"/>
              <a:gd name="T107" fmla="*/ 400 h 1864"/>
              <a:gd name="T108" fmla="*/ 1096 w 1894"/>
              <a:gd name="T109" fmla="*/ 131 h 1864"/>
              <a:gd name="T110" fmla="*/ 1404 w 1894"/>
              <a:gd name="T111" fmla="*/ 0 h 1864"/>
              <a:gd name="T112" fmla="*/ 122 w 1894"/>
              <a:gd name="T113" fmla="*/ 1742 h 1864"/>
              <a:gd name="T114" fmla="*/ 1772 w 1894"/>
              <a:gd name="T115" fmla="*/ 1742 h 1864"/>
              <a:gd name="T116" fmla="*/ 1787 w 1894"/>
              <a:gd name="T117" fmla="*/ 1707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4" h="1864">
                <a:moveTo>
                  <a:pt x="1547" y="131"/>
                </a:moveTo>
                <a:lnTo>
                  <a:pt x="1737" y="131"/>
                </a:lnTo>
                <a:cubicBezTo>
                  <a:pt x="1780" y="131"/>
                  <a:pt x="1820" y="149"/>
                  <a:pt x="1848" y="177"/>
                </a:cubicBezTo>
                <a:cubicBezTo>
                  <a:pt x="1876" y="206"/>
                  <a:pt x="1894" y="245"/>
                  <a:pt x="1894" y="288"/>
                </a:cubicBezTo>
                <a:lnTo>
                  <a:pt x="1894" y="1707"/>
                </a:lnTo>
                <a:cubicBezTo>
                  <a:pt x="1894" y="1750"/>
                  <a:pt x="1876" y="1789"/>
                  <a:pt x="1848" y="1818"/>
                </a:cubicBezTo>
                <a:lnTo>
                  <a:pt x="1848" y="1818"/>
                </a:lnTo>
                <a:cubicBezTo>
                  <a:pt x="1820" y="1846"/>
                  <a:pt x="1780" y="1864"/>
                  <a:pt x="1737" y="1864"/>
                </a:cubicBezTo>
                <a:lnTo>
                  <a:pt x="157" y="1864"/>
                </a:lnTo>
                <a:cubicBezTo>
                  <a:pt x="114" y="1864"/>
                  <a:pt x="74" y="1846"/>
                  <a:pt x="46" y="1818"/>
                </a:cubicBezTo>
                <a:cubicBezTo>
                  <a:pt x="18" y="1789"/>
                  <a:pt x="0" y="1750"/>
                  <a:pt x="0" y="1707"/>
                </a:cubicBezTo>
                <a:lnTo>
                  <a:pt x="0" y="288"/>
                </a:lnTo>
                <a:cubicBezTo>
                  <a:pt x="0" y="245"/>
                  <a:pt x="18" y="206"/>
                  <a:pt x="46" y="177"/>
                </a:cubicBezTo>
                <a:lnTo>
                  <a:pt x="46" y="177"/>
                </a:lnTo>
                <a:lnTo>
                  <a:pt x="46" y="177"/>
                </a:lnTo>
                <a:cubicBezTo>
                  <a:pt x="74" y="149"/>
                  <a:pt x="114" y="131"/>
                  <a:pt x="157" y="131"/>
                </a:cubicBezTo>
                <a:lnTo>
                  <a:pt x="394" y="131"/>
                </a:lnTo>
                <a:lnTo>
                  <a:pt x="394" y="0"/>
                </a:lnTo>
                <a:lnTo>
                  <a:pt x="501" y="0"/>
                </a:lnTo>
                <a:lnTo>
                  <a:pt x="501" y="400"/>
                </a:lnTo>
                <a:lnTo>
                  <a:pt x="394" y="400"/>
                </a:lnTo>
                <a:lnTo>
                  <a:pt x="394" y="238"/>
                </a:lnTo>
                <a:lnTo>
                  <a:pt x="157" y="238"/>
                </a:lnTo>
                <a:cubicBezTo>
                  <a:pt x="143" y="238"/>
                  <a:pt x="131" y="244"/>
                  <a:pt x="122" y="253"/>
                </a:cubicBezTo>
                <a:lnTo>
                  <a:pt x="122" y="253"/>
                </a:lnTo>
                <a:cubicBezTo>
                  <a:pt x="113" y="262"/>
                  <a:pt x="107" y="274"/>
                  <a:pt x="107" y="288"/>
                </a:cubicBezTo>
                <a:lnTo>
                  <a:pt x="107" y="621"/>
                </a:lnTo>
                <a:lnTo>
                  <a:pt x="1787" y="621"/>
                </a:lnTo>
                <a:lnTo>
                  <a:pt x="1787" y="288"/>
                </a:lnTo>
                <a:cubicBezTo>
                  <a:pt x="1787" y="274"/>
                  <a:pt x="1781" y="262"/>
                  <a:pt x="1772" y="253"/>
                </a:cubicBezTo>
                <a:cubicBezTo>
                  <a:pt x="1763" y="244"/>
                  <a:pt x="1751" y="238"/>
                  <a:pt x="1737" y="238"/>
                </a:cubicBezTo>
                <a:lnTo>
                  <a:pt x="1547" y="238"/>
                </a:lnTo>
                <a:lnTo>
                  <a:pt x="1547" y="131"/>
                </a:lnTo>
                <a:close/>
                <a:moveTo>
                  <a:pt x="1236" y="1579"/>
                </a:moveTo>
                <a:lnTo>
                  <a:pt x="1207" y="1579"/>
                </a:lnTo>
                <a:cubicBezTo>
                  <a:pt x="1177" y="1579"/>
                  <a:pt x="1153" y="1555"/>
                  <a:pt x="1153" y="1525"/>
                </a:cubicBezTo>
                <a:lnTo>
                  <a:pt x="1153" y="1496"/>
                </a:lnTo>
                <a:cubicBezTo>
                  <a:pt x="1153" y="1466"/>
                  <a:pt x="1177" y="1442"/>
                  <a:pt x="1207" y="1442"/>
                </a:cubicBezTo>
                <a:lnTo>
                  <a:pt x="1236" y="1442"/>
                </a:lnTo>
                <a:cubicBezTo>
                  <a:pt x="1266" y="1442"/>
                  <a:pt x="1290" y="1466"/>
                  <a:pt x="1290" y="1496"/>
                </a:cubicBezTo>
                <a:lnTo>
                  <a:pt x="1290" y="1525"/>
                </a:lnTo>
                <a:cubicBezTo>
                  <a:pt x="1290" y="1555"/>
                  <a:pt x="1266" y="1579"/>
                  <a:pt x="1236" y="1579"/>
                </a:cubicBezTo>
                <a:close/>
                <a:moveTo>
                  <a:pt x="962" y="1579"/>
                </a:moveTo>
                <a:lnTo>
                  <a:pt x="932" y="1579"/>
                </a:lnTo>
                <a:cubicBezTo>
                  <a:pt x="903" y="1579"/>
                  <a:pt x="879" y="1555"/>
                  <a:pt x="879" y="1525"/>
                </a:cubicBezTo>
                <a:lnTo>
                  <a:pt x="879" y="1496"/>
                </a:lnTo>
                <a:cubicBezTo>
                  <a:pt x="879" y="1466"/>
                  <a:pt x="903" y="1442"/>
                  <a:pt x="932" y="1442"/>
                </a:cubicBezTo>
                <a:lnTo>
                  <a:pt x="962" y="1442"/>
                </a:lnTo>
                <a:cubicBezTo>
                  <a:pt x="992" y="1442"/>
                  <a:pt x="1016" y="1466"/>
                  <a:pt x="1016" y="1496"/>
                </a:cubicBezTo>
                <a:lnTo>
                  <a:pt x="1016" y="1525"/>
                </a:lnTo>
                <a:cubicBezTo>
                  <a:pt x="1016" y="1555"/>
                  <a:pt x="992" y="1579"/>
                  <a:pt x="962" y="1579"/>
                </a:cubicBezTo>
                <a:close/>
                <a:moveTo>
                  <a:pt x="413" y="1579"/>
                </a:moveTo>
                <a:lnTo>
                  <a:pt x="383" y="1579"/>
                </a:lnTo>
                <a:cubicBezTo>
                  <a:pt x="353" y="1579"/>
                  <a:pt x="329" y="1555"/>
                  <a:pt x="329" y="1525"/>
                </a:cubicBezTo>
                <a:lnTo>
                  <a:pt x="329" y="1496"/>
                </a:lnTo>
                <a:cubicBezTo>
                  <a:pt x="329" y="1466"/>
                  <a:pt x="353" y="1442"/>
                  <a:pt x="383" y="1442"/>
                </a:cubicBezTo>
                <a:lnTo>
                  <a:pt x="413" y="1442"/>
                </a:lnTo>
                <a:cubicBezTo>
                  <a:pt x="442" y="1442"/>
                  <a:pt x="466" y="1466"/>
                  <a:pt x="466" y="1496"/>
                </a:cubicBezTo>
                <a:lnTo>
                  <a:pt x="466" y="1525"/>
                </a:lnTo>
                <a:cubicBezTo>
                  <a:pt x="466" y="1555"/>
                  <a:pt x="442" y="1579"/>
                  <a:pt x="413" y="1579"/>
                </a:cubicBezTo>
                <a:close/>
                <a:moveTo>
                  <a:pt x="687" y="1579"/>
                </a:moveTo>
                <a:lnTo>
                  <a:pt x="658" y="1579"/>
                </a:lnTo>
                <a:cubicBezTo>
                  <a:pt x="628" y="1579"/>
                  <a:pt x="604" y="1555"/>
                  <a:pt x="604" y="1525"/>
                </a:cubicBezTo>
                <a:lnTo>
                  <a:pt x="604" y="1496"/>
                </a:lnTo>
                <a:cubicBezTo>
                  <a:pt x="604" y="1466"/>
                  <a:pt x="628" y="1442"/>
                  <a:pt x="658" y="1442"/>
                </a:cubicBezTo>
                <a:lnTo>
                  <a:pt x="687" y="1442"/>
                </a:lnTo>
                <a:cubicBezTo>
                  <a:pt x="717" y="1442"/>
                  <a:pt x="741" y="1466"/>
                  <a:pt x="741" y="1496"/>
                </a:cubicBezTo>
                <a:lnTo>
                  <a:pt x="741" y="1525"/>
                </a:lnTo>
                <a:cubicBezTo>
                  <a:pt x="741" y="1555"/>
                  <a:pt x="717" y="1579"/>
                  <a:pt x="687" y="1579"/>
                </a:cubicBezTo>
                <a:close/>
                <a:moveTo>
                  <a:pt x="1511" y="1030"/>
                </a:moveTo>
                <a:lnTo>
                  <a:pt x="1481" y="1030"/>
                </a:lnTo>
                <a:cubicBezTo>
                  <a:pt x="1452" y="1030"/>
                  <a:pt x="1428" y="1006"/>
                  <a:pt x="1428" y="976"/>
                </a:cubicBezTo>
                <a:lnTo>
                  <a:pt x="1428" y="947"/>
                </a:lnTo>
                <a:cubicBezTo>
                  <a:pt x="1428" y="917"/>
                  <a:pt x="1452" y="893"/>
                  <a:pt x="1481" y="893"/>
                </a:cubicBezTo>
                <a:lnTo>
                  <a:pt x="1511" y="893"/>
                </a:lnTo>
                <a:cubicBezTo>
                  <a:pt x="1541" y="893"/>
                  <a:pt x="1565" y="917"/>
                  <a:pt x="1565" y="947"/>
                </a:cubicBezTo>
                <a:lnTo>
                  <a:pt x="1565" y="976"/>
                </a:lnTo>
                <a:cubicBezTo>
                  <a:pt x="1565" y="1006"/>
                  <a:pt x="1541" y="1030"/>
                  <a:pt x="1511" y="1030"/>
                </a:cubicBezTo>
                <a:close/>
                <a:moveTo>
                  <a:pt x="1236" y="1030"/>
                </a:moveTo>
                <a:lnTo>
                  <a:pt x="1207" y="1030"/>
                </a:lnTo>
                <a:cubicBezTo>
                  <a:pt x="1177" y="1030"/>
                  <a:pt x="1153" y="1006"/>
                  <a:pt x="1153" y="976"/>
                </a:cubicBezTo>
                <a:lnTo>
                  <a:pt x="1153" y="947"/>
                </a:lnTo>
                <a:cubicBezTo>
                  <a:pt x="1153" y="917"/>
                  <a:pt x="1177" y="893"/>
                  <a:pt x="1207" y="893"/>
                </a:cubicBezTo>
                <a:lnTo>
                  <a:pt x="1236" y="893"/>
                </a:lnTo>
                <a:cubicBezTo>
                  <a:pt x="1266" y="893"/>
                  <a:pt x="1290" y="917"/>
                  <a:pt x="1290" y="947"/>
                </a:cubicBezTo>
                <a:lnTo>
                  <a:pt x="1290" y="976"/>
                </a:lnTo>
                <a:cubicBezTo>
                  <a:pt x="1290" y="1006"/>
                  <a:pt x="1266" y="1030"/>
                  <a:pt x="1236" y="1030"/>
                </a:cubicBezTo>
                <a:close/>
                <a:moveTo>
                  <a:pt x="962" y="1030"/>
                </a:moveTo>
                <a:lnTo>
                  <a:pt x="932" y="1030"/>
                </a:lnTo>
                <a:cubicBezTo>
                  <a:pt x="903" y="1030"/>
                  <a:pt x="879" y="1006"/>
                  <a:pt x="879" y="976"/>
                </a:cubicBezTo>
                <a:lnTo>
                  <a:pt x="879" y="947"/>
                </a:lnTo>
                <a:cubicBezTo>
                  <a:pt x="879" y="917"/>
                  <a:pt x="903" y="893"/>
                  <a:pt x="932" y="893"/>
                </a:cubicBezTo>
                <a:lnTo>
                  <a:pt x="962" y="893"/>
                </a:lnTo>
                <a:cubicBezTo>
                  <a:pt x="992" y="893"/>
                  <a:pt x="1016" y="917"/>
                  <a:pt x="1016" y="947"/>
                </a:cubicBezTo>
                <a:lnTo>
                  <a:pt x="1016" y="976"/>
                </a:lnTo>
                <a:cubicBezTo>
                  <a:pt x="1016" y="1006"/>
                  <a:pt x="992" y="1030"/>
                  <a:pt x="962" y="1030"/>
                </a:cubicBezTo>
                <a:close/>
                <a:moveTo>
                  <a:pt x="687" y="1030"/>
                </a:moveTo>
                <a:lnTo>
                  <a:pt x="658" y="1030"/>
                </a:lnTo>
                <a:cubicBezTo>
                  <a:pt x="628" y="1030"/>
                  <a:pt x="604" y="1006"/>
                  <a:pt x="604" y="976"/>
                </a:cubicBezTo>
                <a:lnTo>
                  <a:pt x="604" y="947"/>
                </a:lnTo>
                <a:cubicBezTo>
                  <a:pt x="604" y="917"/>
                  <a:pt x="628" y="893"/>
                  <a:pt x="658" y="893"/>
                </a:cubicBezTo>
                <a:lnTo>
                  <a:pt x="687" y="893"/>
                </a:lnTo>
                <a:cubicBezTo>
                  <a:pt x="717" y="893"/>
                  <a:pt x="741" y="917"/>
                  <a:pt x="741" y="947"/>
                </a:cubicBezTo>
                <a:lnTo>
                  <a:pt x="741" y="976"/>
                </a:lnTo>
                <a:cubicBezTo>
                  <a:pt x="741" y="1006"/>
                  <a:pt x="717" y="1030"/>
                  <a:pt x="687" y="1030"/>
                </a:cubicBezTo>
                <a:close/>
                <a:moveTo>
                  <a:pt x="1511" y="1304"/>
                </a:moveTo>
                <a:lnTo>
                  <a:pt x="1481" y="1304"/>
                </a:lnTo>
                <a:cubicBezTo>
                  <a:pt x="1452" y="1304"/>
                  <a:pt x="1428" y="1280"/>
                  <a:pt x="1428" y="1251"/>
                </a:cubicBezTo>
                <a:lnTo>
                  <a:pt x="1428" y="1221"/>
                </a:lnTo>
                <a:cubicBezTo>
                  <a:pt x="1428" y="1192"/>
                  <a:pt x="1452" y="1168"/>
                  <a:pt x="1481" y="1168"/>
                </a:cubicBezTo>
                <a:lnTo>
                  <a:pt x="1511" y="1168"/>
                </a:lnTo>
                <a:cubicBezTo>
                  <a:pt x="1541" y="1168"/>
                  <a:pt x="1565" y="1192"/>
                  <a:pt x="1565" y="1221"/>
                </a:cubicBezTo>
                <a:lnTo>
                  <a:pt x="1565" y="1251"/>
                </a:lnTo>
                <a:cubicBezTo>
                  <a:pt x="1565" y="1280"/>
                  <a:pt x="1541" y="1304"/>
                  <a:pt x="1511" y="1304"/>
                </a:cubicBezTo>
                <a:close/>
                <a:moveTo>
                  <a:pt x="1236" y="1304"/>
                </a:moveTo>
                <a:lnTo>
                  <a:pt x="1207" y="1304"/>
                </a:lnTo>
                <a:cubicBezTo>
                  <a:pt x="1177" y="1304"/>
                  <a:pt x="1153" y="1280"/>
                  <a:pt x="1153" y="1251"/>
                </a:cubicBezTo>
                <a:lnTo>
                  <a:pt x="1153" y="1221"/>
                </a:lnTo>
                <a:cubicBezTo>
                  <a:pt x="1153" y="1192"/>
                  <a:pt x="1177" y="1168"/>
                  <a:pt x="1207" y="1168"/>
                </a:cubicBezTo>
                <a:lnTo>
                  <a:pt x="1236" y="1168"/>
                </a:lnTo>
                <a:cubicBezTo>
                  <a:pt x="1266" y="1168"/>
                  <a:pt x="1290" y="1192"/>
                  <a:pt x="1290" y="1221"/>
                </a:cubicBezTo>
                <a:lnTo>
                  <a:pt x="1290" y="1251"/>
                </a:lnTo>
                <a:cubicBezTo>
                  <a:pt x="1290" y="1280"/>
                  <a:pt x="1266" y="1304"/>
                  <a:pt x="1236" y="1304"/>
                </a:cubicBezTo>
                <a:close/>
                <a:moveTo>
                  <a:pt x="962" y="1304"/>
                </a:moveTo>
                <a:lnTo>
                  <a:pt x="932" y="1304"/>
                </a:lnTo>
                <a:cubicBezTo>
                  <a:pt x="903" y="1304"/>
                  <a:pt x="879" y="1280"/>
                  <a:pt x="879" y="1251"/>
                </a:cubicBezTo>
                <a:lnTo>
                  <a:pt x="879" y="1221"/>
                </a:lnTo>
                <a:cubicBezTo>
                  <a:pt x="879" y="1192"/>
                  <a:pt x="903" y="1168"/>
                  <a:pt x="932" y="1168"/>
                </a:cubicBezTo>
                <a:lnTo>
                  <a:pt x="962" y="1168"/>
                </a:lnTo>
                <a:cubicBezTo>
                  <a:pt x="992" y="1168"/>
                  <a:pt x="1016" y="1192"/>
                  <a:pt x="1016" y="1221"/>
                </a:cubicBezTo>
                <a:lnTo>
                  <a:pt x="1016" y="1251"/>
                </a:lnTo>
                <a:cubicBezTo>
                  <a:pt x="1016" y="1280"/>
                  <a:pt x="992" y="1304"/>
                  <a:pt x="962" y="1304"/>
                </a:cubicBezTo>
                <a:close/>
                <a:moveTo>
                  <a:pt x="413" y="1304"/>
                </a:moveTo>
                <a:lnTo>
                  <a:pt x="383" y="1304"/>
                </a:lnTo>
                <a:cubicBezTo>
                  <a:pt x="353" y="1304"/>
                  <a:pt x="329" y="1280"/>
                  <a:pt x="329" y="1251"/>
                </a:cubicBezTo>
                <a:lnTo>
                  <a:pt x="329" y="1221"/>
                </a:lnTo>
                <a:cubicBezTo>
                  <a:pt x="329" y="1192"/>
                  <a:pt x="353" y="1168"/>
                  <a:pt x="383" y="1168"/>
                </a:cubicBezTo>
                <a:lnTo>
                  <a:pt x="413" y="1168"/>
                </a:lnTo>
                <a:cubicBezTo>
                  <a:pt x="442" y="1168"/>
                  <a:pt x="466" y="1192"/>
                  <a:pt x="466" y="1221"/>
                </a:cubicBezTo>
                <a:lnTo>
                  <a:pt x="466" y="1251"/>
                </a:lnTo>
                <a:cubicBezTo>
                  <a:pt x="466" y="1280"/>
                  <a:pt x="442" y="1304"/>
                  <a:pt x="413" y="1304"/>
                </a:cubicBezTo>
                <a:close/>
                <a:moveTo>
                  <a:pt x="687" y="1304"/>
                </a:moveTo>
                <a:lnTo>
                  <a:pt x="658" y="1304"/>
                </a:lnTo>
                <a:cubicBezTo>
                  <a:pt x="628" y="1304"/>
                  <a:pt x="604" y="1280"/>
                  <a:pt x="604" y="1251"/>
                </a:cubicBezTo>
                <a:lnTo>
                  <a:pt x="604" y="1221"/>
                </a:lnTo>
                <a:cubicBezTo>
                  <a:pt x="604" y="1192"/>
                  <a:pt x="628" y="1168"/>
                  <a:pt x="658" y="1168"/>
                </a:cubicBezTo>
                <a:lnTo>
                  <a:pt x="687" y="1168"/>
                </a:lnTo>
                <a:cubicBezTo>
                  <a:pt x="717" y="1168"/>
                  <a:pt x="741" y="1192"/>
                  <a:pt x="741" y="1221"/>
                </a:cubicBezTo>
                <a:lnTo>
                  <a:pt x="741" y="1251"/>
                </a:lnTo>
                <a:cubicBezTo>
                  <a:pt x="741" y="1280"/>
                  <a:pt x="717" y="1304"/>
                  <a:pt x="687" y="1304"/>
                </a:cubicBezTo>
                <a:close/>
                <a:moveTo>
                  <a:pt x="953" y="0"/>
                </a:moveTo>
                <a:lnTo>
                  <a:pt x="953" y="400"/>
                </a:lnTo>
                <a:lnTo>
                  <a:pt x="845" y="400"/>
                </a:lnTo>
                <a:lnTo>
                  <a:pt x="845" y="238"/>
                </a:lnTo>
                <a:lnTo>
                  <a:pt x="645" y="238"/>
                </a:lnTo>
                <a:lnTo>
                  <a:pt x="645" y="131"/>
                </a:lnTo>
                <a:lnTo>
                  <a:pt x="845" y="131"/>
                </a:lnTo>
                <a:lnTo>
                  <a:pt x="845" y="0"/>
                </a:lnTo>
                <a:lnTo>
                  <a:pt x="953" y="0"/>
                </a:lnTo>
                <a:close/>
                <a:moveTo>
                  <a:pt x="1404" y="0"/>
                </a:moveTo>
                <a:lnTo>
                  <a:pt x="1404" y="400"/>
                </a:lnTo>
                <a:lnTo>
                  <a:pt x="1296" y="400"/>
                </a:lnTo>
                <a:lnTo>
                  <a:pt x="1296" y="238"/>
                </a:lnTo>
                <a:lnTo>
                  <a:pt x="1096" y="238"/>
                </a:lnTo>
                <a:lnTo>
                  <a:pt x="1096" y="131"/>
                </a:lnTo>
                <a:lnTo>
                  <a:pt x="1296" y="131"/>
                </a:lnTo>
                <a:lnTo>
                  <a:pt x="1296" y="0"/>
                </a:lnTo>
                <a:lnTo>
                  <a:pt x="1404" y="0"/>
                </a:lnTo>
                <a:close/>
                <a:moveTo>
                  <a:pt x="107" y="729"/>
                </a:moveTo>
                <a:lnTo>
                  <a:pt x="107" y="1707"/>
                </a:lnTo>
                <a:cubicBezTo>
                  <a:pt x="107" y="1721"/>
                  <a:pt x="113" y="1733"/>
                  <a:pt x="122" y="1742"/>
                </a:cubicBezTo>
                <a:cubicBezTo>
                  <a:pt x="131" y="1751"/>
                  <a:pt x="143" y="1757"/>
                  <a:pt x="157" y="1757"/>
                </a:cubicBezTo>
                <a:lnTo>
                  <a:pt x="1737" y="1757"/>
                </a:lnTo>
                <a:cubicBezTo>
                  <a:pt x="1751" y="1757"/>
                  <a:pt x="1763" y="1751"/>
                  <a:pt x="1772" y="1742"/>
                </a:cubicBezTo>
                <a:lnTo>
                  <a:pt x="1772" y="1742"/>
                </a:lnTo>
                <a:lnTo>
                  <a:pt x="1772" y="1742"/>
                </a:lnTo>
                <a:cubicBezTo>
                  <a:pt x="1781" y="1733"/>
                  <a:pt x="1787" y="1721"/>
                  <a:pt x="1787" y="1707"/>
                </a:cubicBezTo>
                <a:lnTo>
                  <a:pt x="1787" y="729"/>
                </a:lnTo>
                <a:lnTo>
                  <a:pt x="107" y="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" name="Овал 173"/>
          <p:cNvSpPr/>
          <p:nvPr/>
        </p:nvSpPr>
        <p:spPr>
          <a:xfrm>
            <a:off x="4074231" y="5088389"/>
            <a:ext cx="620785" cy="620785"/>
          </a:xfrm>
          <a:prstGeom prst="ellipse">
            <a:avLst/>
          </a:prstGeom>
          <a:solidFill>
            <a:srgbClr val="43D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Freeform 16"/>
          <p:cNvSpPr>
            <a:spLocks noEditPoints="1"/>
          </p:cNvSpPr>
          <p:nvPr/>
        </p:nvSpPr>
        <p:spPr bwMode="auto">
          <a:xfrm>
            <a:off x="4229472" y="5233424"/>
            <a:ext cx="325352" cy="321336"/>
          </a:xfrm>
          <a:custGeom>
            <a:avLst/>
            <a:gdLst>
              <a:gd name="T0" fmla="*/ 1848 w 1894"/>
              <a:gd name="T1" fmla="*/ 177 h 1864"/>
              <a:gd name="T2" fmla="*/ 1848 w 1894"/>
              <a:gd name="T3" fmla="*/ 1818 h 1864"/>
              <a:gd name="T4" fmla="*/ 157 w 1894"/>
              <a:gd name="T5" fmla="*/ 1864 h 1864"/>
              <a:gd name="T6" fmla="*/ 0 w 1894"/>
              <a:gd name="T7" fmla="*/ 288 h 1864"/>
              <a:gd name="T8" fmla="*/ 46 w 1894"/>
              <a:gd name="T9" fmla="*/ 177 h 1864"/>
              <a:gd name="T10" fmla="*/ 394 w 1894"/>
              <a:gd name="T11" fmla="*/ 0 h 1864"/>
              <a:gd name="T12" fmla="*/ 394 w 1894"/>
              <a:gd name="T13" fmla="*/ 400 h 1864"/>
              <a:gd name="T14" fmla="*/ 122 w 1894"/>
              <a:gd name="T15" fmla="*/ 253 h 1864"/>
              <a:gd name="T16" fmla="*/ 107 w 1894"/>
              <a:gd name="T17" fmla="*/ 621 h 1864"/>
              <a:gd name="T18" fmla="*/ 1772 w 1894"/>
              <a:gd name="T19" fmla="*/ 253 h 1864"/>
              <a:gd name="T20" fmla="*/ 1547 w 1894"/>
              <a:gd name="T21" fmla="*/ 131 h 1864"/>
              <a:gd name="T22" fmla="*/ 1153 w 1894"/>
              <a:gd name="T23" fmla="*/ 1525 h 1864"/>
              <a:gd name="T24" fmla="*/ 1236 w 1894"/>
              <a:gd name="T25" fmla="*/ 1442 h 1864"/>
              <a:gd name="T26" fmla="*/ 1236 w 1894"/>
              <a:gd name="T27" fmla="*/ 1579 h 1864"/>
              <a:gd name="T28" fmla="*/ 879 w 1894"/>
              <a:gd name="T29" fmla="*/ 1525 h 1864"/>
              <a:gd name="T30" fmla="*/ 962 w 1894"/>
              <a:gd name="T31" fmla="*/ 1442 h 1864"/>
              <a:gd name="T32" fmla="*/ 962 w 1894"/>
              <a:gd name="T33" fmla="*/ 1579 h 1864"/>
              <a:gd name="T34" fmla="*/ 329 w 1894"/>
              <a:gd name="T35" fmla="*/ 1525 h 1864"/>
              <a:gd name="T36" fmla="*/ 413 w 1894"/>
              <a:gd name="T37" fmla="*/ 1442 h 1864"/>
              <a:gd name="T38" fmla="*/ 413 w 1894"/>
              <a:gd name="T39" fmla="*/ 1579 h 1864"/>
              <a:gd name="T40" fmla="*/ 604 w 1894"/>
              <a:gd name="T41" fmla="*/ 1525 h 1864"/>
              <a:gd name="T42" fmla="*/ 687 w 1894"/>
              <a:gd name="T43" fmla="*/ 1442 h 1864"/>
              <a:gd name="T44" fmla="*/ 687 w 1894"/>
              <a:gd name="T45" fmla="*/ 1579 h 1864"/>
              <a:gd name="T46" fmla="*/ 1428 w 1894"/>
              <a:gd name="T47" fmla="*/ 976 h 1864"/>
              <a:gd name="T48" fmla="*/ 1511 w 1894"/>
              <a:gd name="T49" fmla="*/ 893 h 1864"/>
              <a:gd name="T50" fmla="*/ 1511 w 1894"/>
              <a:gd name="T51" fmla="*/ 1030 h 1864"/>
              <a:gd name="T52" fmla="*/ 1153 w 1894"/>
              <a:gd name="T53" fmla="*/ 976 h 1864"/>
              <a:gd name="T54" fmla="*/ 1236 w 1894"/>
              <a:gd name="T55" fmla="*/ 893 h 1864"/>
              <a:gd name="T56" fmla="*/ 1236 w 1894"/>
              <a:gd name="T57" fmla="*/ 1030 h 1864"/>
              <a:gd name="T58" fmla="*/ 879 w 1894"/>
              <a:gd name="T59" fmla="*/ 976 h 1864"/>
              <a:gd name="T60" fmla="*/ 962 w 1894"/>
              <a:gd name="T61" fmla="*/ 893 h 1864"/>
              <a:gd name="T62" fmla="*/ 962 w 1894"/>
              <a:gd name="T63" fmla="*/ 1030 h 1864"/>
              <a:gd name="T64" fmla="*/ 604 w 1894"/>
              <a:gd name="T65" fmla="*/ 976 h 1864"/>
              <a:gd name="T66" fmla="*/ 687 w 1894"/>
              <a:gd name="T67" fmla="*/ 893 h 1864"/>
              <a:gd name="T68" fmla="*/ 687 w 1894"/>
              <a:gd name="T69" fmla="*/ 1030 h 1864"/>
              <a:gd name="T70" fmla="*/ 1428 w 1894"/>
              <a:gd name="T71" fmla="*/ 1251 h 1864"/>
              <a:gd name="T72" fmla="*/ 1511 w 1894"/>
              <a:gd name="T73" fmla="*/ 1168 h 1864"/>
              <a:gd name="T74" fmla="*/ 1511 w 1894"/>
              <a:gd name="T75" fmla="*/ 1304 h 1864"/>
              <a:gd name="T76" fmla="*/ 1153 w 1894"/>
              <a:gd name="T77" fmla="*/ 1251 h 1864"/>
              <a:gd name="T78" fmla="*/ 1236 w 1894"/>
              <a:gd name="T79" fmla="*/ 1168 h 1864"/>
              <a:gd name="T80" fmla="*/ 1236 w 1894"/>
              <a:gd name="T81" fmla="*/ 1304 h 1864"/>
              <a:gd name="T82" fmla="*/ 879 w 1894"/>
              <a:gd name="T83" fmla="*/ 1251 h 1864"/>
              <a:gd name="T84" fmla="*/ 962 w 1894"/>
              <a:gd name="T85" fmla="*/ 1168 h 1864"/>
              <a:gd name="T86" fmla="*/ 962 w 1894"/>
              <a:gd name="T87" fmla="*/ 1304 h 1864"/>
              <a:gd name="T88" fmla="*/ 329 w 1894"/>
              <a:gd name="T89" fmla="*/ 1251 h 1864"/>
              <a:gd name="T90" fmla="*/ 413 w 1894"/>
              <a:gd name="T91" fmla="*/ 1168 h 1864"/>
              <a:gd name="T92" fmla="*/ 413 w 1894"/>
              <a:gd name="T93" fmla="*/ 1304 h 1864"/>
              <a:gd name="T94" fmla="*/ 604 w 1894"/>
              <a:gd name="T95" fmla="*/ 1251 h 1864"/>
              <a:gd name="T96" fmla="*/ 687 w 1894"/>
              <a:gd name="T97" fmla="*/ 1168 h 1864"/>
              <a:gd name="T98" fmla="*/ 687 w 1894"/>
              <a:gd name="T99" fmla="*/ 1304 h 1864"/>
              <a:gd name="T100" fmla="*/ 845 w 1894"/>
              <a:gd name="T101" fmla="*/ 400 h 1864"/>
              <a:gd name="T102" fmla="*/ 645 w 1894"/>
              <a:gd name="T103" fmla="*/ 131 h 1864"/>
              <a:gd name="T104" fmla="*/ 953 w 1894"/>
              <a:gd name="T105" fmla="*/ 0 h 1864"/>
              <a:gd name="T106" fmla="*/ 1296 w 1894"/>
              <a:gd name="T107" fmla="*/ 400 h 1864"/>
              <a:gd name="T108" fmla="*/ 1096 w 1894"/>
              <a:gd name="T109" fmla="*/ 131 h 1864"/>
              <a:gd name="T110" fmla="*/ 1404 w 1894"/>
              <a:gd name="T111" fmla="*/ 0 h 1864"/>
              <a:gd name="T112" fmla="*/ 122 w 1894"/>
              <a:gd name="T113" fmla="*/ 1742 h 1864"/>
              <a:gd name="T114" fmla="*/ 1772 w 1894"/>
              <a:gd name="T115" fmla="*/ 1742 h 1864"/>
              <a:gd name="T116" fmla="*/ 1787 w 1894"/>
              <a:gd name="T117" fmla="*/ 1707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4" h="1864">
                <a:moveTo>
                  <a:pt x="1547" y="131"/>
                </a:moveTo>
                <a:lnTo>
                  <a:pt x="1737" y="131"/>
                </a:lnTo>
                <a:cubicBezTo>
                  <a:pt x="1780" y="131"/>
                  <a:pt x="1820" y="149"/>
                  <a:pt x="1848" y="177"/>
                </a:cubicBezTo>
                <a:cubicBezTo>
                  <a:pt x="1876" y="206"/>
                  <a:pt x="1894" y="245"/>
                  <a:pt x="1894" y="288"/>
                </a:cubicBezTo>
                <a:lnTo>
                  <a:pt x="1894" y="1707"/>
                </a:lnTo>
                <a:cubicBezTo>
                  <a:pt x="1894" y="1750"/>
                  <a:pt x="1876" y="1789"/>
                  <a:pt x="1848" y="1818"/>
                </a:cubicBezTo>
                <a:lnTo>
                  <a:pt x="1848" y="1818"/>
                </a:lnTo>
                <a:cubicBezTo>
                  <a:pt x="1820" y="1846"/>
                  <a:pt x="1780" y="1864"/>
                  <a:pt x="1737" y="1864"/>
                </a:cubicBezTo>
                <a:lnTo>
                  <a:pt x="157" y="1864"/>
                </a:lnTo>
                <a:cubicBezTo>
                  <a:pt x="114" y="1864"/>
                  <a:pt x="74" y="1846"/>
                  <a:pt x="46" y="1818"/>
                </a:cubicBezTo>
                <a:cubicBezTo>
                  <a:pt x="18" y="1789"/>
                  <a:pt x="0" y="1750"/>
                  <a:pt x="0" y="1707"/>
                </a:cubicBezTo>
                <a:lnTo>
                  <a:pt x="0" y="288"/>
                </a:lnTo>
                <a:cubicBezTo>
                  <a:pt x="0" y="245"/>
                  <a:pt x="18" y="206"/>
                  <a:pt x="46" y="177"/>
                </a:cubicBezTo>
                <a:lnTo>
                  <a:pt x="46" y="177"/>
                </a:lnTo>
                <a:lnTo>
                  <a:pt x="46" y="177"/>
                </a:lnTo>
                <a:cubicBezTo>
                  <a:pt x="74" y="149"/>
                  <a:pt x="114" y="131"/>
                  <a:pt x="157" y="131"/>
                </a:cubicBezTo>
                <a:lnTo>
                  <a:pt x="394" y="131"/>
                </a:lnTo>
                <a:lnTo>
                  <a:pt x="394" y="0"/>
                </a:lnTo>
                <a:lnTo>
                  <a:pt x="501" y="0"/>
                </a:lnTo>
                <a:lnTo>
                  <a:pt x="501" y="400"/>
                </a:lnTo>
                <a:lnTo>
                  <a:pt x="394" y="400"/>
                </a:lnTo>
                <a:lnTo>
                  <a:pt x="394" y="238"/>
                </a:lnTo>
                <a:lnTo>
                  <a:pt x="157" y="238"/>
                </a:lnTo>
                <a:cubicBezTo>
                  <a:pt x="143" y="238"/>
                  <a:pt x="131" y="244"/>
                  <a:pt x="122" y="253"/>
                </a:cubicBezTo>
                <a:lnTo>
                  <a:pt x="122" y="253"/>
                </a:lnTo>
                <a:cubicBezTo>
                  <a:pt x="113" y="262"/>
                  <a:pt x="107" y="274"/>
                  <a:pt x="107" y="288"/>
                </a:cubicBezTo>
                <a:lnTo>
                  <a:pt x="107" y="621"/>
                </a:lnTo>
                <a:lnTo>
                  <a:pt x="1787" y="621"/>
                </a:lnTo>
                <a:lnTo>
                  <a:pt x="1787" y="288"/>
                </a:lnTo>
                <a:cubicBezTo>
                  <a:pt x="1787" y="274"/>
                  <a:pt x="1781" y="262"/>
                  <a:pt x="1772" y="253"/>
                </a:cubicBezTo>
                <a:cubicBezTo>
                  <a:pt x="1763" y="244"/>
                  <a:pt x="1751" y="238"/>
                  <a:pt x="1737" y="238"/>
                </a:cubicBezTo>
                <a:lnTo>
                  <a:pt x="1547" y="238"/>
                </a:lnTo>
                <a:lnTo>
                  <a:pt x="1547" y="131"/>
                </a:lnTo>
                <a:close/>
                <a:moveTo>
                  <a:pt x="1236" y="1579"/>
                </a:moveTo>
                <a:lnTo>
                  <a:pt x="1207" y="1579"/>
                </a:lnTo>
                <a:cubicBezTo>
                  <a:pt x="1177" y="1579"/>
                  <a:pt x="1153" y="1555"/>
                  <a:pt x="1153" y="1525"/>
                </a:cubicBezTo>
                <a:lnTo>
                  <a:pt x="1153" y="1496"/>
                </a:lnTo>
                <a:cubicBezTo>
                  <a:pt x="1153" y="1466"/>
                  <a:pt x="1177" y="1442"/>
                  <a:pt x="1207" y="1442"/>
                </a:cubicBezTo>
                <a:lnTo>
                  <a:pt x="1236" y="1442"/>
                </a:lnTo>
                <a:cubicBezTo>
                  <a:pt x="1266" y="1442"/>
                  <a:pt x="1290" y="1466"/>
                  <a:pt x="1290" y="1496"/>
                </a:cubicBezTo>
                <a:lnTo>
                  <a:pt x="1290" y="1525"/>
                </a:lnTo>
                <a:cubicBezTo>
                  <a:pt x="1290" y="1555"/>
                  <a:pt x="1266" y="1579"/>
                  <a:pt x="1236" y="1579"/>
                </a:cubicBezTo>
                <a:close/>
                <a:moveTo>
                  <a:pt x="962" y="1579"/>
                </a:moveTo>
                <a:lnTo>
                  <a:pt x="932" y="1579"/>
                </a:lnTo>
                <a:cubicBezTo>
                  <a:pt x="903" y="1579"/>
                  <a:pt x="879" y="1555"/>
                  <a:pt x="879" y="1525"/>
                </a:cubicBezTo>
                <a:lnTo>
                  <a:pt x="879" y="1496"/>
                </a:lnTo>
                <a:cubicBezTo>
                  <a:pt x="879" y="1466"/>
                  <a:pt x="903" y="1442"/>
                  <a:pt x="932" y="1442"/>
                </a:cubicBezTo>
                <a:lnTo>
                  <a:pt x="962" y="1442"/>
                </a:lnTo>
                <a:cubicBezTo>
                  <a:pt x="992" y="1442"/>
                  <a:pt x="1016" y="1466"/>
                  <a:pt x="1016" y="1496"/>
                </a:cubicBezTo>
                <a:lnTo>
                  <a:pt x="1016" y="1525"/>
                </a:lnTo>
                <a:cubicBezTo>
                  <a:pt x="1016" y="1555"/>
                  <a:pt x="992" y="1579"/>
                  <a:pt x="962" y="1579"/>
                </a:cubicBezTo>
                <a:close/>
                <a:moveTo>
                  <a:pt x="413" y="1579"/>
                </a:moveTo>
                <a:lnTo>
                  <a:pt x="383" y="1579"/>
                </a:lnTo>
                <a:cubicBezTo>
                  <a:pt x="353" y="1579"/>
                  <a:pt x="329" y="1555"/>
                  <a:pt x="329" y="1525"/>
                </a:cubicBezTo>
                <a:lnTo>
                  <a:pt x="329" y="1496"/>
                </a:lnTo>
                <a:cubicBezTo>
                  <a:pt x="329" y="1466"/>
                  <a:pt x="353" y="1442"/>
                  <a:pt x="383" y="1442"/>
                </a:cubicBezTo>
                <a:lnTo>
                  <a:pt x="413" y="1442"/>
                </a:lnTo>
                <a:cubicBezTo>
                  <a:pt x="442" y="1442"/>
                  <a:pt x="466" y="1466"/>
                  <a:pt x="466" y="1496"/>
                </a:cubicBezTo>
                <a:lnTo>
                  <a:pt x="466" y="1525"/>
                </a:lnTo>
                <a:cubicBezTo>
                  <a:pt x="466" y="1555"/>
                  <a:pt x="442" y="1579"/>
                  <a:pt x="413" y="1579"/>
                </a:cubicBezTo>
                <a:close/>
                <a:moveTo>
                  <a:pt x="687" y="1579"/>
                </a:moveTo>
                <a:lnTo>
                  <a:pt x="658" y="1579"/>
                </a:lnTo>
                <a:cubicBezTo>
                  <a:pt x="628" y="1579"/>
                  <a:pt x="604" y="1555"/>
                  <a:pt x="604" y="1525"/>
                </a:cubicBezTo>
                <a:lnTo>
                  <a:pt x="604" y="1496"/>
                </a:lnTo>
                <a:cubicBezTo>
                  <a:pt x="604" y="1466"/>
                  <a:pt x="628" y="1442"/>
                  <a:pt x="658" y="1442"/>
                </a:cubicBezTo>
                <a:lnTo>
                  <a:pt x="687" y="1442"/>
                </a:lnTo>
                <a:cubicBezTo>
                  <a:pt x="717" y="1442"/>
                  <a:pt x="741" y="1466"/>
                  <a:pt x="741" y="1496"/>
                </a:cubicBezTo>
                <a:lnTo>
                  <a:pt x="741" y="1525"/>
                </a:lnTo>
                <a:cubicBezTo>
                  <a:pt x="741" y="1555"/>
                  <a:pt x="717" y="1579"/>
                  <a:pt x="687" y="1579"/>
                </a:cubicBezTo>
                <a:close/>
                <a:moveTo>
                  <a:pt x="1511" y="1030"/>
                </a:moveTo>
                <a:lnTo>
                  <a:pt x="1481" y="1030"/>
                </a:lnTo>
                <a:cubicBezTo>
                  <a:pt x="1452" y="1030"/>
                  <a:pt x="1428" y="1006"/>
                  <a:pt x="1428" y="976"/>
                </a:cubicBezTo>
                <a:lnTo>
                  <a:pt x="1428" y="947"/>
                </a:lnTo>
                <a:cubicBezTo>
                  <a:pt x="1428" y="917"/>
                  <a:pt x="1452" y="893"/>
                  <a:pt x="1481" y="893"/>
                </a:cubicBezTo>
                <a:lnTo>
                  <a:pt x="1511" y="893"/>
                </a:lnTo>
                <a:cubicBezTo>
                  <a:pt x="1541" y="893"/>
                  <a:pt x="1565" y="917"/>
                  <a:pt x="1565" y="947"/>
                </a:cubicBezTo>
                <a:lnTo>
                  <a:pt x="1565" y="976"/>
                </a:lnTo>
                <a:cubicBezTo>
                  <a:pt x="1565" y="1006"/>
                  <a:pt x="1541" y="1030"/>
                  <a:pt x="1511" y="1030"/>
                </a:cubicBezTo>
                <a:close/>
                <a:moveTo>
                  <a:pt x="1236" y="1030"/>
                </a:moveTo>
                <a:lnTo>
                  <a:pt x="1207" y="1030"/>
                </a:lnTo>
                <a:cubicBezTo>
                  <a:pt x="1177" y="1030"/>
                  <a:pt x="1153" y="1006"/>
                  <a:pt x="1153" y="976"/>
                </a:cubicBezTo>
                <a:lnTo>
                  <a:pt x="1153" y="947"/>
                </a:lnTo>
                <a:cubicBezTo>
                  <a:pt x="1153" y="917"/>
                  <a:pt x="1177" y="893"/>
                  <a:pt x="1207" y="893"/>
                </a:cubicBezTo>
                <a:lnTo>
                  <a:pt x="1236" y="893"/>
                </a:lnTo>
                <a:cubicBezTo>
                  <a:pt x="1266" y="893"/>
                  <a:pt x="1290" y="917"/>
                  <a:pt x="1290" y="947"/>
                </a:cubicBezTo>
                <a:lnTo>
                  <a:pt x="1290" y="976"/>
                </a:lnTo>
                <a:cubicBezTo>
                  <a:pt x="1290" y="1006"/>
                  <a:pt x="1266" y="1030"/>
                  <a:pt x="1236" y="1030"/>
                </a:cubicBezTo>
                <a:close/>
                <a:moveTo>
                  <a:pt x="962" y="1030"/>
                </a:moveTo>
                <a:lnTo>
                  <a:pt x="932" y="1030"/>
                </a:lnTo>
                <a:cubicBezTo>
                  <a:pt x="903" y="1030"/>
                  <a:pt x="879" y="1006"/>
                  <a:pt x="879" y="976"/>
                </a:cubicBezTo>
                <a:lnTo>
                  <a:pt x="879" y="947"/>
                </a:lnTo>
                <a:cubicBezTo>
                  <a:pt x="879" y="917"/>
                  <a:pt x="903" y="893"/>
                  <a:pt x="932" y="893"/>
                </a:cubicBezTo>
                <a:lnTo>
                  <a:pt x="962" y="893"/>
                </a:lnTo>
                <a:cubicBezTo>
                  <a:pt x="992" y="893"/>
                  <a:pt x="1016" y="917"/>
                  <a:pt x="1016" y="947"/>
                </a:cubicBezTo>
                <a:lnTo>
                  <a:pt x="1016" y="976"/>
                </a:lnTo>
                <a:cubicBezTo>
                  <a:pt x="1016" y="1006"/>
                  <a:pt x="992" y="1030"/>
                  <a:pt x="962" y="1030"/>
                </a:cubicBezTo>
                <a:close/>
                <a:moveTo>
                  <a:pt x="687" y="1030"/>
                </a:moveTo>
                <a:lnTo>
                  <a:pt x="658" y="1030"/>
                </a:lnTo>
                <a:cubicBezTo>
                  <a:pt x="628" y="1030"/>
                  <a:pt x="604" y="1006"/>
                  <a:pt x="604" y="976"/>
                </a:cubicBezTo>
                <a:lnTo>
                  <a:pt x="604" y="947"/>
                </a:lnTo>
                <a:cubicBezTo>
                  <a:pt x="604" y="917"/>
                  <a:pt x="628" y="893"/>
                  <a:pt x="658" y="893"/>
                </a:cubicBezTo>
                <a:lnTo>
                  <a:pt x="687" y="893"/>
                </a:lnTo>
                <a:cubicBezTo>
                  <a:pt x="717" y="893"/>
                  <a:pt x="741" y="917"/>
                  <a:pt x="741" y="947"/>
                </a:cubicBezTo>
                <a:lnTo>
                  <a:pt x="741" y="976"/>
                </a:lnTo>
                <a:cubicBezTo>
                  <a:pt x="741" y="1006"/>
                  <a:pt x="717" y="1030"/>
                  <a:pt x="687" y="1030"/>
                </a:cubicBezTo>
                <a:close/>
                <a:moveTo>
                  <a:pt x="1511" y="1304"/>
                </a:moveTo>
                <a:lnTo>
                  <a:pt x="1481" y="1304"/>
                </a:lnTo>
                <a:cubicBezTo>
                  <a:pt x="1452" y="1304"/>
                  <a:pt x="1428" y="1280"/>
                  <a:pt x="1428" y="1251"/>
                </a:cubicBezTo>
                <a:lnTo>
                  <a:pt x="1428" y="1221"/>
                </a:lnTo>
                <a:cubicBezTo>
                  <a:pt x="1428" y="1192"/>
                  <a:pt x="1452" y="1168"/>
                  <a:pt x="1481" y="1168"/>
                </a:cubicBezTo>
                <a:lnTo>
                  <a:pt x="1511" y="1168"/>
                </a:lnTo>
                <a:cubicBezTo>
                  <a:pt x="1541" y="1168"/>
                  <a:pt x="1565" y="1192"/>
                  <a:pt x="1565" y="1221"/>
                </a:cubicBezTo>
                <a:lnTo>
                  <a:pt x="1565" y="1251"/>
                </a:lnTo>
                <a:cubicBezTo>
                  <a:pt x="1565" y="1280"/>
                  <a:pt x="1541" y="1304"/>
                  <a:pt x="1511" y="1304"/>
                </a:cubicBezTo>
                <a:close/>
                <a:moveTo>
                  <a:pt x="1236" y="1304"/>
                </a:moveTo>
                <a:lnTo>
                  <a:pt x="1207" y="1304"/>
                </a:lnTo>
                <a:cubicBezTo>
                  <a:pt x="1177" y="1304"/>
                  <a:pt x="1153" y="1280"/>
                  <a:pt x="1153" y="1251"/>
                </a:cubicBezTo>
                <a:lnTo>
                  <a:pt x="1153" y="1221"/>
                </a:lnTo>
                <a:cubicBezTo>
                  <a:pt x="1153" y="1192"/>
                  <a:pt x="1177" y="1168"/>
                  <a:pt x="1207" y="1168"/>
                </a:cubicBezTo>
                <a:lnTo>
                  <a:pt x="1236" y="1168"/>
                </a:lnTo>
                <a:cubicBezTo>
                  <a:pt x="1266" y="1168"/>
                  <a:pt x="1290" y="1192"/>
                  <a:pt x="1290" y="1221"/>
                </a:cubicBezTo>
                <a:lnTo>
                  <a:pt x="1290" y="1251"/>
                </a:lnTo>
                <a:cubicBezTo>
                  <a:pt x="1290" y="1280"/>
                  <a:pt x="1266" y="1304"/>
                  <a:pt x="1236" y="1304"/>
                </a:cubicBezTo>
                <a:close/>
                <a:moveTo>
                  <a:pt x="962" y="1304"/>
                </a:moveTo>
                <a:lnTo>
                  <a:pt x="932" y="1304"/>
                </a:lnTo>
                <a:cubicBezTo>
                  <a:pt x="903" y="1304"/>
                  <a:pt x="879" y="1280"/>
                  <a:pt x="879" y="1251"/>
                </a:cubicBezTo>
                <a:lnTo>
                  <a:pt x="879" y="1221"/>
                </a:lnTo>
                <a:cubicBezTo>
                  <a:pt x="879" y="1192"/>
                  <a:pt x="903" y="1168"/>
                  <a:pt x="932" y="1168"/>
                </a:cubicBezTo>
                <a:lnTo>
                  <a:pt x="962" y="1168"/>
                </a:lnTo>
                <a:cubicBezTo>
                  <a:pt x="992" y="1168"/>
                  <a:pt x="1016" y="1192"/>
                  <a:pt x="1016" y="1221"/>
                </a:cubicBezTo>
                <a:lnTo>
                  <a:pt x="1016" y="1251"/>
                </a:lnTo>
                <a:cubicBezTo>
                  <a:pt x="1016" y="1280"/>
                  <a:pt x="992" y="1304"/>
                  <a:pt x="962" y="1304"/>
                </a:cubicBezTo>
                <a:close/>
                <a:moveTo>
                  <a:pt x="413" y="1304"/>
                </a:moveTo>
                <a:lnTo>
                  <a:pt x="383" y="1304"/>
                </a:lnTo>
                <a:cubicBezTo>
                  <a:pt x="353" y="1304"/>
                  <a:pt x="329" y="1280"/>
                  <a:pt x="329" y="1251"/>
                </a:cubicBezTo>
                <a:lnTo>
                  <a:pt x="329" y="1221"/>
                </a:lnTo>
                <a:cubicBezTo>
                  <a:pt x="329" y="1192"/>
                  <a:pt x="353" y="1168"/>
                  <a:pt x="383" y="1168"/>
                </a:cubicBezTo>
                <a:lnTo>
                  <a:pt x="413" y="1168"/>
                </a:lnTo>
                <a:cubicBezTo>
                  <a:pt x="442" y="1168"/>
                  <a:pt x="466" y="1192"/>
                  <a:pt x="466" y="1221"/>
                </a:cubicBezTo>
                <a:lnTo>
                  <a:pt x="466" y="1251"/>
                </a:lnTo>
                <a:cubicBezTo>
                  <a:pt x="466" y="1280"/>
                  <a:pt x="442" y="1304"/>
                  <a:pt x="413" y="1304"/>
                </a:cubicBezTo>
                <a:close/>
                <a:moveTo>
                  <a:pt x="687" y="1304"/>
                </a:moveTo>
                <a:lnTo>
                  <a:pt x="658" y="1304"/>
                </a:lnTo>
                <a:cubicBezTo>
                  <a:pt x="628" y="1304"/>
                  <a:pt x="604" y="1280"/>
                  <a:pt x="604" y="1251"/>
                </a:cubicBezTo>
                <a:lnTo>
                  <a:pt x="604" y="1221"/>
                </a:lnTo>
                <a:cubicBezTo>
                  <a:pt x="604" y="1192"/>
                  <a:pt x="628" y="1168"/>
                  <a:pt x="658" y="1168"/>
                </a:cubicBezTo>
                <a:lnTo>
                  <a:pt x="687" y="1168"/>
                </a:lnTo>
                <a:cubicBezTo>
                  <a:pt x="717" y="1168"/>
                  <a:pt x="741" y="1192"/>
                  <a:pt x="741" y="1221"/>
                </a:cubicBezTo>
                <a:lnTo>
                  <a:pt x="741" y="1251"/>
                </a:lnTo>
                <a:cubicBezTo>
                  <a:pt x="741" y="1280"/>
                  <a:pt x="717" y="1304"/>
                  <a:pt x="687" y="1304"/>
                </a:cubicBezTo>
                <a:close/>
                <a:moveTo>
                  <a:pt x="953" y="0"/>
                </a:moveTo>
                <a:lnTo>
                  <a:pt x="953" y="400"/>
                </a:lnTo>
                <a:lnTo>
                  <a:pt x="845" y="400"/>
                </a:lnTo>
                <a:lnTo>
                  <a:pt x="845" y="238"/>
                </a:lnTo>
                <a:lnTo>
                  <a:pt x="645" y="238"/>
                </a:lnTo>
                <a:lnTo>
                  <a:pt x="645" y="131"/>
                </a:lnTo>
                <a:lnTo>
                  <a:pt x="845" y="131"/>
                </a:lnTo>
                <a:lnTo>
                  <a:pt x="845" y="0"/>
                </a:lnTo>
                <a:lnTo>
                  <a:pt x="953" y="0"/>
                </a:lnTo>
                <a:close/>
                <a:moveTo>
                  <a:pt x="1404" y="0"/>
                </a:moveTo>
                <a:lnTo>
                  <a:pt x="1404" y="400"/>
                </a:lnTo>
                <a:lnTo>
                  <a:pt x="1296" y="400"/>
                </a:lnTo>
                <a:lnTo>
                  <a:pt x="1296" y="238"/>
                </a:lnTo>
                <a:lnTo>
                  <a:pt x="1096" y="238"/>
                </a:lnTo>
                <a:lnTo>
                  <a:pt x="1096" y="131"/>
                </a:lnTo>
                <a:lnTo>
                  <a:pt x="1296" y="131"/>
                </a:lnTo>
                <a:lnTo>
                  <a:pt x="1296" y="0"/>
                </a:lnTo>
                <a:lnTo>
                  <a:pt x="1404" y="0"/>
                </a:lnTo>
                <a:close/>
                <a:moveTo>
                  <a:pt x="107" y="729"/>
                </a:moveTo>
                <a:lnTo>
                  <a:pt x="107" y="1707"/>
                </a:lnTo>
                <a:cubicBezTo>
                  <a:pt x="107" y="1721"/>
                  <a:pt x="113" y="1733"/>
                  <a:pt x="122" y="1742"/>
                </a:cubicBezTo>
                <a:cubicBezTo>
                  <a:pt x="131" y="1751"/>
                  <a:pt x="143" y="1757"/>
                  <a:pt x="157" y="1757"/>
                </a:cubicBezTo>
                <a:lnTo>
                  <a:pt x="1737" y="1757"/>
                </a:lnTo>
                <a:cubicBezTo>
                  <a:pt x="1751" y="1757"/>
                  <a:pt x="1763" y="1751"/>
                  <a:pt x="1772" y="1742"/>
                </a:cubicBezTo>
                <a:lnTo>
                  <a:pt x="1772" y="1742"/>
                </a:lnTo>
                <a:lnTo>
                  <a:pt x="1772" y="1742"/>
                </a:lnTo>
                <a:cubicBezTo>
                  <a:pt x="1781" y="1733"/>
                  <a:pt x="1787" y="1721"/>
                  <a:pt x="1787" y="1707"/>
                </a:cubicBezTo>
                <a:lnTo>
                  <a:pt x="1787" y="729"/>
                </a:lnTo>
                <a:lnTo>
                  <a:pt x="107" y="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6" name="Овал 175"/>
          <p:cNvSpPr/>
          <p:nvPr/>
        </p:nvSpPr>
        <p:spPr>
          <a:xfrm>
            <a:off x="5751595" y="5088389"/>
            <a:ext cx="620785" cy="620785"/>
          </a:xfrm>
          <a:prstGeom prst="ellipse">
            <a:avLst/>
          </a:prstGeom>
          <a:solidFill>
            <a:srgbClr val="40D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Freeform 16"/>
          <p:cNvSpPr>
            <a:spLocks noEditPoints="1"/>
          </p:cNvSpPr>
          <p:nvPr/>
        </p:nvSpPr>
        <p:spPr bwMode="auto">
          <a:xfrm>
            <a:off x="5906836" y="5233424"/>
            <a:ext cx="325352" cy="321336"/>
          </a:xfrm>
          <a:custGeom>
            <a:avLst/>
            <a:gdLst>
              <a:gd name="T0" fmla="*/ 1848 w 1894"/>
              <a:gd name="T1" fmla="*/ 177 h 1864"/>
              <a:gd name="T2" fmla="*/ 1848 w 1894"/>
              <a:gd name="T3" fmla="*/ 1818 h 1864"/>
              <a:gd name="T4" fmla="*/ 157 w 1894"/>
              <a:gd name="T5" fmla="*/ 1864 h 1864"/>
              <a:gd name="T6" fmla="*/ 0 w 1894"/>
              <a:gd name="T7" fmla="*/ 288 h 1864"/>
              <a:gd name="T8" fmla="*/ 46 w 1894"/>
              <a:gd name="T9" fmla="*/ 177 h 1864"/>
              <a:gd name="T10" fmla="*/ 394 w 1894"/>
              <a:gd name="T11" fmla="*/ 0 h 1864"/>
              <a:gd name="T12" fmla="*/ 394 w 1894"/>
              <a:gd name="T13" fmla="*/ 400 h 1864"/>
              <a:gd name="T14" fmla="*/ 122 w 1894"/>
              <a:gd name="T15" fmla="*/ 253 h 1864"/>
              <a:gd name="T16" fmla="*/ 107 w 1894"/>
              <a:gd name="T17" fmla="*/ 621 h 1864"/>
              <a:gd name="T18" fmla="*/ 1772 w 1894"/>
              <a:gd name="T19" fmla="*/ 253 h 1864"/>
              <a:gd name="T20" fmla="*/ 1547 w 1894"/>
              <a:gd name="T21" fmla="*/ 131 h 1864"/>
              <a:gd name="T22" fmla="*/ 1153 w 1894"/>
              <a:gd name="T23" fmla="*/ 1525 h 1864"/>
              <a:gd name="T24" fmla="*/ 1236 w 1894"/>
              <a:gd name="T25" fmla="*/ 1442 h 1864"/>
              <a:gd name="T26" fmla="*/ 1236 w 1894"/>
              <a:gd name="T27" fmla="*/ 1579 h 1864"/>
              <a:gd name="T28" fmla="*/ 879 w 1894"/>
              <a:gd name="T29" fmla="*/ 1525 h 1864"/>
              <a:gd name="T30" fmla="*/ 962 w 1894"/>
              <a:gd name="T31" fmla="*/ 1442 h 1864"/>
              <a:gd name="T32" fmla="*/ 962 w 1894"/>
              <a:gd name="T33" fmla="*/ 1579 h 1864"/>
              <a:gd name="T34" fmla="*/ 329 w 1894"/>
              <a:gd name="T35" fmla="*/ 1525 h 1864"/>
              <a:gd name="T36" fmla="*/ 413 w 1894"/>
              <a:gd name="T37" fmla="*/ 1442 h 1864"/>
              <a:gd name="T38" fmla="*/ 413 w 1894"/>
              <a:gd name="T39" fmla="*/ 1579 h 1864"/>
              <a:gd name="T40" fmla="*/ 604 w 1894"/>
              <a:gd name="T41" fmla="*/ 1525 h 1864"/>
              <a:gd name="T42" fmla="*/ 687 w 1894"/>
              <a:gd name="T43" fmla="*/ 1442 h 1864"/>
              <a:gd name="T44" fmla="*/ 687 w 1894"/>
              <a:gd name="T45" fmla="*/ 1579 h 1864"/>
              <a:gd name="T46" fmla="*/ 1428 w 1894"/>
              <a:gd name="T47" fmla="*/ 976 h 1864"/>
              <a:gd name="T48" fmla="*/ 1511 w 1894"/>
              <a:gd name="T49" fmla="*/ 893 h 1864"/>
              <a:gd name="T50" fmla="*/ 1511 w 1894"/>
              <a:gd name="T51" fmla="*/ 1030 h 1864"/>
              <a:gd name="T52" fmla="*/ 1153 w 1894"/>
              <a:gd name="T53" fmla="*/ 976 h 1864"/>
              <a:gd name="T54" fmla="*/ 1236 w 1894"/>
              <a:gd name="T55" fmla="*/ 893 h 1864"/>
              <a:gd name="T56" fmla="*/ 1236 w 1894"/>
              <a:gd name="T57" fmla="*/ 1030 h 1864"/>
              <a:gd name="T58" fmla="*/ 879 w 1894"/>
              <a:gd name="T59" fmla="*/ 976 h 1864"/>
              <a:gd name="T60" fmla="*/ 962 w 1894"/>
              <a:gd name="T61" fmla="*/ 893 h 1864"/>
              <a:gd name="T62" fmla="*/ 962 w 1894"/>
              <a:gd name="T63" fmla="*/ 1030 h 1864"/>
              <a:gd name="T64" fmla="*/ 604 w 1894"/>
              <a:gd name="T65" fmla="*/ 976 h 1864"/>
              <a:gd name="T66" fmla="*/ 687 w 1894"/>
              <a:gd name="T67" fmla="*/ 893 h 1864"/>
              <a:gd name="T68" fmla="*/ 687 w 1894"/>
              <a:gd name="T69" fmla="*/ 1030 h 1864"/>
              <a:gd name="T70" fmla="*/ 1428 w 1894"/>
              <a:gd name="T71" fmla="*/ 1251 h 1864"/>
              <a:gd name="T72" fmla="*/ 1511 w 1894"/>
              <a:gd name="T73" fmla="*/ 1168 h 1864"/>
              <a:gd name="T74" fmla="*/ 1511 w 1894"/>
              <a:gd name="T75" fmla="*/ 1304 h 1864"/>
              <a:gd name="T76" fmla="*/ 1153 w 1894"/>
              <a:gd name="T77" fmla="*/ 1251 h 1864"/>
              <a:gd name="T78" fmla="*/ 1236 w 1894"/>
              <a:gd name="T79" fmla="*/ 1168 h 1864"/>
              <a:gd name="T80" fmla="*/ 1236 w 1894"/>
              <a:gd name="T81" fmla="*/ 1304 h 1864"/>
              <a:gd name="T82" fmla="*/ 879 w 1894"/>
              <a:gd name="T83" fmla="*/ 1251 h 1864"/>
              <a:gd name="T84" fmla="*/ 962 w 1894"/>
              <a:gd name="T85" fmla="*/ 1168 h 1864"/>
              <a:gd name="T86" fmla="*/ 962 w 1894"/>
              <a:gd name="T87" fmla="*/ 1304 h 1864"/>
              <a:gd name="T88" fmla="*/ 329 w 1894"/>
              <a:gd name="T89" fmla="*/ 1251 h 1864"/>
              <a:gd name="T90" fmla="*/ 413 w 1894"/>
              <a:gd name="T91" fmla="*/ 1168 h 1864"/>
              <a:gd name="T92" fmla="*/ 413 w 1894"/>
              <a:gd name="T93" fmla="*/ 1304 h 1864"/>
              <a:gd name="T94" fmla="*/ 604 w 1894"/>
              <a:gd name="T95" fmla="*/ 1251 h 1864"/>
              <a:gd name="T96" fmla="*/ 687 w 1894"/>
              <a:gd name="T97" fmla="*/ 1168 h 1864"/>
              <a:gd name="T98" fmla="*/ 687 w 1894"/>
              <a:gd name="T99" fmla="*/ 1304 h 1864"/>
              <a:gd name="T100" fmla="*/ 845 w 1894"/>
              <a:gd name="T101" fmla="*/ 400 h 1864"/>
              <a:gd name="T102" fmla="*/ 645 w 1894"/>
              <a:gd name="T103" fmla="*/ 131 h 1864"/>
              <a:gd name="T104" fmla="*/ 953 w 1894"/>
              <a:gd name="T105" fmla="*/ 0 h 1864"/>
              <a:gd name="T106" fmla="*/ 1296 w 1894"/>
              <a:gd name="T107" fmla="*/ 400 h 1864"/>
              <a:gd name="T108" fmla="*/ 1096 w 1894"/>
              <a:gd name="T109" fmla="*/ 131 h 1864"/>
              <a:gd name="T110" fmla="*/ 1404 w 1894"/>
              <a:gd name="T111" fmla="*/ 0 h 1864"/>
              <a:gd name="T112" fmla="*/ 122 w 1894"/>
              <a:gd name="T113" fmla="*/ 1742 h 1864"/>
              <a:gd name="T114" fmla="*/ 1772 w 1894"/>
              <a:gd name="T115" fmla="*/ 1742 h 1864"/>
              <a:gd name="T116" fmla="*/ 1787 w 1894"/>
              <a:gd name="T117" fmla="*/ 1707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4" h="1864">
                <a:moveTo>
                  <a:pt x="1547" y="131"/>
                </a:moveTo>
                <a:lnTo>
                  <a:pt x="1737" y="131"/>
                </a:lnTo>
                <a:cubicBezTo>
                  <a:pt x="1780" y="131"/>
                  <a:pt x="1820" y="149"/>
                  <a:pt x="1848" y="177"/>
                </a:cubicBezTo>
                <a:cubicBezTo>
                  <a:pt x="1876" y="206"/>
                  <a:pt x="1894" y="245"/>
                  <a:pt x="1894" y="288"/>
                </a:cubicBezTo>
                <a:lnTo>
                  <a:pt x="1894" y="1707"/>
                </a:lnTo>
                <a:cubicBezTo>
                  <a:pt x="1894" y="1750"/>
                  <a:pt x="1876" y="1789"/>
                  <a:pt x="1848" y="1818"/>
                </a:cubicBezTo>
                <a:lnTo>
                  <a:pt x="1848" y="1818"/>
                </a:lnTo>
                <a:cubicBezTo>
                  <a:pt x="1820" y="1846"/>
                  <a:pt x="1780" y="1864"/>
                  <a:pt x="1737" y="1864"/>
                </a:cubicBezTo>
                <a:lnTo>
                  <a:pt x="157" y="1864"/>
                </a:lnTo>
                <a:cubicBezTo>
                  <a:pt x="114" y="1864"/>
                  <a:pt x="74" y="1846"/>
                  <a:pt x="46" y="1818"/>
                </a:cubicBezTo>
                <a:cubicBezTo>
                  <a:pt x="18" y="1789"/>
                  <a:pt x="0" y="1750"/>
                  <a:pt x="0" y="1707"/>
                </a:cubicBezTo>
                <a:lnTo>
                  <a:pt x="0" y="288"/>
                </a:lnTo>
                <a:cubicBezTo>
                  <a:pt x="0" y="245"/>
                  <a:pt x="18" y="206"/>
                  <a:pt x="46" y="177"/>
                </a:cubicBezTo>
                <a:lnTo>
                  <a:pt x="46" y="177"/>
                </a:lnTo>
                <a:lnTo>
                  <a:pt x="46" y="177"/>
                </a:lnTo>
                <a:cubicBezTo>
                  <a:pt x="74" y="149"/>
                  <a:pt x="114" y="131"/>
                  <a:pt x="157" y="131"/>
                </a:cubicBezTo>
                <a:lnTo>
                  <a:pt x="394" y="131"/>
                </a:lnTo>
                <a:lnTo>
                  <a:pt x="394" y="0"/>
                </a:lnTo>
                <a:lnTo>
                  <a:pt x="501" y="0"/>
                </a:lnTo>
                <a:lnTo>
                  <a:pt x="501" y="400"/>
                </a:lnTo>
                <a:lnTo>
                  <a:pt x="394" y="400"/>
                </a:lnTo>
                <a:lnTo>
                  <a:pt x="394" y="238"/>
                </a:lnTo>
                <a:lnTo>
                  <a:pt x="157" y="238"/>
                </a:lnTo>
                <a:cubicBezTo>
                  <a:pt x="143" y="238"/>
                  <a:pt x="131" y="244"/>
                  <a:pt x="122" y="253"/>
                </a:cubicBezTo>
                <a:lnTo>
                  <a:pt x="122" y="253"/>
                </a:lnTo>
                <a:cubicBezTo>
                  <a:pt x="113" y="262"/>
                  <a:pt x="107" y="274"/>
                  <a:pt x="107" y="288"/>
                </a:cubicBezTo>
                <a:lnTo>
                  <a:pt x="107" y="621"/>
                </a:lnTo>
                <a:lnTo>
                  <a:pt x="1787" y="621"/>
                </a:lnTo>
                <a:lnTo>
                  <a:pt x="1787" y="288"/>
                </a:lnTo>
                <a:cubicBezTo>
                  <a:pt x="1787" y="274"/>
                  <a:pt x="1781" y="262"/>
                  <a:pt x="1772" y="253"/>
                </a:cubicBezTo>
                <a:cubicBezTo>
                  <a:pt x="1763" y="244"/>
                  <a:pt x="1751" y="238"/>
                  <a:pt x="1737" y="238"/>
                </a:cubicBezTo>
                <a:lnTo>
                  <a:pt x="1547" y="238"/>
                </a:lnTo>
                <a:lnTo>
                  <a:pt x="1547" y="131"/>
                </a:lnTo>
                <a:close/>
                <a:moveTo>
                  <a:pt x="1236" y="1579"/>
                </a:moveTo>
                <a:lnTo>
                  <a:pt x="1207" y="1579"/>
                </a:lnTo>
                <a:cubicBezTo>
                  <a:pt x="1177" y="1579"/>
                  <a:pt x="1153" y="1555"/>
                  <a:pt x="1153" y="1525"/>
                </a:cubicBezTo>
                <a:lnTo>
                  <a:pt x="1153" y="1496"/>
                </a:lnTo>
                <a:cubicBezTo>
                  <a:pt x="1153" y="1466"/>
                  <a:pt x="1177" y="1442"/>
                  <a:pt x="1207" y="1442"/>
                </a:cubicBezTo>
                <a:lnTo>
                  <a:pt x="1236" y="1442"/>
                </a:lnTo>
                <a:cubicBezTo>
                  <a:pt x="1266" y="1442"/>
                  <a:pt x="1290" y="1466"/>
                  <a:pt x="1290" y="1496"/>
                </a:cubicBezTo>
                <a:lnTo>
                  <a:pt x="1290" y="1525"/>
                </a:lnTo>
                <a:cubicBezTo>
                  <a:pt x="1290" y="1555"/>
                  <a:pt x="1266" y="1579"/>
                  <a:pt x="1236" y="1579"/>
                </a:cubicBezTo>
                <a:close/>
                <a:moveTo>
                  <a:pt x="962" y="1579"/>
                </a:moveTo>
                <a:lnTo>
                  <a:pt x="932" y="1579"/>
                </a:lnTo>
                <a:cubicBezTo>
                  <a:pt x="903" y="1579"/>
                  <a:pt x="879" y="1555"/>
                  <a:pt x="879" y="1525"/>
                </a:cubicBezTo>
                <a:lnTo>
                  <a:pt x="879" y="1496"/>
                </a:lnTo>
                <a:cubicBezTo>
                  <a:pt x="879" y="1466"/>
                  <a:pt x="903" y="1442"/>
                  <a:pt x="932" y="1442"/>
                </a:cubicBezTo>
                <a:lnTo>
                  <a:pt x="962" y="1442"/>
                </a:lnTo>
                <a:cubicBezTo>
                  <a:pt x="992" y="1442"/>
                  <a:pt x="1016" y="1466"/>
                  <a:pt x="1016" y="1496"/>
                </a:cubicBezTo>
                <a:lnTo>
                  <a:pt x="1016" y="1525"/>
                </a:lnTo>
                <a:cubicBezTo>
                  <a:pt x="1016" y="1555"/>
                  <a:pt x="992" y="1579"/>
                  <a:pt x="962" y="1579"/>
                </a:cubicBezTo>
                <a:close/>
                <a:moveTo>
                  <a:pt x="413" y="1579"/>
                </a:moveTo>
                <a:lnTo>
                  <a:pt x="383" y="1579"/>
                </a:lnTo>
                <a:cubicBezTo>
                  <a:pt x="353" y="1579"/>
                  <a:pt x="329" y="1555"/>
                  <a:pt x="329" y="1525"/>
                </a:cubicBezTo>
                <a:lnTo>
                  <a:pt x="329" y="1496"/>
                </a:lnTo>
                <a:cubicBezTo>
                  <a:pt x="329" y="1466"/>
                  <a:pt x="353" y="1442"/>
                  <a:pt x="383" y="1442"/>
                </a:cubicBezTo>
                <a:lnTo>
                  <a:pt x="413" y="1442"/>
                </a:lnTo>
                <a:cubicBezTo>
                  <a:pt x="442" y="1442"/>
                  <a:pt x="466" y="1466"/>
                  <a:pt x="466" y="1496"/>
                </a:cubicBezTo>
                <a:lnTo>
                  <a:pt x="466" y="1525"/>
                </a:lnTo>
                <a:cubicBezTo>
                  <a:pt x="466" y="1555"/>
                  <a:pt x="442" y="1579"/>
                  <a:pt x="413" y="1579"/>
                </a:cubicBezTo>
                <a:close/>
                <a:moveTo>
                  <a:pt x="687" y="1579"/>
                </a:moveTo>
                <a:lnTo>
                  <a:pt x="658" y="1579"/>
                </a:lnTo>
                <a:cubicBezTo>
                  <a:pt x="628" y="1579"/>
                  <a:pt x="604" y="1555"/>
                  <a:pt x="604" y="1525"/>
                </a:cubicBezTo>
                <a:lnTo>
                  <a:pt x="604" y="1496"/>
                </a:lnTo>
                <a:cubicBezTo>
                  <a:pt x="604" y="1466"/>
                  <a:pt x="628" y="1442"/>
                  <a:pt x="658" y="1442"/>
                </a:cubicBezTo>
                <a:lnTo>
                  <a:pt x="687" y="1442"/>
                </a:lnTo>
                <a:cubicBezTo>
                  <a:pt x="717" y="1442"/>
                  <a:pt x="741" y="1466"/>
                  <a:pt x="741" y="1496"/>
                </a:cubicBezTo>
                <a:lnTo>
                  <a:pt x="741" y="1525"/>
                </a:lnTo>
                <a:cubicBezTo>
                  <a:pt x="741" y="1555"/>
                  <a:pt x="717" y="1579"/>
                  <a:pt x="687" y="1579"/>
                </a:cubicBezTo>
                <a:close/>
                <a:moveTo>
                  <a:pt x="1511" y="1030"/>
                </a:moveTo>
                <a:lnTo>
                  <a:pt x="1481" y="1030"/>
                </a:lnTo>
                <a:cubicBezTo>
                  <a:pt x="1452" y="1030"/>
                  <a:pt x="1428" y="1006"/>
                  <a:pt x="1428" y="976"/>
                </a:cubicBezTo>
                <a:lnTo>
                  <a:pt x="1428" y="947"/>
                </a:lnTo>
                <a:cubicBezTo>
                  <a:pt x="1428" y="917"/>
                  <a:pt x="1452" y="893"/>
                  <a:pt x="1481" y="893"/>
                </a:cubicBezTo>
                <a:lnTo>
                  <a:pt x="1511" y="893"/>
                </a:lnTo>
                <a:cubicBezTo>
                  <a:pt x="1541" y="893"/>
                  <a:pt x="1565" y="917"/>
                  <a:pt x="1565" y="947"/>
                </a:cubicBezTo>
                <a:lnTo>
                  <a:pt x="1565" y="976"/>
                </a:lnTo>
                <a:cubicBezTo>
                  <a:pt x="1565" y="1006"/>
                  <a:pt x="1541" y="1030"/>
                  <a:pt x="1511" y="1030"/>
                </a:cubicBezTo>
                <a:close/>
                <a:moveTo>
                  <a:pt x="1236" y="1030"/>
                </a:moveTo>
                <a:lnTo>
                  <a:pt x="1207" y="1030"/>
                </a:lnTo>
                <a:cubicBezTo>
                  <a:pt x="1177" y="1030"/>
                  <a:pt x="1153" y="1006"/>
                  <a:pt x="1153" y="976"/>
                </a:cubicBezTo>
                <a:lnTo>
                  <a:pt x="1153" y="947"/>
                </a:lnTo>
                <a:cubicBezTo>
                  <a:pt x="1153" y="917"/>
                  <a:pt x="1177" y="893"/>
                  <a:pt x="1207" y="893"/>
                </a:cubicBezTo>
                <a:lnTo>
                  <a:pt x="1236" y="893"/>
                </a:lnTo>
                <a:cubicBezTo>
                  <a:pt x="1266" y="893"/>
                  <a:pt x="1290" y="917"/>
                  <a:pt x="1290" y="947"/>
                </a:cubicBezTo>
                <a:lnTo>
                  <a:pt x="1290" y="976"/>
                </a:lnTo>
                <a:cubicBezTo>
                  <a:pt x="1290" y="1006"/>
                  <a:pt x="1266" y="1030"/>
                  <a:pt x="1236" y="1030"/>
                </a:cubicBezTo>
                <a:close/>
                <a:moveTo>
                  <a:pt x="962" y="1030"/>
                </a:moveTo>
                <a:lnTo>
                  <a:pt x="932" y="1030"/>
                </a:lnTo>
                <a:cubicBezTo>
                  <a:pt x="903" y="1030"/>
                  <a:pt x="879" y="1006"/>
                  <a:pt x="879" y="976"/>
                </a:cubicBezTo>
                <a:lnTo>
                  <a:pt x="879" y="947"/>
                </a:lnTo>
                <a:cubicBezTo>
                  <a:pt x="879" y="917"/>
                  <a:pt x="903" y="893"/>
                  <a:pt x="932" y="893"/>
                </a:cubicBezTo>
                <a:lnTo>
                  <a:pt x="962" y="893"/>
                </a:lnTo>
                <a:cubicBezTo>
                  <a:pt x="992" y="893"/>
                  <a:pt x="1016" y="917"/>
                  <a:pt x="1016" y="947"/>
                </a:cubicBezTo>
                <a:lnTo>
                  <a:pt x="1016" y="976"/>
                </a:lnTo>
                <a:cubicBezTo>
                  <a:pt x="1016" y="1006"/>
                  <a:pt x="992" y="1030"/>
                  <a:pt x="962" y="1030"/>
                </a:cubicBezTo>
                <a:close/>
                <a:moveTo>
                  <a:pt x="687" y="1030"/>
                </a:moveTo>
                <a:lnTo>
                  <a:pt x="658" y="1030"/>
                </a:lnTo>
                <a:cubicBezTo>
                  <a:pt x="628" y="1030"/>
                  <a:pt x="604" y="1006"/>
                  <a:pt x="604" y="976"/>
                </a:cubicBezTo>
                <a:lnTo>
                  <a:pt x="604" y="947"/>
                </a:lnTo>
                <a:cubicBezTo>
                  <a:pt x="604" y="917"/>
                  <a:pt x="628" y="893"/>
                  <a:pt x="658" y="893"/>
                </a:cubicBezTo>
                <a:lnTo>
                  <a:pt x="687" y="893"/>
                </a:lnTo>
                <a:cubicBezTo>
                  <a:pt x="717" y="893"/>
                  <a:pt x="741" y="917"/>
                  <a:pt x="741" y="947"/>
                </a:cubicBezTo>
                <a:lnTo>
                  <a:pt x="741" y="976"/>
                </a:lnTo>
                <a:cubicBezTo>
                  <a:pt x="741" y="1006"/>
                  <a:pt x="717" y="1030"/>
                  <a:pt x="687" y="1030"/>
                </a:cubicBezTo>
                <a:close/>
                <a:moveTo>
                  <a:pt x="1511" y="1304"/>
                </a:moveTo>
                <a:lnTo>
                  <a:pt x="1481" y="1304"/>
                </a:lnTo>
                <a:cubicBezTo>
                  <a:pt x="1452" y="1304"/>
                  <a:pt x="1428" y="1280"/>
                  <a:pt x="1428" y="1251"/>
                </a:cubicBezTo>
                <a:lnTo>
                  <a:pt x="1428" y="1221"/>
                </a:lnTo>
                <a:cubicBezTo>
                  <a:pt x="1428" y="1192"/>
                  <a:pt x="1452" y="1168"/>
                  <a:pt x="1481" y="1168"/>
                </a:cubicBezTo>
                <a:lnTo>
                  <a:pt x="1511" y="1168"/>
                </a:lnTo>
                <a:cubicBezTo>
                  <a:pt x="1541" y="1168"/>
                  <a:pt x="1565" y="1192"/>
                  <a:pt x="1565" y="1221"/>
                </a:cubicBezTo>
                <a:lnTo>
                  <a:pt x="1565" y="1251"/>
                </a:lnTo>
                <a:cubicBezTo>
                  <a:pt x="1565" y="1280"/>
                  <a:pt x="1541" y="1304"/>
                  <a:pt x="1511" y="1304"/>
                </a:cubicBezTo>
                <a:close/>
                <a:moveTo>
                  <a:pt x="1236" y="1304"/>
                </a:moveTo>
                <a:lnTo>
                  <a:pt x="1207" y="1304"/>
                </a:lnTo>
                <a:cubicBezTo>
                  <a:pt x="1177" y="1304"/>
                  <a:pt x="1153" y="1280"/>
                  <a:pt x="1153" y="1251"/>
                </a:cubicBezTo>
                <a:lnTo>
                  <a:pt x="1153" y="1221"/>
                </a:lnTo>
                <a:cubicBezTo>
                  <a:pt x="1153" y="1192"/>
                  <a:pt x="1177" y="1168"/>
                  <a:pt x="1207" y="1168"/>
                </a:cubicBezTo>
                <a:lnTo>
                  <a:pt x="1236" y="1168"/>
                </a:lnTo>
                <a:cubicBezTo>
                  <a:pt x="1266" y="1168"/>
                  <a:pt x="1290" y="1192"/>
                  <a:pt x="1290" y="1221"/>
                </a:cubicBezTo>
                <a:lnTo>
                  <a:pt x="1290" y="1251"/>
                </a:lnTo>
                <a:cubicBezTo>
                  <a:pt x="1290" y="1280"/>
                  <a:pt x="1266" y="1304"/>
                  <a:pt x="1236" y="1304"/>
                </a:cubicBezTo>
                <a:close/>
                <a:moveTo>
                  <a:pt x="962" y="1304"/>
                </a:moveTo>
                <a:lnTo>
                  <a:pt x="932" y="1304"/>
                </a:lnTo>
                <a:cubicBezTo>
                  <a:pt x="903" y="1304"/>
                  <a:pt x="879" y="1280"/>
                  <a:pt x="879" y="1251"/>
                </a:cubicBezTo>
                <a:lnTo>
                  <a:pt x="879" y="1221"/>
                </a:lnTo>
                <a:cubicBezTo>
                  <a:pt x="879" y="1192"/>
                  <a:pt x="903" y="1168"/>
                  <a:pt x="932" y="1168"/>
                </a:cubicBezTo>
                <a:lnTo>
                  <a:pt x="962" y="1168"/>
                </a:lnTo>
                <a:cubicBezTo>
                  <a:pt x="992" y="1168"/>
                  <a:pt x="1016" y="1192"/>
                  <a:pt x="1016" y="1221"/>
                </a:cubicBezTo>
                <a:lnTo>
                  <a:pt x="1016" y="1251"/>
                </a:lnTo>
                <a:cubicBezTo>
                  <a:pt x="1016" y="1280"/>
                  <a:pt x="992" y="1304"/>
                  <a:pt x="962" y="1304"/>
                </a:cubicBezTo>
                <a:close/>
                <a:moveTo>
                  <a:pt x="413" y="1304"/>
                </a:moveTo>
                <a:lnTo>
                  <a:pt x="383" y="1304"/>
                </a:lnTo>
                <a:cubicBezTo>
                  <a:pt x="353" y="1304"/>
                  <a:pt x="329" y="1280"/>
                  <a:pt x="329" y="1251"/>
                </a:cubicBezTo>
                <a:lnTo>
                  <a:pt x="329" y="1221"/>
                </a:lnTo>
                <a:cubicBezTo>
                  <a:pt x="329" y="1192"/>
                  <a:pt x="353" y="1168"/>
                  <a:pt x="383" y="1168"/>
                </a:cubicBezTo>
                <a:lnTo>
                  <a:pt x="413" y="1168"/>
                </a:lnTo>
                <a:cubicBezTo>
                  <a:pt x="442" y="1168"/>
                  <a:pt x="466" y="1192"/>
                  <a:pt x="466" y="1221"/>
                </a:cubicBezTo>
                <a:lnTo>
                  <a:pt x="466" y="1251"/>
                </a:lnTo>
                <a:cubicBezTo>
                  <a:pt x="466" y="1280"/>
                  <a:pt x="442" y="1304"/>
                  <a:pt x="413" y="1304"/>
                </a:cubicBezTo>
                <a:close/>
                <a:moveTo>
                  <a:pt x="687" y="1304"/>
                </a:moveTo>
                <a:lnTo>
                  <a:pt x="658" y="1304"/>
                </a:lnTo>
                <a:cubicBezTo>
                  <a:pt x="628" y="1304"/>
                  <a:pt x="604" y="1280"/>
                  <a:pt x="604" y="1251"/>
                </a:cubicBezTo>
                <a:lnTo>
                  <a:pt x="604" y="1221"/>
                </a:lnTo>
                <a:cubicBezTo>
                  <a:pt x="604" y="1192"/>
                  <a:pt x="628" y="1168"/>
                  <a:pt x="658" y="1168"/>
                </a:cubicBezTo>
                <a:lnTo>
                  <a:pt x="687" y="1168"/>
                </a:lnTo>
                <a:cubicBezTo>
                  <a:pt x="717" y="1168"/>
                  <a:pt x="741" y="1192"/>
                  <a:pt x="741" y="1221"/>
                </a:cubicBezTo>
                <a:lnTo>
                  <a:pt x="741" y="1251"/>
                </a:lnTo>
                <a:cubicBezTo>
                  <a:pt x="741" y="1280"/>
                  <a:pt x="717" y="1304"/>
                  <a:pt x="687" y="1304"/>
                </a:cubicBezTo>
                <a:close/>
                <a:moveTo>
                  <a:pt x="953" y="0"/>
                </a:moveTo>
                <a:lnTo>
                  <a:pt x="953" y="400"/>
                </a:lnTo>
                <a:lnTo>
                  <a:pt x="845" y="400"/>
                </a:lnTo>
                <a:lnTo>
                  <a:pt x="845" y="238"/>
                </a:lnTo>
                <a:lnTo>
                  <a:pt x="645" y="238"/>
                </a:lnTo>
                <a:lnTo>
                  <a:pt x="645" y="131"/>
                </a:lnTo>
                <a:lnTo>
                  <a:pt x="845" y="131"/>
                </a:lnTo>
                <a:lnTo>
                  <a:pt x="845" y="0"/>
                </a:lnTo>
                <a:lnTo>
                  <a:pt x="953" y="0"/>
                </a:lnTo>
                <a:close/>
                <a:moveTo>
                  <a:pt x="1404" y="0"/>
                </a:moveTo>
                <a:lnTo>
                  <a:pt x="1404" y="400"/>
                </a:lnTo>
                <a:lnTo>
                  <a:pt x="1296" y="400"/>
                </a:lnTo>
                <a:lnTo>
                  <a:pt x="1296" y="238"/>
                </a:lnTo>
                <a:lnTo>
                  <a:pt x="1096" y="238"/>
                </a:lnTo>
                <a:lnTo>
                  <a:pt x="1096" y="131"/>
                </a:lnTo>
                <a:lnTo>
                  <a:pt x="1296" y="131"/>
                </a:lnTo>
                <a:lnTo>
                  <a:pt x="1296" y="0"/>
                </a:lnTo>
                <a:lnTo>
                  <a:pt x="1404" y="0"/>
                </a:lnTo>
                <a:close/>
                <a:moveTo>
                  <a:pt x="107" y="729"/>
                </a:moveTo>
                <a:lnTo>
                  <a:pt x="107" y="1707"/>
                </a:lnTo>
                <a:cubicBezTo>
                  <a:pt x="107" y="1721"/>
                  <a:pt x="113" y="1733"/>
                  <a:pt x="122" y="1742"/>
                </a:cubicBezTo>
                <a:cubicBezTo>
                  <a:pt x="131" y="1751"/>
                  <a:pt x="143" y="1757"/>
                  <a:pt x="157" y="1757"/>
                </a:cubicBezTo>
                <a:lnTo>
                  <a:pt x="1737" y="1757"/>
                </a:lnTo>
                <a:cubicBezTo>
                  <a:pt x="1751" y="1757"/>
                  <a:pt x="1763" y="1751"/>
                  <a:pt x="1772" y="1742"/>
                </a:cubicBezTo>
                <a:lnTo>
                  <a:pt x="1772" y="1742"/>
                </a:lnTo>
                <a:lnTo>
                  <a:pt x="1772" y="1742"/>
                </a:lnTo>
                <a:cubicBezTo>
                  <a:pt x="1781" y="1733"/>
                  <a:pt x="1787" y="1721"/>
                  <a:pt x="1787" y="1707"/>
                </a:cubicBezTo>
                <a:lnTo>
                  <a:pt x="1787" y="729"/>
                </a:lnTo>
                <a:lnTo>
                  <a:pt x="107" y="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8" name="Овал 177"/>
          <p:cNvSpPr/>
          <p:nvPr/>
        </p:nvSpPr>
        <p:spPr>
          <a:xfrm>
            <a:off x="7437197" y="5088389"/>
            <a:ext cx="620785" cy="620785"/>
          </a:xfrm>
          <a:prstGeom prst="ellipse">
            <a:avLst/>
          </a:prstGeom>
          <a:solidFill>
            <a:srgbClr val="40A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Freeform 16"/>
          <p:cNvSpPr>
            <a:spLocks noEditPoints="1"/>
          </p:cNvSpPr>
          <p:nvPr/>
        </p:nvSpPr>
        <p:spPr bwMode="auto">
          <a:xfrm>
            <a:off x="7592438" y="5233424"/>
            <a:ext cx="325352" cy="321336"/>
          </a:xfrm>
          <a:custGeom>
            <a:avLst/>
            <a:gdLst>
              <a:gd name="T0" fmla="*/ 1848 w 1894"/>
              <a:gd name="T1" fmla="*/ 177 h 1864"/>
              <a:gd name="T2" fmla="*/ 1848 w 1894"/>
              <a:gd name="T3" fmla="*/ 1818 h 1864"/>
              <a:gd name="T4" fmla="*/ 157 w 1894"/>
              <a:gd name="T5" fmla="*/ 1864 h 1864"/>
              <a:gd name="T6" fmla="*/ 0 w 1894"/>
              <a:gd name="T7" fmla="*/ 288 h 1864"/>
              <a:gd name="T8" fmla="*/ 46 w 1894"/>
              <a:gd name="T9" fmla="*/ 177 h 1864"/>
              <a:gd name="T10" fmla="*/ 394 w 1894"/>
              <a:gd name="T11" fmla="*/ 0 h 1864"/>
              <a:gd name="T12" fmla="*/ 394 w 1894"/>
              <a:gd name="T13" fmla="*/ 400 h 1864"/>
              <a:gd name="T14" fmla="*/ 122 w 1894"/>
              <a:gd name="T15" fmla="*/ 253 h 1864"/>
              <a:gd name="T16" fmla="*/ 107 w 1894"/>
              <a:gd name="T17" fmla="*/ 621 h 1864"/>
              <a:gd name="T18" fmla="*/ 1772 w 1894"/>
              <a:gd name="T19" fmla="*/ 253 h 1864"/>
              <a:gd name="T20" fmla="*/ 1547 w 1894"/>
              <a:gd name="T21" fmla="*/ 131 h 1864"/>
              <a:gd name="T22" fmla="*/ 1153 w 1894"/>
              <a:gd name="T23" fmla="*/ 1525 h 1864"/>
              <a:gd name="T24" fmla="*/ 1236 w 1894"/>
              <a:gd name="T25" fmla="*/ 1442 h 1864"/>
              <a:gd name="T26" fmla="*/ 1236 w 1894"/>
              <a:gd name="T27" fmla="*/ 1579 h 1864"/>
              <a:gd name="T28" fmla="*/ 879 w 1894"/>
              <a:gd name="T29" fmla="*/ 1525 h 1864"/>
              <a:gd name="T30" fmla="*/ 962 w 1894"/>
              <a:gd name="T31" fmla="*/ 1442 h 1864"/>
              <a:gd name="T32" fmla="*/ 962 w 1894"/>
              <a:gd name="T33" fmla="*/ 1579 h 1864"/>
              <a:gd name="T34" fmla="*/ 329 w 1894"/>
              <a:gd name="T35" fmla="*/ 1525 h 1864"/>
              <a:gd name="T36" fmla="*/ 413 w 1894"/>
              <a:gd name="T37" fmla="*/ 1442 h 1864"/>
              <a:gd name="T38" fmla="*/ 413 w 1894"/>
              <a:gd name="T39" fmla="*/ 1579 h 1864"/>
              <a:gd name="T40" fmla="*/ 604 w 1894"/>
              <a:gd name="T41" fmla="*/ 1525 h 1864"/>
              <a:gd name="T42" fmla="*/ 687 w 1894"/>
              <a:gd name="T43" fmla="*/ 1442 h 1864"/>
              <a:gd name="T44" fmla="*/ 687 w 1894"/>
              <a:gd name="T45" fmla="*/ 1579 h 1864"/>
              <a:gd name="T46" fmla="*/ 1428 w 1894"/>
              <a:gd name="T47" fmla="*/ 976 h 1864"/>
              <a:gd name="T48" fmla="*/ 1511 w 1894"/>
              <a:gd name="T49" fmla="*/ 893 h 1864"/>
              <a:gd name="T50" fmla="*/ 1511 w 1894"/>
              <a:gd name="T51" fmla="*/ 1030 h 1864"/>
              <a:gd name="T52" fmla="*/ 1153 w 1894"/>
              <a:gd name="T53" fmla="*/ 976 h 1864"/>
              <a:gd name="T54" fmla="*/ 1236 w 1894"/>
              <a:gd name="T55" fmla="*/ 893 h 1864"/>
              <a:gd name="T56" fmla="*/ 1236 w 1894"/>
              <a:gd name="T57" fmla="*/ 1030 h 1864"/>
              <a:gd name="T58" fmla="*/ 879 w 1894"/>
              <a:gd name="T59" fmla="*/ 976 h 1864"/>
              <a:gd name="T60" fmla="*/ 962 w 1894"/>
              <a:gd name="T61" fmla="*/ 893 h 1864"/>
              <a:gd name="T62" fmla="*/ 962 w 1894"/>
              <a:gd name="T63" fmla="*/ 1030 h 1864"/>
              <a:gd name="T64" fmla="*/ 604 w 1894"/>
              <a:gd name="T65" fmla="*/ 976 h 1864"/>
              <a:gd name="T66" fmla="*/ 687 w 1894"/>
              <a:gd name="T67" fmla="*/ 893 h 1864"/>
              <a:gd name="T68" fmla="*/ 687 w 1894"/>
              <a:gd name="T69" fmla="*/ 1030 h 1864"/>
              <a:gd name="T70" fmla="*/ 1428 w 1894"/>
              <a:gd name="T71" fmla="*/ 1251 h 1864"/>
              <a:gd name="T72" fmla="*/ 1511 w 1894"/>
              <a:gd name="T73" fmla="*/ 1168 h 1864"/>
              <a:gd name="T74" fmla="*/ 1511 w 1894"/>
              <a:gd name="T75" fmla="*/ 1304 h 1864"/>
              <a:gd name="T76" fmla="*/ 1153 w 1894"/>
              <a:gd name="T77" fmla="*/ 1251 h 1864"/>
              <a:gd name="T78" fmla="*/ 1236 w 1894"/>
              <a:gd name="T79" fmla="*/ 1168 h 1864"/>
              <a:gd name="T80" fmla="*/ 1236 w 1894"/>
              <a:gd name="T81" fmla="*/ 1304 h 1864"/>
              <a:gd name="T82" fmla="*/ 879 w 1894"/>
              <a:gd name="T83" fmla="*/ 1251 h 1864"/>
              <a:gd name="T84" fmla="*/ 962 w 1894"/>
              <a:gd name="T85" fmla="*/ 1168 h 1864"/>
              <a:gd name="T86" fmla="*/ 962 w 1894"/>
              <a:gd name="T87" fmla="*/ 1304 h 1864"/>
              <a:gd name="T88" fmla="*/ 329 w 1894"/>
              <a:gd name="T89" fmla="*/ 1251 h 1864"/>
              <a:gd name="T90" fmla="*/ 413 w 1894"/>
              <a:gd name="T91" fmla="*/ 1168 h 1864"/>
              <a:gd name="T92" fmla="*/ 413 w 1894"/>
              <a:gd name="T93" fmla="*/ 1304 h 1864"/>
              <a:gd name="T94" fmla="*/ 604 w 1894"/>
              <a:gd name="T95" fmla="*/ 1251 h 1864"/>
              <a:gd name="T96" fmla="*/ 687 w 1894"/>
              <a:gd name="T97" fmla="*/ 1168 h 1864"/>
              <a:gd name="T98" fmla="*/ 687 w 1894"/>
              <a:gd name="T99" fmla="*/ 1304 h 1864"/>
              <a:gd name="T100" fmla="*/ 845 w 1894"/>
              <a:gd name="T101" fmla="*/ 400 h 1864"/>
              <a:gd name="T102" fmla="*/ 645 w 1894"/>
              <a:gd name="T103" fmla="*/ 131 h 1864"/>
              <a:gd name="T104" fmla="*/ 953 w 1894"/>
              <a:gd name="T105" fmla="*/ 0 h 1864"/>
              <a:gd name="T106" fmla="*/ 1296 w 1894"/>
              <a:gd name="T107" fmla="*/ 400 h 1864"/>
              <a:gd name="T108" fmla="*/ 1096 w 1894"/>
              <a:gd name="T109" fmla="*/ 131 h 1864"/>
              <a:gd name="T110" fmla="*/ 1404 w 1894"/>
              <a:gd name="T111" fmla="*/ 0 h 1864"/>
              <a:gd name="T112" fmla="*/ 122 w 1894"/>
              <a:gd name="T113" fmla="*/ 1742 h 1864"/>
              <a:gd name="T114" fmla="*/ 1772 w 1894"/>
              <a:gd name="T115" fmla="*/ 1742 h 1864"/>
              <a:gd name="T116" fmla="*/ 1787 w 1894"/>
              <a:gd name="T117" fmla="*/ 1707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4" h="1864">
                <a:moveTo>
                  <a:pt x="1547" y="131"/>
                </a:moveTo>
                <a:lnTo>
                  <a:pt x="1737" y="131"/>
                </a:lnTo>
                <a:cubicBezTo>
                  <a:pt x="1780" y="131"/>
                  <a:pt x="1820" y="149"/>
                  <a:pt x="1848" y="177"/>
                </a:cubicBezTo>
                <a:cubicBezTo>
                  <a:pt x="1876" y="206"/>
                  <a:pt x="1894" y="245"/>
                  <a:pt x="1894" y="288"/>
                </a:cubicBezTo>
                <a:lnTo>
                  <a:pt x="1894" y="1707"/>
                </a:lnTo>
                <a:cubicBezTo>
                  <a:pt x="1894" y="1750"/>
                  <a:pt x="1876" y="1789"/>
                  <a:pt x="1848" y="1818"/>
                </a:cubicBezTo>
                <a:lnTo>
                  <a:pt x="1848" y="1818"/>
                </a:lnTo>
                <a:cubicBezTo>
                  <a:pt x="1820" y="1846"/>
                  <a:pt x="1780" y="1864"/>
                  <a:pt x="1737" y="1864"/>
                </a:cubicBezTo>
                <a:lnTo>
                  <a:pt x="157" y="1864"/>
                </a:lnTo>
                <a:cubicBezTo>
                  <a:pt x="114" y="1864"/>
                  <a:pt x="74" y="1846"/>
                  <a:pt x="46" y="1818"/>
                </a:cubicBezTo>
                <a:cubicBezTo>
                  <a:pt x="18" y="1789"/>
                  <a:pt x="0" y="1750"/>
                  <a:pt x="0" y="1707"/>
                </a:cubicBezTo>
                <a:lnTo>
                  <a:pt x="0" y="288"/>
                </a:lnTo>
                <a:cubicBezTo>
                  <a:pt x="0" y="245"/>
                  <a:pt x="18" y="206"/>
                  <a:pt x="46" y="177"/>
                </a:cubicBezTo>
                <a:lnTo>
                  <a:pt x="46" y="177"/>
                </a:lnTo>
                <a:lnTo>
                  <a:pt x="46" y="177"/>
                </a:lnTo>
                <a:cubicBezTo>
                  <a:pt x="74" y="149"/>
                  <a:pt x="114" y="131"/>
                  <a:pt x="157" y="131"/>
                </a:cubicBezTo>
                <a:lnTo>
                  <a:pt x="394" y="131"/>
                </a:lnTo>
                <a:lnTo>
                  <a:pt x="394" y="0"/>
                </a:lnTo>
                <a:lnTo>
                  <a:pt x="501" y="0"/>
                </a:lnTo>
                <a:lnTo>
                  <a:pt x="501" y="400"/>
                </a:lnTo>
                <a:lnTo>
                  <a:pt x="394" y="400"/>
                </a:lnTo>
                <a:lnTo>
                  <a:pt x="394" y="238"/>
                </a:lnTo>
                <a:lnTo>
                  <a:pt x="157" y="238"/>
                </a:lnTo>
                <a:cubicBezTo>
                  <a:pt x="143" y="238"/>
                  <a:pt x="131" y="244"/>
                  <a:pt x="122" y="253"/>
                </a:cubicBezTo>
                <a:lnTo>
                  <a:pt x="122" y="253"/>
                </a:lnTo>
                <a:cubicBezTo>
                  <a:pt x="113" y="262"/>
                  <a:pt x="107" y="274"/>
                  <a:pt x="107" y="288"/>
                </a:cubicBezTo>
                <a:lnTo>
                  <a:pt x="107" y="621"/>
                </a:lnTo>
                <a:lnTo>
                  <a:pt x="1787" y="621"/>
                </a:lnTo>
                <a:lnTo>
                  <a:pt x="1787" y="288"/>
                </a:lnTo>
                <a:cubicBezTo>
                  <a:pt x="1787" y="274"/>
                  <a:pt x="1781" y="262"/>
                  <a:pt x="1772" y="253"/>
                </a:cubicBezTo>
                <a:cubicBezTo>
                  <a:pt x="1763" y="244"/>
                  <a:pt x="1751" y="238"/>
                  <a:pt x="1737" y="238"/>
                </a:cubicBezTo>
                <a:lnTo>
                  <a:pt x="1547" y="238"/>
                </a:lnTo>
                <a:lnTo>
                  <a:pt x="1547" y="131"/>
                </a:lnTo>
                <a:close/>
                <a:moveTo>
                  <a:pt x="1236" y="1579"/>
                </a:moveTo>
                <a:lnTo>
                  <a:pt x="1207" y="1579"/>
                </a:lnTo>
                <a:cubicBezTo>
                  <a:pt x="1177" y="1579"/>
                  <a:pt x="1153" y="1555"/>
                  <a:pt x="1153" y="1525"/>
                </a:cubicBezTo>
                <a:lnTo>
                  <a:pt x="1153" y="1496"/>
                </a:lnTo>
                <a:cubicBezTo>
                  <a:pt x="1153" y="1466"/>
                  <a:pt x="1177" y="1442"/>
                  <a:pt x="1207" y="1442"/>
                </a:cubicBezTo>
                <a:lnTo>
                  <a:pt x="1236" y="1442"/>
                </a:lnTo>
                <a:cubicBezTo>
                  <a:pt x="1266" y="1442"/>
                  <a:pt x="1290" y="1466"/>
                  <a:pt x="1290" y="1496"/>
                </a:cubicBezTo>
                <a:lnTo>
                  <a:pt x="1290" y="1525"/>
                </a:lnTo>
                <a:cubicBezTo>
                  <a:pt x="1290" y="1555"/>
                  <a:pt x="1266" y="1579"/>
                  <a:pt x="1236" y="1579"/>
                </a:cubicBezTo>
                <a:close/>
                <a:moveTo>
                  <a:pt x="962" y="1579"/>
                </a:moveTo>
                <a:lnTo>
                  <a:pt x="932" y="1579"/>
                </a:lnTo>
                <a:cubicBezTo>
                  <a:pt x="903" y="1579"/>
                  <a:pt x="879" y="1555"/>
                  <a:pt x="879" y="1525"/>
                </a:cubicBezTo>
                <a:lnTo>
                  <a:pt x="879" y="1496"/>
                </a:lnTo>
                <a:cubicBezTo>
                  <a:pt x="879" y="1466"/>
                  <a:pt x="903" y="1442"/>
                  <a:pt x="932" y="1442"/>
                </a:cubicBezTo>
                <a:lnTo>
                  <a:pt x="962" y="1442"/>
                </a:lnTo>
                <a:cubicBezTo>
                  <a:pt x="992" y="1442"/>
                  <a:pt x="1016" y="1466"/>
                  <a:pt x="1016" y="1496"/>
                </a:cubicBezTo>
                <a:lnTo>
                  <a:pt x="1016" y="1525"/>
                </a:lnTo>
                <a:cubicBezTo>
                  <a:pt x="1016" y="1555"/>
                  <a:pt x="992" y="1579"/>
                  <a:pt x="962" y="1579"/>
                </a:cubicBezTo>
                <a:close/>
                <a:moveTo>
                  <a:pt x="413" y="1579"/>
                </a:moveTo>
                <a:lnTo>
                  <a:pt x="383" y="1579"/>
                </a:lnTo>
                <a:cubicBezTo>
                  <a:pt x="353" y="1579"/>
                  <a:pt x="329" y="1555"/>
                  <a:pt x="329" y="1525"/>
                </a:cubicBezTo>
                <a:lnTo>
                  <a:pt x="329" y="1496"/>
                </a:lnTo>
                <a:cubicBezTo>
                  <a:pt x="329" y="1466"/>
                  <a:pt x="353" y="1442"/>
                  <a:pt x="383" y="1442"/>
                </a:cubicBezTo>
                <a:lnTo>
                  <a:pt x="413" y="1442"/>
                </a:lnTo>
                <a:cubicBezTo>
                  <a:pt x="442" y="1442"/>
                  <a:pt x="466" y="1466"/>
                  <a:pt x="466" y="1496"/>
                </a:cubicBezTo>
                <a:lnTo>
                  <a:pt x="466" y="1525"/>
                </a:lnTo>
                <a:cubicBezTo>
                  <a:pt x="466" y="1555"/>
                  <a:pt x="442" y="1579"/>
                  <a:pt x="413" y="1579"/>
                </a:cubicBezTo>
                <a:close/>
                <a:moveTo>
                  <a:pt x="687" y="1579"/>
                </a:moveTo>
                <a:lnTo>
                  <a:pt x="658" y="1579"/>
                </a:lnTo>
                <a:cubicBezTo>
                  <a:pt x="628" y="1579"/>
                  <a:pt x="604" y="1555"/>
                  <a:pt x="604" y="1525"/>
                </a:cubicBezTo>
                <a:lnTo>
                  <a:pt x="604" y="1496"/>
                </a:lnTo>
                <a:cubicBezTo>
                  <a:pt x="604" y="1466"/>
                  <a:pt x="628" y="1442"/>
                  <a:pt x="658" y="1442"/>
                </a:cubicBezTo>
                <a:lnTo>
                  <a:pt x="687" y="1442"/>
                </a:lnTo>
                <a:cubicBezTo>
                  <a:pt x="717" y="1442"/>
                  <a:pt x="741" y="1466"/>
                  <a:pt x="741" y="1496"/>
                </a:cubicBezTo>
                <a:lnTo>
                  <a:pt x="741" y="1525"/>
                </a:lnTo>
                <a:cubicBezTo>
                  <a:pt x="741" y="1555"/>
                  <a:pt x="717" y="1579"/>
                  <a:pt x="687" y="1579"/>
                </a:cubicBezTo>
                <a:close/>
                <a:moveTo>
                  <a:pt x="1511" y="1030"/>
                </a:moveTo>
                <a:lnTo>
                  <a:pt x="1481" y="1030"/>
                </a:lnTo>
                <a:cubicBezTo>
                  <a:pt x="1452" y="1030"/>
                  <a:pt x="1428" y="1006"/>
                  <a:pt x="1428" y="976"/>
                </a:cubicBezTo>
                <a:lnTo>
                  <a:pt x="1428" y="947"/>
                </a:lnTo>
                <a:cubicBezTo>
                  <a:pt x="1428" y="917"/>
                  <a:pt x="1452" y="893"/>
                  <a:pt x="1481" y="893"/>
                </a:cubicBezTo>
                <a:lnTo>
                  <a:pt x="1511" y="893"/>
                </a:lnTo>
                <a:cubicBezTo>
                  <a:pt x="1541" y="893"/>
                  <a:pt x="1565" y="917"/>
                  <a:pt x="1565" y="947"/>
                </a:cubicBezTo>
                <a:lnTo>
                  <a:pt x="1565" y="976"/>
                </a:lnTo>
                <a:cubicBezTo>
                  <a:pt x="1565" y="1006"/>
                  <a:pt x="1541" y="1030"/>
                  <a:pt x="1511" y="1030"/>
                </a:cubicBezTo>
                <a:close/>
                <a:moveTo>
                  <a:pt x="1236" y="1030"/>
                </a:moveTo>
                <a:lnTo>
                  <a:pt x="1207" y="1030"/>
                </a:lnTo>
                <a:cubicBezTo>
                  <a:pt x="1177" y="1030"/>
                  <a:pt x="1153" y="1006"/>
                  <a:pt x="1153" y="976"/>
                </a:cubicBezTo>
                <a:lnTo>
                  <a:pt x="1153" y="947"/>
                </a:lnTo>
                <a:cubicBezTo>
                  <a:pt x="1153" y="917"/>
                  <a:pt x="1177" y="893"/>
                  <a:pt x="1207" y="893"/>
                </a:cubicBezTo>
                <a:lnTo>
                  <a:pt x="1236" y="893"/>
                </a:lnTo>
                <a:cubicBezTo>
                  <a:pt x="1266" y="893"/>
                  <a:pt x="1290" y="917"/>
                  <a:pt x="1290" y="947"/>
                </a:cubicBezTo>
                <a:lnTo>
                  <a:pt x="1290" y="976"/>
                </a:lnTo>
                <a:cubicBezTo>
                  <a:pt x="1290" y="1006"/>
                  <a:pt x="1266" y="1030"/>
                  <a:pt x="1236" y="1030"/>
                </a:cubicBezTo>
                <a:close/>
                <a:moveTo>
                  <a:pt x="962" y="1030"/>
                </a:moveTo>
                <a:lnTo>
                  <a:pt x="932" y="1030"/>
                </a:lnTo>
                <a:cubicBezTo>
                  <a:pt x="903" y="1030"/>
                  <a:pt x="879" y="1006"/>
                  <a:pt x="879" y="976"/>
                </a:cubicBezTo>
                <a:lnTo>
                  <a:pt x="879" y="947"/>
                </a:lnTo>
                <a:cubicBezTo>
                  <a:pt x="879" y="917"/>
                  <a:pt x="903" y="893"/>
                  <a:pt x="932" y="893"/>
                </a:cubicBezTo>
                <a:lnTo>
                  <a:pt x="962" y="893"/>
                </a:lnTo>
                <a:cubicBezTo>
                  <a:pt x="992" y="893"/>
                  <a:pt x="1016" y="917"/>
                  <a:pt x="1016" y="947"/>
                </a:cubicBezTo>
                <a:lnTo>
                  <a:pt x="1016" y="976"/>
                </a:lnTo>
                <a:cubicBezTo>
                  <a:pt x="1016" y="1006"/>
                  <a:pt x="992" y="1030"/>
                  <a:pt x="962" y="1030"/>
                </a:cubicBezTo>
                <a:close/>
                <a:moveTo>
                  <a:pt x="687" y="1030"/>
                </a:moveTo>
                <a:lnTo>
                  <a:pt x="658" y="1030"/>
                </a:lnTo>
                <a:cubicBezTo>
                  <a:pt x="628" y="1030"/>
                  <a:pt x="604" y="1006"/>
                  <a:pt x="604" y="976"/>
                </a:cubicBezTo>
                <a:lnTo>
                  <a:pt x="604" y="947"/>
                </a:lnTo>
                <a:cubicBezTo>
                  <a:pt x="604" y="917"/>
                  <a:pt x="628" y="893"/>
                  <a:pt x="658" y="893"/>
                </a:cubicBezTo>
                <a:lnTo>
                  <a:pt x="687" y="893"/>
                </a:lnTo>
                <a:cubicBezTo>
                  <a:pt x="717" y="893"/>
                  <a:pt x="741" y="917"/>
                  <a:pt x="741" y="947"/>
                </a:cubicBezTo>
                <a:lnTo>
                  <a:pt x="741" y="976"/>
                </a:lnTo>
                <a:cubicBezTo>
                  <a:pt x="741" y="1006"/>
                  <a:pt x="717" y="1030"/>
                  <a:pt x="687" y="1030"/>
                </a:cubicBezTo>
                <a:close/>
                <a:moveTo>
                  <a:pt x="1511" y="1304"/>
                </a:moveTo>
                <a:lnTo>
                  <a:pt x="1481" y="1304"/>
                </a:lnTo>
                <a:cubicBezTo>
                  <a:pt x="1452" y="1304"/>
                  <a:pt x="1428" y="1280"/>
                  <a:pt x="1428" y="1251"/>
                </a:cubicBezTo>
                <a:lnTo>
                  <a:pt x="1428" y="1221"/>
                </a:lnTo>
                <a:cubicBezTo>
                  <a:pt x="1428" y="1192"/>
                  <a:pt x="1452" y="1168"/>
                  <a:pt x="1481" y="1168"/>
                </a:cubicBezTo>
                <a:lnTo>
                  <a:pt x="1511" y="1168"/>
                </a:lnTo>
                <a:cubicBezTo>
                  <a:pt x="1541" y="1168"/>
                  <a:pt x="1565" y="1192"/>
                  <a:pt x="1565" y="1221"/>
                </a:cubicBezTo>
                <a:lnTo>
                  <a:pt x="1565" y="1251"/>
                </a:lnTo>
                <a:cubicBezTo>
                  <a:pt x="1565" y="1280"/>
                  <a:pt x="1541" y="1304"/>
                  <a:pt x="1511" y="1304"/>
                </a:cubicBezTo>
                <a:close/>
                <a:moveTo>
                  <a:pt x="1236" y="1304"/>
                </a:moveTo>
                <a:lnTo>
                  <a:pt x="1207" y="1304"/>
                </a:lnTo>
                <a:cubicBezTo>
                  <a:pt x="1177" y="1304"/>
                  <a:pt x="1153" y="1280"/>
                  <a:pt x="1153" y="1251"/>
                </a:cubicBezTo>
                <a:lnTo>
                  <a:pt x="1153" y="1221"/>
                </a:lnTo>
                <a:cubicBezTo>
                  <a:pt x="1153" y="1192"/>
                  <a:pt x="1177" y="1168"/>
                  <a:pt x="1207" y="1168"/>
                </a:cubicBezTo>
                <a:lnTo>
                  <a:pt x="1236" y="1168"/>
                </a:lnTo>
                <a:cubicBezTo>
                  <a:pt x="1266" y="1168"/>
                  <a:pt x="1290" y="1192"/>
                  <a:pt x="1290" y="1221"/>
                </a:cubicBezTo>
                <a:lnTo>
                  <a:pt x="1290" y="1251"/>
                </a:lnTo>
                <a:cubicBezTo>
                  <a:pt x="1290" y="1280"/>
                  <a:pt x="1266" y="1304"/>
                  <a:pt x="1236" y="1304"/>
                </a:cubicBezTo>
                <a:close/>
                <a:moveTo>
                  <a:pt x="962" y="1304"/>
                </a:moveTo>
                <a:lnTo>
                  <a:pt x="932" y="1304"/>
                </a:lnTo>
                <a:cubicBezTo>
                  <a:pt x="903" y="1304"/>
                  <a:pt x="879" y="1280"/>
                  <a:pt x="879" y="1251"/>
                </a:cubicBezTo>
                <a:lnTo>
                  <a:pt x="879" y="1221"/>
                </a:lnTo>
                <a:cubicBezTo>
                  <a:pt x="879" y="1192"/>
                  <a:pt x="903" y="1168"/>
                  <a:pt x="932" y="1168"/>
                </a:cubicBezTo>
                <a:lnTo>
                  <a:pt x="962" y="1168"/>
                </a:lnTo>
                <a:cubicBezTo>
                  <a:pt x="992" y="1168"/>
                  <a:pt x="1016" y="1192"/>
                  <a:pt x="1016" y="1221"/>
                </a:cubicBezTo>
                <a:lnTo>
                  <a:pt x="1016" y="1251"/>
                </a:lnTo>
                <a:cubicBezTo>
                  <a:pt x="1016" y="1280"/>
                  <a:pt x="992" y="1304"/>
                  <a:pt x="962" y="1304"/>
                </a:cubicBezTo>
                <a:close/>
                <a:moveTo>
                  <a:pt x="413" y="1304"/>
                </a:moveTo>
                <a:lnTo>
                  <a:pt x="383" y="1304"/>
                </a:lnTo>
                <a:cubicBezTo>
                  <a:pt x="353" y="1304"/>
                  <a:pt x="329" y="1280"/>
                  <a:pt x="329" y="1251"/>
                </a:cubicBezTo>
                <a:lnTo>
                  <a:pt x="329" y="1221"/>
                </a:lnTo>
                <a:cubicBezTo>
                  <a:pt x="329" y="1192"/>
                  <a:pt x="353" y="1168"/>
                  <a:pt x="383" y="1168"/>
                </a:cubicBezTo>
                <a:lnTo>
                  <a:pt x="413" y="1168"/>
                </a:lnTo>
                <a:cubicBezTo>
                  <a:pt x="442" y="1168"/>
                  <a:pt x="466" y="1192"/>
                  <a:pt x="466" y="1221"/>
                </a:cubicBezTo>
                <a:lnTo>
                  <a:pt x="466" y="1251"/>
                </a:lnTo>
                <a:cubicBezTo>
                  <a:pt x="466" y="1280"/>
                  <a:pt x="442" y="1304"/>
                  <a:pt x="413" y="1304"/>
                </a:cubicBezTo>
                <a:close/>
                <a:moveTo>
                  <a:pt x="687" y="1304"/>
                </a:moveTo>
                <a:lnTo>
                  <a:pt x="658" y="1304"/>
                </a:lnTo>
                <a:cubicBezTo>
                  <a:pt x="628" y="1304"/>
                  <a:pt x="604" y="1280"/>
                  <a:pt x="604" y="1251"/>
                </a:cubicBezTo>
                <a:lnTo>
                  <a:pt x="604" y="1221"/>
                </a:lnTo>
                <a:cubicBezTo>
                  <a:pt x="604" y="1192"/>
                  <a:pt x="628" y="1168"/>
                  <a:pt x="658" y="1168"/>
                </a:cubicBezTo>
                <a:lnTo>
                  <a:pt x="687" y="1168"/>
                </a:lnTo>
                <a:cubicBezTo>
                  <a:pt x="717" y="1168"/>
                  <a:pt x="741" y="1192"/>
                  <a:pt x="741" y="1221"/>
                </a:cubicBezTo>
                <a:lnTo>
                  <a:pt x="741" y="1251"/>
                </a:lnTo>
                <a:cubicBezTo>
                  <a:pt x="741" y="1280"/>
                  <a:pt x="717" y="1304"/>
                  <a:pt x="687" y="1304"/>
                </a:cubicBezTo>
                <a:close/>
                <a:moveTo>
                  <a:pt x="953" y="0"/>
                </a:moveTo>
                <a:lnTo>
                  <a:pt x="953" y="400"/>
                </a:lnTo>
                <a:lnTo>
                  <a:pt x="845" y="400"/>
                </a:lnTo>
                <a:lnTo>
                  <a:pt x="845" y="238"/>
                </a:lnTo>
                <a:lnTo>
                  <a:pt x="645" y="238"/>
                </a:lnTo>
                <a:lnTo>
                  <a:pt x="645" y="131"/>
                </a:lnTo>
                <a:lnTo>
                  <a:pt x="845" y="131"/>
                </a:lnTo>
                <a:lnTo>
                  <a:pt x="845" y="0"/>
                </a:lnTo>
                <a:lnTo>
                  <a:pt x="953" y="0"/>
                </a:lnTo>
                <a:close/>
                <a:moveTo>
                  <a:pt x="1404" y="0"/>
                </a:moveTo>
                <a:lnTo>
                  <a:pt x="1404" y="400"/>
                </a:lnTo>
                <a:lnTo>
                  <a:pt x="1296" y="400"/>
                </a:lnTo>
                <a:lnTo>
                  <a:pt x="1296" y="238"/>
                </a:lnTo>
                <a:lnTo>
                  <a:pt x="1096" y="238"/>
                </a:lnTo>
                <a:lnTo>
                  <a:pt x="1096" y="131"/>
                </a:lnTo>
                <a:lnTo>
                  <a:pt x="1296" y="131"/>
                </a:lnTo>
                <a:lnTo>
                  <a:pt x="1296" y="0"/>
                </a:lnTo>
                <a:lnTo>
                  <a:pt x="1404" y="0"/>
                </a:lnTo>
                <a:close/>
                <a:moveTo>
                  <a:pt x="107" y="729"/>
                </a:moveTo>
                <a:lnTo>
                  <a:pt x="107" y="1707"/>
                </a:lnTo>
                <a:cubicBezTo>
                  <a:pt x="107" y="1721"/>
                  <a:pt x="113" y="1733"/>
                  <a:pt x="122" y="1742"/>
                </a:cubicBezTo>
                <a:cubicBezTo>
                  <a:pt x="131" y="1751"/>
                  <a:pt x="143" y="1757"/>
                  <a:pt x="157" y="1757"/>
                </a:cubicBezTo>
                <a:lnTo>
                  <a:pt x="1737" y="1757"/>
                </a:lnTo>
                <a:cubicBezTo>
                  <a:pt x="1751" y="1757"/>
                  <a:pt x="1763" y="1751"/>
                  <a:pt x="1772" y="1742"/>
                </a:cubicBezTo>
                <a:lnTo>
                  <a:pt x="1772" y="1742"/>
                </a:lnTo>
                <a:lnTo>
                  <a:pt x="1772" y="1742"/>
                </a:lnTo>
                <a:cubicBezTo>
                  <a:pt x="1781" y="1733"/>
                  <a:pt x="1787" y="1721"/>
                  <a:pt x="1787" y="1707"/>
                </a:cubicBezTo>
                <a:lnTo>
                  <a:pt x="1787" y="729"/>
                </a:lnTo>
                <a:lnTo>
                  <a:pt x="107" y="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0" name="Овал 179"/>
          <p:cNvSpPr/>
          <p:nvPr/>
        </p:nvSpPr>
        <p:spPr>
          <a:xfrm>
            <a:off x="9131037" y="5088389"/>
            <a:ext cx="620785" cy="620785"/>
          </a:xfrm>
          <a:prstGeom prst="ellipse">
            <a:avLst/>
          </a:prstGeom>
          <a:solidFill>
            <a:srgbClr val="438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Freeform 16"/>
          <p:cNvSpPr>
            <a:spLocks noEditPoints="1"/>
          </p:cNvSpPr>
          <p:nvPr/>
        </p:nvSpPr>
        <p:spPr bwMode="auto">
          <a:xfrm>
            <a:off x="9286278" y="5233424"/>
            <a:ext cx="325352" cy="321336"/>
          </a:xfrm>
          <a:custGeom>
            <a:avLst/>
            <a:gdLst>
              <a:gd name="T0" fmla="*/ 1848 w 1894"/>
              <a:gd name="T1" fmla="*/ 177 h 1864"/>
              <a:gd name="T2" fmla="*/ 1848 w 1894"/>
              <a:gd name="T3" fmla="*/ 1818 h 1864"/>
              <a:gd name="T4" fmla="*/ 157 w 1894"/>
              <a:gd name="T5" fmla="*/ 1864 h 1864"/>
              <a:gd name="T6" fmla="*/ 0 w 1894"/>
              <a:gd name="T7" fmla="*/ 288 h 1864"/>
              <a:gd name="T8" fmla="*/ 46 w 1894"/>
              <a:gd name="T9" fmla="*/ 177 h 1864"/>
              <a:gd name="T10" fmla="*/ 394 w 1894"/>
              <a:gd name="T11" fmla="*/ 0 h 1864"/>
              <a:gd name="T12" fmla="*/ 394 w 1894"/>
              <a:gd name="T13" fmla="*/ 400 h 1864"/>
              <a:gd name="T14" fmla="*/ 122 w 1894"/>
              <a:gd name="T15" fmla="*/ 253 h 1864"/>
              <a:gd name="T16" fmla="*/ 107 w 1894"/>
              <a:gd name="T17" fmla="*/ 621 h 1864"/>
              <a:gd name="T18" fmla="*/ 1772 w 1894"/>
              <a:gd name="T19" fmla="*/ 253 h 1864"/>
              <a:gd name="T20" fmla="*/ 1547 w 1894"/>
              <a:gd name="T21" fmla="*/ 131 h 1864"/>
              <a:gd name="T22" fmla="*/ 1153 w 1894"/>
              <a:gd name="T23" fmla="*/ 1525 h 1864"/>
              <a:gd name="T24" fmla="*/ 1236 w 1894"/>
              <a:gd name="T25" fmla="*/ 1442 h 1864"/>
              <a:gd name="T26" fmla="*/ 1236 w 1894"/>
              <a:gd name="T27" fmla="*/ 1579 h 1864"/>
              <a:gd name="T28" fmla="*/ 879 w 1894"/>
              <a:gd name="T29" fmla="*/ 1525 h 1864"/>
              <a:gd name="T30" fmla="*/ 962 w 1894"/>
              <a:gd name="T31" fmla="*/ 1442 h 1864"/>
              <a:gd name="T32" fmla="*/ 962 w 1894"/>
              <a:gd name="T33" fmla="*/ 1579 h 1864"/>
              <a:gd name="T34" fmla="*/ 329 w 1894"/>
              <a:gd name="T35" fmla="*/ 1525 h 1864"/>
              <a:gd name="T36" fmla="*/ 413 w 1894"/>
              <a:gd name="T37" fmla="*/ 1442 h 1864"/>
              <a:gd name="T38" fmla="*/ 413 w 1894"/>
              <a:gd name="T39" fmla="*/ 1579 h 1864"/>
              <a:gd name="T40" fmla="*/ 604 w 1894"/>
              <a:gd name="T41" fmla="*/ 1525 h 1864"/>
              <a:gd name="T42" fmla="*/ 687 w 1894"/>
              <a:gd name="T43" fmla="*/ 1442 h 1864"/>
              <a:gd name="T44" fmla="*/ 687 w 1894"/>
              <a:gd name="T45" fmla="*/ 1579 h 1864"/>
              <a:gd name="T46" fmla="*/ 1428 w 1894"/>
              <a:gd name="T47" fmla="*/ 976 h 1864"/>
              <a:gd name="T48" fmla="*/ 1511 w 1894"/>
              <a:gd name="T49" fmla="*/ 893 h 1864"/>
              <a:gd name="T50" fmla="*/ 1511 w 1894"/>
              <a:gd name="T51" fmla="*/ 1030 h 1864"/>
              <a:gd name="T52" fmla="*/ 1153 w 1894"/>
              <a:gd name="T53" fmla="*/ 976 h 1864"/>
              <a:gd name="T54" fmla="*/ 1236 w 1894"/>
              <a:gd name="T55" fmla="*/ 893 h 1864"/>
              <a:gd name="T56" fmla="*/ 1236 w 1894"/>
              <a:gd name="T57" fmla="*/ 1030 h 1864"/>
              <a:gd name="T58" fmla="*/ 879 w 1894"/>
              <a:gd name="T59" fmla="*/ 976 h 1864"/>
              <a:gd name="T60" fmla="*/ 962 w 1894"/>
              <a:gd name="T61" fmla="*/ 893 h 1864"/>
              <a:gd name="T62" fmla="*/ 962 w 1894"/>
              <a:gd name="T63" fmla="*/ 1030 h 1864"/>
              <a:gd name="T64" fmla="*/ 604 w 1894"/>
              <a:gd name="T65" fmla="*/ 976 h 1864"/>
              <a:gd name="T66" fmla="*/ 687 w 1894"/>
              <a:gd name="T67" fmla="*/ 893 h 1864"/>
              <a:gd name="T68" fmla="*/ 687 w 1894"/>
              <a:gd name="T69" fmla="*/ 1030 h 1864"/>
              <a:gd name="T70" fmla="*/ 1428 w 1894"/>
              <a:gd name="T71" fmla="*/ 1251 h 1864"/>
              <a:gd name="T72" fmla="*/ 1511 w 1894"/>
              <a:gd name="T73" fmla="*/ 1168 h 1864"/>
              <a:gd name="T74" fmla="*/ 1511 w 1894"/>
              <a:gd name="T75" fmla="*/ 1304 h 1864"/>
              <a:gd name="T76" fmla="*/ 1153 w 1894"/>
              <a:gd name="T77" fmla="*/ 1251 h 1864"/>
              <a:gd name="T78" fmla="*/ 1236 w 1894"/>
              <a:gd name="T79" fmla="*/ 1168 h 1864"/>
              <a:gd name="T80" fmla="*/ 1236 w 1894"/>
              <a:gd name="T81" fmla="*/ 1304 h 1864"/>
              <a:gd name="T82" fmla="*/ 879 w 1894"/>
              <a:gd name="T83" fmla="*/ 1251 h 1864"/>
              <a:gd name="T84" fmla="*/ 962 w 1894"/>
              <a:gd name="T85" fmla="*/ 1168 h 1864"/>
              <a:gd name="T86" fmla="*/ 962 w 1894"/>
              <a:gd name="T87" fmla="*/ 1304 h 1864"/>
              <a:gd name="T88" fmla="*/ 329 w 1894"/>
              <a:gd name="T89" fmla="*/ 1251 h 1864"/>
              <a:gd name="T90" fmla="*/ 413 w 1894"/>
              <a:gd name="T91" fmla="*/ 1168 h 1864"/>
              <a:gd name="T92" fmla="*/ 413 w 1894"/>
              <a:gd name="T93" fmla="*/ 1304 h 1864"/>
              <a:gd name="T94" fmla="*/ 604 w 1894"/>
              <a:gd name="T95" fmla="*/ 1251 h 1864"/>
              <a:gd name="T96" fmla="*/ 687 w 1894"/>
              <a:gd name="T97" fmla="*/ 1168 h 1864"/>
              <a:gd name="T98" fmla="*/ 687 w 1894"/>
              <a:gd name="T99" fmla="*/ 1304 h 1864"/>
              <a:gd name="T100" fmla="*/ 845 w 1894"/>
              <a:gd name="T101" fmla="*/ 400 h 1864"/>
              <a:gd name="T102" fmla="*/ 645 w 1894"/>
              <a:gd name="T103" fmla="*/ 131 h 1864"/>
              <a:gd name="T104" fmla="*/ 953 w 1894"/>
              <a:gd name="T105" fmla="*/ 0 h 1864"/>
              <a:gd name="T106" fmla="*/ 1296 w 1894"/>
              <a:gd name="T107" fmla="*/ 400 h 1864"/>
              <a:gd name="T108" fmla="*/ 1096 w 1894"/>
              <a:gd name="T109" fmla="*/ 131 h 1864"/>
              <a:gd name="T110" fmla="*/ 1404 w 1894"/>
              <a:gd name="T111" fmla="*/ 0 h 1864"/>
              <a:gd name="T112" fmla="*/ 122 w 1894"/>
              <a:gd name="T113" fmla="*/ 1742 h 1864"/>
              <a:gd name="T114" fmla="*/ 1772 w 1894"/>
              <a:gd name="T115" fmla="*/ 1742 h 1864"/>
              <a:gd name="T116" fmla="*/ 1787 w 1894"/>
              <a:gd name="T117" fmla="*/ 1707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4" h="1864">
                <a:moveTo>
                  <a:pt x="1547" y="131"/>
                </a:moveTo>
                <a:lnTo>
                  <a:pt x="1737" y="131"/>
                </a:lnTo>
                <a:cubicBezTo>
                  <a:pt x="1780" y="131"/>
                  <a:pt x="1820" y="149"/>
                  <a:pt x="1848" y="177"/>
                </a:cubicBezTo>
                <a:cubicBezTo>
                  <a:pt x="1876" y="206"/>
                  <a:pt x="1894" y="245"/>
                  <a:pt x="1894" y="288"/>
                </a:cubicBezTo>
                <a:lnTo>
                  <a:pt x="1894" y="1707"/>
                </a:lnTo>
                <a:cubicBezTo>
                  <a:pt x="1894" y="1750"/>
                  <a:pt x="1876" y="1789"/>
                  <a:pt x="1848" y="1818"/>
                </a:cubicBezTo>
                <a:lnTo>
                  <a:pt x="1848" y="1818"/>
                </a:lnTo>
                <a:cubicBezTo>
                  <a:pt x="1820" y="1846"/>
                  <a:pt x="1780" y="1864"/>
                  <a:pt x="1737" y="1864"/>
                </a:cubicBezTo>
                <a:lnTo>
                  <a:pt x="157" y="1864"/>
                </a:lnTo>
                <a:cubicBezTo>
                  <a:pt x="114" y="1864"/>
                  <a:pt x="74" y="1846"/>
                  <a:pt x="46" y="1818"/>
                </a:cubicBezTo>
                <a:cubicBezTo>
                  <a:pt x="18" y="1789"/>
                  <a:pt x="0" y="1750"/>
                  <a:pt x="0" y="1707"/>
                </a:cubicBezTo>
                <a:lnTo>
                  <a:pt x="0" y="288"/>
                </a:lnTo>
                <a:cubicBezTo>
                  <a:pt x="0" y="245"/>
                  <a:pt x="18" y="206"/>
                  <a:pt x="46" y="177"/>
                </a:cubicBezTo>
                <a:lnTo>
                  <a:pt x="46" y="177"/>
                </a:lnTo>
                <a:lnTo>
                  <a:pt x="46" y="177"/>
                </a:lnTo>
                <a:cubicBezTo>
                  <a:pt x="74" y="149"/>
                  <a:pt x="114" y="131"/>
                  <a:pt x="157" y="131"/>
                </a:cubicBezTo>
                <a:lnTo>
                  <a:pt x="394" y="131"/>
                </a:lnTo>
                <a:lnTo>
                  <a:pt x="394" y="0"/>
                </a:lnTo>
                <a:lnTo>
                  <a:pt x="501" y="0"/>
                </a:lnTo>
                <a:lnTo>
                  <a:pt x="501" y="400"/>
                </a:lnTo>
                <a:lnTo>
                  <a:pt x="394" y="400"/>
                </a:lnTo>
                <a:lnTo>
                  <a:pt x="394" y="238"/>
                </a:lnTo>
                <a:lnTo>
                  <a:pt x="157" y="238"/>
                </a:lnTo>
                <a:cubicBezTo>
                  <a:pt x="143" y="238"/>
                  <a:pt x="131" y="244"/>
                  <a:pt x="122" y="253"/>
                </a:cubicBezTo>
                <a:lnTo>
                  <a:pt x="122" y="253"/>
                </a:lnTo>
                <a:cubicBezTo>
                  <a:pt x="113" y="262"/>
                  <a:pt x="107" y="274"/>
                  <a:pt x="107" y="288"/>
                </a:cubicBezTo>
                <a:lnTo>
                  <a:pt x="107" y="621"/>
                </a:lnTo>
                <a:lnTo>
                  <a:pt x="1787" y="621"/>
                </a:lnTo>
                <a:lnTo>
                  <a:pt x="1787" y="288"/>
                </a:lnTo>
                <a:cubicBezTo>
                  <a:pt x="1787" y="274"/>
                  <a:pt x="1781" y="262"/>
                  <a:pt x="1772" y="253"/>
                </a:cubicBezTo>
                <a:cubicBezTo>
                  <a:pt x="1763" y="244"/>
                  <a:pt x="1751" y="238"/>
                  <a:pt x="1737" y="238"/>
                </a:cubicBezTo>
                <a:lnTo>
                  <a:pt x="1547" y="238"/>
                </a:lnTo>
                <a:lnTo>
                  <a:pt x="1547" y="131"/>
                </a:lnTo>
                <a:close/>
                <a:moveTo>
                  <a:pt x="1236" y="1579"/>
                </a:moveTo>
                <a:lnTo>
                  <a:pt x="1207" y="1579"/>
                </a:lnTo>
                <a:cubicBezTo>
                  <a:pt x="1177" y="1579"/>
                  <a:pt x="1153" y="1555"/>
                  <a:pt x="1153" y="1525"/>
                </a:cubicBezTo>
                <a:lnTo>
                  <a:pt x="1153" y="1496"/>
                </a:lnTo>
                <a:cubicBezTo>
                  <a:pt x="1153" y="1466"/>
                  <a:pt x="1177" y="1442"/>
                  <a:pt x="1207" y="1442"/>
                </a:cubicBezTo>
                <a:lnTo>
                  <a:pt x="1236" y="1442"/>
                </a:lnTo>
                <a:cubicBezTo>
                  <a:pt x="1266" y="1442"/>
                  <a:pt x="1290" y="1466"/>
                  <a:pt x="1290" y="1496"/>
                </a:cubicBezTo>
                <a:lnTo>
                  <a:pt x="1290" y="1525"/>
                </a:lnTo>
                <a:cubicBezTo>
                  <a:pt x="1290" y="1555"/>
                  <a:pt x="1266" y="1579"/>
                  <a:pt x="1236" y="1579"/>
                </a:cubicBezTo>
                <a:close/>
                <a:moveTo>
                  <a:pt x="962" y="1579"/>
                </a:moveTo>
                <a:lnTo>
                  <a:pt x="932" y="1579"/>
                </a:lnTo>
                <a:cubicBezTo>
                  <a:pt x="903" y="1579"/>
                  <a:pt x="879" y="1555"/>
                  <a:pt x="879" y="1525"/>
                </a:cubicBezTo>
                <a:lnTo>
                  <a:pt x="879" y="1496"/>
                </a:lnTo>
                <a:cubicBezTo>
                  <a:pt x="879" y="1466"/>
                  <a:pt x="903" y="1442"/>
                  <a:pt x="932" y="1442"/>
                </a:cubicBezTo>
                <a:lnTo>
                  <a:pt x="962" y="1442"/>
                </a:lnTo>
                <a:cubicBezTo>
                  <a:pt x="992" y="1442"/>
                  <a:pt x="1016" y="1466"/>
                  <a:pt x="1016" y="1496"/>
                </a:cubicBezTo>
                <a:lnTo>
                  <a:pt x="1016" y="1525"/>
                </a:lnTo>
                <a:cubicBezTo>
                  <a:pt x="1016" y="1555"/>
                  <a:pt x="992" y="1579"/>
                  <a:pt x="962" y="1579"/>
                </a:cubicBezTo>
                <a:close/>
                <a:moveTo>
                  <a:pt x="413" y="1579"/>
                </a:moveTo>
                <a:lnTo>
                  <a:pt x="383" y="1579"/>
                </a:lnTo>
                <a:cubicBezTo>
                  <a:pt x="353" y="1579"/>
                  <a:pt x="329" y="1555"/>
                  <a:pt x="329" y="1525"/>
                </a:cubicBezTo>
                <a:lnTo>
                  <a:pt x="329" y="1496"/>
                </a:lnTo>
                <a:cubicBezTo>
                  <a:pt x="329" y="1466"/>
                  <a:pt x="353" y="1442"/>
                  <a:pt x="383" y="1442"/>
                </a:cubicBezTo>
                <a:lnTo>
                  <a:pt x="413" y="1442"/>
                </a:lnTo>
                <a:cubicBezTo>
                  <a:pt x="442" y="1442"/>
                  <a:pt x="466" y="1466"/>
                  <a:pt x="466" y="1496"/>
                </a:cubicBezTo>
                <a:lnTo>
                  <a:pt x="466" y="1525"/>
                </a:lnTo>
                <a:cubicBezTo>
                  <a:pt x="466" y="1555"/>
                  <a:pt x="442" y="1579"/>
                  <a:pt x="413" y="1579"/>
                </a:cubicBezTo>
                <a:close/>
                <a:moveTo>
                  <a:pt x="687" y="1579"/>
                </a:moveTo>
                <a:lnTo>
                  <a:pt x="658" y="1579"/>
                </a:lnTo>
                <a:cubicBezTo>
                  <a:pt x="628" y="1579"/>
                  <a:pt x="604" y="1555"/>
                  <a:pt x="604" y="1525"/>
                </a:cubicBezTo>
                <a:lnTo>
                  <a:pt x="604" y="1496"/>
                </a:lnTo>
                <a:cubicBezTo>
                  <a:pt x="604" y="1466"/>
                  <a:pt x="628" y="1442"/>
                  <a:pt x="658" y="1442"/>
                </a:cubicBezTo>
                <a:lnTo>
                  <a:pt x="687" y="1442"/>
                </a:lnTo>
                <a:cubicBezTo>
                  <a:pt x="717" y="1442"/>
                  <a:pt x="741" y="1466"/>
                  <a:pt x="741" y="1496"/>
                </a:cubicBezTo>
                <a:lnTo>
                  <a:pt x="741" y="1525"/>
                </a:lnTo>
                <a:cubicBezTo>
                  <a:pt x="741" y="1555"/>
                  <a:pt x="717" y="1579"/>
                  <a:pt x="687" y="1579"/>
                </a:cubicBezTo>
                <a:close/>
                <a:moveTo>
                  <a:pt x="1511" y="1030"/>
                </a:moveTo>
                <a:lnTo>
                  <a:pt x="1481" y="1030"/>
                </a:lnTo>
                <a:cubicBezTo>
                  <a:pt x="1452" y="1030"/>
                  <a:pt x="1428" y="1006"/>
                  <a:pt x="1428" y="976"/>
                </a:cubicBezTo>
                <a:lnTo>
                  <a:pt x="1428" y="947"/>
                </a:lnTo>
                <a:cubicBezTo>
                  <a:pt x="1428" y="917"/>
                  <a:pt x="1452" y="893"/>
                  <a:pt x="1481" y="893"/>
                </a:cubicBezTo>
                <a:lnTo>
                  <a:pt x="1511" y="893"/>
                </a:lnTo>
                <a:cubicBezTo>
                  <a:pt x="1541" y="893"/>
                  <a:pt x="1565" y="917"/>
                  <a:pt x="1565" y="947"/>
                </a:cubicBezTo>
                <a:lnTo>
                  <a:pt x="1565" y="976"/>
                </a:lnTo>
                <a:cubicBezTo>
                  <a:pt x="1565" y="1006"/>
                  <a:pt x="1541" y="1030"/>
                  <a:pt x="1511" y="1030"/>
                </a:cubicBezTo>
                <a:close/>
                <a:moveTo>
                  <a:pt x="1236" y="1030"/>
                </a:moveTo>
                <a:lnTo>
                  <a:pt x="1207" y="1030"/>
                </a:lnTo>
                <a:cubicBezTo>
                  <a:pt x="1177" y="1030"/>
                  <a:pt x="1153" y="1006"/>
                  <a:pt x="1153" y="976"/>
                </a:cubicBezTo>
                <a:lnTo>
                  <a:pt x="1153" y="947"/>
                </a:lnTo>
                <a:cubicBezTo>
                  <a:pt x="1153" y="917"/>
                  <a:pt x="1177" y="893"/>
                  <a:pt x="1207" y="893"/>
                </a:cubicBezTo>
                <a:lnTo>
                  <a:pt x="1236" y="893"/>
                </a:lnTo>
                <a:cubicBezTo>
                  <a:pt x="1266" y="893"/>
                  <a:pt x="1290" y="917"/>
                  <a:pt x="1290" y="947"/>
                </a:cubicBezTo>
                <a:lnTo>
                  <a:pt x="1290" y="976"/>
                </a:lnTo>
                <a:cubicBezTo>
                  <a:pt x="1290" y="1006"/>
                  <a:pt x="1266" y="1030"/>
                  <a:pt x="1236" y="1030"/>
                </a:cubicBezTo>
                <a:close/>
                <a:moveTo>
                  <a:pt x="962" y="1030"/>
                </a:moveTo>
                <a:lnTo>
                  <a:pt x="932" y="1030"/>
                </a:lnTo>
                <a:cubicBezTo>
                  <a:pt x="903" y="1030"/>
                  <a:pt x="879" y="1006"/>
                  <a:pt x="879" y="976"/>
                </a:cubicBezTo>
                <a:lnTo>
                  <a:pt x="879" y="947"/>
                </a:lnTo>
                <a:cubicBezTo>
                  <a:pt x="879" y="917"/>
                  <a:pt x="903" y="893"/>
                  <a:pt x="932" y="893"/>
                </a:cubicBezTo>
                <a:lnTo>
                  <a:pt x="962" y="893"/>
                </a:lnTo>
                <a:cubicBezTo>
                  <a:pt x="992" y="893"/>
                  <a:pt x="1016" y="917"/>
                  <a:pt x="1016" y="947"/>
                </a:cubicBezTo>
                <a:lnTo>
                  <a:pt x="1016" y="976"/>
                </a:lnTo>
                <a:cubicBezTo>
                  <a:pt x="1016" y="1006"/>
                  <a:pt x="992" y="1030"/>
                  <a:pt x="962" y="1030"/>
                </a:cubicBezTo>
                <a:close/>
                <a:moveTo>
                  <a:pt x="687" y="1030"/>
                </a:moveTo>
                <a:lnTo>
                  <a:pt x="658" y="1030"/>
                </a:lnTo>
                <a:cubicBezTo>
                  <a:pt x="628" y="1030"/>
                  <a:pt x="604" y="1006"/>
                  <a:pt x="604" y="976"/>
                </a:cubicBezTo>
                <a:lnTo>
                  <a:pt x="604" y="947"/>
                </a:lnTo>
                <a:cubicBezTo>
                  <a:pt x="604" y="917"/>
                  <a:pt x="628" y="893"/>
                  <a:pt x="658" y="893"/>
                </a:cubicBezTo>
                <a:lnTo>
                  <a:pt x="687" y="893"/>
                </a:lnTo>
                <a:cubicBezTo>
                  <a:pt x="717" y="893"/>
                  <a:pt x="741" y="917"/>
                  <a:pt x="741" y="947"/>
                </a:cubicBezTo>
                <a:lnTo>
                  <a:pt x="741" y="976"/>
                </a:lnTo>
                <a:cubicBezTo>
                  <a:pt x="741" y="1006"/>
                  <a:pt x="717" y="1030"/>
                  <a:pt x="687" y="1030"/>
                </a:cubicBezTo>
                <a:close/>
                <a:moveTo>
                  <a:pt x="1511" y="1304"/>
                </a:moveTo>
                <a:lnTo>
                  <a:pt x="1481" y="1304"/>
                </a:lnTo>
                <a:cubicBezTo>
                  <a:pt x="1452" y="1304"/>
                  <a:pt x="1428" y="1280"/>
                  <a:pt x="1428" y="1251"/>
                </a:cubicBezTo>
                <a:lnTo>
                  <a:pt x="1428" y="1221"/>
                </a:lnTo>
                <a:cubicBezTo>
                  <a:pt x="1428" y="1192"/>
                  <a:pt x="1452" y="1168"/>
                  <a:pt x="1481" y="1168"/>
                </a:cubicBezTo>
                <a:lnTo>
                  <a:pt x="1511" y="1168"/>
                </a:lnTo>
                <a:cubicBezTo>
                  <a:pt x="1541" y="1168"/>
                  <a:pt x="1565" y="1192"/>
                  <a:pt x="1565" y="1221"/>
                </a:cubicBezTo>
                <a:lnTo>
                  <a:pt x="1565" y="1251"/>
                </a:lnTo>
                <a:cubicBezTo>
                  <a:pt x="1565" y="1280"/>
                  <a:pt x="1541" y="1304"/>
                  <a:pt x="1511" y="1304"/>
                </a:cubicBezTo>
                <a:close/>
                <a:moveTo>
                  <a:pt x="1236" y="1304"/>
                </a:moveTo>
                <a:lnTo>
                  <a:pt x="1207" y="1304"/>
                </a:lnTo>
                <a:cubicBezTo>
                  <a:pt x="1177" y="1304"/>
                  <a:pt x="1153" y="1280"/>
                  <a:pt x="1153" y="1251"/>
                </a:cubicBezTo>
                <a:lnTo>
                  <a:pt x="1153" y="1221"/>
                </a:lnTo>
                <a:cubicBezTo>
                  <a:pt x="1153" y="1192"/>
                  <a:pt x="1177" y="1168"/>
                  <a:pt x="1207" y="1168"/>
                </a:cubicBezTo>
                <a:lnTo>
                  <a:pt x="1236" y="1168"/>
                </a:lnTo>
                <a:cubicBezTo>
                  <a:pt x="1266" y="1168"/>
                  <a:pt x="1290" y="1192"/>
                  <a:pt x="1290" y="1221"/>
                </a:cubicBezTo>
                <a:lnTo>
                  <a:pt x="1290" y="1251"/>
                </a:lnTo>
                <a:cubicBezTo>
                  <a:pt x="1290" y="1280"/>
                  <a:pt x="1266" y="1304"/>
                  <a:pt x="1236" y="1304"/>
                </a:cubicBezTo>
                <a:close/>
                <a:moveTo>
                  <a:pt x="962" y="1304"/>
                </a:moveTo>
                <a:lnTo>
                  <a:pt x="932" y="1304"/>
                </a:lnTo>
                <a:cubicBezTo>
                  <a:pt x="903" y="1304"/>
                  <a:pt x="879" y="1280"/>
                  <a:pt x="879" y="1251"/>
                </a:cubicBezTo>
                <a:lnTo>
                  <a:pt x="879" y="1221"/>
                </a:lnTo>
                <a:cubicBezTo>
                  <a:pt x="879" y="1192"/>
                  <a:pt x="903" y="1168"/>
                  <a:pt x="932" y="1168"/>
                </a:cubicBezTo>
                <a:lnTo>
                  <a:pt x="962" y="1168"/>
                </a:lnTo>
                <a:cubicBezTo>
                  <a:pt x="992" y="1168"/>
                  <a:pt x="1016" y="1192"/>
                  <a:pt x="1016" y="1221"/>
                </a:cubicBezTo>
                <a:lnTo>
                  <a:pt x="1016" y="1251"/>
                </a:lnTo>
                <a:cubicBezTo>
                  <a:pt x="1016" y="1280"/>
                  <a:pt x="992" y="1304"/>
                  <a:pt x="962" y="1304"/>
                </a:cubicBezTo>
                <a:close/>
                <a:moveTo>
                  <a:pt x="413" y="1304"/>
                </a:moveTo>
                <a:lnTo>
                  <a:pt x="383" y="1304"/>
                </a:lnTo>
                <a:cubicBezTo>
                  <a:pt x="353" y="1304"/>
                  <a:pt x="329" y="1280"/>
                  <a:pt x="329" y="1251"/>
                </a:cubicBezTo>
                <a:lnTo>
                  <a:pt x="329" y="1221"/>
                </a:lnTo>
                <a:cubicBezTo>
                  <a:pt x="329" y="1192"/>
                  <a:pt x="353" y="1168"/>
                  <a:pt x="383" y="1168"/>
                </a:cubicBezTo>
                <a:lnTo>
                  <a:pt x="413" y="1168"/>
                </a:lnTo>
                <a:cubicBezTo>
                  <a:pt x="442" y="1168"/>
                  <a:pt x="466" y="1192"/>
                  <a:pt x="466" y="1221"/>
                </a:cubicBezTo>
                <a:lnTo>
                  <a:pt x="466" y="1251"/>
                </a:lnTo>
                <a:cubicBezTo>
                  <a:pt x="466" y="1280"/>
                  <a:pt x="442" y="1304"/>
                  <a:pt x="413" y="1304"/>
                </a:cubicBezTo>
                <a:close/>
                <a:moveTo>
                  <a:pt x="687" y="1304"/>
                </a:moveTo>
                <a:lnTo>
                  <a:pt x="658" y="1304"/>
                </a:lnTo>
                <a:cubicBezTo>
                  <a:pt x="628" y="1304"/>
                  <a:pt x="604" y="1280"/>
                  <a:pt x="604" y="1251"/>
                </a:cubicBezTo>
                <a:lnTo>
                  <a:pt x="604" y="1221"/>
                </a:lnTo>
                <a:cubicBezTo>
                  <a:pt x="604" y="1192"/>
                  <a:pt x="628" y="1168"/>
                  <a:pt x="658" y="1168"/>
                </a:cubicBezTo>
                <a:lnTo>
                  <a:pt x="687" y="1168"/>
                </a:lnTo>
                <a:cubicBezTo>
                  <a:pt x="717" y="1168"/>
                  <a:pt x="741" y="1192"/>
                  <a:pt x="741" y="1221"/>
                </a:cubicBezTo>
                <a:lnTo>
                  <a:pt x="741" y="1251"/>
                </a:lnTo>
                <a:cubicBezTo>
                  <a:pt x="741" y="1280"/>
                  <a:pt x="717" y="1304"/>
                  <a:pt x="687" y="1304"/>
                </a:cubicBezTo>
                <a:close/>
                <a:moveTo>
                  <a:pt x="953" y="0"/>
                </a:moveTo>
                <a:lnTo>
                  <a:pt x="953" y="400"/>
                </a:lnTo>
                <a:lnTo>
                  <a:pt x="845" y="400"/>
                </a:lnTo>
                <a:lnTo>
                  <a:pt x="845" y="238"/>
                </a:lnTo>
                <a:lnTo>
                  <a:pt x="645" y="238"/>
                </a:lnTo>
                <a:lnTo>
                  <a:pt x="645" y="131"/>
                </a:lnTo>
                <a:lnTo>
                  <a:pt x="845" y="131"/>
                </a:lnTo>
                <a:lnTo>
                  <a:pt x="845" y="0"/>
                </a:lnTo>
                <a:lnTo>
                  <a:pt x="953" y="0"/>
                </a:lnTo>
                <a:close/>
                <a:moveTo>
                  <a:pt x="1404" y="0"/>
                </a:moveTo>
                <a:lnTo>
                  <a:pt x="1404" y="400"/>
                </a:lnTo>
                <a:lnTo>
                  <a:pt x="1296" y="400"/>
                </a:lnTo>
                <a:lnTo>
                  <a:pt x="1296" y="238"/>
                </a:lnTo>
                <a:lnTo>
                  <a:pt x="1096" y="238"/>
                </a:lnTo>
                <a:lnTo>
                  <a:pt x="1096" y="131"/>
                </a:lnTo>
                <a:lnTo>
                  <a:pt x="1296" y="131"/>
                </a:lnTo>
                <a:lnTo>
                  <a:pt x="1296" y="0"/>
                </a:lnTo>
                <a:lnTo>
                  <a:pt x="1404" y="0"/>
                </a:lnTo>
                <a:close/>
                <a:moveTo>
                  <a:pt x="107" y="729"/>
                </a:moveTo>
                <a:lnTo>
                  <a:pt x="107" y="1707"/>
                </a:lnTo>
                <a:cubicBezTo>
                  <a:pt x="107" y="1721"/>
                  <a:pt x="113" y="1733"/>
                  <a:pt x="122" y="1742"/>
                </a:cubicBezTo>
                <a:cubicBezTo>
                  <a:pt x="131" y="1751"/>
                  <a:pt x="143" y="1757"/>
                  <a:pt x="157" y="1757"/>
                </a:cubicBezTo>
                <a:lnTo>
                  <a:pt x="1737" y="1757"/>
                </a:lnTo>
                <a:cubicBezTo>
                  <a:pt x="1751" y="1757"/>
                  <a:pt x="1763" y="1751"/>
                  <a:pt x="1772" y="1742"/>
                </a:cubicBezTo>
                <a:lnTo>
                  <a:pt x="1772" y="1742"/>
                </a:lnTo>
                <a:lnTo>
                  <a:pt x="1772" y="1742"/>
                </a:lnTo>
                <a:cubicBezTo>
                  <a:pt x="1781" y="1733"/>
                  <a:pt x="1787" y="1721"/>
                  <a:pt x="1787" y="1707"/>
                </a:cubicBezTo>
                <a:lnTo>
                  <a:pt x="1787" y="729"/>
                </a:lnTo>
                <a:lnTo>
                  <a:pt x="107" y="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36886" name="Прямая соединительная линия 36885"/>
          <p:cNvCxnSpPr>
            <a:stCxn id="36884" idx="0"/>
          </p:cNvCxnSpPr>
          <p:nvPr/>
        </p:nvCxnSpPr>
        <p:spPr>
          <a:xfrm flipV="1">
            <a:off x="995434" y="4158234"/>
            <a:ext cx="12395" cy="930155"/>
          </a:xfrm>
          <a:prstGeom prst="line">
            <a:avLst/>
          </a:prstGeom>
          <a:ln w="28575">
            <a:solidFill>
              <a:srgbClr val="F5B1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Прямая соединительная линия 184"/>
          <p:cNvCxnSpPr/>
          <p:nvPr/>
        </p:nvCxnSpPr>
        <p:spPr>
          <a:xfrm flipV="1">
            <a:off x="2699018" y="4158234"/>
            <a:ext cx="12395" cy="930155"/>
          </a:xfrm>
          <a:prstGeom prst="line">
            <a:avLst/>
          </a:prstGeom>
          <a:ln w="28575">
            <a:solidFill>
              <a:srgbClr val="9ED4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Прямая соединительная линия 185"/>
          <p:cNvCxnSpPr/>
          <p:nvPr/>
        </p:nvCxnSpPr>
        <p:spPr>
          <a:xfrm flipV="1">
            <a:off x="4381372" y="4158233"/>
            <a:ext cx="12395" cy="930155"/>
          </a:xfrm>
          <a:prstGeom prst="line">
            <a:avLst/>
          </a:prstGeom>
          <a:ln w="28575">
            <a:solidFill>
              <a:srgbClr val="43D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Прямая соединительная линия 186"/>
          <p:cNvCxnSpPr/>
          <p:nvPr/>
        </p:nvCxnSpPr>
        <p:spPr>
          <a:xfrm flipV="1">
            <a:off x="6063726" y="4158232"/>
            <a:ext cx="12395" cy="930155"/>
          </a:xfrm>
          <a:prstGeom prst="line">
            <a:avLst/>
          </a:prstGeom>
          <a:ln w="28575">
            <a:solidFill>
              <a:srgbClr val="40D4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/>
          <p:nvPr/>
        </p:nvCxnSpPr>
        <p:spPr>
          <a:xfrm flipV="1">
            <a:off x="7746080" y="4158231"/>
            <a:ext cx="12395" cy="930155"/>
          </a:xfrm>
          <a:prstGeom prst="line">
            <a:avLst/>
          </a:prstGeom>
          <a:ln w="28575">
            <a:solidFill>
              <a:srgbClr val="40A7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/>
          <p:nvPr/>
        </p:nvCxnSpPr>
        <p:spPr>
          <a:xfrm flipV="1">
            <a:off x="9428434" y="4158230"/>
            <a:ext cx="12395" cy="930155"/>
          </a:xfrm>
          <a:prstGeom prst="line">
            <a:avLst/>
          </a:prstGeom>
          <a:ln w="28575">
            <a:solidFill>
              <a:srgbClr val="4383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TextBox 189"/>
          <p:cNvSpPr txBox="1"/>
          <p:nvPr/>
        </p:nvSpPr>
        <p:spPr>
          <a:xfrm>
            <a:off x="227031" y="5849756"/>
            <a:ext cx="15518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b="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ru-RU" b="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8 СЕНТЯБРЯ</a:t>
            </a:r>
            <a:endParaRPr lang="ru-RU" sz="1000" b="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1993342" y="5864937"/>
            <a:ext cx="15518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16 ОКТЯБРЯ</a:t>
            </a:r>
            <a:endParaRPr lang="ru-RU" sz="1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5253887" y="5853576"/>
            <a:ext cx="15518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b="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5 ДЕКАБРЯ</a:t>
            </a:r>
            <a:endParaRPr lang="ru-RU" sz="1000" b="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7104524" y="5863372"/>
            <a:ext cx="1337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19 ФЕВРАЛЯ</a:t>
            </a:r>
            <a:endParaRPr lang="ru-RU" sz="1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1873319" y="352674"/>
            <a:ext cx="10029387" cy="40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sz="2400" b="1" dirty="0" smtClean="0">
                <a:solidFill>
                  <a:srgbClr val="002060"/>
                </a:solidFill>
                <a:ea typeface="Open Sans Condensed" pitchFamily="34" charset="0"/>
                <a:cs typeface="Open Sans Condensed" pitchFamily="34" charset="0"/>
              </a:rPr>
              <a:t>КАЛЕНДАРЬ ОБРАЗОВАТЕЛЬНЫХ СОБЫТИЙ 2020/2021 УЧЕБНЫЙ ГОД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3" name="Picture 19" descr="https://catalog.prosv.ru/images/big/d611dc0c-90c3-11e8-969d-0050569c7d1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11" y="1485695"/>
            <a:ext cx="1337313" cy="1799759"/>
          </a:xfrm>
          <a:prstGeom prst="rect">
            <a:avLst/>
          </a:prstGeom>
          <a:ln w="9525">
            <a:solidFill>
              <a:schemeClr val="bg2">
                <a:lumMod val="9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Box 85"/>
          <p:cNvSpPr txBox="1"/>
          <p:nvPr/>
        </p:nvSpPr>
        <p:spPr>
          <a:xfrm>
            <a:off x="255741" y="3279325"/>
            <a:ext cx="1551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/>
            </a:lvl1pPr>
          </a:lstStyle>
          <a:p>
            <a:r>
              <a:rPr lang="ru-RU" b="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Международный </a:t>
            </a:r>
            <a:r>
              <a:rPr lang="ru-RU" b="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день распространения грамотности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884420" y="3313110"/>
            <a:ext cx="1681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Всероссийский урок </a:t>
            </a:r>
          </a:p>
          <a:p>
            <a:pPr algn="ctr"/>
            <a:r>
              <a:rPr lang="ru-RU" sz="12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"Экология и энергосбережение</a:t>
            </a:r>
            <a:r>
              <a:rPr lang="ru-RU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" </a:t>
            </a:r>
          </a:p>
        </p:txBody>
      </p:sp>
      <p:pic>
        <p:nvPicPr>
          <p:cNvPr id="105" name="Picture 2" descr="Изображение Школа волонтёра. 5-7 классы. Учебное пособи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127" y="1483048"/>
            <a:ext cx="1337313" cy="1799758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23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758" y="4957825"/>
            <a:ext cx="2184387" cy="1228718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-3051" y="1883691"/>
            <a:ext cx="12191999" cy="4354052"/>
          </a:xfrm>
          <a:prstGeom prst="rect">
            <a:avLst/>
          </a:prstGeom>
          <a:solidFill>
            <a:srgbClr val="D8EBF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-3051" y="1029098"/>
            <a:ext cx="12192001" cy="791464"/>
          </a:xfrm>
          <a:prstGeom prst="rect">
            <a:avLst/>
          </a:prstGeom>
          <a:solidFill>
            <a:srgbClr val="D8EBF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51" name="Номер слайда 2"/>
          <p:cNvSpPr>
            <a:spLocks noGrp="1"/>
          </p:cNvSpPr>
          <p:nvPr>
            <p:ph type="sldNum" idx="12"/>
          </p:nvPr>
        </p:nvSpPr>
        <p:spPr>
          <a:xfrm>
            <a:off x="11312783" y="161008"/>
            <a:ext cx="719403" cy="356659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2D2B8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357718" y="1189421"/>
            <a:ext cx="9756164" cy="50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61" name="Прямая соединительная линия 60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405795" y="4322138"/>
            <a:ext cx="4420752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73B8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Экосистема включает: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вебинары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и офлайн-мероприятия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статьи,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интервью и наглядные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материалы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услуги для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родителей, детей и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педагогов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навигацию по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лучшим проектам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России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экспертное сообщество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площадку для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обмена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опытом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873319" y="1134867"/>
            <a:ext cx="1002938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Родительский университет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– </a:t>
            </a:r>
            <a:r>
              <a:rPr lang="ru-RU" sz="1600" b="1" dirty="0" smtClean="0">
                <a:solidFill>
                  <a:srgbClr val="C0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ЭКОСИСТЕМА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ДЛЯ РОДИТЕЛЕЙ, ШКОЛ, ДЕТЕЙ, БИЗНЕСА И ГОСУДАРСТВА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-3051" y="1029097"/>
            <a:ext cx="1753613" cy="791465"/>
          </a:xfrm>
          <a:prstGeom prst="rect">
            <a:avLst/>
          </a:prstGeom>
          <a:solidFill>
            <a:srgbClr val="40A7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7" y="2104521"/>
            <a:ext cx="5074174" cy="285422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 bwMode="auto">
          <a:xfrm>
            <a:off x="5369859" y="2190009"/>
            <a:ext cx="582536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800"/>
              </a:spcBef>
              <a:defRPr/>
            </a:pPr>
            <a:r>
              <a:rPr lang="ru-RU" sz="1400" b="1" dirty="0">
                <a:solidFill>
                  <a:srgbClr val="0073B8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 чем </a:t>
            </a:r>
            <a:r>
              <a:rPr lang="ru-RU" sz="1400" b="1" dirty="0" smtClean="0">
                <a:solidFill>
                  <a:srgbClr val="0073B8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этот проект:</a:t>
            </a:r>
            <a:endParaRPr kumimoji="0" lang="ru-RU" sz="14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родительских компетенциях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развитии личности взрослого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психологической помощи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профориентации и навигации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ЗОЖ и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профилактике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подростковых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проблем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обмене опытом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285750" indent="-285750">
              <a:buClr>
                <a:srgbClr val="0073B8"/>
              </a:buClr>
              <a:buSzPct val="66000"/>
              <a:buFont typeface="Franklin Gothic Book" pitchFamily="34" charset="0"/>
              <a:buChar char="►"/>
              <a:defRPr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лучших практиках воспитания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lvl="0">
              <a:spcBef>
                <a:spcPts val="1800"/>
              </a:spcBef>
              <a:defRPr/>
            </a:pPr>
            <a:endParaRPr lang="ru-RU" sz="1400" b="1" dirty="0">
              <a:solidFill>
                <a:srgbClr val="0073B8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63598" y="5729353"/>
            <a:ext cx="3315344" cy="29745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1333" dirty="0" smtClean="0">
                <a:solidFill>
                  <a:srgbClr val="0073B8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Стань экспертом </a:t>
            </a:r>
            <a:r>
              <a:rPr lang="en-US" sz="1333" b="1" dirty="0" smtClean="0">
                <a:solidFill>
                  <a:srgbClr val="FF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parents.university</a:t>
            </a:r>
            <a:endParaRPr lang="ru-RU" sz="1333" b="1" dirty="0">
              <a:solidFill>
                <a:srgbClr val="FF000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95" y="5669918"/>
            <a:ext cx="437016" cy="416324"/>
          </a:xfrm>
          <a:prstGeom prst="rect">
            <a:avLst/>
          </a:prstGeom>
        </p:spPr>
      </p:pic>
      <p:pic>
        <p:nvPicPr>
          <p:cNvPr id="60418" name="Picture 2" descr="Практикум «Анализ международных рынков с помощью информационной системы  Trade Map»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1534" y="4352784"/>
            <a:ext cx="1951385" cy="54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64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>
            <a:extLst>
              <a:ext uri="{FF2B5EF4-FFF2-40B4-BE49-F238E27FC236}">
                <a16:creationId xmlns:a16="http://schemas.microsoft.com/office/drawing/2014/main" id="{C57A16CD-55A2-4F01-A658-438A93B431F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0" name="Слайд think-cell" r:id="rId5" imgW="359" imgH="360" progId="TCLayout.ActiveDocument.1">
                  <p:embed/>
                </p:oleObj>
              </mc:Choice>
              <mc:Fallback>
                <p:oleObj name="Слайд think-cell" r:id="rId5" imgW="359" imgH="360" progId="TCLayout.ActiveDocument.1">
                  <p:embed/>
                  <p:pic>
                    <p:nvPicPr>
                      <p:cNvPr id="4" name="Объект 3" hidden="1">
                        <a:extLst>
                          <a:ext uri="{FF2B5EF4-FFF2-40B4-BE49-F238E27FC236}">
                            <a16:creationId xmlns:a16="http://schemas.microsoft.com/office/drawing/2014/main" id="{C57A16CD-55A2-4F01-A658-438A93B431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Номер слайда 8"/>
          <p:cNvSpPr txBox="1">
            <a:spLocks/>
          </p:cNvSpPr>
          <p:nvPr/>
        </p:nvSpPr>
        <p:spPr>
          <a:xfrm>
            <a:off x="8763000" y="65087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1375669" y="-4589"/>
            <a:ext cx="813280" cy="6790912"/>
            <a:chOff x="8531752" y="-3442"/>
            <a:chExt cx="609960" cy="5093184"/>
          </a:xfrm>
        </p:grpSpPr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8531752" y="1693368"/>
              <a:ext cx="609272" cy="566063"/>
            </a:xfrm>
            <a:prstGeom prst="rect">
              <a:avLst/>
            </a:prstGeom>
            <a:solidFill>
              <a:srgbClr val="40D4E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0" name="Rectangle 13"/>
            <p:cNvSpPr>
              <a:spLocks noChangeArrowheads="1"/>
            </p:cNvSpPr>
            <p:nvPr/>
          </p:nvSpPr>
          <p:spPr bwMode="auto">
            <a:xfrm>
              <a:off x="8531752" y="3957617"/>
              <a:ext cx="609272" cy="566063"/>
            </a:xfrm>
            <a:prstGeom prst="rect">
              <a:avLst/>
            </a:prstGeom>
            <a:solidFill>
              <a:srgbClr val="43D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1" name="Rectangle 14"/>
            <p:cNvSpPr>
              <a:spLocks noChangeArrowheads="1"/>
            </p:cNvSpPr>
            <p:nvPr/>
          </p:nvSpPr>
          <p:spPr bwMode="auto">
            <a:xfrm>
              <a:off x="8532440" y="3391554"/>
              <a:ext cx="609272" cy="566063"/>
            </a:xfrm>
            <a:prstGeom prst="rect">
              <a:avLst/>
            </a:prstGeom>
            <a:solidFill>
              <a:srgbClr val="547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4" name="Rectangle 17"/>
            <p:cNvSpPr>
              <a:spLocks noChangeArrowheads="1"/>
            </p:cNvSpPr>
            <p:nvPr/>
          </p:nvSpPr>
          <p:spPr bwMode="auto">
            <a:xfrm>
              <a:off x="8531753" y="-3442"/>
              <a:ext cx="609272" cy="566063"/>
            </a:xfrm>
            <a:prstGeom prst="rect">
              <a:avLst/>
            </a:prstGeom>
            <a:solidFill>
              <a:srgbClr val="F5B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6" name="Rectangle 19"/>
            <p:cNvSpPr>
              <a:spLocks noChangeArrowheads="1"/>
            </p:cNvSpPr>
            <p:nvPr/>
          </p:nvSpPr>
          <p:spPr bwMode="auto">
            <a:xfrm>
              <a:off x="8532440" y="2259429"/>
              <a:ext cx="609272" cy="566063"/>
            </a:xfrm>
            <a:prstGeom prst="rect">
              <a:avLst/>
            </a:prstGeom>
            <a:solidFill>
              <a:srgbClr val="40A7E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8" name="Rectangle 21"/>
            <p:cNvSpPr>
              <a:spLocks noChangeArrowheads="1"/>
            </p:cNvSpPr>
            <p:nvPr/>
          </p:nvSpPr>
          <p:spPr bwMode="auto">
            <a:xfrm>
              <a:off x="8532440" y="4523679"/>
              <a:ext cx="609272" cy="566063"/>
            </a:xfrm>
            <a:prstGeom prst="rect">
              <a:avLst/>
            </a:prstGeom>
            <a:solidFill>
              <a:srgbClr val="F5B14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49" name="Rectangle 22"/>
            <p:cNvSpPr>
              <a:spLocks noChangeArrowheads="1"/>
            </p:cNvSpPr>
            <p:nvPr/>
          </p:nvSpPr>
          <p:spPr bwMode="auto">
            <a:xfrm>
              <a:off x="8531753" y="1127076"/>
              <a:ext cx="609272" cy="566063"/>
            </a:xfrm>
            <a:prstGeom prst="rect">
              <a:avLst/>
            </a:prstGeom>
            <a:solidFill>
              <a:srgbClr val="43D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8532440" y="2825491"/>
              <a:ext cx="609272" cy="566063"/>
            </a:xfrm>
            <a:prstGeom prst="rect">
              <a:avLst/>
            </a:prstGeom>
            <a:solidFill>
              <a:srgbClr val="438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8531753" y="561014"/>
              <a:ext cx="609272" cy="566063"/>
            </a:xfrm>
            <a:prstGeom prst="rect">
              <a:avLst/>
            </a:prstGeom>
            <a:solidFill>
              <a:srgbClr val="9E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59" name="Freeform 32"/>
            <p:cNvSpPr>
              <a:spLocks noEditPoints="1"/>
            </p:cNvSpPr>
            <p:nvPr/>
          </p:nvSpPr>
          <p:spPr bwMode="auto">
            <a:xfrm>
              <a:off x="8700607" y="1885691"/>
              <a:ext cx="271564" cy="203921"/>
            </a:xfrm>
            <a:custGeom>
              <a:avLst/>
              <a:gdLst>
                <a:gd name="T0" fmla="*/ 787 w 859"/>
                <a:gd name="T1" fmla="*/ 107 h 644"/>
                <a:gd name="T2" fmla="*/ 787 w 859"/>
                <a:gd name="T3" fmla="*/ 573 h 644"/>
                <a:gd name="T4" fmla="*/ 537 w 859"/>
                <a:gd name="T5" fmla="*/ 573 h 644"/>
                <a:gd name="T6" fmla="*/ 465 w 859"/>
                <a:gd name="T7" fmla="*/ 644 h 644"/>
                <a:gd name="T8" fmla="*/ 859 w 859"/>
                <a:gd name="T9" fmla="*/ 644 h 644"/>
                <a:gd name="T10" fmla="*/ 859 w 859"/>
                <a:gd name="T11" fmla="*/ 107 h 644"/>
                <a:gd name="T12" fmla="*/ 787 w 859"/>
                <a:gd name="T13" fmla="*/ 107 h 644"/>
                <a:gd name="T14" fmla="*/ 476 w 859"/>
                <a:gd name="T15" fmla="*/ 476 h 644"/>
                <a:gd name="T16" fmla="*/ 383 w 859"/>
                <a:gd name="T17" fmla="*/ 476 h 644"/>
                <a:gd name="T18" fmla="*/ 373 w 859"/>
                <a:gd name="T19" fmla="*/ 465 h 644"/>
                <a:gd name="T20" fmla="*/ 179 w 859"/>
                <a:gd name="T21" fmla="*/ 465 h 644"/>
                <a:gd name="T22" fmla="*/ 179 w 859"/>
                <a:gd name="T23" fmla="*/ 71 h 644"/>
                <a:gd name="T24" fmla="*/ 344 w 859"/>
                <a:gd name="T25" fmla="*/ 71 h 644"/>
                <a:gd name="T26" fmla="*/ 393 w 859"/>
                <a:gd name="T27" fmla="*/ 96 h 644"/>
                <a:gd name="T28" fmla="*/ 393 w 859"/>
                <a:gd name="T29" fmla="*/ 358 h 644"/>
                <a:gd name="T30" fmla="*/ 465 w 859"/>
                <a:gd name="T31" fmla="*/ 358 h 644"/>
                <a:gd name="T32" fmla="*/ 465 w 859"/>
                <a:gd name="T33" fmla="*/ 96 h 644"/>
                <a:gd name="T34" fmla="*/ 515 w 859"/>
                <a:gd name="T35" fmla="*/ 71 h 644"/>
                <a:gd name="T36" fmla="*/ 680 w 859"/>
                <a:gd name="T37" fmla="*/ 71 h 644"/>
                <a:gd name="T38" fmla="*/ 680 w 859"/>
                <a:gd name="T39" fmla="*/ 465 h 644"/>
                <a:gd name="T40" fmla="*/ 486 w 859"/>
                <a:gd name="T41" fmla="*/ 465 h 644"/>
                <a:gd name="T42" fmla="*/ 476 w 859"/>
                <a:gd name="T43" fmla="*/ 476 h 644"/>
                <a:gd name="T44" fmla="*/ 752 w 859"/>
                <a:gd name="T45" fmla="*/ 537 h 644"/>
                <a:gd name="T46" fmla="*/ 752 w 859"/>
                <a:gd name="T47" fmla="*/ 0 h 644"/>
                <a:gd name="T48" fmla="*/ 486 w 859"/>
                <a:gd name="T49" fmla="*/ 0 h 644"/>
                <a:gd name="T50" fmla="*/ 476 w 859"/>
                <a:gd name="T51" fmla="*/ 10 h 644"/>
                <a:gd name="T52" fmla="*/ 383 w 859"/>
                <a:gd name="T53" fmla="*/ 10 h 644"/>
                <a:gd name="T54" fmla="*/ 373 w 859"/>
                <a:gd name="T55" fmla="*/ 0 h 644"/>
                <a:gd name="T56" fmla="*/ 107 w 859"/>
                <a:gd name="T57" fmla="*/ 0 h 644"/>
                <a:gd name="T58" fmla="*/ 107 w 859"/>
                <a:gd name="T59" fmla="*/ 537 h 644"/>
                <a:gd name="T60" fmla="*/ 344 w 859"/>
                <a:gd name="T61" fmla="*/ 537 h 644"/>
                <a:gd name="T62" fmla="*/ 429 w 859"/>
                <a:gd name="T63" fmla="*/ 566 h 644"/>
                <a:gd name="T64" fmla="*/ 515 w 859"/>
                <a:gd name="T65" fmla="*/ 537 h 644"/>
                <a:gd name="T66" fmla="*/ 752 w 859"/>
                <a:gd name="T67" fmla="*/ 537 h 644"/>
                <a:gd name="T68" fmla="*/ 71 w 859"/>
                <a:gd name="T69" fmla="*/ 573 h 644"/>
                <a:gd name="T70" fmla="*/ 71 w 859"/>
                <a:gd name="T71" fmla="*/ 107 h 644"/>
                <a:gd name="T72" fmla="*/ 0 w 859"/>
                <a:gd name="T73" fmla="*/ 107 h 644"/>
                <a:gd name="T74" fmla="*/ 0 w 859"/>
                <a:gd name="T75" fmla="*/ 644 h 644"/>
                <a:gd name="T76" fmla="*/ 394 w 859"/>
                <a:gd name="T77" fmla="*/ 644 h 644"/>
                <a:gd name="T78" fmla="*/ 322 w 859"/>
                <a:gd name="T79" fmla="*/ 573 h 644"/>
                <a:gd name="T80" fmla="*/ 71 w 859"/>
                <a:gd name="T81" fmla="*/ 57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9" h="644">
                  <a:moveTo>
                    <a:pt x="787" y="107"/>
                  </a:moveTo>
                  <a:lnTo>
                    <a:pt x="787" y="573"/>
                  </a:lnTo>
                  <a:lnTo>
                    <a:pt x="537" y="573"/>
                  </a:lnTo>
                  <a:lnTo>
                    <a:pt x="465" y="644"/>
                  </a:lnTo>
                  <a:lnTo>
                    <a:pt x="859" y="644"/>
                  </a:lnTo>
                  <a:lnTo>
                    <a:pt x="859" y="107"/>
                  </a:lnTo>
                  <a:lnTo>
                    <a:pt x="787" y="107"/>
                  </a:lnTo>
                  <a:close/>
                  <a:moveTo>
                    <a:pt x="476" y="476"/>
                  </a:moveTo>
                  <a:cubicBezTo>
                    <a:pt x="450" y="501"/>
                    <a:pt x="409" y="501"/>
                    <a:pt x="383" y="476"/>
                  </a:cubicBezTo>
                  <a:lnTo>
                    <a:pt x="373" y="465"/>
                  </a:lnTo>
                  <a:lnTo>
                    <a:pt x="179" y="465"/>
                  </a:lnTo>
                  <a:lnTo>
                    <a:pt x="179" y="71"/>
                  </a:lnTo>
                  <a:lnTo>
                    <a:pt x="344" y="71"/>
                  </a:lnTo>
                  <a:cubicBezTo>
                    <a:pt x="359" y="71"/>
                    <a:pt x="393" y="91"/>
                    <a:pt x="393" y="96"/>
                  </a:cubicBezTo>
                  <a:lnTo>
                    <a:pt x="393" y="358"/>
                  </a:lnTo>
                  <a:lnTo>
                    <a:pt x="465" y="358"/>
                  </a:lnTo>
                  <a:lnTo>
                    <a:pt x="465" y="96"/>
                  </a:lnTo>
                  <a:cubicBezTo>
                    <a:pt x="465" y="91"/>
                    <a:pt x="500" y="71"/>
                    <a:pt x="515" y="71"/>
                  </a:cubicBezTo>
                  <a:lnTo>
                    <a:pt x="680" y="71"/>
                  </a:lnTo>
                  <a:lnTo>
                    <a:pt x="680" y="465"/>
                  </a:lnTo>
                  <a:lnTo>
                    <a:pt x="486" y="465"/>
                  </a:lnTo>
                  <a:lnTo>
                    <a:pt x="476" y="476"/>
                  </a:lnTo>
                  <a:close/>
                  <a:moveTo>
                    <a:pt x="752" y="537"/>
                  </a:moveTo>
                  <a:lnTo>
                    <a:pt x="752" y="0"/>
                  </a:lnTo>
                  <a:lnTo>
                    <a:pt x="486" y="0"/>
                  </a:lnTo>
                  <a:lnTo>
                    <a:pt x="476" y="10"/>
                  </a:lnTo>
                  <a:cubicBezTo>
                    <a:pt x="450" y="36"/>
                    <a:pt x="409" y="36"/>
                    <a:pt x="383" y="10"/>
                  </a:cubicBezTo>
                  <a:lnTo>
                    <a:pt x="373" y="0"/>
                  </a:lnTo>
                  <a:lnTo>
                    <a:pt x="107" y="0"/>
                  </a:lnTo>
                  <a:lnTo>
                    <a:pt x="107" y="537"/>
                  </a:lnTo>
                  <a:lnTo>
                    <a:pt x="344" y="537"/>
                  </a:lnTo>
                  <a:cubicBezTo>
                    <a:pt x="369" y="573"/>
                    <a:pt x="399" y="566"/>
                    <a:pt x="429" y="566"/>
                  </a:cubicBezTo>
                  <a:cubicBezTo>
                    <a:pt x="460" y="566"/>
                    <a:pt x="490" y="573"/>
                    <a:pt x="515" y="537"/>
                  </a:cubicBezTo>
                  <a:lnTo>
                    <a:pt x="752" y="537"/>
                  </a:lnTo>
                  <a:close/>
                  <a:moveTo>
                    <a:pt x="71" y="573"/>
                  </a:moveTo>
                  <a:lnTo>
                    <a:pt x="71" y="107"/>
                  </a:lnTo>
                  <a:lnTo>
                    <a:pt x="0" y="107"/>
                  </a:lnTo>
                  <a:lnTo>
                    <a:pt x="0" y="644"/>
                  </a:lnTo>
                  <a:lnTo>
                    <a:pt x="394" y="644"/>
                  </a:lnTo>
                  <a:lnTo>
                    <a:pt x="322" y="573"/>
                  </a:lnTo>
                  <a:lnTo>
                    <a:pt x="71" y="5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67" name="Freeform 40"/>
            <p:cNvSpPr>
              <a:spLocks noEditPoints="1"/>
            </p:cNvSpPr>
            <p:nvPr/>
          </p:nvSpPr>
          <p:spPr bwMode="auto">
            <a:xfrm>
              <a:off x="8701296" y="1308377"/>
              <a:ext cx="270186" cy="225965"/>
            </a:xfrm>
            <a:custGeom>
              <a:avLst/>
              <a:gdLst>
                <a:gd name="T0" fmla="*/ 716 w 859"/>
                <a:gd name="T1" fmla="*/ 0 h 716"/>
                <a:gd name="T2" fmla="*/ 143 w 859"/>
                <a:gd name="T3" fmla="*/ 0 h 716"/>
                <a:gd name="T4" fmla="*/ 0 w 859"/>
                <a:gd name="T5" fmla="*/ 143 h 716"/>
                <a:gd name="T6" fmla="*/ 143 w 859"/>
                <a:gd name="T7" fmla="*/ 286 h 716"/>
                <a:gd name="T8" fmla="*/ 286 w 859"/>
                <a:gd name="T9" fmla="*/ 143 h 716"/>
                <a:gd name="T10" fmla="*/ 215 w 859"/>
                <a:gd name="T11" fmla="*/ 143 h 716"/>
                <a:gd name="T12" fmla="*/ 143 w 859"/>
                <a:gd name="T13" fmla="*/ 215 h 716"/>
                <a:gd name="T14" fmla="*/ 72 w 859"/>
                <a:gd name="T15" fmla="*/ 143 h 716"/>
                <a:gd name="T16" fmla="*/ 143 w 859"/>
                <a:gd name="T17" fmla="*/ 72 h 716"/>
                <a:gd name="T18" fmla="*/ 716 w 859"/>
                <a:gd name="T19" fmla="*/ 72 h 716"/>
                <a:gd name="T20" fmla="*/ 788 w 859"/>
                <a:gd name="T21" fmla="*/ 143 h 716"/>
                <a:gd name="T22" fmla="*/ 716 w 859"/>
                <a:gd name="T23" fmla="*/ 215 h 716"/>
                <a:gd name="T24" fmla="*/ 645 w 859"/>
                <a:gd name="T25" fmla="*/ 143 h 716"/>
                <a:gd name="T26" fmla="*/ 573 w 859"/>
                <a:gd name="T27" fmla="*/ 143 h 716"/>
                <a:gd name="T28" fmla="*/ 716 w 859"/>
                <a:gd name="T29" fmla="*/ 286 h 716"/>
                <a:gd name="T30" fmla="*/ 859 w 859"/>
                <a:gd name="T31" fmla="*/ 143 h 716"/>
                <a:gd name="T32" fmla="*/ 716 w 859"/>
                <a:gd name="T33" fmla="*/ 0 h 716"/>
                <a:gd name="T34" fmla="*/ 394 w 859"/>
                <a:gd name="T35" fmla="*/ 143 h 716"/>
                <a:gd name="T36" fmla="*/ 394 w 859"/>
                <a:gd name="T37" fmla="*/ 573 h 716"/>
                <a:gd name="T38" fmla="*/ 465 w 859"/>
                <a:gd name="T39" fmla="*/ 573 h 716"/>
                <a:gd name="T40" fmla="*/ 465 w 859"/>
                <a:gd name="T41" fmla="*/ 143 h 716"/>
                <a:gd name="T42" fmla="*/ 394 w 859"/>
                <a:gd name="T43" fmla="*/ 143 h 716"/>
                <a:gd name="T44" fmla="*/ 537 w 859"/>
                <a:gd name="T45" fmla="*/ 262 h 716"/>
                <a:gd name="T46" fmla="*/ 537 w 859"/>
                <a:gd name="T47" fmla="*/ 573 h 716"/>
                <a:gd name="T48" fmla="*/ 609 w 859"/>
                <a:gd name="T49" fmla="*/ 573 h 716"/>
                <a:gd name="T50" fmla="*/ 609 w 859"/>
                <a:gd name="T51" fmla="*/ 329 h 716"/>
                <a:gd name="T52" fmla="*/ 537 w 859"/>
                <a:gd name="T53" fmla="*/ 262 h 716"/>
                <a:gd name="T54" fmla="*/ 250 w 859"/>
                <a:gd name="T55" fmla="*/ 329 h 716"/>
                <a:gd name="T56" fmla="*/ 250 w 859"/>
                <a:gd name="T57" fmla="*/ 573 h 716"/>
                <a:gd name="T58" fmla="*/ 322 w 859"/>
                <a:gd name="T59" fmla="*/ 573 h 716"/>
                <a:gd name="T60" fmla="*/ 322 w 859"/>
                <a:gd name="T61" fmla="*/ 262 h 716"/>
                <a:gd name="T62" fmla="*/ 250 w 859"/>
                <a:gd name="T63" fmla="*/ 329 h 716"/>
                <a:gd name="T64" fmla="*/ 143 w 859"/>
                <a:gd name="T65" fmla="*/ 716 h 716"/>
                <a:gd name="T66" fmla="*/ 716 w 859"/>
                <a:gd name="T67" fmla="*/ 716 h 716"/>
                <a:gd name="T68" fmla="*/ 716 w 859"/>
                <a:gd name="T69" fmla="*/ 645 h 716"/>
                <a:gd name="T70" fmla="*/ 143 w 859"/>
                <a:gd name="T71" fmla="*/ 645 h 716"/>
                <a:gd name="T72" fmla="*/ 143 w 859"/>
                <a:gd name="T73" fmla="*/ 716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9" h="716">
                  <a:moveTo>
                    <a:pt x="716" y="0"/>
                  </a:moveTo>
                  <a:lnTo>
                    <a:pt x="143" y="0"/>
                  </a:ln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15"/>
                    <a:pt x="286" y="143"/>
                  </a:cubicBezTo>
                  <a:lnTo>
                    <a:pt x="215" y="143"/>
                  </a:lnTo>
                  <a:cubicBezTo>
                    <a:pt x="215" y="179"/>
                    <a:pt x="183" y="215"/>
                    <a:pt x="143" y="215"/>
                  </a:cubicBezTo>
                  <a:cubicBezTo>
                    <a:pt x="104" y="215"/>
                    <a:pt x="72" y="183"/>
                    <a:pt x="72" y="143"/>
                  </a:cubicBezTo>
                  <a:cubicBezTo>
                    <a:pt x="72" y="104"/>
                    <a:pt x="104" y="72"/>
                    <a:pt x="143" y="72"/>
                  </a:cubicBezTo>
                  <a:lnTo>
                    <a:pt x="716" y="72"/>
                  </a:lnTo>
                  <a:cubicBezTo>
                    <a:pt x="756" y="72"/>
                    <a:pt x="788" y="104"/>
                    <a:pt x="788" y="143"/>
                  </a:cubicBezTo>
                  <a:cubicBezTo>
                    <a:pt x="788" y="183"/>
                    <a:pt x="756" y="215"/>
                    <a:pt x="716" y="215"/>
                  </a:cubicBezTo>
                  <a:cubicBezTo>
                    <a:pt x="677" y="215"/>
                    <a:pt x="645" y="179"/>
                    <a:pt x="645" y="143"/>
                  </a:cubicBezTo>
                  <a:lnTo>
                    <a:pt x="573" y="143"/>
                  </a:lnTo>
                  <a:cubicBezTo>
                    <a:pt x="573" y="215"/>
                    <a:pt x="637" y="286"/>
                    <a:pt x="716" y="286"/>
                  </a:cubicBezTo>
                  <a:cubicBezTo>
                    <a:pt x="795" y="286"/>
                    <a:pt x="859" y="222"/>
                    <a:pt x="859" y="143"/>
                  </a:cubicBezTo>
                  <a:cubicBezTo>
                    <a:pt x="859" y="64"/>
                    <a:pt x="795" y="0"/>
                    <a:pt x="716" y="0"/>
                  </a:cubicBezTo>
                  <a:close/>
                  <a:moveTo>
                    <a:pt x="394" y="143"/>
                  </a:moveTo>
                  <a:lnTo>
                    <a:pt x="394" y="573"/>
                  </a:lnTo>
                  <a:lnTo>
                    <a:pt x="465" y="573"/>
                  </a:lnTo>
                  <a:lnTo>
                    <a:pt x="465" y="143"/>
                  </a:lnTo>
                  <a:lnTo>
                    <a:pt x="394" y="143"/>
                  </a:lnTo>
                  <a:close/>
                  <a:moveTo>
                    <a:pt x="537" y="262"/>
                  </a:moveTo>
                  <a:lnTo>
                    <a:pt x="537" y="573"/>
                  </a:lnTo>
                  <a:lnTo>
                    <a:pt x="609" y="573"/>
                  </a:lnTo>
                  <a:lnTo>
                    <a:pt x="609" y="329"/>
                  </a:lnTo>
                  <a:cubicBezTo>
                    <a:pt x="573" y="312"/>
                    <a:pt x="573" y="289"/>
                    <a:pt x="537" y="262"/>
                  </a:cubicBezTo>
                  <a:close/>
                  <a:moveTo>
                    <a:pt x="250" y="329"/>
                  </a:moveTo>
                  <a:lnTo>
                    <a:pt x="250" y="573"/>
                  </a:lnTo>
                  <a:lnTo>
                    <a:pt x="322" y="573"/>
                  </a:lnTo>
                  <a:lnTo>
                    <a:pt x="322" y="262"/>
                  </a:lnTo>
                  <a:cubicBezTo>
                    <a:pt x="286" y="289"/>
                    <a:pt x="286" y="312"/>
                    <a:pt x="250" y="329"/>
                  </a:cubicBezTo>
                  <a:close/>
                  <a:moveTo>
                    <a:pt x="143" y="716"/>
                  </a:moveTo>
                  <a:lnTo>
                    <a:pt x="716" y="716"/>
                  </a:lnTo>
                  <a:lnTo>
                    <a:pt x="716" y="645"/>
                  </a:lnTo>
                  <a:lnTo>
                    <a:pt x="143" y="645"/>
                  </a:lnTo>
                  <a:lnTo>
                    <a:pt x="143" y="7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8700607" y="3567344"/>
              <a:ext cx="271564" cy="236988"/>
            </a:xfrm>
            <a:custGeom>
              <a:avLst/>
              <a:gdLst>
                <a:gd name="T0" fmla="*/ 860 w 860"/>
                <a:gd name="T1" fmla="*/ 251 h 752"/>
                <a:gd name="T2" fmla="*/ 430 w 860"/>
                <a:gd name="T3" fmla="*/ 0 h 752"/>
                <a:gd name="T4" fmla="*/ 0 w 860"/>
                <a:gd name="T5" fmla="*/ 251 h 752"/>
                <a:gd name="T6" fmla="*/ 144 w 860"/>
                <a:gd name="T7" fmla="*/ 334 h 752"/>
                <a:gd name="T8" fmla="*/ 144 w 860"/>
                <a:gd name="T9" fmla="*/ 475 h 752"/>
                <a:gd name="T10" fmla="*/ 149 w 860"/>
                <a:gd name="T11" fmla="*/ 484 h 752"/>
                <a:gd name="T12" fmla="*/ 430 w 860"/>
                <a:gd name="T13" fmla="*/ 644 h 752"/>
                <a:gd name="T14" fmla="*/ 573 w 860"/>
                <a:gd name="T15" fmla="*/ 610 h 752"/>
                <a:gd name="T16" fmla="*/ 573 w 860"/>
                <a:gd name="T17" fmla="*/ 528 h 752"/>
                <a:gd name="T18" fmla="*/ 430 w 860"/>
                <a:gd name="T19" fmla="*/ 573 h 752"/>
                <a:gd name="T20" fmla="*/ 215 w 860"/>
                <a:gd name="T21" fmla="*/ 455 h 752"/>
                <a:gd name="T22" fmla="*/ 215 w 860"/>
                <a:gd name="T23" fmla="*/ 376 h 752"/>
                <a:gd name="T24" fmla="*/ 430 w 860"/>
                <a:gd name="T25" fmla="*/ 501 h 752"/>
                <a:gd name="T26" fmla="*/ 553 w 860"/>
                <a:gd name="T27" fmla="*/ 430 h 752"/>
                <a:gd name="T28" fmla="*/ 483 w 860"/>
                <a:gd name="T29" fmla="*/ 388 h 752"/>
                <a:gd name="T30" fmla="*/ 430 w 860"/>
                <a:gd name="T31" fmla="*/ 418 h 752"/>
                <a:gd name="T32" fmla="*/ 142 w 860"/>
                <a:gd name="T33" fmla="*/ 251 h 752"/>
                <a:gd name="T34" fmla="*/ 430 w 860"/>
                <a:gd name="T35" fmla="*/ 83 h 752"/>
                <a:gd name="T36" fmla="*/ 718 w 860"/>
                <a:gd name="T37" fmla="*/ 251 h 752"/>
                <a:gd name="T38" fmla="*/ 624 w 860"/>
                <a:gd name="T39" fmla="*/ 305 h 752"/>
                <a:gd name="T40" fmla="*/ 454 w 860"/>
                <a:gd name="T41" fmla="*/ 204 h 752"/>
                <a:gd name="T42" fmla="*/ 391 w 860"/>
                <a:gd name="T43" fmla="*/ 247 h 752"/>
                <a:gd name="T44" fmla="*/ 390 w 860"/>
                <a:gd name="T45" fmla="*/ 249 h 752"/>
                <a:gd name="T46" fmla="*/ 645 w 860"/>
                <a:gd name="T47" fmla="*/ 401 h 752"/>
                <a:gd name="T48" fmla="*/ 645 w 860"/>
                <a:gd name="T49" fmla="*/ 752 h 752"/>
                <a:gd name="T50" fmla="*/ 717 w 860"/>
                <a:gd name="T51" fmla="*/ 752 h 752"/>
                <a:gd name="T52" fmla="*/ 717 w 860"/>
                <a:gd name="T53" fmla="*/ 360 h 752"/>
                <a:gd name="T54" fmla="*/ 694 w 860"/>
                <a:gd name="T55" fmla="*/ 347 h 752"/>
                <a:gd name="T56" fmla="*/ 860 w 860"/>
                <a:gd name="T57" fmla="*/ 251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0" h="752">
                  <a:moveTo>
                    <a:pt x="860" y="251"/>
                  </a:moveTo>
                  <a:lnTo>
                    <a:pt x="430" y="0"/>
                  </a:lnTo>
                  <a:lnTo>
                    <a:pt x="0" y="251"/>
                  </a:lnTo>
                  <a:lnTo>
                    <a:pt x="144" y="334"/>
                  </a:lnTo>
                  <a:lnTo>
                    <a:pt x="144" y="475"/>
                  </a:lnTo>
                  <a:lnTo>
                    <a:pt x="149" y="484"/>
                  </a:lnTo>
                  <a:cubicBezTo>
                    <a:pt x="207" y="583"/>
                    <a:pt x="315" y="644"/>
                    <a:pt x="430" y="644"/>
                  </a:cubicBezTo>
                  <a:cubicBezTo>
                    <a:pt x="480" y="644"/>
                    <a:pt x="529" y="632"/>
                    <a:pt x="573" y="610"/>
                  </a:cubicBezTo>
                  <a:lnTo>
                    <a:pt x="573" y="528"/>
                  </a:lnTo>
                  <a:cubicBezTo>
                    <a:pt x="532" y="556"/>
                    <a:pt x="482" y="573"/>
                    <a:pt x="430" y="573"/>
                  </a:cubicBezTo>
                  <a:cubicBezTo>
                    <a:pt x="343" y="573"/>
                    <a:pt x="262" y="528"/>
                    <a:pt x="215" y="455"/>
                  </a:cubicBezTo>
                  <a:lnTo>
                    <a:pt x="215" y="376"/>
                  </a:lnTo>
                  <a:lnTo>
                    <a:pt x="430" y="501"/>
                  </a:lnTo>
                  <a:lnTo>
                    <a:pt x="553" y="430"/>
                  </a:lnTo>
                  <a:lnTo>
                    <a:pt x="483" y="388"/>
                  </a:lnTo>
                  <a:lnTo>
                    <a:pt x="430" y="418"/>
                  </a:lnTo>
                  <a:lnTo>
                    <a:pt x="142" y="251"/>
                  </a:lnTo>
                  <a:lnTo>
                    <a:pt x="430" y="83"/>
                  </a:lnTo>
                  <a:lnTo>
                    <a:pt x="718" y="251"/>
                  </a:lnTo>
                  <a:lnTo>
                    <a:pt x="624" y="305"/>
                  </a:lnTo>
                  <a:lnTo>
                    <a:pt x="454" y="204"/>
                  </a:lnTo>
                  <a:lnTo>
                    <a:pt x="391" y="247"/>
                  </a:lnTo>
                  <a:lnTo>
                    <a:pt x="390" y="249"/>
                  </a:lnTo>
                  <a:lnTo>
                    <a:pt x="645" y="401"/>
                  </a:lnTo>
                  <a:lnTo>
                    <a:pt x="645" y="752"/>
                  </a:lnTo>
                  <a:lnTo>
                    <a:pt x="717" y="752"/>
                  </a:lnTo>
                  <a:lnTo>
                    <a:pt x="717" y="360"/>
                  </a:lnTo>
                  <a:lnTo>
                    <a:pt x="694" y="347"/>
                  </a:lnTo>
                  <a:lnTo>
                    <a:pt x="860" y="2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grpSp>
          <p:nvGrpSpPr>
            <p:cNvPr id="69" name="Группа 68"/>
            <p:cNvGrpSpPr/>
            <p:nvPr/>
          </p:nvGrpSpPr>
          <p:grpSpPr>
            <a:xfrm>
              <a:off x="8710946" y="150720"/>
              <a:ext cx="250887" cy="271436"/>
              <a:chOff x="477468" y="2705515"/>
              <a:chExt cx="409903" cy="443477"/>
            </a:xfrm>
          </p:grpSpPr>
          <p:sp>
            <p:nvSpPr>
              <p:cNvPr id="70" name="Freeform 42"/>
              <p:cNvSpPr>
                <a:spLocks noEditPoints="1"/>
              </p:cNvSpPr>
              <p:nvPr/>
            </p:nvSpPr>
            <p:spPr bwMode="auto">
              <a:xfrm>
                <a:off x="477468" y="2705515"/>
                <a:ext cx="409903" cy="387195"/>
              </a:xfrm>
              <a:custGeom>
                <a:avLst/>
                <a:gdLst>
                  <a:gd name="T0" fmla="*/ 218 w 793"/>
                  <a:gd name="T1" fmla="*/ 575 h 751"/>
                  <a:gd name="T2" fmla="*/ 194 w 793"/>
                  <a:gd name="T3" fmla="*/ 95 h 751"/>
                  <a:gd name="T4" fmla="*/ 219 w 793"/>
                  <a:gd name="T5" fmla="*/ 121 h 751"/>
                  <a:gd name="T6" fmla="*/ 149 w 793"/>
                  <a:gd name="T7" fmla="*/ 322 h 751"/>
                  <a:gd name="T8" fmla="*/ 471 w 793"/>
                  <a:gd name="T9" fmla="*/ 644 h 751"/>
                  <a:gd name="T10" fmla="*/ 672 w 793"/>
                  <a:gd name="T11" fmla="*/ 574 h 751"/>
                  <a:gd name="T12" fmla="*/ 698 w 793"/>
                  <a:gd name="T13" fmla="*/ 599 h 751"/>
                  <a:gd name="T14" fmla="*/ 218 w 793"/>
                  <a:gd name="T15" fmla="*/ 575 h 751"/>
                  <a:gd name="T16" fmla="*/ 471 w 793"/>
                  <a:gd name="T17" fmla="*/ 71 h 751"/>
                  <a:gd name="T18" fmla="*/ 722 w 793"/>
                  <a:gd name="T19" fmla="*/ 322 h 751"/>
                  <a:gd name="T20" fmla="*/ 471 w 793"/>
                  <a:gd name="T21" fmla="*/ 573 h 751"/>
                  <a:gd name="T22" fmla="*/ 220 w 793"/>
                  <a:gd name="T23" fmla="*/ 322 h 751"/>
                  <a:gd name="T24" fmla="*/ 471 w 793"/>
                  <a:gd name="T25" fmla="*/ 71 h 751"/>
                  <a:gd name="T26" fmla="*/ 723 w 793"/>
                  <a:gd name="T27" fmla="*/ 523 h 751"/>
                  <a:gd name="T28" fmla="*/ 793 w 793"/>
                  <a:gd name="T29" fmla="*/ 322 h 751"/>
                  <a:gd name="T30" fmla="*/ 471 w 793"/>
                  <a:gd name="T31" fmla="*/ 0 h 751"/>
                  <a:gd name="T32" fmla="*/ 270 w 793"/>
                  <a:gd name="T33" fmla="*/ 71 h 751"/>
                  <a:gd name="T34" fmla="*/ 218 w 793"/>
                  <a:gd name="T35" fmla="*/ 18 h 751"/>
                  <a:gd name="T36" fmla="*/ 192 w 793"/>
                  <a:gd name="T37" fmla="*/ 8 h 751"/>
                  <a:gd name="T38" fmla="*/ 192 w 793"/>
                  <a:gd name="T39" fmla="*/ 8 h 751"/>
                  <a:gd name="T40" fmla="*/ 167 w 793"/>
                  <a:gd name="T41" fmla="*/ 18 h 751"/>
                  <a:gd name="T42" fmla="*/ 167 w 793"/>
                  <a:gd name="T43" fmla="*/ 626 h 751"/>
                  <a:gd name="T44" fmla="*/ 471 w 793"/>
                  <a:gd name="T45" fmla="*/ 751 h 751"/>
                  <a:gd name="T46" fmla="*/ 775 w 793"/>
                  <a:gd name="T47" fmla="*/ 626 h 751"/>
                  <a:gd name="T48" fmla="*/ 785 w 793"/>
                  <a:gd name="T49" fmla="*/ 601 h 751"/>
                  <a:gd name="T50" fmla="*/ 775 w 793"/>
                  <a:gd name="T51" fmla="*/ 575 h 751"/>
                  <a:gd name="T52" fmla="*/ 723 w 793"/>
                  <a:gd name="T53" fmla="*/ 523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93" h="751">
                    <a:moveTo>
                      <a:pt x="218" y="575"/>
                    </a:moveTo>
                    <a:cubicBezTo>
                      <a:pt x="87" y="444"/>
                      <a:pt x="79" y="236"/>
                      <a:pt x="194" y="95"/>
                    </a:cubicBezTo>
                    <a:lnTo>
                      <a:pt x="219" y="121"/>
                    </a:lnTo>
                    <a:cubicBezTo>
                      <a:pt x="175" y="176"/>
                      <a:pt x="149" y="246"/>
                      <a:pt x="149" y="322"/>
                    </a:cubicBezTo>
                    <a:cubicBezTo>
                      <a:pt x="149" y="500"/>
                      <a:pt x="293" y="644"/>
                      <a:pt x="471" y="644"/>
                    </a:cubicBezTo>
                    <a:cubicBezTo>
                      <a:pt x="547" y="644"/>
                      <a:pt x="617" y="618"/>
                      <a:pt x="672" y="574"/>
                    </a:cubicBezTo>
                    <a:lnTo>
                      <a:pt x="698" y="599"/>
                    </a:lnTo>
                    <a:cubicBezTo>
                      <a:pt x="557" y="714"/>
                      <a:pt x="349" y="706"/>
                      <a:pt x="218" y="575"/>
                    </a:cubicBezTo>
                    <a:close/>
                    <a:moveTo>
                      <a:pt x="471" y="71"/>
                    </a:moveTo>
                    <a:cubicBezTo>
                      <a:pt x="609" y="71"/>
                      <a:pt x="722" y="184"/>
                      <a:pt x="722" y="322"/>
                    </a:cubicBezTo>
                    <a:cubicBezTo>
                      <a:pt x="722" y="460"/>
                      <a:pt x="609" y="573"/>
                      <a:pt x="471" y="573"/>
                    </a:cubicBezTo>
                    <a:cubicBezTo>
                      <a:pt x="333" y="573"/>
                      <a:pt x="220" y="460"/>
                      <a:pt x="220" y="322"/>
                    </a:cubicBezTo>
                    <a:cubicBezTo>
                      <a:pt x="220" y="184"/>
                      <a:pt x="333" y="71"/>
                      <a:pt x="471" y="71"/>
                    </a:cubicBezTo>
                    <a:close/>
                    <a:moveTo>
                      <a:pt x="723" y="523"/>
                    </a:moveTo>
                    <a:cubicBezTo>
                      <a:pt x="767" y="468"/>
                      <a:pt x="793" y="398"/>
                      <a:pt x="793" y="322"/>
                    </a:cubicBezTo>
                    <a:cubicBezTo>
                      <a:pt x="793" y="144"/>
                      <a:pt x="649" y="0"/>
                      <a:pt x="471" y="0"/>
                    </a:cubicBezTo>
                    <a:cubicBezTo>
                      <a:pt x="395" y="0"/>
                      <a:pt x="325" y="26"/>
                      <a:pt x="270" y="71"/>
                    </a:cubicBezTo>
                    <a:lnTo>
                      <a:pt x="218" y="18"/>
                    </a:lnTo>
                    <a:cubicBezTo>
                      <a:pt x="211" y="11"/>
                      <a:pt x="202" y="8"/>
                      <a:pt x="192" y="8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83" y="8"/>
                      <a:pt x="174" y="11"/>
                      <a:pt x="167" y="18"/>
                    </a:cubicBezTo>
                    <a:cubicBezTo>
                      <a:pt x="0" y="186"/>
                      <a:pt x="0" y="458"/>
                      <a:pt x="167" y="626"/>
                    </a:cubicBezTo>
                    <a:cubicBezTo>
                      <a:pt x="251" y="710"/>
                      <a:pt x="361" y="751"/>
                      <a:pt x="471" y="751"/>
                    </a:cubicBezTo>
                    <a:cubicBezTo>
                      <a:pt x="581" y="751"/>
                      <a:pt x="691" y="710"/>
                      <a:pt x="775" y="626"/>
                    </a:cubicBezTo>
                    <a:cubicBezTo>
                      <a:pt x="782" y="619"/>
                      <a:pt x="785" y="610"/>
                      <a:pt x="785" y="601"/>
                    </a:cubicBezTo>
                    <a:cubicBezTo>
                      <a:pt x="785" y="591"/>
                      <a:pt x="782" y="582"/>
                      <a:pt x="775" y="575"/>
                    </a:cubicBezTo>
                    <a:lnTo>
                      <a:pt x="723" y="5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  <p:sp>
            <p:nvSpPr>
              <p:cNvPr id="71" name="Rectangle 43"/>
              <p:cNvSpPr>
                <a:spLocks noChangeArrowheads="1"/>
              </p:cNvSpPr>
              <p:nvPr/>
            </p:nvSpPr>
            <p:spPr bwMode="auto">
              <a:xfrm>
                <a:off x="637377" y="3110722"/>
                <a:ext cx="148646" cy="3827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</p:grpSp>
        <p:sp>
          <p:nvSpPr>
            <p:cNvPr id="72" name="Freeform 44"/>
            <p:cNvSpPr>
              <a:spLocks noEditPoints="1"/>
            </p:cNvSpPr>
            <p:nvPr/>
          </p:nvSpPr>
          <p:spPr bwMode="auto">
            <a:xfrm>
              <a:off x="8704742" y="4098042"/>
              <a:ext cx="263294" cy="285213"/>
            </a:xfrm>
            <a:custGeom>
              <a:avLst/>
              <a:gdLst>
                <a:gd name="T0" fmla="*/ 583 w 837"/>
                <a:gd name="T1" fmla="*/ 579 h 901"/>
                <a:gd name="T2" fmla="*/ 511 w 837"/>
                <a:gd name="T3" fmla="*/ 650 h 901"/>
                <a:gd name="T4" fmla="*/ 583 w 837"/>
                <a:gd name="T5" fmla="*/ 722 h 901"/>
                <a:gd name="T6" fmla="*/ 654 w 837"/>
                <a:gd name="T7" fmla="*/ 650 h 901"/>
                <a:gd name="T8" fmla="*/ 583 w 837"/>
                <a:gd name="T9" fmla="*/ 579 h 901"/>
                <a:gd name="T10" fmla="*/ 332 w 837"/>
                <a:gd name="T11" fmla="*/ 579 h 901"/>
                <a:gd name="T12" fmla="*/ 260 w 837"/>
                <a:gd name="T13" fmla="*/ 650 h 901"/>
                <a:gd name="T14" fmla="*/ 332 w 837"/>
                <a:gd name="T15" fmla="*/ 722 h 901"/>
                <a:gd name="T16" fmla="*/ 404 w 837"/>
                <a:gd name="T17" fmla="*/ 650 h 901"/>
                <a:gd name="T18" fmla="*/ 332 w 837"/>
                <a:gd name="T19" fmla="*/ 579 h 901"/>
                <a:gd name="T20" fmla="*/ 332 w 837"/>
                <a:gd name="T21" fmla="*/ 435 h 901"/>
                <a:gd name="T22" fmla="*/ 260 w 837"/>
                <a:gd name="T23" fmla="*/ 364 h 901"/>
                <a:gd name="T24" fmla="*/ 189 w 837"/>
                <a:gd name="T25" fmla="*/ 435 h 901"/>
                <a:gd name="T26" fmla="*/ 260 w 837"/>
                <a:gd name="T27" fmla="*/ 507 h 901"/>
                <a:gd name="T28" fmla="*/ 332 w 837"/>
                <a:gd name="T29" fmla="*/ 435 h 901"/>
                <a:gd name="T30" fmla="*/ 404 w 837"/>
                <a:gd name="T31" fmla="*/ 185 h 901"/>
                <a:gd name="T32" fmla="*/ 332 w 837"/>
                <a:gd name="T33" fmla="*/ 256 h 901"/>
                <a:gd name="T34" fmla="*/ 404 w 837"/>
                <a:gd name="T35" fmla="*/ 328 h 901"/>
                <a:gd name="T36" fmla="*/ 475 w 837"/>
                <a:gd name="T37" fmla="*/ 256 h 901"/>
                <a:gd name="T38" fmla="*/ 404 w 837"/>
                <a:gd name="T39" fmla="*/ 185 h 901"/>
                <a:gd name="T40" fmla="*/ 757 w 837"/>
                <a:gd name="T41" fmla="*/ 635 h 901"/>
                <a:gd name="T42" fmla="*/ 698 w 837"/>
                <a:gd name="T43" fmla="*/ 711 h 901"/>
                <a:gd name="T44" fmla="*/ 429 w 837"/>
                <a:gd name="T45" fmla="*/ 829 h 901"/>
                <a:gd name="T46" fmla="*/ 207 w 837"/>
                <a:gd name="T47" fmla="*/ 738 h 901"/>
                <a:gd name="T48" fmla="*/ 233 w 837"/>
                <a:gd name="T49" fmla="*/ 231 h 901"/>
                <a:gd name="T50" fmla="*/ 502 w 837"/>
                <a:gd name="T51" fmla="*/ 113 h 901"/>
                <a:gd name="T52" fmla="*/ 658 w 837"/>
                <a:gd name="T53" fmla="*/ 154 h 901"/>
                <a:gd name="T54" fmla="*/ 675 w 837"/>
                <a:gd name="T55" fmla="*/ 177 h 901"/>
                <a:gd name="T56" fmla="*/ 665 w 837"/>
                <a:gd name="T57" fmla="*/ 208 h 901"/>
                <a:gd name="T58" fmla="*/ 602 w 837"/>
                <a:gd name="T59" fmla="*/ 366 h 901"/>
                <a:gd name="T60" fmla="*/ 744 w 837"/>
                <a:gd name="T61" fmla="*/ 584 h 901"/>
                <a:gd name="T62" fmla="*/ 760 w 837"/>
                <a:gd name="T63" fmla="*/ 605 h 901"/>
                <a:gd name="T64" fmla="*/ 757 w 837"/>
                <a:gd name="T65" fmla="*/ 635 h 901"/>
                <a:gd name="T66" fmla="*/ 829 w 837"/>
                <a:gd name="T67" fmla="*/ 585 h 901"/>
                <a:gd name="T68" fmla="*/ 776 w 837"/>
                <a:gd name="T69" fmla="*/ 520 h 901"/>
                <a:gd name="T70" fmla="*/ 673 w 837"/>
                <a:gd name="T71" fmla="*/ 366 h 901"/>
                <a:gd name="T72" fmla="*/ 718 w 837"/>
                <a:gd name="T73" fmla="*/ 257 h 901"/>
                <a:gd name="T74" fmla="*/ 746 w 837"/>
                <a:gd name="T75" fmla="*/ 166 h 901"/>
                <a:gd name="T76" fmla="*/ 694 w 837"/>
                <a:gd name="T77" fmla="*/ 92 h 901"/>
                <a:gd name="T78" fmla="*/ 181 w 837"/>
                <a:gd name="T79" fmla="*/ 181 h 901"/>
                <a:gd name="T80" fmla="*/ 156 w 837"/>
                <a:gd name="T81" fmla="*/ 788 h 901"/>
                <a:gd name="T82" fmla="*/ 429 w 837"/>
                <a:gd name="T83" fmla="*/ 901 h 901"/>
                <a:gd name="T84" fmla="*/ 749 w 837"/>
                <a:gd name="T85" fmla="*/ 761 h 901"/>
                <a:gd name="T86" fmla="*/ 818 w 837"/>
                <a:gd name="T87" fmla="*/ 672 h 901"/>
                <a:gd name="T88" fmla="*/ 829 w 837"/>
                <a:gd name="T89" fmla="*/ 585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7" h="901">
                  <a:moveTo>
                    <a:pt x="583" y="579"/>
                  </a:moveTo>
                  <a:cubicBezTo>
                    <a:pt x="543" y="579"/>
                    <a:pt x="511" y="611"/>
                    <a:pt x="511" y="650"/>
                  </a:cubicBezTo>
                  <a:cubicBezTo>
                    <a:pt x="511" y="690"/>
                    <a:pt x="543" y="722"/>
                    <a:pt x="583" y="722"/>
                  </a:cubicBezTo>
                  <a:cubicBezTo>
                    <a:pt x="622" y="722"/>
                    <a:pt x="654" y="690"/>
                    <a:pt x="654" y="650"/>
                  </a:cubicBezTo>
                  <a:cubicBezTo>
                    <a:pt x="654" y="611"/>
                    <a:pt x="622" y="579"/>
                    <a:pt x="583" y="579"/>
                  </a:cubicBezTo>
                  <a:close/>
                  <a:moveTo>
                    <a:pt x="332" y="579"/>
                  </a:moveTo>
                  <a:cubicBezTo>
                    <a:pt x="292" y="579"/>
                    <a:pt x="260" y="611"/>
                    <a:pt x="260" y="650"/>
                  </a:cubicBezTo>
                  <a:cubicBezTo>
                    <a:pt x="260" y="690"/>
                    <a:pt x="292" y="722"/>
                    <a:pt x="332" y="722"/>
                  </a:cubicBezTo>
                  <a:cubicBezTo>
                    <a:pt x="372" y="722"/>
                    <a:pt x="404" y="690"/>
                    <a:pt x="404" y="650"/>
                  </a:cubicBezTo>
                  <a:cubicBezTo>
                    <a:pt x="404" y="611"/>
                    <a:pt x="372" y="579"/>
                    <a:pt x="332" y="579"/>
                  </a:cubicBezTo>
                  <a:close/>
                  <a:moveTo>
                    <a:pt x="332" y="435"/>
                  </a:moveTo>
                  <a:cubicBezTo>
                    <a:pt x="332" y="396"/>
                    <a:pt x="300" y="364"/>
                    <a:pt x="260" y="364"/>
                  </a:cubicBezTo>
                  <a:cubicBezTo>
                    <a:pt x="221" y="364"/>
                    <a:pt x="189" y="396"/>
                    <a:pt x="189" y="435"/>
                  </a:cubicBezTo>
                  <a:cubicBezTo>
                    <a:pt x="189" y="475"/>
                    <a:pt x="221" y="507"/>
                    <a:pt x="260" y="507"/>
                  </a:cubicBezTo>
                  <a:cubicBezTo>
                    <a:pt x="300" y="507"/>
                    <a:pt x="332" y="475"/>
                    <a:pt x="332" y="435"/>
                  </a:cubicBezTo>
                  <a:close/>
                  <a:moveTo>
                    <a:pt x="404" y="185"/>
                  </a:moveTo>
                  <a:cubicBezTo>
                    <a:pt x="364" y="185"/>
                    <a:pt x="332" y="217"/>
                    <a:pt x="332" y="256"/>
                  </a:cubicBezTo>
                  <a:cubicBezTo>
                    <a:pt x="332" y="296"/>
                    <a:pt x="364" y="328"/>
                    <a:pt x="404" y="328"/>
                  </a:cubicBezTo>
                  <a:cubicBezTo>
                    <a:pt x="443" y="328"/>
                    <a:pt x="475" y="296"/>
                    <a:pt x="475" y="256"/>
                  </a:cubicBezTo>
                  <a:cubicBezTo>
                    <a:pt x="475" y="217"/>
                    <a:pt x="443" y="185"/>
                    <a:pt x="404" y="185"/>
                  </a:cubicBezTo>
                  <a:close/>
                  <a:moveTo>
                    <a:pt x="757" y="635"/>
                  </a:moveTo>
                  <a:cubicBezTo>
                    <a:pt x="740" y="663"/>
                    <a:pt x="721" y="688"/>
                    <a:pt x="698" y="711"/>
                  </a:cubicBezTo>
                  <a:cubicBezTo>
                    <a:pt x="625" y="786"/>
                    <a:pt x="527" y="829"/>
                    <a:pt x="429" y="829"/>
                  </a:cubicBezTo>
                  <a:cubicBezTo>
                    <a:pt x="343" y="829"/>
                    <a:pt x="265" y="797"/>
                    <a:pt x="207" y="738"/>
                  </a:cubicBezTo>
                  <a:cubicBezTo>
                    <a:pt x="78" y="605"/>
                    <a:pt x="89" y="378"/>
                    <a:pt x="233" y="231"/>
                  </a:cubicBezTo>
                  <a:cubicBezTo>
                    <a:pt x="308" y="154"/>
                    <a:pt x="406" y="113"/>
                    <a:pt x="502" y="113"/>
                  </a:cubicBezTo>
                  <a:cubicBezTo>
                    <a:pt x="557" y="113"/>
                    <a:pt x="610" y="126"/>
                    <a:pt x="658" y="154"/>
                  </a:cubicBezTo>
                  <a:cubicBezTo>
                    <a:pt x="668" y="159"/>
                    <a:pt x="674" y="167"/>
                    <a:pt x="675" y="177"/>
                  </a:cubicBezTo>
                  <a:cubicBezTo>
                    <a:pt x="677" y="188"/>
                    <a:pt x="673" y="199"/>
                    <a:pt x="665" y="208"/>
                  </a:cubicBezTo>
                  <a:cubicBezTo>
                    <a:pt x="624" y="253"/>
                    <a:pt x="602" y="309"/>
                    <a:pt x="602" y="366"/>
                  </a:cubicBezTo>
                  <a:cubicBezTo>
                    <a:pt x="602" y="456"/>
                    <a:pt x="656" y="540"/>
                    <a:pt x="744" y="584"/>
                  </a:cubicBezTo>
                  <a:cubicBezTo>
                    <a:pt x="754" y="590"/>
                    <a:pt x="759" y="600"/>
                    <a:pt x="760" y="605"/>
                  </a:cubicBezTo>
                  <a:cubicBezTo>
                    <a:pt x="763" y="615"/>
                    <a:pt x="762" y="626"/>
                    <a:pt x="757" y="635"/>
                  </a:cubicBezTo>
                  <a:close/>
                  <a:moveTo>
                    <a:pt x="829" y="585"/>
                  </a:moveTo>
                  <a:cubicBezTo>
                    <a:pt x="821" y="557"/>
                    <a:pt x="801" y="533"/>
                    <a:pt x="776" y="520"/>
                  </a:cubicBezTo>
                  <a:cubicBezTo>
                    <a:pt x="713" y="488"/>
                    <a:pt x="673" y="429"/>
                    <a:pt x="673" y="366"/>
                  </a:cubicBezTo>
                  <a:cubicBezTo>
                    <a:pt x="673" y="326"/>
                    <a:pt x="689" y="288"/>
                    <a:pt x="718" y="257"/>
                  </a:cubicBezTo>
                  <a:cubicBezTo>
                    <a:pt x="741" y="231"/>
                    <a:pt x="751" y="198"/>
                    <a:pt x="746" y="166"/>
                  </a:cubicBezTo>
                  <a:cubicBezTo>
                    <a:pt x="741" y="135"/>
                    <a:pt x="722" y="108"/>
                    <a:pt x="694" y="92"/>
                  </a:cubicBezTo>
                  <a:cubicBezTo>
                    <a:pt x="533" y="0"/>
                    <a:pt x="323" y="37"/>
                    <a:pt x="181" y="181"/>
                  </a:cubicBezTo>
                  <a:cubicBezTo>
                    <a:pt x="11" y="356"/>
                    <a:pt x="0" y="628"/>
                    <a:pt x="156" y="788"/>
                  </a:cubicBezTo>
                  <a:cubicBezTo>
                    <a:pt x="227" y="861"/>
                    <a:pt x="324" y="901"/>
                    <a:pt x="429" y="901"/>
                  </a:cubicBezTo>
                  <a:cubicBezTo>
                    <a:pt x="546" y="901"/>
                    <a:pt x="663" y="850"/>
                    <a:pt x="749" y="761"/>
                  </a:cubicBezTo>
                  <a:cubicBezTo>
                    <a:pt x="776" y="734"/>
                    <a:pt x="799" y="704"/>
                    <a:pt x="818" y="672"/>
                  </a:cubicBezTo>
                  <a:cubicBezTo>
                    <a:pt x="833" y="646"/>
                    <a:pt x="837" y="615"/>
                    <a:pt x="829" y="5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73" name="Freeform 45"/>
            <p:cNvSpPr>
              <a:spLocks noEditPoints="1"/>
            </p:cNvSpPr>
            <p:nvPr/>
          </p:nvSpPr>
          <p:spPr bwMode="auto">
            <a:xfrm>
              <a:off x="8701296" y="725091"/>
              <a:ext cx="270186" cy="260412"/>
            </a:xfrm>
            <a:custGeom>
              <a:avLst/>
              <a:gdLst>
                <a:gd name="T0" fmla="*/ 573 w 859"/>
                <a:gd name="T1" fmla="*/ 573 h 824"/>
                <a:gd name="T2" fmla="*/ 573 w 859"/>
                <a:gd name="T3" fmla="*/ 645 h 824"/>
                <a:gd name="T4" fmla="*/ 859 w 859"/>
                <a:gd name="T5" fmla="*/ 645 h 824"/>
                <a:gd name="T6" fmla="*/ 859 w 859"/>
                <a:gd name="T7" fmla="*/ 573 h 824"/>
                <a:gd name="T8" fmla="*/ 573 w 859"/>
                <a:gd name="T9" fmla="*/ 573 h 824"/>
                <a:gd name="T10" fmla="*/ 787 w 859"/>
                <a:gd name="T11" fmla="*/ 537 h 824"/>
                <a:gd name="T12" fmla="*/ 787 w 859"/>
                <a:gd name="T13" fmla="*/ 466 h 824"/>
                <a:gd name="T14" fmla="*/ 573 w 859"/>
                <a:gd name="T15" fmla="*/ 466 h 824"/>
                <a:gd name="T16" fmla="*/ 573 w 859"/>
                <a:gd name="T17" fmla="*/ 537 h 824"/>
                <a:gd name="T18" fmla="*/ 787 w 859"/>
                <a:gd name="T19" fmla="*/ 537 h 824"/>
                <a:gd name="T20" fmla="*/ 250 w 859"/>
                <a:gd name="T21" fmla="*/ 430 h 824"/>
                <a:gd name="T22" fmla="*/ 250 w 859"/>
                <a:gd name="T23" fmla="*/ 698 h 824"/>
                <a:gd name="T24" fmla="*/ 394 w 859"/>
                <a:gd name="T25" fmla="*/ 627 h 824"/>
                <a:gd name="T26" fmla="*/ 537 w 859"/>
                <a:gd name="T27" fmla="*/ 698 h 824"/>
                <a:gd name="T28" fmla="*/ 537 w 859"/>
                <a:gd name="T29" fmla="*/ 430 h 824"/>
                <a:gd name="T30" fmla="*/ 465 w 859"/>
                <a:gd name="T31" fmla="*/ 430 h 824"/>
                <a:gd name="T32" fmla="*/ 465 w 859"/>
                <a:gd name="T33" fmla="*/ 582 h 824"/>
                <a:gd name="T34" fmla="*/ 394 w 859"/>
                <a:gd name="T35" fmla="*/ 547 h 824"/>
                <a:gd name="T36" fmla="*/ 322 w 859"/>
                <a:gd name="T37" fmla="*/ 582 h 824"/>
                <a:gd name="T38" fmla="*/ 322 w 859"/>
                <a:gd name="T39" fmla="*/ 430 h 824"/>
                <a:gd name="T40" fmla="*/ 250 w 859"/>
                <a:gd name="T41" fmla="*/ 430 h 824"/>
                <a:gd name="T42" fmla="*/ 788 w 859"/>
                <a:gd name="T43" fmla="*/ 125 h 824"/>
                <a:gd name="T44" fmla="*/ 662 w 859"/>
                <a:gd name="T45" fmla="*/ 0 h 824"/>
                <a:gd name="T46" fmla="*/ 143 w 859"/>
                <a:gd name="T47" fmla="*/ 0 h 824"/>
                <a:gd name="T48" fmla="*/ 143 w 859"/>
                <a:gd name="T49" fmla="*/ 72 h 824"/>
                <a:gd name="T50" fmla="*/ 662 w 859"/>
                <a:gd name="T51" fmla="*/ 72 h 824"/>
                <a:gd name="T52" fmla="*/ 716 w 859"/>
                <a:gd name="T53" fmla="*/ 125 h 824"/>
                <a:gd name="T54" fmla="*/ 662 w 859"/>
                <a:gd name="T55" fmla="*/ 179 h 824"/>
                <a:gd name="T56" fmla="*/ 143 w 859"/>
                <a:gd name="T57" fmla="*/ 179 h 824"/>
                <a:gd name="T58" fmla="*/ 143 w 859"/>
                <a:gd name="T59" fmla="*/ 251 h 824"/>
                <a:gd name="T60" fmla="*/ 662 w 859"/>
                <a:gd name="T61" fmla="*/ 251 h 824"/>
                <a:gd name="T62" fmla="*/ 788 w 859"/>
                <a:gd name="T63" fmla="*/ 125 h 824"/>
                <a:gd name="T64" fmla="*/ 197 w 859"/>
                <a:gd name="T65" fmla="*/ 537 h 824"/>
                <a:gd name="T66" fmla="*/ 214 w 859"/>
                <a:gd name="T67" fmla="*/ 537 h 824"/>
                <a:gd name="T68" fmla="*/ 214 w 859"/>
                <a:gd name="T69" fmla="*/ 466 h 824"/>
                <a:gd name="T70" fmla="*/ 197 w 859"/>
                <a:gd name="T71" fmla="*/ 466 h 824"/>
                <a:gd name="T72" fmla="*/ 143 w 859"/>
                <a:gd name="T73" fmla="*/ 412 h 824"/>
                <a:gd name="T74" fmla="*/ 197 w 859"/>
                <a:gd name="T75" fmla="*/ 358 h 824"/>
                <a:gd name="T76" fmla="*/ 787 w 859"/>
                <a:gd name="T77" fmla="*/ 358 h 824"/>
                <a:gd name="T78" fmla="*/ 787 w 859"/>
                <a:gd name="T79" fmla="*/ 286 h 824"/>
                <a:gd name="T80" fmla="*/ 197 w 859"/>
                <a:gd name="T81" fmla="*/ 286 h 824"/>
                <a:gd name="T82" fmla="*/ 71 w 859"/>
                <a:gd name="T83" fmla="*/ 412 h 824"/>
                <a:gd name="T84" fmla="*/ 197 w 859"/>
                <a:gd name="T85" fmla="*/ 537 h 824"/>
                <a:gd name="T86" fmla="*/ 71 w 859"/>
                <a:gd name="T87" fmla="*/ 698 h 824"/>
                <a:gd name="T88" fmla="*/ 125 w 859"/>
                <a:gd name="T89" fmla="*/ 645 h 824"/>
                <a:gd name="T90" fmla="*/ 214 w 859"/>
                <a:gd name="T91" fmla="*/ 645 h 824"/>
                <a:gd name="T92" fmla="*/ 214 w 859"/>
                <a:gd name="T93" fmla="*/ 573 h 824"/>
                <a:gd name="T94" fmla="*/ 125 w 859"/>
                <a:gd name="T95" fmla="*/ 573 h 824"/>
                <a:gd name="T96" fmla="*/ 0 w 859"/>
                <a:gd name="T97" fmla="*/ 698 h 824"/>
                <a:gd name="T98" fmla="*/ 125 w 859"/>
                <a:gd name="T99" fmla="*/ 824 h 824"/>
                <a:gd name="T100" fmla="*/ 859 w 859"/>
                <a:gd name="T101" fmla="*/ 824 h 824"/>
                <a:gd name="T102" fmla="*/ 859 w 859"/>
                <a:gd name="T103" fmla="*/ 752 h 824"/>
                <a:gd name="T104" fmla="*/ 125 w 859"/>
                <a:gd name="T105" fmla="*/ 752 h 824"/>
                <a:gd name="T106" fmla="*/ 71 w 859"/>
                <a:gd name="T107" fmla="*/ 69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9" h="824">
                  <a:moveTo>
                    <a:pt x="573" y="573"/>
                  </a:moveTo>
                  <a:lnTo>
                    <a:pt x="573" y="645"/>
                  </a:lnTo>
                  <a:lnTo>
                    <a:pt x="859" y="645"/>
                  </a:lnTo>
                  <a:lnTo>
                    <a:pt x="859" y="573"/>
                  </a:lnTo>
                  <a:lnTo>
                    <a:pt x="573" y="573"/>
                  </a:lnTo>
                  <a:close/>
                  <a:moveTo>
                    <a:pt x="787" y="537"/>
                  </a:moveTo>
                  <a:lnTo>
                    <a:pt x="787" y="466"/>
                  </a:lnTo>
                  <a:lnTo>
                    <a:pt x="573" y="466"/>
                  </a:lnTo>
                  <a:lnTo>
                    <a:pt x="573" y="537"/>
                  </a:lnTo>
                  <a:lnTo>
                    <a:pt x="787" y="537"/>
                  </a:lnTo>
                  <a:close/>
                  <a:moveTo>
                    <a:pt x="250" y="430"/>
                  </a:moveTo>
                  <a:lnTo>
                    <a:pt x="250" y="698"/>
                  </a:lnTo>
                  <a:lnTo>
                    <a:pt x="394" y="627"/>
                  </a:lnTo>
                  <a:lnTo>
                    <a:pt x="537" y="698"/>
                  </a:lnTo>
                  <a:lnTo>
                    <a:pt x="537" y="430"/>
                  </a:lnTo>
                  <a:lnTo>
                    <a:pt x="465" y="430"/>
                  </a:lnTo>
                  <a:lnTo>
                    <a:pt x="465" y="582"/>
                  </a:lnTo>
                  <a:lnTo>
                    <a:pt x="394" y="547"/>
                  </a:lnTo>
                  <a:lnTo>
                    <a:pt x="322" y="582"/>
                  </a:lnTo>
                  <a:lnTo>
                    <a:pt x="322" y="430"/>
                  </a:lnTo>
                  <a:lnTo>
                    <a:pt x="250" y="430"/>
                  </a:lnTo>
                  <a:close/>
                  <a:moveTo>
                    <a:pt x="788" y="125"/>
                  </a:moveTo>
                  <a:cubicBezTo>
                    <a:pt x="788" y="56"/>
                    <a:pt x="731" y="0"/>
                    <a:pt x="662" y="0"/>
                  </a:cubicBezTo>
                  <a:lnTo>
                    <a:pt x="143" y="0"/>
                  </a:lnTo>
                  <a:lnTo>
                    <a:pt x="143" y="72"/>
                  </a:lnTo>
                  <a:lnTo>
                    <a:pt x="662" y="72"/>
                  </a:lnTo>
                  <a:cubicBezTo>
                    <a:pt x="692" y="72"/>
                    <a:pt x="716" y="96"/>
                    <a:pt x="716" y="125"/>
                  </a:cubicBezTo>
                  <a:cubicBezTo>
                    <a:pt x="716" y="155"/>
                    <a:pt x="692" y="179"/>
                    <a:pt x="662" y="179"/>
                  </a:cubicBezTo>
                  <a:lnTo>
                    <a:pt x="143" y="179"/>
                  </a:lnTo>
                  <a:lnTo>
                    <a:pt x="143" y="251"/>
                  </a:lnTo>
                  <a:lnTo>
                    <a:pt x="662" y="251"/>
                  </a:lnTo>
                  <a:cubicBezTo>
                    <a:pt x="731" y="251"/>
                    <a:pt x="788" y="194"/>
                    <a:pt x="788" y="125"/>
                  </a:cubicBezTo>
                  <a:close/>
                  <a:moveTo>
                    <a:pt x="197" y="537"/>
                  </a:moveTo>
                  <a:lnTo>
                    <a:pt x="214" y="537"/>
                  </a:lnTo>
                  <a:lnTo>
                    <a:pt x="214" y="466"/>
                  </a:lnTo>
                  <a:lnTo>
                    <a:pt x="197" y="466"/>
                  </a:lnTo>
                  <a:cubicBezTo>
                    <a:pt x="167" y="466"/>
                    <a:pt x="143" y="441"/>
                    <a:pt x="143" y="412"/>
                  </a:cubicBezTo>
                  <a:cubicBezTo>
                    <a:pt x="143" y="382"/>
                    <a:pt x="167" y="358"/>
                    <a:pt x="197" y="358"/>
                  </a:cubicBezTo>
                  <a:lnTo>
                    <a:pt x="787" y="358"/>
                  </a:lnTo>
                  <a:lnTo>
                    <a:pt x="787" y="286"/>
                  </a:lnTo>
                  <a:lnTo>
                    <a:pt x="197" y="286"/>
                  </a:lnTo>
                  <a:cubicBezTo>
                    <a:pt x="128" y="286"/>
                    <a:pt x="71" y="343"/>
                    <a:pt x="71" y="412"/>
                  </a:cubicBezTo>
                  <a:cubicBezTo>
                    <a:pt x="71" y="481"/>
                    <a:pt x="128" y="537"/>
                    <a:pt x="197" y="537"/>
                  </a:cubicBezTo>
                  <a:close/>
                  <a:moveTo>
                    <a:pt x="71" y="698"/>
                  </a:moveTo>
                  <a:cubicBezTo>
                    <a:pt x="71" y="669"/>
                    <a:pt x="95" y="645"/>
                    <a:pt x="125" y="645"/>
                  </a:cubicBezTo>
                  <a:lnTo>
                    <a:pt x="214" y="645"/>
                  </a:lnTo>
                  <a:lnTo>
                    <a:pt x="214" y="573"/>
                  </a:lnTo>
                  <a:lnTo>
                    <a:pt x="125" y="573"/>
                  </a:lnTo>
                  <a:cubicBezTo>
                    <a:pt x="56" y="573"/>
                    <a:pt x="0" y="629"/>
                    <a:pt x="0" y="698"/>
                  </a:cubicBezTo>
                  <a:cubicBezTo>
                    <a:pt x="0" y="767"/>
                    <a:pt x="56" y="824"/>
                    <a:pt x="125" y="824"/>
                  </a:cubicBezTo>
                  <a:lnTo>
                    <a:pt x="859" y="824"/>
                  </a:lnTo>
                  <a:lnTo>
                    <a:pt x="859" y="752"/>
                  </a:lnTo>
                  <a:lnTo>
                    <a:pt x="125" y="752"/>
                  </a:lnTo>
                  <a:cubicBezTo>
                    <a:pt x="95" y="752"/>
                    <a:pt x="71" y="728"/>
                    <a:pt x="71" y="6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89" name="Freeform 46"/>
            <p:cNvSpPr>
              <a:spLocks noEditPoints="1"/>
            </p:cNvSpPr>
            <p:nvPr/>
          </p:nvSpPr>
          <p:spPr bwMode="auto">
            <a:xfrm>
              <a:off x="8741962" y="2983368"/>
              <a:ext cx="188855" cy="272813"/>
            </a:xfrm>
            <a:custGeom>
              <a:avLst/>
              <a:gdLst>
                <a:gd name="T0" fmla="*/ 275 w 598"/>
                <a:gd name="T1" fmla="*/ 251 h 860"/>
                <a:gd name="T2" fmla="*/ 347 w 598"/>
                <a:gd name="T3" fmla="*/ 179 h 860"/>
                <a:gd name="T4" fmla="*/ 419 w 598"/>
                <a:gd name="T5" fmla="*/ 251 h 860"/>
                <a:gd name="T6" fmla="*/ 347 w 598"/>
                <a:gd name="T7" fmla="*/ 322 h 860"/>
                <a:gd name="T8" fmla="*/ 275 w 598"/>
                <a:gd name="T9" fmla="*/ 251 h 860"/>
                <a:gd name="T10" fmla="*/ 598 w 598"/>
                <a:gd name="T11" fmla="*/ 752 h 860"/>
                <a:gd name="T12" fmla="*/ 449 w 598"/>
                <a:gd name="T13" fmla="*/ 352 h 860"/>
                <a:gd name="T14" fmla="*/ 490 w 598"/>
                <a:gd name="T15" fmla="*/ 251 h 860"/>
                <a:gd name="T16" fmla="*/ 383 w 598"/>
                <a:gd name="T17" fmla="*/ 113 h 860"/>
                <a:gd name="T18" fmla="*/ 383 w 598"/>
                <a:gd name="T19" fmla="*/ 36 h 860"/>
                <a:gd name="T20" fmla="*/ 347 w 598"/>
                <a:gd name="T21" fmla="*/ 0 h 860"/>
                <a:gd name="T22" fmla="*/ 311 w 598"/>
                <a:gd name="T23" fmla="*/ 36 h 860"/>
                <a:gd name="T24" fmla="*/ 311 w 598"/>
                <a:gd name="T25" fmla="*/ 113 h 860"/>
                <a:gd name="T26" fmla="*/ 204 w 598"/>
                <a:gd name="T27" fmla="*/ 251 h 860"/>
                <a:gd name="T28" fmla="*/ 245 w 598"/>
                <a:gd name="T29" fmla="*/ 352 h 860"/>
                <a:gd name="T30" fmla="*/ 196 w 598"/>
                <a:gd name="T31" fmla="*/ 485 h 860"/>
                <a:gd name="T32" fmla="*/ 260 w 598"/>
                <a:gd name="T33" fmla="*/ 519 h 860"/>
                <a:gd name="T34" fmla="*/ 308 w 598"/>
                <a:gd name="T35" fmla="*/ 388 h 860"/>
                <a:gd name="T36" fmla="*/ 347 w 598"/>
                <a:gd name="T37" fmla="*/ 394 h 860"/>
                <a:gd name="T38" fmla="*/ 386 w 598"/>
                <a:gd name="T39" fmla="*/ 388 h 860"/>
                <a:gd name="T40" fmla="*/ 459 w 598"/>
                <a:gd name="T41" fmla="*/ 586 h 860"/>
                <a:gd name="T42" fmla="*/ 347 w 598"/>
                <a:gd name="T43" fmla="*/ 607 h 860"/>
                <a:gd name="T44" fmla="*/ 72 w 598"/>
                <a:gd name="T45" fmla="*/ 453 h 860"/>
                <a:gd name="T46" fmla="*/ 26 w 598"/>
                <a:gd name="T47" fmla="*/ 440 h 860"/>
                <a:gd name="T48" fmla="*/ 11 w 598"/>
                <a:gd name="T49" fmla="*/ 491 h 860"/>
                <a:gd name="T50" fmla="*/ 145 w 598"/>
                <a:gd name="T51" fmla="*/ 623 h 860"/>
                <a:gd name="T52" fmla="*/ 96 w 598"/>
                <a:gd name="T53" fmla="*/ 752 h 860"/>
                <a:gd name="T54" fmla="*/ 134 w 598"/>
                <a:gd name="T55" fmla="*/ 860 h 860"/>
                <a:gd name="T56" fmla="*/ 210 w 598"/>
                <a:gd name="T57" fmla="*/ 654 h 860"/>
                <a:gd name="T58" fmla="*/ 347 w 598"/>
                <a:gd name="T59" fmla="*/ 679 h 860"/>
                <a:gd name="T60" fmla="*/ 483 w 598"/>
                <a:gd name="T61" fmla="*/ 653 h 860"/>
                <a:gd name="T62" fmla="*/ 560 w 598"/>
                <a:gd name="T63" fmla="*/ 860 h 860"/>
                <a:gd name="T64" fmla="*/ 598 w 598"/>
                <a:gd name="T65" fmla="*/ 7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8" h="860">
                  <a:moveTo>
                    <a:pt x="275" y="251"/>
                  </a:moveTo>
                  <a:cubicBezTo>
                    <a:pt x="275" y="211"/>
                    <a:pt x="307" y="179"/>
                    <a:pt x="347" y="179"/>
                  </a:cubicBezTo>
                  <a:cubicBezTo>
                    <a:pt x="386" y="179"/>
                    <a:pt x="419" y="211"/>
                    <a:pt x="419" y="251"/>
                  </a:cubicBezTo>
                  <a:cubicBezTo>
                    <a:pt x="419" y="290"/>
                    <a:pt x="386" y="322"/>
                    <a:pt x="347" y="322"/>
                  </a:cubicBezTo>
                  <a:cubicBezTo>
                    <a:pt x="307" y="322"/>
                    <a:pt x="275" y="290"/>
                    <a:pt x="275" y="251"/>
                  </a:cubicBezTo>
                  <a:close/>
                  <a:moveTo>
                    <a:pt x="598" y="752"/>
                  </a:moveTo>
                  <a:lnTo>
                    <a:pt x="449" y="352"/>
                  </a:lnTo>
                  <a:cubicBezTo>
                    <a:pt x="474" y="326"/>
                    <a:pt x="490" y="290"/>
                    <a:pt x="490" y="251"/>
                  </a:cubicBezTo>
                  <a:cubicBezTo>
                    <a:pt x="490" y="184"/>
                    <a:pt x="444" y="129"/>
                    <a:pt x="383" y="113"/>
                  </a:cubicBezTo>
                  <a:lnTo>
                    <a:pt x="383" y="36"/>
                  </a:lnTo>
                  <a:cubicBezTo>
                    <a:pt x="383" y="16"/>
                    <a:pt x="367" y="0"/>
                    <a:pt x="347" y="0"/>
                  </a:cubicBezTo>
                  <a:cubicBezTo>
                    <a:pt x="327" y="0"/>
                    <a:pt x="311" y="16"/>
                    <a:pt x="311" y="36"/>
                  </a:cubicBezTo>
                  <a:lnTo>
                    <a:pt x="311" y="113"/>
                  </a:lnTo>
                  <a:cubicBezTo>
                    <a:pt x="250" y="129"/>
                    <a:pt x="204" y="184"/>
                    <a:pt x="204" y="251"/>
                  </a:cubicBezTo>
                  <a:cubicBezTo>
                    <a:pt x="204" y="290"/>
                    <a:pt x="220" y="326"/>
                    <a:pt x="245" y="352"/>
                  </a:cubicBezTo>
                  <a:lnTo>
                    <a:pt x="196" y="485"/>
                  </a:lnTo>
                  <a:cubicBezTo>
                    <a:pt x="216" y="499"/>
                    <a:pt x="237" y="511"/>
                    <a:pt x="260" y="519"/>
                  </a:cubicBezTo>
                  <a:lnTo>
                    <a:pt x="308" y="388"/>
                  </a:lnTo>
                  <a:cubicBezTo>
                    <a:pt x="321" y="392"/>
                    <a:pt x="333" y="394"/>
                    <a:pt x="347" y="394"/>
                  </a:cubicBezTo>
                  <a:cubicBezTo>
                    <a:pt x="361" y="394"/>
                    <a:pt x="373" y="392"/>
                    <a:pt x="386" y="388"/>
                  </a:cubicBezTo>
                  <a:lnTo>
                    <a:pt x="459" y="586"/>
                  </a:lnTo>
                  <a:cubicBezTo>
                    <a:pt x="423" y="599"/>
                    <a:pt x="386" y="607"/>
                    <a:pt x="347" y="607"/>
                  </a:cubicBezTo>
                  <a:cubicBezTo>
                    <a:pt x="233" y="607"/>
                    <a:pt x="130" y="549"/>
                    <a:pt x="72" y="453"/>
                  </a:cubicBezTo>
                  <a:cubicBezTo>
                    <a:pt x="63" y="438"/>
                    <a:pt x="43" y="432"/>
                    <a:pt x="26" y="440"/>
                  </a:cubicBezTo>
                  <a:cubicBezTo>
                    <a:pt x="7" y="449"/>
                    <a:pt x="0" y="473"/>
                    <a:pt x="11" y="491"/>
                  </a:cubicBezTo>
                  <a:cubicBezTo>
                    <a:pt x="45" y="547"/>
                    <a:pt x="92" y="591"/>
                    <a:pt x="145" y="623"/>
                  </a:cubicBezTo>
                  <a:lnTo>
                    <a:pt x="96" y="752"/>
                  </a:lnTo>
                  <a:lnTo>
                    <a:pt x="134" y="860"/>
                  </a:lnTo>
                  <a:lnTo>
                    <a:pt x="210" y="654"/>
                  </a:lnTo>
                  <a:cubicBezTo>
                    <a:pt x="253" y="670"/>
                    <a:pt x="299" y="679"/>
                    <a:pt x="347" y="679"/>
                  </a:cubicBezTo>
                  <a:cubicBezTo>
                    <a:pt x="394" y="679"/>
                    <a:pt x="440" y="669"/>
                    <a:pt x="483" y="653"/>
                  </a:cubicBezTo>
                  <a:lnTo>
                    <a:pt x="560" y="860"/>
                  </a:lnTo>
                  <a:lnTo>
                    <a:pt x="598" y="7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95" name="Freeform 52"/>
            <p:cNvSpPr>
              <a:spLocks noEditPoints="1"/>
            </p:cNvSpPr>
            <p:nvPr/>
          </p:nvSpPr>
          <p:spPr bwMode="auto">
            <a:xfrm>
              <a:off x="8704053" y="2417306"/>
              <a:ext cx="264672" cy="272813"/>
            </a:xfrm>
            <a:custGeom>
              <a:avLst/>
              <a:gdLst>
                <a:gd name="T0" fmla="*/ 179 w 839"/>
                <a:gd name="T1" fmla="*/ 143 h 860"/>
                <a:gd name="T2" fmla="*/ 609 w 839"/>
                <a:gd name="T3" fmla="*/ 143 h 860"/>
                <a:gd name="T4" fmla="*/ 609 w 839"/>
                <a:gd name="T5" fmla="*/ 269 h 860"/>
                <a:gd name="T6" fmla="*/ 474 w 839"/>
                <a:gd name="T7" fmla="*/ 383 h 860"/>
                <a:gd name="T8" fmla="*/ 526 w 839"/>
                <a:gd name="T9" fmla="*/ 440 h 860"/>
                <a:gd name="T10" fmla="*/ 839 w 839"/>
                <a:gd name="T11" fmla="*/ 208 h 860"/>
                <a:gd name="T12" fmla="*/ 781 w 839"/>
                <a:gd name="T13" fmla="*/ 151 h 860"/>
                <a:gd name="T14" fmla="*/ 680 w 839"/>
                <a:gd name="T15" fmla="*/ 215 h 860"/>
                <a:gd name="T16" fmla="*/ 680 w 839"/>
                <a:gd name="T17" fmla="*/ 72 h 860"/>
                <a:gd name="T18" fmla="*/ 430 w 839"/>
                <a:gd name="T19" fmla="*/ 72 h 860"/>
                <a:gd name="T20" fmla="*/ 430 w 839"/>
                <a:gd name="T21" fmla="*/ 0 h 860"/>
                <a:gd name="T22" fmla="*/ 358 w 839"/>
                <a:gd name="T23" fmla="*/ 0 h 860"/>
                <a:gd name="T24" fmla="*/ 358 w 839"/>
                <a:gd name="T25" fmla="*/ 72 h 860"/>
                <a:gd name="T26" fmla="*/ 107 w 839"/>
                <a:gd name="T27" fmla="*/ 72 h 860"/>
                <a:gd name="T28" fmla="*/ 107 w 839"/>
                <a:gd name="T29" fmla="*/ 537 h 860"/>
                <a:gd name="T30" fmla="*/ 179 w 839"/>
                <a:gd name="T31" fmla="*/ 537 h 860"/>
                <a:gd name="T32" fmla="*/ 179 w 839"/>
                <a:gd name="T33" fmla="*/ 143 h 860"/>
                <a:gd name="T34" fmla="*/ 680 w 839"/>
                <a:gd name="T35" fmla="*/ 537 h 860"/>
                <a:gd name="T36" fmla="*/ 680 w 839"/>
                <a:gd name="T37" fmla="*/ 393 h 860"/>
                <a:gd name="T38" fmla="*/ 609 w 839"/>
                <a:gd name="T39" fmla="*/ 447 h 860"/>
                <a:gd name="T40" fmla="*/ 609 w 839"/>
                <a:gd name="T41" fmla="*/ 537 h 860"/>
                <a:gd name="T42" fmla="*/ 680 w 839"/>
                <a:gd name="T43" fmla="*/ 537 h 860"/>
                <a:gd name="T44" fmla="*/ 371 w 839"/>
                <a:gd name="T45" fmla="*/ 473 h 860"/>
                <a:gd name="T46" fmla="*/ 414 w 839"/>
                <a:gd name="T47" fmla="*/ 530 h 860"/>
                <a:gd name="T48" fmla="*/ 506 w 839"/>
                <a:gd name="T49" fmla="*/ 461 h 860"/>
                <a:gd name="T50" fmla="*/ 463 w 839"/>
                <a:gd name="T51" fmla="*/ 404 h 860"/>
                <a:gd name="T52" fmla="*/ 371 w 839"/>
                <a:gd name="T53" fmla="*/ 473 h 860"/>
                <a:gd name="T54" fmla="*/ 0 w 839"/>
                <a:gd name="T55" fmla="*/ 681 h 860"/>
                <a:gd name="T56" fmla="*/ 233 w 839"/>
                <a:gd name="T57" fmla="*/ 681 h 860"/>
                <a:gd name="T58" fmla="*/ 166 w 839"/>
                <a:gd name="T59" fmla="*/ 860 h 860"/>
                <a:gd name="T60" fmla="*/ 243 w 839"/>
                <a:gd name="T61" fmla="*/ 860 h 860"/>
                <a:gd name="T62" fmla="*/ 310 w 839"/>
                <a:gd name="T63" fmla="*/ 681 h 860"/>
                <a:gd name="T64" fmla="*/ 358 w 839"/>
                <a:gd name="T65" fmla="*/ 681 h 860"/>
                <a:gd name="T66" fmla="*/ 358 w 839"/>
                <a:gd name="T67" fmla="*/ 860 h 860"/>
                <a:gd name="T68" fmla="*/ 430 w 839"/>
                <a:gd name="T69" fmla="*/ 860 h 860"/>
                <a:gd name="T70" fmla="*/ 430 w 839"/>
                <a:gd name="T71" fmla="*/ 681 h 860"/>
                <a:gd name="T72" fmla="*/ 547 w 839"/>
                <a:gd name="T73" fmla="*/ 681 h 860"/>
                <a:gd name="T74" fmla="*/ 614 w 839"/>
                <a:gd name="T75" fmla="*/ 860 h 860"/>
                <a:gd name="T76" fmla="*/ 690 w 839"/>
                <a:gd name="T77" fmla="*/ 860 h 860"/>
                <a:gd name="T78" fmla="*/ 623 w 839"/>
                <a:gd name="T79" fmla="*/ 681 h 860"/>
                <a:gd name="T80" fmla="*/ 788 w 839"/>
                <a:gd name="T81" fmla="*/ 681 h 860"/>
                <a:gd name="T82" fmla="*/ 788 w 839"/>
                <a:gd name="T83" fmla="*/ 609 h 860"/>
                <a:gd name="T84" fmla="*/ 0 w 839"/>
                <a:gd name="T85" fmla="*/ 609 h 860"/>
                <a:gd name="T86" fmla="*/ 0 w 839"/>
                <a:gd name="T87" fmla="*/ 681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9" h="860">
                  <a:moveTo>
                    <a:pt x="179" y="143"/>
                  </a:moveTo>
                  <a:lnTo>
                    <a:pt x="609" y="143"/>
                  </a:lnTo>
                  <a:lnTo>
                    <a:pt x="609" y="269"/>
                  </a:lnTo>
                  <a:lnTo>
                    <a:pt x="474" y="383"/>
                  </a:lnTo>
                  <a:lnTo>
                    <a:pt x="526" y="440"/>
                  </a:lnTo>
                  <a:lnTo>
                    <a:pt x="839" y="208"/>
                  </a:lnTo>
                  <a:lnTo>
                    <a:pt x="781" y="151"/>
                  </a:lnTo>
                  <a:lnTo>
                    <a:pt x="680" y="215"/>
                  </a:lnTo>
                  <a:lnTo>
                    <a:pt x="680" y="72"/>
                  </a:lnTo>
                  <a:lnTo>
                    <a:pt x="430" y="72"/>
                  </a:lnTo>
                  <a:lnTo>
                    <a:pt x="430" y="0"/>
                  </a:lnTo>
                  <a:lnTo>
                    <a:pt x="358" y="0"/>
                  </a:lnTo>
                  <a:lnTo>
                    <a:pt x="358" y="72"/>
                  </a:lnTo>
                  <a:lnTo>
                    <a:pt x="107" y="72"/>
                  </a:lnTo>
                  <a:lnTo>
                    <a:pt x="107" y="537"/>
                  </a:lnTo>
                  <a:lnTo>
                    <a:pt x="179" y="537"/>
                  </a:lnTo>
                  <a:lnTo>
                    <a:pt x="179" y="143"/>
                  </a:lnTo>
                  <a:close/>
                  <a:moveTo>
                    <a:pt x="680" y="537"/>
                  </a:moveTo>
                  <a:lnTo>
                    <a:pt x="680" y="393"/>
                  </a:lnTo>
                  <a:lnTo>
                    <a:pt x="609" y="447"/>
                  </a:lnTo>
                  <a:lnTo>
                    <a:pt x="609" y="537"/>
                  </a:lnTo>
                  <a:lnTo>
                    <a:pt x="680" y="537"/>
                  </a:lnTo>
                  <a:close/>
                  <a:moveTo>
                    <a:pt x="371" y="473"/>
                  </a:moveTo>
                  <a:lnTo>
                    <a:pt x="414" y="530"/>
                  </a:lnTo>
                  <a:lnTo>
                    <a:pt x="506" y="461"/>
                  </a:lnTo>
                  <a:lnTo>
                    <a:pt x="463" y="404"/>
                  </a:lnTo>
                  <a:lnTo>
                    <a:pt x="371" y="473"/>
                  </a:lnTo>
                  <a:close/>
                  <a:moveTo>
                    <a:pt x="0" y="681"/>
                  </a:moveTo>
                  <a:lnTo>
                    <a:pt x="233" y="681"/>
                  </a:lnTo>
                  <a:lnTo>
                    <a:pt x="166" y="860"/>
                  </a:lnTo>
                  <a:lnTo>
                    <a:pt x="243" y="860"/>
                  </a:lnTo>
                  <a:lnTo>
                    <a:pt x="310" y="681"/>
                  </a:lnTo>
                  <a:lnTo>
                    <a:pt x="358" y="681"/>
                  </a:lnTo>
                  <a:lnTo>
                    <a:pt x="358" y="860"/>
                  </a:lnTo>
                  <a:lnTo>
                    <a:pt x="430" y="860"/>
                  </a:lnTo>
                  <a:lnTo>
                    <a:pt x="430" y="681"/>
                  </a:lnTo>
                  <a:lnTo>
                    <a:pt x="547" y="681"/>
                  </a:lnTo>
                  <a:lnTo>
                    <a:pt x="614" y="860"/>
                  </a:lnTo>
                  <a:lnTo>
                    <a:pt x="690" y="860"/>
                  </a:lnTo>
                  <a:lnTo>
                    <a:pt x="623" y="681"/>
                  </a:lnTo>
                  <a:lnTo>
                    <a:pt x="788" y="681"/>
                  </a:lnTo>
                  <a:lnTo>
                    <a:pt x="788" y="609"/>
                  </a:lnTo>
                  <a:lnTo>
                    <a:pt x="0" y="609"/>
                  </a:lnTo>
                  <a:lnTo>
                    <a:pt x="0" y="6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  <p:sp>
          <p:nvSpPr>
            <p:cNvPr id="96" name="Freeform 53"/>
            <p:cNvSpPr>
              <a:spLocks noEditPoints="1"/>
            </p:cNvSpPr>
            <p:nvPr/>
          </p:nvSpPr>
          <p:spPr bwMode="auto">
            <a:xfrm>
              <a:off x="8695782" y="4695336"/>
              <a:ext cx="281214" cy="245254"/>
            </a:xfrm>
            <a:custGeom>
              <a:avLst/>
              <a:gdLst>
                <a:gd name="T0" fmla="*/ 408 w 888"/>
                <a:gd name="T1" fmla="*/ 61 h 777"/>
                <a:gd name="T2" fmla="*/ 337 w 888"/>
                <a:gd name="T3" fmla="*/ 61 h 777"/>
                <a:gd name="T4" fmla="*/ 337 w 888"/>
                <a:gd name="T5" fmla="*/ 539 h 777"/>
                <a:gd name="T6" fmla="*/ 408 w 888"/>
                <a:gd name="T7" fmla="*/ 556 h 777"/>
                <a:gd name="T8" fmla="*/ 408 w 888"/>
                <a:gd name="T9" fmla="*/ 61 h 777"/>
                <a:gd name="T10" fmla="*/ 552 w 888"/>
                <a:gd name="T11" fmla="*/ 61 h 777"/>
                <a:gd name="T12" fmla="*/ 480 w 888"/>
                <a:gd name="T13" fmla="*/ 61 h 777"/>
                <a:gd name="T14" fmla="*/ 480 w 888"/>
                <a:gd name="T15" fmla="*/ 556 h 777"/>
                <a:gd name="T16" fmla="*/ 552 w 888"/>
                <a:gd name="T17" fmla="*/ 539 h 777"/>
                <a:gd name="T18" fmla="*/ 552 w 888"/>
                <a:gd name="T19" fmla="*/ 61 h 777"/>
                <a:gd name="T20" fmla="*/ 829 w 888"/>
                <a:gd name="T21" fmla="*/ 27 h 777"/>
                <a:gd name="T22" fmla="*/ 734 w 888"/>
                <a:gd name="T23" fmla="*/ 5 h 777"/>
                <a:gd name="T24" fmla="*/ 652 w 888"/>
                <a:gd name="T25" fmla="*/ 56 h 777"/>
                <a:gd name="T26" fmla="*/ 696 w 888"/>
                <a:gd name="T27" fmla="*/ 357 h 777"/>
                <a:gd name="T28" fmla="*/ 634 w 888"/>
                <a:gd name="T29" fmla="*/ 526 h 777"/>
                <a:gd name="T30" fmla="*/ 444 w 888"/>
                <a:gd name="T31" fmla="*/ 595 h 777"/>
                <a:gd name="T32" fmla="*/ 254 w 888"/>
                <a:gd name="T33" fmla="*/ 526 h 777"/>
                <a:gd name="T34" fmla="*/ 193 w 888"/>
                <a:gd name="T35" fmla="*/ 357 h 777"/>
                <a:gd name="T36" fmla="*/ 237 w 888"/>
                <a:gd name="T37" fmla="*/ 57 h 777"/>
                <a:gd name="T38" fmla="*/ 155 w 888"/>
                <a:gd name="T39" fmla="*/ 5 h 777"/>
                <a:gd name="T40" fmla="*/ 60 w 888"/>
                <a:gd name="T41" fmla="*/ 27 h 777"/>
                <a:gd name="T42" fmla="*/ 35 w 888"/>
                <a:gd name="T43" fmla="*/ 179 h 777"/>
                <a:gd name="T44" fmla="*/ 92 w 888"/>
                <a:gd name="T45" fmla="*/ 216 h 777"/>
                <a:gd name="T46" fmla="*/ 134 w 888"/>
                <a:gd name="T47" fmla="*/ 189 h 777"/>
                <a:gd name="T48" fmla="*/ 107 w 888"/>
                <a:gd name="T49" fmla="*/ 146 h 777"/>
                <a:gd name="T50" fmla="*/ 93 w 888"/>
                <a:gd name="T51" fmla="*/ 137 h 777"/>
                <a:gd name="T52" fmla="*/ 102 w 888"/>
                <a:gd name="T53" fmla="*/ 85 h 777"/>
                <a:gd name="T54" fmla="*/ 143 w 888"/>
                <a:gd name="T55" fmla="*/ 76 h 777"/>
                <a:gd name="T56" fmla="*/ 179 w 888"/>
                <a:gd name="T57" fmla="*/ 99 h 777"/>
                <a:gd name="T58" fmla="*/ 130 w 888"/>
                <a:gd name="T59" fmla="*/ 321 h 777"/>
                <a:gd name="T60" fmla="*/ 122 w 888"/>
                <a:gd name="T61" fmla="*/ 330 h 777"/>
                <a:gd name="T62" fmla="*/ 122 w 888"/>
                <a:gd name="T63" fmla="*/ 341 h 777"/>
                <a:gd name="T64" fmla="*/ 202 w 888"/>
                <a:gd name="T65" fmla="*/ 575 h 777"/>
                <a:gd name="T66" fmla="*/ 445 w 888"/>
                <a:gd name="T67" fmla="*/ 666 h 777"/>
                <a:gd name="T68" fmla="*/ 687 w 888"/>
                <a:gd name="T69" fmla="*/ 575 h 777"/>
                <a:gd name="T70" fmla="*/ 767 w 888"/>
                <a:gd name="T71" fmla="*/ 341 h 777"/>
                <a:gd name="T72" fmla="*/ 766 w 888"/>
                <a:gd name="T73" fmla="*/ 330 h 777"/>
                <a:gd name="T74" fmla="*/ 759 w 888"/>
                <a:gd name="T75" fmla="*/ 321 h 777"/>
                <a:gd name="T76" fmla="*/ 710 w 888"/>
                <a:gd name="T77" fmla="*/ 98 h 777"/>
                <a:gd name="T78" fmla="*/ 746 w 888"/>
                <a:gd name="T79" fmla="*/ 76 h 777"/>
                <a:gd name="T80" fmla="*/ 787 w 888"/>
                <a:gd name="T81" fmla="*/ 85 h 777"/>
                <a:gd name="T82" fmla="*/ 795 w 888"/>
                <a:gd name="T83" fmla="*/ 137 h 777"/>
                <a:gd name="T84" fmla="*/ 782 w 888"/>
                <a:gd name="T85" fmla="*/ 146 h 777"/>
                <a:gd name="T86" fmla="*/ 754 w 888"/>
                <a:gd name="T87" fmla="*/ 189 h 777"/>
                <a:gd name="T88" fmla="*/ 797 w 888"/>
                <a:gd name="T89" fmla="*/ 216 h 777"/>
                <a:gd name="T90" fmla="*/ 854 w 888"/>
                <a:gd name="T91" fmla="*/ 179 h 777"/>
                <a:gd name="T92" fmla="*/ 829 w 888"/>
                <a:gd name="T93" fmla="*/ 27 h 777"/>
                <a:gd name="T94" fmla="*/ 301 w 888"/>
                <a:gd name="T95" fmla="*/ 777 h 777"/>
                <a:gd name="T96" fmla="*/ 587 w 888"/>
                <a:gd name="T97" fmla="*/ 777 h 777"/>
                <a:gd name="T98" fmla="*/ 587 w 888"/>
                <a:gd name="T99" fmla="*/ 705 h 777"/>
                <a:gd name="T100" fmla="*/ 301 w 888"/>
                <a:gd name="T101" fmla="*/ 705 h 777"/>
                <a:gd name="T102" fmla="*/ 301 w 888"/>
                <a:gd name="T103" fmla="*/ 777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8" h="777">
                  <a:moveTo>
                    <a:pt x="408" y="61"/>
                  </a:moveTo>
                  <a:lnTo>
                    <a:pt x="337" y="61"/>
                  </a:lnTo>
                  <a:lnTo>
                    <a:pt x="337" y="539"/>
                  </a:lnTo>
                  <a:cubicBezTo>
                    <a:pt x="372" y="548"/>
                    <a:pt x="372" y="554"/>
                    <a:pt x="408" y="556"/>
                  </a:cubicBezTo>
                  <a:lnTo>
                    <a:pt x="408" y="61"/>
                  </a:lnTo>
                  <a:close/>
                  <a:moveTo>
                    <a:pt x="552" y="61"/>
                  </a:moveTo>
                  <a:lnTo>
                    <a:pt x="480" y="61"/>
                  </a:lnTo>
                  <a:lnTo>
                    <a:pt x="480" y="556"/>
                  </a:lnTo>
                  <a:cubicBezTo>
                    <a:pt x="516" y="554"/>
                    <a:pt x="516" y="548"/>
                    <a:pt x="552" y="539"/>
                  </a:cubicBezTo>
                  <a:lnTo>
                    <a:pt x="552" y="61"/>
                  </a:lnTo>
                  <a:close/>
                  <a:moveTo>
                    <a:pt x="829" y="27"/>
                  </a:moveTo>
                  <a:cubicBezTo>
                    <a:pt x="801" y="8"/>
                    <a:pt x="768" y="0"/>
                    <a:pt x="734" y="5"/>
                  </a:cubicBezTo>
                  <a:cubicBezTo>
                    <a:pt x="700" y="11"/>
                    <a:pt x="671" y="29"/>
                    <a:pt x="652" y="56"/>
                  </a:cubicBezTo>
                  <a:cubicBezTo>
                    <a:pt x="591" y="139"/>
                    <a:pt x="637" y="279"/>
                    <a:pt x="696" y="357"/>
                  </a:cubicBezTo>
                  <a:cubicBezTo>
                    <a:pt x="695" y="386"/>
                    <a:pt x="689" y="468"/>
                    <a:pt x="634" y="526"/>
                  </a:cubicBezTo>
                  <a:cubicBezTo>
                    <a:pt x="592" y="572"/>
                    <a:pt x="528" y="595"/>
                    <a:pt x="444" y="595"/>
                  </a:cubicBezTo>
                  <a:cubicBezTo>
                    <a:pt x="361" y="595"/>
                    <a:pt x="297" y="572"/>
                    <a:pt x="254" y="526"/>
                  </a:cubicBezTo>
                  <a:cubicBezTo>
                    <a:pt x="199" y="468"/>
                    <a:pt x="193" y="385"/>
                    <a:pt x="193" y="357"/>
                  </a:cubicBezTo>
                  <a:cubicBezTo>
                    <a:pt x="252" y="279"/>
                    <a:pt x="298" y="139"/>
                    <a:pt x="237" y="57"/>
                  </a:cubicBezTo>
                  <a:cubicBezTo>
                    <a:pt x="217" y="29"/>
                    <a:pt x="188" y="11"/>
                    <a:pt x="155" y="5"/>
                  </a:cubicBezTo>
                  <a:cubicBezTo>
                    <a:pt x="121" y="0"/>
                    <a:pt x="87" y="8"/>
                    <a:pt x="60" y="27"/>
                  </a:cubicBezTo>
                  <a:cubicBezTo>
                    <a:pt x="11" y="63"/>
                    <a:pt x="0" y="130"/>
                    <a:pt x="35" y="179"/>
                  </a:cubicBezTo>
                  <a:cubicBezTo>
                    <a:pt x="49" y="198"/>
                    <a:pt x="69" y="212"/>
                    <a:pt x="92" y="216"/>
                  </a:cubicBezTo>
                  <a:cubicBezTo>
                    <a:pt x="111" y="220"/>
                    <a:pt x="130" y="208"/>
                    <a:pt x="134" y="189"/>
                  </a:cubicBezTo>
                  <a:cubicBezTo>
                    <a:pt x="138" y="169"/>
                    <a:pt x="126" y="150"/>
                    <a:pt x="107" y="146"/>
                  </a:cubicBezTo>
                  <a:cubicBezTo>
                    <a:pt x="101" y="145"/>
                    <a:pt x="96" y="142"/>
                    <a:pt x="93" y="137"/>
                  </a:cubicBezTo>
                  <a:cubicBezTo>
                    <a:pt x="81" y="121"/>
                    <a:pt x="85" y="97"/>
                    <a:pt x="102" y="85"/>
                  </a:cubicBezTo>
                  <a:cubicBezTo>
                    <a:pt x="114" y="77"/>
                    <a:pt x="128" y="73"/>
                    <a:pt x="143" y="76"/>
                  </a:cubicBezTo>
                  <a:cubicBezTo>
                    <a:pt x="157" y="78"/>
                    <a:pt x="170" y="86"/>
                    <a:pt x="179" y="99"/>
                  </a:cubicBezTo>
                  <a:cubicBezTo>
                    <a:pt x="215" y="148"/>
                    <a:pt x="182" y="259"/>
                    <a:pt x="130" y="321"/>
                  </a:cubicBezTo>
                  <a:lnTo>
                    <a:pt x="122" y="330"/>
                  </a:lnTo>
                  <a:lnTo>
                    <a:pt x="122" y="341"/>
                  </a:lnTo>
                  <a:cubicBezTo>
                    <a:pt x="121" y="347"/>
                    <a:pt x="113" y="480"/>
                    <a:pt x="202" y="575"/>
                  </a:cubicBezTo>
                  <a:cubicBezTo>
                    <a:pt x="258" y="636"/>
                    <a:pt x="340" y="666"/>
                    <a:pt x="445" y="666"/>
                  </a:cubicBezTo>
                  <a:cubicBezTo>
                    <a:pt x="549" y="666"/>
                    <a:pt x="630" y="636"/>
                    <a:pt x="687" y="575"/>
                  </a:cubicBezTo>
                  <a:cubicBezTo>
                    <a:pt x="775" y="480"/>
                    <a:pt x="767" y="347"/>
                    <a:pt x="767" y="341"/>
                  </a:cubicBezTo>
                  <a:lnTo>
                    <a:pt x="766" y="330"/>
                  </a:lnTo>
                  <a:lnTo>
                    <a:pt x="759" y="321"/>
                  </a:lnTo>
                  <a:cubicBezTo>
                    <a:pt x="706" y="259"/>
                    <a:pt x="673" y="148"/>
                    <a:pt x="710" y="98"/>
                  </a:cubicBezTo>
                  <a:cubicBezTo>
                    <a:pt x="718" y="86"/>
                    <a:pt x="731" y="78"/>
                    <a:pt x="746" y="76"/>
                  </a:cubicBezTo>
                  <a:cubicBezTo>
                    <a:pt x="760" y="73"/>
                    <a:pt x="775" y="77"/>
                    <a:pt x="787" y="85"/>
                  </a:cubicBezTo>
                  <a:cubicBezTo>
                    <a:pt x="803" y="97"/>
                    <a:pt x="807" y="121"/>
                    <a:pt x="795" y="137"/>
                  </a:cubicBezTo>
                  <a:cubicBezTo>
                    <a:pt x="792" y="142"/>
                    <a:pt x="787" y="145"/>
                    <a:pt x="782" y="146"/>
                  </a:cubicBezTo>
                  <a:cubicBezTo>
                    <a:pt x="762" y="150"/>
                    <a:pt x="750" y="169"/>
                    <a:pt x="754" y="189"/>
                  </a:cubicBezTo>
                  <a:cubicBezTo>
                    <a:pt x="758" y="208"/>
                    <a:pt x="777" y="220"/>
                    <a:pt x="797" y="216"/>
                  </a:cubicBezTo>
                  <a:cubicBezTo>
                    <a:pt x="820" y="212"/>
                    <a:pt x="840" y="198"/>
                    <a:pt x="854" y="179"/>
                  </a:cubicBezTo>
                  <a:cubicBezTo>
                    <a:pt x="888" y="130"/>
                    <a:pt x="877" y="63"/>
                    <a:pt x="829" y="27"/>
                  </a:cubicBezTo>
                  <a:close/>
                  <a:moveTo>
                    <a:pt x="301" y="777"/>
                  </a:moveTo>
                  <a:lnTo>
                    <a:pt x="587" y="777"/>
                  </a:lnTo>
                  <a:lnTo>
                    <a:pt x="587" y="705"/>
                  </a:lnTo>
                  <a:lnTo>
                    <a:pt x="301" y="705"/>
                  </a:lnTo>
                  <a:lnTo>
                    <a:pt x="301" y="7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/>
            </a:p>
          </p:txBody>
        </p:sp>
      </p:grpSp>
      <p:sp>
        <p:nvSpPr>
          <p:cNvPr id="115" name="AutoShape 4"/>
          <p:cNvSpPr>
            <a:spLocks noChangeAspect="1" noChangeArrowheads="1" noTextEdit="1"/>
          </p:cNvSpPr>
          <p:nvPr/>
        </p:nvSpPr>
        <p:spPr bwMode="auto">
          <a:xfrm>
            <a:off x="5844301" y="1808388"/>
            <a:ext cx="918665" cy="31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6" name="Рисунок 1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185" name="TextBox 184"/>
          <p:cNvSpPr txBox="1"/>
          <p:nvPr/>
        </p:nvSpPr>
        <p:spPr>
          <a:xfrm>
            <a:off x="1020738" y="2444518"/>
            <a:ext cx="10233130" cy="68326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ЦИФРОВАЯ ТРАНСФОРМАЦИЯ ОБРАЗОВАНИЯ</a:t>
            </a:r>
            <a:endParaRPr lang="ru-RU" sz="3200" dirty="0">
              <a:solidFill>
                <a:srgbClr val="002060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0" name="Рисунок 10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128" y="206471"/>
            <a:ext cx="1309679" cy="424336"/>
          </a:xfrm>
          <a:prstGeom prst="rect">
            <a:avLst/>
          </a:prstGeom>
        </p:spPr>
      </p:pic>
      <p:pic>
        <p:nvPicPr>
          <p:cNvPr id="111" name="Рисунок 1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041" y="194745"/>
            <a:ext cx="1556316" cy="43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72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/>
        </p:nvSpPr>
        <p:spPr>
          <a:xfrm>
            <a:off x="-3051" y="1029098"/>
            <a:ext cx="12192001" cy="791464"/>
          </a:xfrm>
          <a:prstGeom prst="rect">
            <a:avLst/>
          </a:prstGeom>
          <a:solidFill>
            <a:srgbClr val="D8EBF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2" y="2084174"/>
            <a:ext cx="12195051" cy="4312508"/>
          </a:xfrm>
          <a:prstGeom prst="rect">
            <a:avLst/>
          </a:prstGeom>
          <a:solidFill>
            <a:srgbClr val="D8EBF4"/>
          </a:solidFill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51" name="Номер слайда 2"/>
          <p:cNvSpPr>
            <a:spLocks noGrp="1"/>
          </p:cNvSpPr>
          <p:nvPr>
            <p:ph type="sldNum" idx="12"/>
          </p:nvPr>
        </p:nvSpPr>
        <p:spPr>
          <a:xfrm>
            <a:off x="11312783" y="161008"/>
            <a:ext cx="719403" cy="356659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2D2B8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357718" y="1189421"/>
            <a:ext cx="9756164" cy="50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61" name="Прямая соединительная линия 60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628" y="2434048"/>
            <a:ext cx="1383956" cy="5583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764" y="2412981"/>
            <a:ext cx="2459741" cy="600457"/>
          </a:xfrm>
          <a:prstGeom prst="rect">
            <a:avLst/>
          </a:prstGeom>
        </p:spPr>
      </p:pic>
      <p:cxnSp>
        <p:nvCxnSpPr>
          <p:cNvPr id="66" name="Прямая соединительная линия 65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873319" y="352674"/>
            <a:ext cx="10029387" cy="40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Open Sans Condensed" pitchFamily="34" charset="0"/>
                <a:cs typeface="Open Sans Condensed" pitchFamily="34" charset="0"/>
              </a:rPr>
              <a:t>ГК «ПРОСВЕЩЕНИЕ» </a:t>
            </a:r>
            <a:r>
              <a:rPr lang="ru-RU" sz="2400" b="1" dirty="0" smtClean="0">
                <a:solidFill>
                  <a:srgbClr val="002060"/>
                </a:solidFill>
                <a:ea typeface="Open Sans Condensed" pitchFamily="34" charset="0"/>
                <a:cs typeface="Open Sans Condensed" pitchFamily="34" charset="0"/>
              </a:rPr>
              <a:t>–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Open Sans Condensed" pitchFamily="34" charset="0"/>
                <a:cs typeface="Open Sans Condensed" pitchFamily="34" charset="0"/>
              </a:rPr>
              <a:t>ПАРТНЁР ДЛЯ ГОСУДАРСТВА И БИЗНЕСА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895322" y="1085439"/>
            <a:ext cx="845202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ГК «ПРОСВЕЩЕНИЕ»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– ПОСТАВЩИК КАЧЕСТВЕННОГО, ВЕРИФИЦИРОВАННОГО ЦИФРОВОГО КОНТЕНТА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-3051" y="1029097"/>
            <a:ext cx="1753613" cy="791465"/>
          </a:xfrm>
          <a:prstGeom prst="rect">
            <a:avLst/>
          </a:prstGeom>
          <a:solidFill>
            <a:srgbClr val="40A7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44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Прямоугольник 89"/>
          <p:cNvSpPr/>
          <p:nvPr/>
        </p:nvSpPr>
        <p:spPr>
          <a:xfrm>
            <a:off x="-3051" y="1029098"/>
            <a:ext cx="12192001" cy="791464"/>
          </a:xfrm>
          <a:prstGeom prst="rect">
            <a:avLst/>
          </a:prstGeom>
          <a:solidFill>
            <a:srgbClr val="D8EBF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82" name="Рисунок 8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332" y="2093084"/>
            <a:ext cx="12166668" cy="388551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3085"/>
            <a:ext cx="11656541" cy="38855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381928" y="5711552"/>
            <a:ext cx="25015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Open Sans" pitchFamily="34" charset="0"/>
                <a:ea typeface="Open Sans" pitchFamily="34" charset="0"/>
                <a:cs typeface="Open Sans" pitchFamily="34" charset="0"/>
                <a:hlinkClick r:id="rId4"/>
              </a:rPr>
              <a:t>https://</a:t>
            </a:r>
            <a:r>
              <a:rPr lang="en-US" sz="1600" b="1" dirty="0">
                <a:latin typeface="Open Sans" pitchFamily="34" charset="0"/>
                <a:ea typeface="Open Sans" pitchFamily="34" charset="0"/>
                <a:cs typeface="Open Sans" pitchFamily="34" charset="0"/>
                <a:hlinkClick r:id="rId4"/>
              </a:rPr>
              <a:t>media.prosv.ru</a:t>
            </a:r>
            <a:r>
              <a:rPr lang="en-US" sz="1600" dirty="0">
                <a:latin typeface="Open Sans" pitchFamily="34" charset="0"/>
                <a:ea typeface="Open Sans" pitchFamily="34" charset="0"/>
                <a:cs typeface="Open Sans" pitchFamily="34" charset="0"/>
                <a:hlinkClick r:id="rId4"/>
              </a:rPr>
              <a:t>/</a:t>
            </a:r>
            <a:endParaRPr lang="ru-RU" sz="16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909" y="4734597"/>
            <a:ext cx="611698" cy="682439"/>
          </a:xfrm>
          <a:prstGeom prst="rect">
            <a:avLst/>
          </a:prstGeom>
        </p:spPr>
      </p:pic>
      <p:sp>
        <p:nvSpPr>
          <p:cNvPr id="61" name="Номер слайда 2"/>
          <p:cNvSpPr>
            <a:spLocks noGrp="1"/>
          </p:cNvSpPr>
          <p:nvPr>
            <p:ph type="sldNum" idx="12"/>
          </p:nvPr>
        </p:nvSpPr>
        <p:spPr>
          <a:xfrm>
            <a:off x="11312783" y="161008"/>
            <a:ext cx="719403" cy="356659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2D2B8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Группа 64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66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80" name="Прямая соединительная линия 79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874059" y="271159"/>
            <a:ext cx="10029387" cy="40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Open Sans Condensed" pitchFamily="34" charset="0"/>
                <a:cs typeface="Open Sans Condensed" pitchFamily="34" charset="0"/>
              </a:rPr>
              <a:t>ГК «ПРОСВЕЩЕНИЕ» </a:t>
            </a:r>
            <a:r>
              <a:rPr lang="ru-RU" sz="2400" b="1" dirty="0" smtClean="0">
                <a:solidFill>
                  <a:srgbClr val="002060"/>
                </a:solidFill>
                <a:ea typeface="Open Sans Condensed" pitchFamily="34" charset="0"/>
                <a:cs typeface="Open Sans Condensed" pitchFamily="34" charset="0"/>
              </a:rPr>
              <a:t>– 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Open Sans Condensed" pitchFamily="34" charset="0"/>
                <a:cs typeface="Open Sans Condensed" pitchFamily="34" charset="0"/>
              </a:rPr>
              <a:t>ПАРТНЁР ДЛЯ ГОСУДАРСТВА И БИЗНЕСА</a:t>
            </a:r>
            <a:endParaRPr kumimoji="0" lang="ru-RU" sz="24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895322" y="1083483"/>
            <a:ext cx="845202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МЕДИАТЕКА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– ИНСТРУМЕНТЫ ДЛЯ 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lvl="0">
              <a:lnSpc>
                <a:spcPct val="120000"/>
              </a:lnSpc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ДИСТАНЦИОННОГО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ОБУЧЕНИЯ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-3051" y="1029097"/>
            <a:ext cx="1753613" cy="791465"/>
          </a:xfrm>
          <a:prstGeom prst="rect">
            <a:avLst/>
          </a:prstGeom>
          <a:solidFill>
            <a:srgbClr val="40A7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65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80" y="1263535"/>
            <a:ext cx="11113289" cy="52567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42" y="79075"/>
            <a:ext cx="11182696" cy="118446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6C30FC-355D-4C32-9D71-4E97CB93CC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3" r="12783"/>
          <a:stretch>
            <a:fillRect/>
          </a:stretch>
        </p:blipFill>
        <p:spPr>
          <a:xfrm>
            <a:off x="2681147" y="4881913"/>
            <a:ext cx="849600" cy="848988"/>
          </a:xfrm>
          <a:custGeom>
            <a:avLst/>
            <a:gdLst>
              <a:gd name="connsiteX0" fmla="*/ 0 w 2203704"/>
              <a:gd name="connsiteY0" fmla="*/ 0 h 2203704"/>
              <a:gd name="connsiteX1" fmla="*/ 2203704 w 2203704"/>
              <a:gd name="connsiteY1" fmla="*/ 0 h 2203704"/>
              <a:gd name="connsiteX2" fmla="*/ 2203704 w 2203704"/>
              <a:gd name="connsiteY2" fmla="*/ 2203704 h 2203704"/>
              <a:gd name="connsiteX3" fmla="*/ 0 w 2203704"/>
              <a:gd name="connsiteY3" fmla="*/ 2203704 h 2203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3704" h="2203704">
                <a:moveTo>
                  <a:pt x="0" y="0"/>
                </a:moveTo>
                <a:lnTo>
                  <a:pt x="2203704" y="0"/>
                </a:lnTo>
                <a:lnTo>
                  <a:pt x="2203704" y="2203704"/>
                </a:lnTo>
                <a:lnTo>
                  <a:pt x="0" y="22037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8475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Прямоугольник 71"/>
          <p:cNvSpPr/>
          <p:nvPr/>
        </p:nvSpPr>
        <p:spPr>
          <a:xfrm>
            <a:off x="1762431" y="1040349"/>
            <a:ext cx="10426518" cy="791464"/>
          </a:xfrm>
          <a:prstGeom prst="rect">
            <a:avLst/>
          </a:prstGeom>
          <a:solidFill>
            <a:srgbClr val="D8EBF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" y="6790921"/>
            <a:ext cx="12192000" cy="97559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1873319" y="352674"/>
            <a:ext cx="10029387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5000"/>
              </a:lnSpc>
              <a:defRPr/>
            </a:pPr>
            <a:r>
              <a:rPr lang="ru-RU" b="1" dirty="0" smtClean="0">
                <a:solidFill>
                  <a:srgbClr val="2D2B8D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Онлайн сообщество для учителей</a:t>
            </a:r>
            <a:r>
              <a:rPr lang="en-US" b="1" dirty="0" smtClean="0">
                <a:solidFill>
                  <a:srgbClr val="2D2B8D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 -</a:t>
            </a:r>
            <a:r>
              <a:rPr lang="ru-RU" b="1" dirty="0" smtClean="0">
                <a:solidFill>
                  <a:srgbClr val="2D2B8D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 Учитель.</a:t>
            </a:r>
            <a:r>
              <a:rPr lang="en-US" b="1" dirty="0" smtClean="0">
                <a:solidFill>
                  <a:srgbClr val="2D2B8D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CLUB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48" name="Номер слайда 2"/>
          <p:cNvSpPr>
            <a:spLocks noGrp="1"/>
          </p:cNvSpPr>
          <p:nvPr>
            <p:ph type="sldNum" idx="12"/>
          </p:nvPr>
        </p:nvSpPr>
        <p:spPr>
          <a:xfrm>
            <a:off x="11312783" y="161008"/>
            <a:ext cx="719403" cy="356659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600" b="0" i="0" u="none" strike="noStrike" kern="1200" cap="none" spc="0" normalizeH="0" baseline="0" noProof="0">
                <a:ln>
                  <a:noFill/>
                </a:ln>
                <a:solidFill>
                  <a:srgbClr val="2D2B8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" sz="1600" b="0" i="0" u="none" strike="noStrike" kern="1200" cap="none" spc="0" normalizeH="0" baseline="0" noProof="0" dirty="0">
              <a:ln>
                <a:noFill/>
              </a:ln>
              <a:solidFill>
                <a:srgbClr val="2D2B8D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11475981" y="589185"/>
            <a:ext cx="713877" cy="1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52"/>
          <p:cNvGrpSpPr/>
          <p:nvPr/>
        </p:nvGrpSpPr>
        <p:grpSpPr>
          <a:xfrm>
            <a:off x="240697" y="194745"/>
            <a:ext cx="1268960" cy="438775"/>
            <a:chOff x="254665" y="195486"/>
            <a:chExt cx="951720" cy="329081"/>
          </a:xfrm>
        </p:grpSpPr>
        <p:sp>
          <p:nvSpPr>
            <p:cNvPr id="54" name="Freeform 6">
              <a:extLst>
                <a:ext uri="{FF2B5EF4-FFF2-40B4-BE49-F238E27FC236}">
                  <a16:creationId xmlns:a16="http://schemas.microsoft.com/office/drawing/2014/main" id="{8EF519E2-E53C-4D9E-B400-08D67129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99" y="350101"/>
              <a:ext cx="362510" cy="20894"/>
            </a:xfrm>
            <a:custGeom>
              <a:avLst/>
              <a:gdLst/>
              <a:ahLst/>
              <a:cxnLst>
                <a:cxn ang="0">
                  <a:pos x="1505" y="0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1509" y="84"/>
                </a:cxn>
                <a:cxn ang="0">
                  <a:pos x="1505" y="0"/>
                </a:cxn>
              </a:cxnLst>
              <a:rect l="0" t="0" r="r" b="b"/>
              <a:pathLst>
                <a:path w="1509" h="84">
                  <a:moveTo>
                    <a:pt x="150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509" y="84"/>
                  </a:lnTo>
                  <a:lnTo>
                    <a:pt x="1505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7">
              <a:extLst>
                <a:ext uri="{FF2B5EF4-FFF2-40B4-BE49-F238E27FC236}">
                  <a16:creationId xmlns:a16="http://schemas.microsoft.com/office/drawing/2014/main" id="{EB5A74A1-76B1-403A-8FB8-3FBCC4A7F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96" y="350101"/>
              <a:ext cx="362510" cy="20894"/>
            </a:xfrm>
            <a:custGeom>
              <a:avLst/>
              <a:gdLst/>
              <a:ahLst/>
              <a:cxnLst>
                <a:cxn ang="0">
                  <a:pos x="1510" y="0"/>
                </a:cxn>
                <a:cxn ang="0">
                  <a:pos x="9" y="0"/>
                </a:cxn>
                <a:cxn ang="0">
                  <a:pos x="0" y="84"/>
                </a:cxn>
                <a:cxn ang="0">
                  <a:pos x="1510" y="84"/>
                </a:cxn>
                <a:cxn ang="0">
                  <a:pos x="1510" y="0"/>
                </a:cxn>
              </a:cxnLst>
              <a:rect l="0" t="0" r="r" b="b"/>
              <a:pathLst>
                <a:path w="1510" h="84">
                  <a:moveTo>
                    <a:pt x="1510" y="0"/>
                  </a:moveTo>
                  <a:lnTo>
                    <a:pt x="9" y="0"/>
                  </a:lnTo>
                  <a:lnTo>
                    <a:pt x="0" y="84"/>
                  </a:lnTo>
                  <a:lnTo>
                    <a:pt x="1510" y="84"/>
                  </a:lnTo>
                  <a:lnTo>
                    <a:pt x="1510" y="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8">
              <a:extLst>
                <a:ext uri="{FF2B5EF4-FFF2-40B4-BE49-F238E27FC236}">
                  <a16:creationId xmlns:a16="http://schemas.microsoft.com/office/drawing/2014/main" id="{8141FBEA-CB09-4617-90BF-6E4515E5E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65" y="425320"/>
              <a:ext cx="82532" cy="7730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8" y="309"/>
                </a:cxn>
                <a:cxn ang="0">
                  <a:pos x="148" y="292"/>
                </a:cxn>
                <a:cxn ang="0">
                  <a:pos x="106" y="283"/>
                </a:cxn>
                <a:cxn ang="0">
                  <a:pos x="106" y="30"/>
                </a:cxn>
                <a:cxn ang="0">
                  <a:pos x="232" y="30"/>
                </a:cxn>
                <a:cxn ang="0">
                  <a:pos x="232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0" y="17"/>
                </a:cxn>
              </a:cxnLst>
              <a:rect l="0" t="0" r="r" b="b"/>
              <a:pathLst>
                <a:path w="342" h="309">
                  <a:moveTo>
                    <a:pt x="0" y="17"/>
                  </a:move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8" y="309"/>
                  </a:lnTo>
                  <a:lnTo>
                    <a:pt x="148" y="292"/>
                  </a:lnTo>
                  <a:lnTo>
                    <a:pt x="106" y="283"/>
                  </a:lnTo>
                  <a:lnTo>
                    <a:pt x="106" y="30"/>
                  </a:lnTo>
                  <a:lnTo>
                    <a:pt x="232" y="30"/>
                  </a:lnTo>
                  <a:lnTo>
                    <a:pt x="232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9">
              <a:extLst>
                <a:ext uri="{FF2B5EF4-FFF2-40B4-BE49-F238E27FC236}">
                  <a16:creationId xmlns:a16="http://schemas.microsoft.com/office/drawing/2014/main" id="{48B219EA-8104-447D-9B8C-156A030698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22" y="425320"/>
              <a:ext cx="56414" cy="7730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39" y="309"/>
                </a:cxn>
                <a:cxn ang="0">
                  <a:pos x="156" y="309"/>
                </a:cxn>
                <a:cxn ang="0">
                  <a:pos x="156" y="292"/>
                </a:cxn>
                <a:cxn ang="0">
                  <a:pos x="139" y="288"/>
                </a:cxn>
                <a:cxn ang="0">
                  <a:pos x="101" y="283"/>
                </a:cxn>
                <a:cxn ang="0">
                  <a:pos x="101" y="178"/>
                </a:cxn>
                <a:cxn ang="0">
                  <a:pos x="127" y="178"/>
                </a:cxn>
                <a:cxn ang="0">
                  <a:pos x="139" y="178"/>
                </a:cxn>
                <a:cxn ang="0">
                  <a:pos x="236" y="81"/>
                </a:cxn>
                <a:cxn ang="0">
                  <a:pos x="148" y="0"/>
                </a:cxn>
                <a:cxn ang="0">
                  <a:pos x="139" y="161"/>
                </a:cxn>
                <a:cxn ang="0">
                  <a:pos x="139" y="161"/>
                </a:cxn>
                <a:cxn ang="0">
                  <a:pos x="118" y="161"/>
                </a:cxn>
                <a:cxn ang="0">
                  <a:pos x="101" y="161"/>
                </a:cxn>
                <a:cxn ang="0">
                  <a:pos x="101" y="21"/>
                </a:cxn>
                <a:cxn ang="0">
                  <a:pos x="118" y="21"/>
                </a:cxn>
                <a:cxn ang="0">
                  <a:pos x="139" y="26"/>
                </a:cxn>
                <a:cxn ang="0">
                  <a:pos x="173" y="93"/>
                </a:cxn>
                <a:cxn ang="0">
                  <a:pos x="139" y="161"/>
                </a:cxn>
              </a:cxnLst>
              <a:rect l="0" t="0" r="r" b="b"/>
              <a:pathLst>
                <a:path w="236" h="309">
                  <a:moveTo>
                    <a:pt x="148" y="0"/>
                  </a:moveTo>
                  <a:lnTo>
                    <a:pt x="139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39" y="309"/>
                  </a:lnTo>
                  <a:lnTo>
                    <a:pt x="156" y="309"/>
                  </a:lnTo>
                  <a:lnTo>
                    <a:pt x="156" y="292"/>
                  </a:lnTo>
                  <a:lnTo>
                    <a:pt x="139" y="288"/>
                  </a:lnTo>
                  <a:lnTo>
                    <a:pt x="101" y="283"/>
                  </a:lnTo>
                  <a:lnTo>
                    <a:pt x="101" y="178"/>
                  </a:lnTo>
                  <a:lnTo>
                    <a:pt x="127" y="178"/>
                  </a:lnTo>
                  <a:lnTo>
                    <a:pt x="139" y="178"/>
                  </a:lnTo>
                  <a:cubicBezTo>
                    <a:pt x="203" y="174"/>
                    <a:pt x="236" y="144"/>
                    <a:pt x="236" y="81"/>
                  </a:cubicBezTo>
                  <a:cubicBezTo>
                    <a:pt x="236" y="26"/>
                    <a:pt x="198" y="0"/>
                    <a:pt x="148" y="0"/>
                  </a:cubicBezTo>
                  <a:close/>
                  <a:moveTo>
                    <a:pt x="139" y="161"/>
                  </a:moveTo>
                  <a:lnTo>
                    <a:pt x="139" y="161"/>
                  </a:lnTo>
                  <a:lnTo>
                    <a:pt x="118" y="161"/>
                  </a:lnTo>
                  <a:lnTo>
                    <a:pt x="101" y="161"/>
                  </a:lnTo>
                  <a:lnTo>
                    <a:pt x="101" y="21"/>
                  </a:lnTo>
                  <a:lnTo>
                    <a:pt x="118" y="21"/>
                  </a:lnTo>
                  <a:cubicBezTo>
                    <a:pt x="122" y="21"/>
                    <a:pt x="131" y="21"/>
                    <a:pt x="139" y="26"/>
                  </a:cubicBezTo>
                  <a:cubicBezTo>
                    <a:pt x="156" y="30"/>
                    <a:pt x="173" y="51"/>
                    <a:pt x="173" y="93"/>
                  </a:cubicBezTo>
                  <a:cubicBezTo>
                    <a:pt x="173" y="123"/>
                    <a:pt x="165" y="152"/>
                    <a:pt x="139" y="161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71F453EE-6CA0-49B2-BA17-C90BA53D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906" y="424275"/>
              <a:ext cx="76263" cy="7939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156" y="317"/>
                </a:cxn>
                <a:cxn ang="0">
                  <a:pos x="160" y="317"/>
                </a:cxn>
                <a:cxn ang="0">
                  <a:pos x="317" y="156"/>
                </a:cxn>
                <a:cxn ang="0">
                  <a:pos x="160" y="0"/>
                </a:cxn>
                <a:cxn ang="0">
                  <a:pos x="160" y="300"/>
                </a:cxn>
                <a:cxn ang="0">
                  <a:pos x="160" y="300"/>
                </a:cxn>
                <a:cxn ang="0">
                  <a:pos x="156" y="300"/>
                </a:cxn>
                <a:cxn ang="0">
                  <a:pos x="72" y="148"/>
                </a:cxn>
                <a:cxn ang="0">
                  <a:pos x="156" y="17"/>
                </a:cxn>
                <a:cxn ang="0">
                  <a:pos x="245" y="169"/>
                </a:cxn>
                <a:cxn ang="0">
                  <a:pos x="160" y="300"/>
                </a:cxn>
              </a:cxnLst>
              <a:rect l="0" t="0" r="r" b="b"/>
              <a:pathLst>
                <a:path w="317" h="317">
                  <a:moveTo>
                    <a:pt x="160" y="0"/>
                  </a:moveTo>
                  <a:lnTo>
                    <a:pt x="156" y="0"/>
                  </a:lnTo>
                  <a:cubicBezTo>
                    <a:pt x="55" y="0"/>
                    <a:pt x="0" y="55"/>
                    <a:pt x="0" y="156"/>
                  </a:cubicBezTo>
                  <a:cubicBezTo>
                    <a:pt x="0" y="262"/>
                    <a:pt x="55" y="317"/>
                    <a:pt x="156" y="317"/>
                  </a:cubicBezTo>
                  <a:lnTo>
                    <a:pt x="160" y="317"/>
                  </a:lnTo>
                  <a:cubicBezTo>
                    <a:pt x="258" y="317"/>
                    <a:pt x="317" y="262"/>
                    <a:pt x="317" y="156"/>
                  </a:cubicBezTo>
                  <a:cubicBezTo>
                    <a:pt x="317" y="55"/>
                    <a:pt x="262" y="0"/>
                    <a:pt x="160" y="0"/>
                  </a:cubicBezTo>
                  <a:close/>
                  <a:moveTo>
                    <a:pt x="160" y="300"/>
                  </a:moveTo>
                  <a:lnTo>
                    <a:pt x="160" y="300"/>
                  </a:lnTo>
                  <a:lnTo>
                    <a:pt x="156" y="300"/>
                  </a:lnTo>
                  <a:cubicBezTo>
                    <a:pt x="110" y="296"/>
                    <a:pt x="72" y="258"/>
                    <a:pt x="72" y="148"/>
                  </a:cubicBezTo>
                  <a:cubicBezTo>
                    <a:pt x="72" y="55"/>
                    <a:pt x="106" y="21"/>
                    <a:pt x="156" y="17"/>
                  </a:cubicBezTo>
                  <a:cubicBezTo>
                    <a:pt x="207" y="21"/>
                    <a:pt x="245" y="63"/>
                    <a:pt x="245" y="169"/>
                  </a:cubicBezTo>
                  <a:cubicBezTo>
                    <a:pt x="245" y="232"/>
                    <a:pt x="220" y="300"/>
                    <a:pt x="160" y="300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id="{4B9A3C2E-DDB2-405E-8DC4-3D9B93F9F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29" y="424275"/>
              <a:ext cx="69994" cy="79397"/>
            </a:xfrm>
            <a:custGeom>
              <a:avLst/>
              <a:gdLst/>
              <a:ahLst/>
              <a:cxnLst>
                <a:cxn ang="0">
                  <a:pos x="190" y="296"/>
                </a:cxn>
                <a:cxn ang="0">
                  <a:pos x="72" y="156"/>
                </a:cxn>
                <a:cxn ang="0">
                  <a:pos x="173" y="21"/>
                </a:cxn>
                <a:cxn ang="0">
                  <a:pos x="266" y="101"/>
                </a:cxn>
                <a:cxn ang="0">
                  <a:pos x="283" y="101"/>
                </a:cxn>
                <a:cxn ang="0">
                  <a:pos x="283" y="17"/>
                </a:cxn>
                <a:cxn ang="0">
                  <a:pos x="262" y="17"/>
                </a:cxn>
                <a:cxn ang="0">
                  <a:pos x="165" y="0"/>
                </a:cxn>
                <a:cxn ang="0">
                  <a:pos x="0" y="152"/>
                </a:cxn>
                <a:cxn ang="0">
                  <a:pos x="165" y="317"/>
                </a:cxn>
                <a:cxn ang="0">
                  <a:pos x="292" y="287"/>
                </a:cxn>
                <a:cxn ang="0">
                  <a:pos x="292" y="241"/>
                </a:cxn>
                <a:cxn ang="0">
                  <a:pos x="283" y="241"/>
                </a:cxn>
                <a:cxn ang="0">
                  <a:pos x="190" y="296"/>
                </a:cxn>
              </a:cxnLst>
              <a:rect l="0" t="0" r="r" b="b"/>
              <a:pathLst>
                <a:path w="292" h="317">
                  <a:moveTo>
                    <a:pt x="190" y="296"/>
                  </a:moveTo>
                  <a:cubicBezTo>
                    <a:pt x="114" y="296"/>
                    <a:pt x="72" y="224"/>
                    <a:pt x="72" y="156"/>
                  </a:cubicBezTo>
                  <a:cubicBezTo>
                    <a:pt x="72" y="80"/>
                    <a:pt x="110" y="21"/>
                    <a:pt x="173" y="21"/>
                  </a:cubicBezTo>
                  <a:cubicBezTo>
                    <a:pt x="224" y="21"/>
                    <a:pt x="258" y="51"/>
                    <a:pt x="266" y="101"/>
                  </a:cubicBezTo>
                  <a:lnTo>
                    <a:pt x="283" y="101"/>
                  </a:lnTo>
                  <a:lnTo>
                    <a:pt x="283" y="17"/>
                  </a:lnTo>
                  <a:lnTo>
                    <a:pt x="262" y="17"/>
                  </a:lnTo>
                  <a:cubicBezTo>
                    <a:pt x="233" y="8"/>
                    <a:pt x="199" y="0"/>
                    <a:pt x="165" y="0"/>
                  </a:cubicBezTo>
                  <a:cubicBezTo>
                    <a:pt x="76" y="0"/>
                    <a:pt x="0" y="47"/>
                    <a:pt x="0" y="152"/>
                  </a:cubicBezTo>
                  <a:cubicBezTo>
                    <a:pt x="0" y="254"/>
                    <a:pt x="68" y="317"/>
                    <a:pt x="165" y="317"/>
                  </a:cubicBezTo>
                  <a:cubicBezTo>
                    <a:pt x="237" y="317"/>
                    <a:pt x="262" y="300"/>
                    <a:pt x="292" y="287"/>
                  </a:cubicBezTo>
                  <a:lnTo>
                    <a:pt x="292" y="241"/>
                  </a:lnTo>
                  <a:lnTo>
                    <a:pt x="283" y="241"/>
                  </a:lnTo>
                  <a:cubicBezTo>
                    <a:pt x="271" y="279"/>
                    <a:pt x="228" y="296"/>
                    <a:pt x="190" y="296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id="{97B13DAB-6D92-4ADF-AEAD-3ABF38B5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95" y="425320"/>
              <a:ext cx="60593" cy="77308"/>
            </a:xfrm>
            <a:custGeom>
              <a:avLst/>
              <a:gdLst/>
              <a:ahLst/>
              <a:cxnLst>
                <a:cxn ang="0">
                  <a:pos x="174" y="148"/>
                </a:cxn>
                <a:cxn ang="0">
                  <a:pos x="174" y="144"/>
                </a:cxn>
                <a:cxn ang="0">
                  <a:pos x="241" y="72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40" y="309"/>
                </a:cxn>
                <a:cxn ang="0">
                  <a:pos x="148" y="309"/>
                </a:cxn>
                <a:cxn ang="0">
                  <a:pos x="254" y="228"/>
                </a:cxn>
                <a:cxn ang="0">
                  <a:pos x="174" y="148"/>
                </a:cxn>
                <a:cxn ang="0">
                  <a:pos x="102" y="21"/>
                </a:cxn>
                <a:cxn ang="0">
                  <a:pos x="102" y="21"/>
                </a:cxn>
                <a:cxn ang="0">
                  <a:pos x="140" y="26"/>
                </a:cxn>
                <a:cxn ang="0">
                  <a:pos x="174" y="81"/>
                </a:cxn>
                <a:cxn ang="0">
                  <a:pos x="140" y="136"/>
                </a:cxn>
                <a:cxn ang="0">
                  <a:pos x="127" y="140"/>
                </a:cxn>
                <a:cxn ang="0">
                  <a:pos x="102" y="140"/>
                </a:cxn>
                <a:cxn ang="0">
                  <a:pos x="102" y="21"/>
                </a:cxn>
                <a:cxn ang="0">
                  <a:pos x="140" y="288"/>
                </a:cxn>
                <a:cxn ang="0">
                  <a:pos x="140" y="288"/>
                </a:cxn>
                <a:cxn ang="0">
                  <a:pos x="102" y="271"/>
                </a:cxn>
                <a:cxn ang="0">
                  <a:pos x="102" y="157"/>
                </a:cxn>
                <a:cxn ang="0">
                  <a:pos x="127" y="157"/>
                </a:cxn>
                <a:cxn ang="0">
                  <a:pos x="140" y="157"/>
                </a:cxn>
                <a:cxn ang="0">
                  <a:pos x="190" y="228"/>
                </a:cxn>
                <a:cxn ang="0">
                  <a:pos x="140" y="288"/>
                </a:cxn>
              </a:cxnLst>
              <a:rect l="0" t="0" r="r" b="b"/>
              <a:pathLst>
                <a:path w="254" h="309">
                  <a:moveTo>
                    <a:pt x="174" y="148"/>
                  </a:moveTo>
                  <a:lnTo>
                    <a:pt x="174" y="144"/>
                  </a:lnTo>
                  <a:cubicBezTo>
                    <a:pt x="212" y="136"/>
                    <a:pt x="241" y="110"/>
                    <a:pt x="241" y="72"/>
                  </a:cubicBezTo>
                  <a:cubicBezTo>
                    <a:pt x="241" y="21"/>
                    <a:pt x="199" y="0"/>
                    <a:pt x="140" y="0"/>
                  </a:cubicBez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40" y="309"/>
                  </a:lnTo>
                  <a:lnTo>
                    <a:pt x="148" y="309"/>
                  </a:lnTo>
                  <a:cubicBezTo>
                    <a:pt x="207" y="309"/>
                    <a:pt x="254" y="279"/>
                    <a:pt x="254" y="228"/>
                  </a:cubicBezTo>
                  <a:cubicBezTo>
                    <a:pt x="254" y="174"/>
                    <a:pt x="224" y="152"/>
                    <a:pt x="174" y="148"/>
                  </a:cubicBezTo>
                  <a:close/>
                  <a:moveTo>
                    <a:pt x="102" y="21"/>
                  </a:moveTo>
                  <a:lnTo>
                    <a:pt x="102" y="21"/>
                  </a:lnTo>
                  <a:cubicBezTo>
                    <a:pt x="114" y="21"/>
                    <a:pt x="127" y="21"/>
                    <a:pt x="140" y="26"/>
                  </a:cubicBezTo>
                  <a:cubicBezTo>
                    <a:pt x="161" y="30"/>
                    <a:pt x="174" y="47"/>
                    <a:pt x="174" y="81"/>
                  </a:cubicBezTo>
                  <a:cubicBezTo>
                    <a:pt x="174" y="106"/>
                    <a:pt x="165" y="131"/>
                    <a:pt x="140" y="136"/>
                  </a:cubicBezTo>
                  <a:cubicBezTo>
                    <a:pt x="135" y="136"/>
                    <a:pt x="131" y="140"/>
                    <a:pt x="127" y="140"/>
                  </a:cubicBezTo>
                  <a:lnTo>
                    <a:pt x="102" y="140"/>
                  </a:lnTo>
                  <a:lnTo>
                    <a:pt x="102" y="21"/>
                  </a:lnTo>
                  <a:close/>
                  <a:moveTo>
                    <a:pt x="140" y="288"/>
                  </a:moveTo>
                  <a:lnTo>
                    <a:pt x="140" y="288"/>
                  </a:lnTo>
                  <a:cubicBezTo>
                    <a:pt x="123" y="288"/>
                    <a:pt x="110" y="279"/>
                    <a:pt x="102" y="271"/>
                  </a:cubicBezTo>
                  <a:lnTo>
                    <a:pt x="102" y="157"/>
                  </a:lnTo>
                  <a:lnTo>
                    <a:pt x="127" y="157"/>
                  </a:lnTo>
                  <a:lnTo>
                    <a:pt x="140" y="157"/>
                  </a:lnTo>
                  <a:cubicBezTo>
                    <a:pt x="174" y="165"/>
                    <a:pt x="190" y="190"/>
                    <a:pt x="190" y="228"/>
                  </a:cubicBezTo>
                  <a:cubicBezTo>
                    <a:pt x="190" y="262"/>
                    <a:pt x="174" y="288"/>
                    <a:pt x="140" y="288"/>
                  </a:cubicBez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997E18B7-E2E3-4FFE-A91F-0CD5422C7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47" y="425320"/>
              <a:ext cx="56414" cy="77308"/>
            </a:xfrm>
            <a:custGeom>
              <a:avLst/>
              <a:gdLst/>
              <a:ahLst/>
              <a:cxnLst>
                <a:cxn ang="0">
                  <a:pos x="199" y="279"/>
                </a:cxn>
                <a:cxn ang="0">
                  <a:pos x="101" y="279"/>
                </a:cxn>
                <a:cxn ang="0">
                  <a:pos x="101" y="157"/>
                </a:cxn>
                <a:cxn ang="0">
                  <a:pos x="156" y="157"/>
                </a:cxn>
                <a:cxn ang="0">
                  <a:pos x="169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69" y="93"/>
                </a:cxn>
                <a:cxn ang="0">
                  <a:pos x="156" y="136"/>
                </a:cxn>
                <a:cxn ang="0">
                  <a:pos x="101" y="136"/>
                </a:cxn>
                <a:cxn ang="0">
                  <a:pos x="101" y="30"/>
                </a:cxn>
                <a:cxn ang="0">
                  <a:pos x="194" y="30"/>
                </a:cxn>
                <a:cxn ang="0">
                  <a:pos x="207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203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4" y="309"/>
                </a:cxn>
                <a:cxn ang="0">
                  <a:pos x="237" y="220"/>
                </a:cxn>
                <a:cxn ang="0">
                  <a:pos x="220" y="220"/>
                </a:cxn>
                <a:cxn ang="0">
                  <a:pos x="199" y="279"/>
                </a:cxn>
              </a:cxnLst>
              <a:rect l="0" t="0" r="r" b="b"/>
              <a:pathLst>
                <a:path w="237" h="309">
                  <a:moveTo>
                    <a:pt x="199" y="279"/>
                  </a:moveTo>
                  <a:lnTo>
                    <a:pt x="101" y="279"/>
                  </a:lnTo>
                  <a:lnTo>
                    <a:pt x="101" y="157"/>
                  </a:lnTo>
                  <a:lnTo>
                    <a:pt x="156" y="157"/>
                  </a:lnTo>
                  <a:lnTo>
                    <a:pt x="169" y="199"/>
                  </a:lnTo>
                  <a:lnTo>
                    <a:pt x="186" y="199"/>
                  </a:lnTo>
                  <a:cubicBezTo>
                    <a:pt x="182" y="182"/>
                    <a:pt x="182" y="165"/>
                    <a:pt x="182" y="144"/>
                  </a:cubicBezTo>
                  <a:cubicBezTo>
                    <a:pt x="182" y="127"/>
                    <a:pt x="182" y="110"/>
                    <a:pt x="186" y="93"/>
                  </a:cubicBezTo>
                  <a:lnTo>
                    <a:pt x="169" y="93"/>
                  </a:lnTo>
                  <a:lnTo>
                    <a:pt x="156" y="136"/>
                  </a:lnTo>
                  <a:lnTo>
                    <a:pt x="101" y="136"/>
                  </a:lnTo>
                  <a:lnTo>
                    <a:pt x="101" y="30"/>
                  </a:lnTo>
                  <a:lnTo>
                    <a:pt x="194" y="30"/>
                  </a:lnTo>
                  <a:lnTo>
                    <a:pt x="207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20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4" y="309"/>
                  </a:lnTo>
                  <a:lnTo>
                    <a:pt x="237" y="220"/>
                  </a:lnTo>
                  <a:lnTo>
                    <a:pt x="220" y="220"/>
                  </a:lnTo>
                  <a:lnTo>
                    <a:pt x="199" y="279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id="{1900BEDA-4FCF-4C01-9C4F-53AF1517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31" y="425320"/>
              <a:ext cx="119096" cy="99247"/>
            </a:xfrm>
            <a:custGeom>
              <a:avLst/>
              <a:gdLst/>
              <a:ahLst/>
              <a:cxnLst>
                <a:cxn ang="0">
                  <a:pos x="444" y="26"/>
                </a:cxn>
                <a:cxn ang="0">
                  <a:pos x="490" y="17"/>
                </a:cxn>
                <a:cxn ang="0">
                  <a:pos x="490" y="0"/>
                </a:cxn>
                <a:cxn ang="0">
                  <a:pos x="338" y="0"/>
                </a:cxn>
                <a:cxn ang="0">
                  <a:pos x="338" y="17"/>
                </a:cxn>
                <a:cxn ang="0">
                  <a:pos x="380" y="26"/>
                </a:cxn>
                <a:cxn ang="0">
                  <a:pos x="380" y="283"/>
                </a:cxn>
                <a:cxn ang="0">
                  <a:pos x="275" y="283"/>
                </a:cxn>
                <a:cxn ang="0">
                  <a:pos x="275" y="26"/>
                </a:cxn>
                <a:cxn ang="0">
                  <a:pos x="317" y="17"/>
                </a:cxn>
                <a:cxn ang="0">
                  <a:pos x="317" y="0"/>
                </a:cxn>
                <a:cxn ang="0">
                  <a:pos x="169" y="0"/>
                </a:cxn>
                <a:cxn ang="0">
                  <a:pos x="169" y="17"/>
                </a:cxn>
                <a:cxn ang="0">
                  <a:pos x="211" y="26"/>
                </a:cxn>
                <a:cxn ang="0">
                  <a:pos x="211" y="283"/>
                </a:cxn>
                <a:cxn ang="0">
                  <a:pos x="106" y="283"/>
                </a:cxn>
                <a:cxn ang="0">
                  <a:pos x="106" y="26"/>
                </a:cxn>
                <a:cxn ang="0">
                  <a:pos x="148" y="17"/>
                </a:cxn>
                <a:cxn ang="0">
                  <a:pos x="14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457" y="309"/>
                </a:cxn>
                <a:cxn ang="0">
                  <a:pos x="457" y="398"/>
                </a:cxn>
                <a:cxn ang="0">
                  <a:pos x="474" y="398"/>
                </a:cxn>
                <a:cxn ang="0">
                  <a:pos x="495" y="283"/>
                </a:cxn>
                <a:cxn ang="0">
                  <a:pos x="444" y="283"/>
                </a:cxn>
                <a:cxn ang="0">
                  <a:pos x="444" y="26"/>
                </a:cxn>
              </a:cxnLst>
              <a:rect l="0" t="0" r="r" b="b"/>
              <a:pathLst>
                <a:path w="495" h="398">
                  <a:moveTo>
                    <a:pt x="444" y="26"/>
                  </a:moveTo>
                  <a:lnTo>
                    <a:pt x="490" y="17"/>
                  </a:lnTo>
                  <a:lnTo>
                    <a:pt x="490" y="0"/>
                  </a:lnTo>
                  <a:lnTo>
                    <a:pt x="338" y="0"/>
                  </a:lnTo>
                  <a:lnTo>
                    <a:pt x="338" y="17"/>
                  </a:lnTo>
                  <a:lnTo>
                    <a:pt x="380" y="26"/>
                  </a:lnTo>
                  <a:lnTo>
                    <a:pt x="380" y="283"/>
                  </a:lnTo>
                  <a:lnTo>
                    <a:pt x="275" y="283"/>
                  </a:lnTo>
                  <a:lnTo>
                    <a:pt x="275" y="26"/>
                  </a:lnTo>
                  <a:lnTo>
                    <a:pt x="317" y="17"/>
                  </a:lnTo>
                  <a:lnTo>
                    <a:pt x="317" y="0"/>
                  </a:lnTo>
                  <a:lnTo>
                    <a:pt x="169" y="0"/>
                  </a:lnTo>
                  <a:lnTo>
                    <a:pt x="169" y="17"/>
                  </a:lnTo>
                  <a:lnTo>
                    <a:pt x="211" y="26"/>
                  </a:lnTo>
                  <a:lnTo>
                    <a:pt x="211" y="283"/>
                  </a:lnTo>
                  <a:lnTo>
                    <a:pt x="106" y="283"/>
                  </a:lnTo>
                  <a:lnTo>
                    <a:pt x="106" y="26"/>
                  </a:lnTo>
                  <a:lnTo>
                    <a:pt x="148" y="17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57" y="309"/>
                  </a:lnTo>
                  <a:lnTo>
                    <a:pt x="457" y="398"/>
                  </a:lnTo>
                  <a:lnTo>
                    <a:pt x="474" y="398"/>
                  </a:lnTo>
                  <a:lnTo>
                    <a:pt x="495" y="283"/>
                  </a:lnTo>
                  <a:lnTo>
                    <a:pt x="444" y="283"/>
                  </a:lnTo>
                  <a:lnTo>
                    <a:pt x="444" y="26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id="{B68FD14B-335C-4043-B8A7-A776E214B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618" y="425320"/>
              <a:ext cx="57458" cy="77308"/>
            </a:xfrm>
            <a:custGeom>
              <a:avLst/>
              <a:gdLst/>
              <a:ahLst/>
              <a:cxnLst>
                <a:cxn ang="0">
                  <a:pos x="237" y="220"/>
                </a:cxn>
                <a:cxn ang="0">
                  <a:pos x="224" y="220"/>
                </a:cxn>
                <a:cxn ang="0">
                  <a:pos x="199" y="279"/>
                </a:cxn>
                <a:cxn ang="0">
                  <a:pos x="102" y="279"/>
                </a:cxn>
                <a:cxn ang="0">
                  <a:pos x="102" y="157"/>
                </a:cxn>
                <a:cxn ang="0">
                  <a:pos x="157" y="157"/>
                </a:cxn>
                <a:cxn ang="0">
                  <a:pos x="170" y="199"/>
                </a:cxn>
                <a:cxn ang="0">
                  <a:pos x="186" y="199"/>
                </a:cxn>
                <a:cxn ang="0">
                  <a:pos x="182" y="144"/>
                </a:cxn>
                <a:cxn ang="0">
                  <a:pos x="186" y="93"/>
                </a:cxn>
                <a:cxn ang="0">
                  <a:pos x="174" y="93"/>
                </a:cxn>
                <a:cxn ang="0">
                  <a:pos x="157" y="136"/>
                </a:cxn>
                <a:cxn ang="0">
                  <a:pos x="102" y="136"/>
                </a:cxn>
                <a:cxn ang="0">
                  <a:pos x="102" y="30"/>
                </a:cxn>
                <a:cxn ang="0">
                  <a:pos x="195" y="30"/>
                </a:cxn>
                <a:cxn ang="0">
                  <a:pos x="208" y="81"/>
                </a:cxn>
                <a:cxn ang="0">
                  <a:pos x="224" y="81"/>
                </a:cxn>
                <a:cxn ang="0">
                  <a:pos x="220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38" y="26"/>
                </a:cxn>
                <a:cxn ang="0">
                  <a:pos x="38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37" y="220"/>
                </a:cxn>
              </a:cxnLst>
              <a:rect l="0" t="0" r="r" b="b"/>
              <a:pathLst>
                <a:path w="237" h="309">
                  <a:moveTo>
                    <a:pt x="237" y="220"/>
                  </a:moveTo>
                  <a:lnTo>
                    <a:pt x="224" y="220"/>
                  </a:lnTo>
                  <a:lnTo>
                    <a:pt x="199" y="279"/>
                  </a:lnTo>
                  <a:lnTo>
                    <a:pt x="102" y="279"/>
                  </a:lnTo>
                  <a:lnTo>
                    <a:pt x="102" y="157"/>
                  </a:lnTo>
                  <a:lnTo>
                    <a:pt x="157" y="157"/>
                  </a:lnTo>
                  <a:lnTo>
                    <a:pt x="170" y="199"/>
                  </a:lnTo>
                  <a:lnTo>
                    <a:pt x="186" y="199"/>
                  </a:lnTo>
                  <a:cubicBezTo>
                    <a:pt x="186" y="182"/>
                    <a:pt x="182" y="165"/>
                    <a:pt x="182" y="144"/>
                  </a:cubicBezTo>
                  <a:cubicBezTo>
                    <a:pt x="182" y="127"/>
                    <a:pt x="186" y="110"/>
                    <a:pt x="186" y="93"/>
                  </a:cubicBezTo>
                  <a:lnTo>
                    <a:pt x="174" y="93"/>
                  </a:lnTo>
                  <a:lnTo>
                    <a:pt x="157" y="136"/>
                  </a:lnTo>
                  <a:lnTo>
                    <a:pt x="102" y="136"/>
                  </a:lnTo>
                  <a:lnTo>
                    <a:pt x="102" y="30"/>
                  </a:lnTo>
                  <a:lnTo>
                    <a:pt x="195" y="30"/>
                  </a:lnTo>
                  <a:lnTo>
                    <a:pt x="208" y="81"/>
                  </a:lnTo>
                  <a:lnTo>
                    <a:pt x="224" y="81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8" y="26"/>
                  </a:lnTo>
                  <a:lnTo>
                    <a:pt x="38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37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16">
              <a:extLst>
                <a:ext uri="{FF2B5EF4-FFF2-40B4-BE49-F238E27FC236}">
                  <a16:creationId xmlns:a16="http://schemas.microsoft.com/office/drawing/2014/main" id="{A69810B2-AC0A-429F-BB37-B498DA7A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47" y="425320"/>
              <a:ext cx="81486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6" y="26"/>
                </a:cxn>
                <a:cxn ang="0">
                  <a:pos x="236" y="136"/>
                </a:cxn>
                <a:cxn ang="0">
                  <a:pos x="105" y="136"/>
                </a:cxn>
                <a:cxn ang="0">
                  <a:pos x="105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5" y="283"/>
                </a:cxn>
                <a:cxn ang="0">
                  <a:pos x="105" y="161"/>
                </a:cxn>
                <a:cxn ang="0">
                  <a:pos x="236" y="161"/>
                </a:cxn>
                <a:cxn ang="0">
                  <a:pos x="236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6" y="26"/>
                  </a:lnTo>
                  <a:lnTo>
                    <a:pt x="236" y="136"/>
                  </a:lnTo>
                  <a:lnTo>
                    <a:pt x="105" y="136"/>
                  </a:lnTo>
                  <a:lnTo>
                    <a:pt x="105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5" y="283"/>
                  </a:lnTo>
                  <a:lnTo>
                    <a:pt x="105" y="161"/>
                  </a:lnTo>
                  <a:lnTo>
                    <a:pt x="236" y="161"/>
                  </a:lnTo>
                  <a:lnTo>
                    <a:pt x="236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17">
              <a:extLst>
                <a:ext uri="{FF2B5EF4-FFF2-40B4-BE49-F238E27FC236}">
                  <a16:creationId xmlns:a16="http://schemas.microsoft.com/office/drawing/2014/main" id="{96FADF93-F429-4C9F-8507-C0DF6282E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15" y="425320"/>
              <a:ext cx="82532" cy="77308"/>
            </a:xfrm>
            <a:custGeom>
              <a:avLst/>
              <a:gdLst/>
              <a:ahLst/>
              <a:cxnLst>
                <a:cxn ang="0">
                  <a:pos x="190" y="17"/>
                </a:cxn>
                <a:cxn ang="0">
                  <a:pos x="237" y="26"/>
                </a:cxn>
                <a:cxn ang="0">
                  <a:pos x="237" y="30"/>
                </a:cxn>
                <a:cxn ang="0">
                  <a:pos x="106" y="237"/>
                </a:cxn>
                <a:cxn ang="0">
                  <a:pos x="106" y="26"/>
                </a:cxn>
                <a:cxn ang="0">
                  <a:pos x="152" y="17"/>
                </a:cxn>
                <a:cxn ang="0">
                  <a:pos x="152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2" y="26"/>
                </a:cxn>
                <a:cxn ang="0">
                  <a:pos x="42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152" y="309"/>
                </a:cxn>
                <a:cxn ang="0">
                  <a:pos x="152" y="292"/>
                </a:cxn>
                <a:cxn ang="0">
                  <a:pos x="106" y="283"/>
                </a:cxn>
                <a:cxn ang="0">
                  <a:pos x="106" y="279"/>
                </a:cxn>
                <a:cxn ang="0">
                  <a:pos x="237" y="72"/>
                </a:cxn>
                <a:cxn ang="0">
                  <a:pos x="237" y="283"/>
                </a:cxn>
                <a:cxn ang="0">
                  <a:pos x="190" y="292"/>
                </a:cxn>
                <a:cxn ang="0">
                  <a:pos x="190" y="309"/>
                </a:cxn>
                <a:cxn ang="0">
                  <a:pos x="342" y="309"/>
                </a:cxn>
                <a:cxn ang="0">
                  <a:pos x="342" y="292"/>
                </a:cxn>
                <a:cxn ang="0">
                  <a:pos x="300" y="283"/>
                </a:cxn>
                <a:cxn ang="0">
                  <a:pos x="300" y="26"/>
                </a:cxn>
                <a:cxn ang="0">
                  <a:pos x="342" y="17"/>
                </a:cxn>
                <a:cxn ang="0">
                  <a:pos x="342" y="0"/>
                </a:cxn>
                <a:cxn ang="0">
                  <a:pos x="190" y="0"/>
                </a:cxn>
                <a:cxn ang="0">
                  <a:pos x="190" y="17"/>
                </a:cxn>
              </a:cxnLst>
              <a:rect l="0" t="0" r="r" b="b"/>
              <a:pathLst>
                <a:path w="342" h="309">
                  <a:moveTo>
                    <a:pt x="190" y="17"/>
                  </a:moveTo>
                  <a:lnTo>
                    <a:pt x="237" y="26"/>
                  </a:lnTo>
                  <a:lnTo>
                    <a:pt x="237" y="30"/>
                  </a:lnTo>
                  <a:lnTo>
                    <a:pt x="106" y="237"/>
                  </a:lnTo>
                  <a:lnTo>
                    <a:pt x="106" y="26"/>
                  </a:lnTo>
                  <a:lnTo>
                    <a:pt x="152" y="17"/>
                  </a:lnTo>
                  <a:lnTo>
                    <a:pt x="152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2" y="26"/>
                  </a:lnTo>
                  <a:lnTo>
                    <a:pt x="42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152" y="309"/>
                  </a:lnTo>
                  <a:lnTo>
                    <a:pt x="152" y="292"/>
                  </a:lnTo>
                  <a:lnTo>
                    <a:pt x="106" y="283"/>
                  </a:lnTo>
                  <a:lnTo>
                    <a:pt x="106" y="279"/>
                  </a:lnTo>
                  <a:lnTo>
                    <a:pt x="237" y="72"/>
                  </a:lnTo>
                  <a:lnTo>
                    <a:pt x="237" y="283"/>
                  </a:lnTo>
                  <a:lnTo>
                    <a:pt x="190" y="292"/>
                  </a:lnTo>
                  <a:lnTo>
                    <a:pt x="190" y="309"/>
                  </a:lnTo>
                  <a:lnTo>
                    <a:pt x="342" y="309"/>
                  </a:lnTo>
                  <a:lnTo>
                    <a:pt x="342" y="292"/>
                  </a:lnTo>
                  <a:lnTo>
                    <a:pt x="300" y="283"/>
                  </a:lnTo>
                  <a:lnTo>
                    <a:pt x="300" y="26"/>
                  </a:lnTo>
                  <a:lnTo>
                    <a:pt x="342" y="17"/>
                  </a:lnTo>
                  <a:lnTo>
                    <a:pt x="342" y="0"/>
                  </a:lnTo>
                  <a:lnTo>
                    <a:pt x="190" y="0"/>
                  </a:lnTo>
                  <a:lnTo>
                    <a:pt x="190" y="17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 18">
              <a:extLst>
                <a:ext uri="{FF2B5EF4-FFF2-40B4-BE49-F238E27FC236}">
                  <a16:creationId xmlns:a16="http://schemas.microsoft.com/office/drawing/2014/main" id="{AF2E495F-4311-4EA5-A84C-17AC6D96A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882" y="425320"/>
              <a:ext cx="58503" cy="77308"/>
            </a:xfrm>
            <a:custGeom>
              <a:avLst/>
              <a:gdLst/>
              <a:ahLst/>
              <a:cxnLst>
                <a:cxn ang="0">
                  <a:pos x="225" y="220"/>
                </a:cxn>
                <a:cxn ang="0">
                  <a:pos x="199" y="279"/>
                </a:cxn>
                <a:cxn ang="0">
                  <a:pos x="106" y="279"/>
                </a:cxn>
                <a:cxn ang="0">
                  <a:pos x="106" y="157"/>
                </a:cxn>
                <a:cxn ang="0">
                  <a:pos x="161" y="157"/>
                </a:cxn>
                <a:cxn ang="0">
                  <a:pos x="174" y="199"/>
                </a:cxn>
                <a:cxn ang="0">
                  <a:pos x="187" y="199"/>
                </a:cxn>
                <a:cxn ang="0">
                  <a:pos x="187" y="144"/>
                </a:cxn>
                <a:cxn ang="0">
                  <a:pos x="187" y="93"/>
                </a:cxn>
                <a:cxn ang="0">
                  <a:pos x="174" y="93"/>
                </a:cxn>
                <a:cxn ang="0">
                  <a:pos x="161" y="136"/>
                </a:cxn>
                <a:cxn ang="0">
                  <a:pos x="106" y="136"/>
                </a:cxn>
                <a:cxn ang="0">
                  <a:pos x="106" y="30"/>
                </a:cxn>
                <a:cxn ang="0">
                  <a:pos x="195" y="30"/>
                </a:cxn>
                <a:cxn ang="0">
                  <a:pos x="212" y="81"/>
                </a:cxn>
                <a:cxn ang="0">
                  <a:pos x="225" y="81"/>
                </a:cxn>
                <a:cxn ang="0">
                  <a:pos x="225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3" y="26"/>
                </a:cxn>
                <a:cxn ang="0">
                  <a:pos x="43" y="283"/>
                </a:cxn>
                <a:cxn ang="0">
                  <a:pos x="0" y="292"/>
                </a:cxn>
                <a:cxn ang="0">
                  <a:pos x="0" y="309"/>
                </a:cxn>
                <a:cxn ang="0">
                  <a:pos x="229" y="309"/>
                </a:cxn>
                <a:cxn ang="0">
                  <a:pos x="241" y="220"/>
                </a:cxn>
                <a:cxn ang="0">
                  <a:pos x="225" y="220"/>
                </a:cxn>
              </a:cxnLst>
              <a:rect l="0" t="0" r="r" b="b"/>
              <a:pathLst>
                <a:path w="241" h="309">
                  <a:moveTo>
                    <a:pt x="225" y="220"/>
                  </a:moveTo>
                  <a:lnTo>
                    <a:pt x="199" y="279"/>
                  </a:lnTo>
                  <a:lnTo>
                    <a:pt x="106" y="279"/>
                  </a:lnTo>
                  <a:lnTo>
                    <a:pt x="106" y="157"/>
                  </a:lnTo>
                  <a:lnTo>
                    <a:pt x="161" y="157"/>
                  </a:lnTo>
                  <a:lnTo>
                    <a:pt x="174" y="199"/>
                  </a:lnTo>
                  <a:lnTo>
                    <a:pt x="187" y="199"/>
                  </a:lnTo>
                  <a:lnTo>
                    <a:pt x="187" y="144"/>
                  </a:lnTo>
                  <a:lnTo>
                    <a:pt x="187" y="93"/>
                  </a:lnTo>
                  <a:lnTo>
                    <a:pt x="174" y="93"/>
                  </a:lnTo>
                  <a:lnTo>
                    <a:pt x="161" y="136"/>
                  </a:lnTo>
                  <a:lnTo>
                    <a:pt x="106" y="136"/>
                  </a:lnTo>
                  <a:lnTo>
                    <a:pt x="106" y="30"/>
                  </a:lnTo>
                  <a:lnTo>
                    <a:pt x="195" y="30"/>
                  </a:lnTo>
                  <a:lnTo>
                    <a:pt x="212" y="81"/>
                  </a:lnTo>
                  <a:lnTo>
                    <a:pt x="225" y="81"/>
                  </a:lnTo>
                  <a:lnTo>
                    <a:pt x="225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43" y="26"/>
                  </a:lnTo>
                  <a:lnTo>
                    <a:pt x="43" y="283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229" y="309"/>
                  </a:lnTo>
                  <a:lnTo>
                    <a:pt x="241" y="220"/>
                  </a:lnTo>
                  <a:lnTo>
                    <a:pt x="225" y="220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19">
              <a:extLst>
                <a:ext uri="{FF2B5EF4-FFF2-40B4-BE49-F238E27FC236}">
                  <a16:creationId xmlns:a16="http://schemas.microsoft.com/office/drawing/2014/main" id="{0C91DDD9-5794-4274-B686-9E10A7017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85" y="195486"/>
              <a:ext cx="151481" cy="191180"/>
            </a:xfrm>
            <a:custGeom>
              <a:avLst/>
              <a:gdLst/>
              <a:ahLst/>
              <a:cxnLst>
                <a:cxn ang="0">
                  <a:pos x="317" y="774"/>
                </a:cxn>
                <a:cxn ang="0">
                  <a:pos x="587" y="668"/>
                </a:cxn>
                <a:cxn ang="0">
                  <a:pos x="630" y="85"/>
                </a:cxn>
                <a:cxn ang="0">
                  <a:pos x="317" y="0"/>
                </a:cxn>
                <a:cxn ang="0">
                  <a:pos x="160" y="42"/>
                </a:cxn>
                <a:cxn ang="0">
                  <a:pos x="0" y="85"/>
                </a:cxn>
                <a:cxn ang="0">
                  <a:pos x="42" y="668"/>
                </a:cxn>
                <a:cxn ang="0">
                  <a:pos x="160" y="715"/>
                </a:cxn>
                <a:cxn ang="0">
                  <a:pos x="317" y="774"/>
                </a:cxn>
                <a:cxn ang="0">
                  <a:pos x="160" y="76"/>
                </a:cxn>
                <a:cxn ang="0">
                  <a:pos x="160" y="76"/>
                </a:cxn>
                <a:cxn ang="0">
                  <a:pos x="224" y="59"/>
                </a:cxn>
                <a:cxn ang="0">
                  <a:pos x="160" y="161"/>
                </a:cxn>
                <a:cxn ang="0">
                  <a:pos x="105" y="258"/>
                </a:cxn>
                <a:cxn ang="0">
                  <a:pos x="105" y="186"/>
                </a:cxn>
                <a:cxn ang="0">
                  <a:pos x="101" y="93"/>
                </a:cxn>
                <a:cxn ang="0">
                  <a:pos x="160" y="76"/>
                </a:cxn>
                <a:cxn ang="0">
                  <a:pos x="76" y="643"/>
                </a:cxn>
                <a:cxn ang="0">
                  <a:pos x="76" y="643"/>
                </a:cxn>
                <a:cxn ang="0">
                  <a:pos x="55" y="385"/>
                </a:cxn>
                <a:cxn ang="0">
                  <a:pos x="114" y="389"/>
                </a:cxn>
                <a:cxn ang="0">
                  <a:pos x="160" y="313"/>
                </a:cxn>
                <a:cxn ang="0">
                  <a:pos x="228" y="203"/>
                </a:cxn>
                <a:cxn ang="0">
                  <a:pos x="224" y="275"/>
                </a:cxn>
                <a:cxn ang="0">
                  <a:pos x="228" y="397"/>
                </a:cxn>
                <a:cxn ang="0">
                  <a:pos x="317" y="402"/>
                </a:cxn>
                <a:cxn ang="0">
                  <a:pos x="317" y="34"/>
                </a:cxn>
                <a:cxn ang="0">
                  <a:pos x="596" y="110"/>
                </a:cxn>
                <a:cxn ang="0">
                  <a:pos x="575" y="385"/>
                </a:cxn>
                <a:cxn ang="0">
                  <a:pos x="494" y="389"/>
                </a:cxn>
                <a:cxn ang="0">
                  <a:pos x="507" y="156"/>
                </a:cxn>
                <a:cxn ang="0">
                  <a:pos x="410" y="140"/>
                </a:cxn>
                <a:cxn ang="0">
                  <a:pos x="406" y="397"/>
                </a:cxn>
                <a:cxn ang="0">
                  <a:pos x="317" y="402"/>
                </a:cxn>
                <a:cxn ang="0">
                  <a:pos x="317" y="736"/>
                </a:cxn>
                <a:cxn ang="0">
                  <a:pos x="160" y="676"/>
                </a:cxn>
                <a:cxn ang="0">
                  <a:pos x="76" y="643"/>
                </a:cxn>
              </a:cxnLst>
              <a:rect l="0" t="0" r="r" b="b"/>
              <a:pathLst>
                <a:path w="630" h="774">
                  <a:moveTo>
                    <a:pt x="317" y="774"/>
                  </a:moveTo>
                  <a:lnTo>
                    <a:pt x="587" y="668"/>
                  </a:lnTo>
                  <a:lnTo>
                    <a:pt x="630" y="85"/>
                  </a:lnTo>
                  <a:lnTo>
                    <a:pt x="317" y="0"/>
                  </a:lnTo>
                  <a:lnTo>
                    <a:pt x="160" y="42"/>
                  </a:lnTo>
                  <a:lnTo>
                    <a:pt x="0" y="85"/>
                  </a:lnTo>
                  <a:lnTo>
                    <a:pt x="42" y="668"/>
                  </a:lnTo>
                  <a:lnTo>
                    <a:pt x="160" y="715"/>
                  </a:lnTo>
                  <a:lnTo>
                    <a:pt x="317" y="774"/>
                  </a:lnTo>
                  <a:close/>
                  <a:moveTo>
                    <a:pt x="160" y="76"/>
                  </a:moveTo>
                  <a:lnTo>
                    <a:pt x="160" y="76"/>
                  </a:lnTo>
                  <a:lnTo>
                    <a:pt x="224" y="59"/>
                  </a:lnTo>
                  <a:lnTo>
                    <a:pt x="160" y="161"/>
                  </a:lnTo>
                  <a:lnTo>
                    <a:pt x="105" y="258"/>
                  </a:lnTo>
                  <a:lnTo>
                    <a:pt x="105" y="186"/>
                  </a:lnTo>
                  <a:lnTo>
                    <a:pt x="101" y="93"/>
                  </a:lnTo>
                  <a:lnTo>
                    <a:pt x="160" y="76"/>
                  </a:lnTo>
                  <a:close/>
                  <a:moveTo>
                    <a:pt x="76" y="643"/>
                  </a:moveTo>
                  <a:lnTo>
                    <a:pt x="76" y="643"/>
                  </a:lnTo>
                  <a:lnTo>
                    <a:pt x="55" y="385"/>
                  </a:lnTo>
                  <a:lnTo>
                    <a:pt x="114" y="389"/>
                  </a:lnTo>
                  <a:lnTo>
                    <a:pt x="160" y="313"/>
                  </a:lnTo>
                  <a:lnTo>
                    <a:pt x="228" y="203"/>
                  </a:lnTo>
                  <a:lnTo>
                    <a:pt x="224" y="275"/>
                  </a:lnTo>
                  <a:lnTo>
                    <a:pt x="228" y="397"/>
                  </a:lnTo>
                  <a:lnTo>
                    <a:pt x="317" y="402"/>
                  </a:lnTo>
                  <a:lnTo>
                    <a:pt x="317" y="34"/>
                  </a:lnTo>
                  <a:lnTo>
                    <a:pt x="596" y="110"/>
                  </a:lnTo>
                  <a:lnTo>
                    <a:pt x="575" y="385"/>
                  </a:lnTo>
                  <a:lnTo>
                    <a:pt x="494" y="389"/>
                  </a:lnTo>
                  <a:lnTo>
                    <a:pt x="507" y="156"/>
                  </a:lnTo>
                  <a:lnTo>
                    <a:pt x="410" y="140"/>
                  </a:lnTo>
                  <a:lnTo>
                    <a:pt x="406" y="397"/>
                  </a:lnTo>
                  <a:lnTo>
                    <a:pt x="317" y="402"/>
                  </a:lnTo>
                  <a:lnTo>
                    <a:pt x="317" y="736"/>
                  </a:lnTo>
                  <a:lnTo>
                    <a:pt x="160" y="676"/>
                  </a:lnTo>
                  <a:lnTo>
                    <a:pt x="76" y="643"/>
                  </a:lnTo>
                  <a:close/>
                </a:path>
              </a:pathLst>
            </a:custGeom>
            <a:solidFill>
              <a:srgbClr val="2D2B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69" name="Прямая соединительная линия 68"/>
          <p:cNvCxnSpPr/>
          <p:nvPr/>
        </p:nvCxnSpPr>
        <p:spPr>
          <a:xfrm>
            <a:off x="1753355" y="-2967"/>
            <a:ext cx="0" cy="604267"/>
          </a:xfrm>
          <a:prstGeom prst="line">
            <a:avLst/>
          </a:prstGeom>
          <a:ln w="9525">
            <a:solidFill>
              <a:srgbClr val="2D2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Прямоугольник 70"/>
          <p:cNvSpPr/>
          <p:nvPr/>
        </p:nvSpPr>
        <p:spPr>
          <a:xfrm>
            <a:off x="8818" y="1044378"/>
            <a:ext cx="1753613" cy="791465"/>
          </a:xfrm>
          <a:prstGeom prst="rect">
            <a:avLst/>
          </a:prstGeom>
          <a:solidFill>
            <a:srgbClr val="40A7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6838642-F192-40B3-9CE9-54140F0A90E1}"/>
              </a:ext>
            </a:extLst>
          </p:cNvPr>
          <p:cNvSpPr/>
          <p:nvPr/>
        </p:nvSpPr>
        <p:spPr>
          <a:xfrm>
            <a:off x="137987" y="6539932"/>
            <a:ext cx="30065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АО «Издательство «Просвещение», 20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Rectangle 10"/>
          <p:cNvSpPr>
            <a:spLocks noChangeArrowheads="1"/>
          </p:cNvSpPr>
          <p:nvPr/>
        </p:nvSpPr>
        <p:spPr bwMode="auto">
          <a:xfrm>
            <a:off x="3879534" y="3242094"/>
            <a:ext cx="8149336" cy="34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to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ato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ato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ato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ato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en-US" altLang="ru-RU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2466" name="Picture 2" descr="https://uchitel.club/local/templates/uchitel.cifra-investitions2/img/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18" y="1420955"/>
            <a:ext cx="14001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866938" y="1199792"/>
            <a:ext cx="8452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АКТУАЛЬНЫЕ ОНЛАЙН-КОНФЕРЕНЦИИ. </a:t>
            </a:r>
          </a:p>
          <a:p>
            <a:r>
              <a:rPr lang="ru-RU" alt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СОТРУДНИЧЕСТВО С ОБРАЗОВАТЕЛЬНЫМИ ОРГАНИЗАЦИЯМИ</a:t>
            </a:r>
            <a:endParaRPr lang="ru-RU" altLang="ru-RU" sz="1600" dirty="0">
              <a:solidFill>
                <a:schemeClr val="tx1">
                  <a:lumMod val="95000"/>
                  <a:lumOff val="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26824" r="5168"/>
          <a:stretch/>
        </p:blipFill>
        <p:spPr>
          <a:xfrm>
            <a:off x="6577265" y="1928914"/>
            <a:ext cx="4990444" cy="39489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b="9949"/>
          <a:stretch/>
        </p:blipFill>
        <p:spPr>
          <a:xfrm>
            <a:off x="172769" y="1965327"/>
            <a:ext cx="6249216" cy="435244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22448" y="6123872"/>
            <a:ext cx="2560316" cy="324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https://uchitel.club/filolconf/</a:t>
            </a:r>
            <a:endParaRPr lang="ru-RU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43804" y="6215420"/>
            <a:ext cx="2595582" cy="324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https://uchitel.club/pisaconf/</a:t>
            </a:r>
            <a:endParaRPr lang="ru-RU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6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2043561" y="1661363"/>
            <a:ext cx="9981044" cy="6975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rgbClr val="2D3494"/>
              </a:buClr>
              <a:buFont typeface="Arial" pitchFamily="34" charset="0"/>
              <a:buNone/>
              <a:defRPr sz="12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Wingdings" pitchFamily="2" charset="2"/>
              <a:buChar char="§"/>
              <a:defRPr sz="12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–"/>
              <a:defRPr sz="12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2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2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4533" b="1" dirty="0" smtClean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СПАСИБО ЗА ВНИМАНИЕ!</a:t>
            </a:r>
            <a:endParaRPr lang="ru-RU" sz="3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Рисунок 2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78" y="3205397"/>
            <a:ext cx="1366229" cy="1366229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606107" y="3188950"/>
            <a:ext cx="8459420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77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1800" b="1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Группа компаний «Просвещение»</a:t>
            </a:r>
          </a:p>
          <a:p>
            <a:pPr marL="0" indent="0" defTabSz="914377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1800" spc="-4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Адрес</a:t>
            </a:r>
            <a:r>
              <a:rPr lang="ru-RU" sz="18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 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127473, г. Москва, ул. </a:t>
            </a:r>
            <a:r>
              <a:rPr lang="ru-RU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Краснопролетарская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д. 16, стр. 3, подъезд 8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бизнес-центр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«Новослободский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800" spc="-4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Горячая </a:t>
            </a:r>
            <a:r>
              <a:rPr lang="ru-RU" sz="18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линия: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vopros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@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prosv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</a:t>
            </a:r>
            <a:endParaRPr lang="ru-RU" sz="1800" spc="-4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39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ЗАЧЕМ ОЦЕНИВАТЬ КРЕАТИВНОЕ МЫШЛЕНИЕ?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41299" y="1295400"/>
            <a:ext cx="1161313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2400" dirty="0" smtClean="0"/>
              <a:t>Сегодня как никогда раньше общественное развитие, развитие материальной и духовной культуры, развитие производства зависят от </a:t>
            </a:r>
            <a:r>
              <a:rPr lang="ru-RU" sz="2400" b="1" i="1" dirty="0" smtClean="0"/>
              <a:t>появления инновационных идей, от создания нового знания и новых технологий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9900" y="3835400"/>
            <a:ext cx="112395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dirty="0" smtClean="0"/>
              <a:t>Способность к творческому, инновационному, креативному мышлению в большей или меньшей степени обладает каждый человек, и,  следовательно , </a:t>
            </a:r>
            <a:r>
              <a:rPr lang="ru-RU" sz="2400" b="1" i="1" dirty="0" smtClean="0"/>
              <a:t>может быть предметом целенаправленного формирования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2350421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8307" t="11852" r="44068" b="77474"/>
          <a:stretch/>
        </p:blipFill>
        <p:spPr bwMode="auto">
          <a:xfrm>
            <a:off x="174570" y="170686"/>
            <a:ext cx="2959328" cy="65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85826" y="1510804"/>
            <a:ext cx="3005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>
                <a:solidFill>
                  <a:srgbClr val="2D3494"/>
                </a:solidFill>
              </a:rPr>
              <a:t>http://www.centeroko.ru/</a:t>
            </a:r>
            <a:endParaRPr lang="ru-RU" sz="2000" b="1" i="1" dirty="0">
              <a:solidFill>
                <a:srgbClr val="2D3494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l="-265" t="21683" r="19524" b="12286"/>
          <a:stretch>
            <a:fillRect/>
          </a:stretch>
        </p:blipFill>
        <p:spPr bwMode="auto">
          <a:xfrm>
            <a:off x="5658737" y="2018249"/>
            <a:ext cx="6138959" cy="3544711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571738" y="1627560"/>
            <a:ext cx="6158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2F3696"/>
                </a:solidFill>
              </a:rPr>
              <a:t>http://skiv.instrao.ru/support/demonstratsionnye-materialya/</a:t>
            </a:r>
            <a:endParaRPr lang="ru-RU" b="1" dirty="0">
              <a:solidFill>
                <a:srgbClr val="2F3696"/>
              </a:solidFill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/>
          <a:srcRect l="17884" t="13206" r="19577" b="31767"/>
          <a:stretch>
            <a:fillRect/>
          </a:stretch>
        </p:blipFill>
        <p:spPr bwMode="auto">
          <a:xfrm>
            <a:off x="334433" y="2018249"/>
            <a:ext cx="4988404" cy="3544711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774266" y="1228027"/>
            <a:ext cx="587022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b="1" dirty="0" smtClean="0"/>
              <a:t>Демонстрационные материалы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3333" y="1137716"/>
            <a:ext cx="448168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b="1" dirty="0" smtClean="0"/>
              <a:t>Методические материалы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444531" y="223049"/>
            <a:ext cx="66896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u="none" strike="noStrike" kern="0" cap="none" spc="0" normalizeH="0" baseline="0" noProof="0" dirty="0" smtClean="0">
                <a:ln>
                  <a:noFill/>
                </a:ln>
                <a:solidFill>
                  <a:srgbClr val="2D3494"/>
                </a:solidFill>
                <a:effectLst/>
                <a:uLnTx/>
                <a:uFillTx/>
              </a:rPr>
              <a:t>ЦЕНТР ОЦЕНКИ КАЧЕСТВА ОБРАЗОВАНИЯ</a:t>
            </a:r>
            <a:endParaRPr kumimoji="0" lang="ru-RU" sz="2800" b="0" u="none" strike="noStrike" kern="0" cap="none" spc="0" normalizeH="0" baseline="0" noProof="0" dirty="0" smtClean="0">
              <a:ln>
                <a:noFill/>
              </a:ln>
              <a:solidFill>
                <a:srgbClr val="2D3494"/>
              </a:solidFill>
              <a:effectLst/>
              <a:uLnTx/>
              <a:uFillTx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1366" y="4210756"/>
            <a:ext cx="2674055" cy="519288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 smtClean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1366" y="6300240"/>
            <a:ext cx="87869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http://skiv.instrao.ru/content/board1/konferentsii-seminary-forumy/forum/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1366" y="6058379"/>
            <a:ext cx="8997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</a:rPr>
              <a:t>Всероссийский форум экспертов по функциональной грамотности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72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35006" y="182599"/>
            <a:ext cx="11520000" cy="648642"/>
          </a:xfrm>
        </p:spPr>
        <p:txBody>
          <a:bodyPr/>
          <a:lstStyle/>
          <a:p>
            <a:r>
              <a:rPr lang="ru-RU" sz="2800" dirty="0" smtClean="0">
                <a:solidFill>
                  <a:srgbClr val="190F99"/>
                </a:solidFill>
              </a:rPr>
              <a:t>КАКИЕ БЫВАЮТ НАВЫКИ</a:t>
            </a:r>
            <a:endParaRPr lang="ru-RU" sz="2800" dirty="0">
              <a:solidFill>
                <a:srgbClr val="190F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006" y="5268813"/>
            <a:ext cx="7546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Гибкие навыки - это то, что останется с человеком навсегда и всегда будет актуально, несмотря на технические революции. </a:t>
            </a:r>
          </a:p>
        </p:txBody>
      </p:sp>
      <p:pic>
        <p:nvPicPr>
          <p:cNvPr id="65538" name="Picture 2" descr="https://pbs.twimg.com/media/DeHXD15XkAAhrC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702" y="3267297"/>
            <a:ext cx="3368860" cy="275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5006" y="1259332"/>
            <a:ext cx="10787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err="1">
                <a:solidFill>
                  <a:srgbClr val="000000"/>
                </a:solidFill>
                <a:latin typeface="Helvetica Neue"/>
              </a:rPr>
              <a:t>Hard</a:t>
            </a:r>
            <a:r>
              <a:rPr lang="ru-RU" sz="2000" b="1" i="1" dirty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sz="2000" b="1" i="1" dirty="0" err="1">
                <a:solidFill>
                  <a:srgbClr val="000000"/>
                </a:solidFill>
                <a:latin typeface="Helvetica Neue"/>
              </a:rPr>
              <a:t>skills</a:t>
            </a:r>
            <a:r>
              <a:rPr lang="ru-RU" sz="2000" b="1" i="1" dirty="0">
                <a:solidFill>
                  <a:srgbClr val="000000"/>
                </a:solidFill>
                <a:latin typeface="Helvetica Neue"/>
              </a:rPr>
              <a:t>, или жёсткие навыки</a:t>
            </a:r>
            <a:r>
              <a:rPr lang="ru-RU" sz="2000" dirty="0">
                <a:solidFill>
                  <a:srgbClr val="000000"/>
                </a:solidFill>
                <a:latin typeface="Helvetica Neue"/>
              </a:rPr>
              <a:t> — профессиональные или технические навыки. 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8367" y="2351870"/>
            <a:ext cx="113321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err="1">
                <a:solidFill>
                  <a:srgbClr val="000000"/>
                </a:solidFill>
                <a:latin typeface="Helvetica Neue"/>
              </a:rPr>
              <a:t>Soft</a:t>
            </a:r>
            <a:r>
              <a:rPr lang="ru-RU" sz="2000" b="1" i="1" dirty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sz="2000" b="1" i="1" dirty="0" err="1">
                <a:solidFill>
                  <a:srgbClr val="000000"/>
                </a:solidFill>
                <a:latin typeface="Helvetica Neue"/>
              </a:rPr>
              <a:t>skills</a:t>
            </a:r>
            <a:r>
              <a:rPr lang="ru-RU" sz="2000" b="1" i="1" dirty="0">
                <a:solidFill>
                  <a:srgbClr val="000000"/>
                </a:solidFill>
                <a:latin typeface="Helvetica Neue"/>
              </a:rPr>
              <a:t>, или гибкие навыки </a:t>
            </a:r>
            <a:r>
              <a:rPr lang="ru-RU" sz="2000" dirty="0">
                <a:solidFill>
                  <a:srgbClr val="000000"/>
                </a:solidFill>
                <a:latin typeface="Helvetica Neue"/>
              </a:rPr>
              <a:t>— универсальные навыки, не связанные с определённой профессией или специальностью. 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1912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6914" y="328208"/>
            <a:ext cx="66366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90F99"/>
                </a:solidFill>
              </a:rPr>
              <a:t>КОМУ И ЗАЧЕМ НУЖНЫ ГИБКИЕ НАВЫКИ</a:t>
            </a:r>
            <a:endParaRPr lang="ru-RU" sz="2800" b="1" dirty="0">
              <a:solidFill>
                <a:srgbClr val="190F99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4886" y="1924108"/>
            <a:ext cx="107597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Helvetica Neue"/>
              </a:rPr>
              <a:t>В 2016 году на Всемирном экономическом форуме в Давосе были сформулированы десять гибких навыков будущего, которые к 2020 году понадобятся специалисту в любой профессии</a:t>
            </a:r>
            <a:r>
              <a:rPr lang="ru-RU" sz="1600" dirty="0" smtClean="0">
                <a:solidFill>
                  <a:srgbClr val="000000"/>
                </a:solidFill>
                <a:latin typeface="Helvetica Neue"/>
              </a:rPr>
              <a:t>:</a:t>
            </a:r>
          </a:p>
          <a:p>
            <a:endParaRPr lang="ru-RU" sz="1600" dirty="0">
              <a:solidFill>
                <a:srgbClr val="000000"/>
              </a:solidFill>
              <a:latin typeface="Helvetica Neue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Helvetica Neue"/>
              </a:rPr>
              <a:t>Умение решать комплексные задачи.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Helvetica Neue"/>
              </a:rPr>
              <a:t>Критическое мышление.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Helvetica Neue"/>
              </a:rPr>
              <a:t>Творческое мышление.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Helvetica Neue"/>
              </a:rPr>
              <a:t>Умение управлять людьми.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Helvetica Neue"/>
              </a:rPr>
              <a:t>Умение работать в команде.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Helvetica Neue"/>
              </a:rPr>
              <a:t>Способность распознавать свои и чужие эмоции, управлять ими.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Helvetica Neue"/>
              </a:rPr>
              <a:t>Умение формировать суждения и принимать решения.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 err="1">
                <a:solidFill>
                  <a:srgbClr val="000000"/>
                </a:solidFill>
                <a:latin typeface="Helvetica Neue"/>
              </a:rPr>
              <a:t>Клиентоориентированность</a:t>
            </a:r>
            <a:r>
              <a:rPr lang="ru-RU" sz="1600" dirty="0">
                <a:solidFill>
                  <a:srgbClr val="000000"/>
                </a:solidFill>
                <a:latin typeface="Helvetica Neue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0000"/>
                </a:solidFill>
                <a:latin typeface="Helvetica Neue"/>
              </a:rPr>
              <a:t>Ведение переговоров.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0000"/>
                </a:solidFill>
                <a:latin typeface="Helvetica Neue"/>
              </a:rPr>
              <a:t>Переключение </a:t>
            </a:r>
            <a:r>
              <a:rPr lang="ru-RU" sz="1600" dirty="0">
                <a:solidFill>
                  <a:srgbClr val="000000"/>
                </a:solidFill>
                <a:latin typeface="Helvetica Neue"/>
              </a:rPr>
              <a:t>с одной задачи на другую.</a:t>
            </a:r>
            <a:endParaRPr lang="ru-RU" sz="1600" b="0" i="0" dirty="0">
              <a:solidFill>
                <a:srgbClr val="000000"/>
              </a:solidFill>
              <a:effectLst/>
              <a:latin typeface="Helvetica Neue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506" y="1031961"/>
            <a:ext cx="1139549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i="1" dirty="0"/>
              <a:t>В современном мире </a:t>
            </a:r>
            <a:r>
              <a:rPr lang="ru-RU" sz="1600" b="1" i="1" dirty="0" smtClean="0"/>
              <a:t>навыки </a:t>
            </a:r>
            <a:r>
              <a:rPr lang="en-US" sz="1600" b="1" i="1" dirty="0" smtClean="0"/>
              <a:t>XXI </a:t>
            </a:r>
            <a:r>
              <a:rPr lang="ru-RU" sz="1600" b="1" i="1" dirty="0" smtClean="0"/>
              <a:t>века необходимые </a:t>
            </a:r>
            <a:r>
              <a:rPr lang="ru-RU" sz="1600" b="1" i="1" dirty="0"/>
              <a:t>для достижения профессионального и личного успеха. </a:t>
            </a:r>
            <a:endParaRPr lang="ru-RU" sz="1600" b="1" i="1" dirty="0" smtClean="0"/>
          </a:p>
          <a:p>
            <a:r>
              <a:rPr lang="ru-RU" sz="1600" b="1" i="1" dirty="0" smtClean="0"/>
              <a:t>Они </a:t>
            </a:r>
            <a:r>
              <a:rPr lang="ru-RU" sz="1600" b="1" i="1" dirty="0"/>
              <a:t>считаются критически важными при трудоустройстве, обеспечивают быстрое построение карьеры и высокий заработок. </a:t>
            </a:r>
          </a:p>
        </p:txBody>
      </p:sp>
    </p:spTree>
    <p:extLst>
      <p:ext uri="{BB962C8B-B14F-4D97-AF65-F5344CB8AC3E}">
        <p14:creationId xmlns:p14="http://schemas.microsoft.com/office/powerpoint/2010/main" val="102995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DDA63B8-34D4-4934-A364-087294021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116"/>
            <a:ext cx="12192000" cy="64864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190F99"/>
                </a:solidFill>
              </a:rPr>
              <a:t>ОСНОВНЫЕ БАЗОВЫЕ КОМПЕТЕНЦИИ УСПЕШНОЙ </a:t>
            </a:r>
            <a:br>
              <a:rPr lang="ru-RU" sz="2800" dirty="0" smtClean="0">
                <a:solidFill>
                  <a:srgbClr val="190F99"/>
                </a:solidFill>
              </a:rPr>
            </a:br>
            <a:r>
              <a:rPr lang="ru-RU" sz="2800" dirty="0" smtClean="0">
                <a:solidFill>
                  <a:srgbClr val="190F99"/>
                </a:solidFill>
              </a:rPr>
              <a:t>ПРОФЕССИОНАЛЬНОЙ ДЕЯТЕЛЬНОСТИ</a:t>
            </a:r>
            <a:endParaRPr lang="ru-RU" sz="2800" dirty="0">
              <a:solidFill>
                <a:srgbClr val="190F99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759200" y="1611086"/>
            <a:ext cx="4180114" cy="38753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14055" y="2844056"/>
            <a:ext cx="1571223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4К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771275" y="1710367"/>
            <a:ext cx="4095751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 dirty="0"/>
              <a:t>КРЕАТИВНОСТЬ</a:t>
            </a:r>
          </a:p>
          <a:p>
            <a:pPr eaLnBrk="0" hangingPunct="0"/>
            <a:endParaRPr lang="ru-RU" b="1" dirty="0"/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8255000" y="1787300"/>
            <a:ext cx="393700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 dirty="0"/>
              <a:t>КРИТИЧЕСКОЕ МЫШЛЕНИЕ</a:t>
            </a:r>
          </a:p>
          <a:p>
            <a:pPr eaLnBrk="0" hangingPunct="0"/>
            <a:endParaRPr lang="ru-RU" dirty="0"/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8080024" y="4624211"/>
            <a:ext cx="38481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 dirty="0"/>
              <a:t>КОМАНДНАЯ РАБОТА </a:t>
            </a:r>
          </a:p>
          <a:p>
            <a:pPr eaLnBrk="0" hangingPunct="0"/>
            <a:endParaRPr lang="ru-RU" dirty="0"/>
          </a:p>
        </p:txBody>
      </p:sp>
      <p:sp>
        <p:nvSpPr>
          <p:cNvPr id="14" name="Прямоугольник 9"/>
          <p:cNvSpPr>
            <a:spLocks noChangeArrowheads="1"/>
          </p:cNvSpPr>
          <p:nvPr/>
        </p:nvSpPr>
        <p:spPr bwMode="auto">
          <a:xfrm>
            <a:off x="663222" y="5026555"/>
            <a:ext cx="34363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200" b="1" dirty="0"/>
              <a:t>КОММУНИКАЦИИ</a:t>
            </a:r>
          </a:p>
        </p:txBody>
      </p:sp>
    </p:spTree>
    <p:extLst>
      <p:ext uri="{BB962C8B-B14F-4D97-AF65-F5344CB8AC3E}">
        <p14:creationId xmlns:p14="http://schemas.microsoft.com/office/powerpoint/2010/main" val="208503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46" name="Слайд think-cell" r:id="rId5" imgW="353" imgH="353" progId="TCLayout.ActiveDocument.1">
                  <p:embed/>
                </p:oleObj>
              </mc:Choice>
              <mc:Fallback>
                <p:oleObj name="Слайд think-cell" r:id="rId5" imgW="353" imgH="353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ru-RU" sz="2800" b="1" dirty="0" err="1" smtClean="0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7FE21D5-59D1-4A6C-ACC5-8E9F31772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13711"/>
            <a:ext cx="11520000" cy="648642"/>
          </a:xfrm>
        </p:spPr>
        <p:txBody>
          <a:bodyPr/>
          <a:lstStyle/>
          <a:p>
            <a:r>
              <a:rPr lang="ru-RU" sz="2800" dirty="0" smtClean="0">
                <a:solidFill>
                  <a:srgbClr val="190F99"/>
                </a:solidFill>
              </a:rPr>
              <a:t>ЧТО ДАЮТ ГИБКИЕ НАВЫКИ НАШИМ ДЕТЯМ?</a:t>
            </a:r>
            <a:endParaRPr lang="ru-RU" sz="2800" dirty="0">
              <a:solidFill>
                <a:srgbClr val="190F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1537" y="1443841"/>
            <a:ext cx="11312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0000"/>
                </a:solidFill>
                <a:latin typeface="Helvetica Neue"/>
              </a:rPr>
              <a:t>У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спешно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учиться и взаимодействовать с близкими людьми — родителями, родственниками, друзьями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.</a:t>
            </a:r>
          </a:p>
          <a:p>
            <a:endParaRPr lang="ru-RU" dirty="0" smtClean="0">
              <a:solidFill>
                <a:srgbClr val="000000"/>
              </a:solidFill>
              <a:latin typeface="Helvetica Neue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Умение общаться и ясно излагать свои мысли помогает, 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например, владеть аудиторией при докладе или защите курсовой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solidFill>
                <a:srgbClr val="000000"/>
              </a:solidFill>
              <a:latin typeface="Helvetica Neue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0000"/>
                </a:solidFill>
                <a:latin typeface="Helvetica Neue"/>
              </a:rPr>
              <a:t>Способность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управлять своими эмоциями спасает от приступов плохого настроения, мешающих продуктивно заниматься. </a:t>
            </a:r>
            <a:endParaRPr lang="ru-RU" dirty="0" smtClean="0">
              <a:solidFill>
                <a:srgbClr val="000000"/>
              </a:solidFill>
              <a:latin typeface="Helvetica Neue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solidFill>
                <a:srgbClr val="000000"/>
              </a:solidFill>
              <a:latin typeface="Helvetica Neue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0000"/>
                </a:solidFill>
                <a:latin typeface="Helvetica Neue"/>
              </a:rPr>
              <a:t>Умение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управлять временем и выстраивать приоритеты позволяет сэкономить силы при подготовке к 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экзаменам, </a:t>
            </a:r>
            <a:endParaRPr lang="ru-RU" dirty="0">
              <a:solidFill>
                <a:srgbClr val="000000"/>
              </a:solidFill>
              <a:latin typeface="Helvetica Neue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 smtClean="0">
              <a:solidFill>
                <a:srgbClr val="000000"/>
              </a:solidFill>
              <a:latin typeface="Helvetica Neue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3591" y="5933876"/>
            <a:ext cx="10573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</a:t>
            </a:r>
            <a:r>
              <a:rPr lang="en-US" dirty="0"/>
              <a:t>://vbudushee.ru/library/kompetentsii-4k-formirovanie-i-otsenka-na-uroke-prakticheskie-rekomendatsii/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4145" y="5687655"/>
            <a:ext cx="761685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/>
              <a:t>Вклад в будущее . </a:t>
            </a:r>
            <a:r>
              <a:rPr lang="ru-RU" sz="1600" dirty="0" smtClean="0"/>
              <a:t>Благотворительный фонд Сбербанка</a:t>
            </a:r>
          </a:p>
        </p:txBody>
      </p:sp>
    </p:spTree>
    <p:extLst>
      <p:ext uri="{BB962C8B-B14F-4D97-AF65-F5344CB8AC3E}">
        <p14:creationId xmlns:p14="http://schemas.microsoft.com/office/powerpoint/2010/main" val="409165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mhChnZhEyVjN__5BGPP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kfRaAOCpHbLRKbnyNTpiA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35NmK9b09xUH9NBAqYUsA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mhChnZhEyVjN__5BGPP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mhChnZhEyVjN__5BGPP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mhChnZhEyVjN__5BGPP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mhChnZhEyVjN__5BGPP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mhChnZhEyVjN__5BGPP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mhChnZhEyVjN__5BGPP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mhChnZhEyVjN__5BGPP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2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4.xml><?xml version="1.0" encoding="utf-8"?>
<a:theme xmlns:a="http://schemas.openxmlformats.org/drawingml/2006/main" name="3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4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6.xml><?xml version="1.0" encoding="utf-8"?>
<a:theme xmlns:a="http://schemas.openxmlformats.org/drawingml/2006/main" name="1_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9454</TotalTime>
  <Words>2653</Words>
  <Application>Microsoft Office PowerPoint</Application>
  <PresentationFormat>Широкоэкранный</PresentationFormat>
  <Paragraphs>426</Paragraphs>
  <Slides>37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21</vt:i4>
      </vt:variant>
      <vt:variant>
        <vt:lpstr>Тема</vt:lpstr>
      </vt:variant>
      <vt:variant>
        <vt:i4>6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66" baseType="lpstr">
      <vt:lpstr>arial</vt:lpstr>
      <vt:lpstr>arial</vt:lpstr>
      <vt:lpstr>Arial Narrow</vt:lpstr>
      <vt:lpstr>Calibri</vt:lpstr>
      <vt:lpstr>Calibri Light</vt:lpstr>
      <vt:lpstr>Calibri,sans-serif</vt:lpstr>
      <vt:lpstr>Cambria Math</vt:lpstr>
      <vt:lpstr>Carlito</vt:lpstr>
      <vt:lpstr>Circe</vt:lpstr>
      <vt:lpstr>Franklin Gothic Book</vt:lpstr>
      <vt:lpstr>Helvetica Neue</vt:lpstr>
      <vt:lpstr>Open Sans</vt:lpstr>
      <vt:lpstr>Open Sans Condensed</vt:lpstr>
      <vt:lpstr>Open Sans Condensed Light</vt:lpstr>
      <vt:lpstr>Open Sans Extrabold</vt:lpstr>
      <vt:lpstr>Open Sans Light</vt:lpstr>
      <vt:lpstr>Segoe UI</vt:lpstr>
      <vt:lpstr>Times New Roman</vt:lpstr>
      <vt:lpstr>Trebuchet MS</vt:lpstr>
      <vt:lpstr>Wingdings</vt:lpstr>
      <vt:lpstr>Wingdings 2</vt:lpstr>
      <vt:lpstr>Тема Office</vt:lpstr>
      <vt:lpstr>Drofa</vt:lpstr>
      <vt:lpstr>2_Drofa</vt:lpstr>
      <vt:lpstr>3_Drofa</vt:lpstr>
      <vt:lpstr>4_Drofa</vt:lpstr>
      <vt:lpstr>1_Drofa</vt:lpstr>
      <vt:lpstr>Слайд think-cell</vt:lpstr>
      <vt:lpstr>think-cell Slide</vt:lpstr>
      <vt:lpstr>Формирование функциональной грамотности для повышения качества школьного географического образования</vt:lpstr>
      <vt:lpstr>Презентация PowerPoint</vt:lpstr>
      <vt:lpstr>МЕЖДУНАРОДНАЯ ПРОГРАММА ПО ОЦЕНКЕ  ОБРАЗОВАТЕЛЬНЫХ ДОСТИЖЕНИЙ УЧАЩИХСЯ PISA  (Programme for International Student Assessment)</vt:lpstr>
      <vt:lpstr>ЗАЧЕМ ОЦЕНИВАТЬ КРЕАТИВНОЕ МЫШЛЕНИЕ?</vt:lpstr>
      <vt:lpstr>Презентация PowerPoint</vt:lpstr>
      <vt:lpstr>КАКИЕ БЫВАЮТ НАВЫКИ</vt:lpstr>
      <vt:lpstr>Презентация PowerPoint</vt:lpstr>
      <vt:lpstr>ОСНОВНЫЕ БАЗОВЫЕ КОМПЕТЕНЦИИ УСПЕШНОЙ  ПРОФЕССИОНАЛЬНОЙ ДЕЯТЕЛЬНОСТИ</vt:lpstr>
      <vt:lpstr>ЧТО ДАЮТ ГИБКИЕ НАВЫКИ НАШИМ ДЕТЯМ?</vt:lpstr>
      <vt:lpstr>Формирование  навыков XXI века. Как организовать образовательный процесс?</vt:lpstr>
      <vt:lpstr>Презентация PowerPoint</vt:lpstr>
      <vt:lpstr>Презентация PowerPoint</vt:lpstr>
      <vt:lpstr>Презентация PowerPoint</vt:lpstr>
      <vt:lpstr>Презентация PowerPoint</vt:lpstr>
      <vt:lpstr>СЕРИЯ «НАВЫКИ XXI ВЕКА». ПОЗНАВАТЕЛЬНЫЕ И САМОСТОЯТЕЛЬНЫЕ  РАБОТЫ НАПРАВЛЕНЫ НА ФОРМИРОВАНИЕ КЛЮЧЕВЫХ КОМПЕТЕНЦИЙ</vt:lpstr>
      <vt:lpstr>Презентация PowerPoint</vt:lpstr>
      <vt:lpstr>Презентация PowerPoint</vt:lpstr>
      <vt:lpstr>Презентация PowerPoint</vt:lpstr>
      <vt:lpstr>Презентация PowerPoint</vt:lpstr>
      <vt:lpstr>ТЕКУЩИЙ ПОРТФЕЛЬ КОРПОРАЦИИ «РОССИЙСКИЙ УЧЕБНИК»   ПО ГЕОГРАФИИ, ДОСТУПНЫЙ ДЛЯ ЗАКУПКИ</vt:lpstr>
      <vt:lpstr>ГЕОГРАФИЯ. НОВАЯ ГЕОГРАФИЧЕСКАЯ КАРТИНА МИРА.  УНИВЕРСАЛЬНОЕ  УЧЕБНОЕ  ПОСОБИЕ. 10-11 КЛАССЫ</vt:lpstr>
      <vt:lpstr>ТЕКУЩИЙ ПОРТФЕЛЬ АО «ПРОСВЕЩЕНИЕ» ПО ГЕОГРАФИИ, ДОСТУПНЫЙ ДЛЯ ЗАКУПКИ</vt:lpstr>
      <vt:lpstr>РАБОЧИЕ ПРОГРАММЫ К УМК В ЭЛЕКТРОННОМ ВИДЕ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Грачева Екатерина Андреевна</dc:creator>
  <cp:lastModifiedBy>Ирина</cp:lastModifiedBy>
  <cp:revision>138</cp:revision>
  <dcterms:created xsi:type="dcterms:W3CDTF">2020-02-25T09:30:21Z</dcterms:created>
  <dcterms:modified xsi:type="dcterms:W3CDTF">2020-09-09T22:23:54Z</dcterms:modified>
</cp:coreProperties>
</file>