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831" r:id="rId3"/>
    <p:sldId id="806" r:id="rId4"/>
    <p:sldId id="834" r:id="rId5"/>
    <p:sldId id="835" r:id="rId6"/>
    <p:sldId id="833" r:id="rId7"/>
    <p:sldId id="818" r:id="rId8"/>
    <p:sldId id="820" r:id="rId9"/>
    <p:sldId id="821" r:id="rId10"/>
    <p:sldId id="822" r:id="rId11"/>
    <p:sldId id="824" r:id="rId12"/>
    <p:sldId id="815" r:id="rId13"/>
    <p:sldId id="807" r:id="rId14"/>
    <p:sldId id="80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8"/>
    <p:restoredTop sz="94635"/>
  </p:normalViewPr>
  <p:slideViewPr>
    <p:cSldViewPr snapToGrid="0" snapToObjects="1">
      <p:cViewPr varScale="1">
        <p:scale>
          <a:sx n="116" d="100"/>
          <a:sy n="116" d="100"/>
        </p:scale>
        <p:origin x="-32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6B8B99-905E-644D-8C3B-1DEF38FC1406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AA0C5-9021-8843-8264-D57372CBCF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402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CF8570-7D9A-D347-985E-3FD97C193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BDA061E-D46F-2F41-AB5E-B24F6FDDF9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62D6629-9949-9343-B2C6-E30B35CC7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9FA7D65-3062-FC42-B956-B0680A827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D50A15E-0D9C-344C-8A86-D627EAF70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663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5AE025-6C3B-F14E-9682-8A7DC90BF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04AA924-3DD5-394A-A9BD-709C134D05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09E8CB0-8222-3048-8BDA-CEE10766D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612CFB9-87AC-9A45-B31E-732DAD8C0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63D31F6-B6D4-9A43-A524-DAC9F42C1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16E9EA53-E911-BC49-8105-99B0F4EFB3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19A2395-39F4-B743-92FD-E9B477FFE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9F31B06-99E5-5349-BB62-353F13144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85B4400-7338-BD49-96CC-968A12198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6FF39F4-C035-6841-87C0-E4FF0D3C6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644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07C01D-A0FF-2B49-ABA2-56A704ABF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BBDF248-D698-4547-8995-BB1480199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7476322-45C9-7446-A10B-A4249775D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5C6E953-15D2-7A46-A494-06F9F0948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DDBB68D-E823-BB41-8FF1-22638C6A4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3004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5530929-D030-A24D-8297-5E7B618A3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A8CA8F6-5DB4-BA4F-BD5C-C7D8459C9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4E8290A-B8B7-2646-BFCB-FE288DD72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4A8476B-6AA9-7846-84FE-2B5D12148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E7BCBE9-6683-2A4B-88BF-4DCD79381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696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A09A91-4484-A843-9071-A752A7EDE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3C6BC3-FEDB-594F-8B80-059AC02A85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9331B1A-7FDC-4249-BF53-FA1DCF98A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E2420B1-2623-B147-AEF5-C8B71704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CF4BC87-3F9F-6A48-8A6F-22A533724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043DAAF-DCAA-BB42-8A9E-0B72CD944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3843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17DC86-AA20-6647-9B98-6B075D012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BDA6DD7-C47C-9F47-AE04-7706AC745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9890878-5900-2048-A2EC-46DA1E385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9E8A9A91-A677-4C4A-8C24-70914C44E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E7BAE38-FFF1-AF4E-8825-35C5DC8D8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D9EF33A-DFEE-394F-A0E7-3D9EDCFF9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FD549EE-3D0F-CB4C-9F40-EBF729FD4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F29C1F8-EE68-DE40-BE65-E5C78CE1B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280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9AD27D5-CE1F-6549-AE3D-545EBC34B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986F861-A5B3-5A44-AE92-FD4709E3A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BDD1E7E0-021E-3745-A742-837DAEC64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4F8F3D2B-6358-A342-A854-6B1E703A0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962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92911E4F-4144-D746-BB73-37814C221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B5D98F7-DC41-2C47-944B-E4C0BC772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A1077EE-5407-8B44-B245-30A5570E6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4415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29030FE-8B0F-6846-8F27-83CA15972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603834C-D6FA-EF4A-A575-BD47E9ECAF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BE8B196-75DA-8F4A-8EBF-BACF5BFAC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D2D80B9-F806-BF40-9360-A075A6E64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EC37343-CB60-9F4E-8760-373697603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C1F4149-A310-F642-B9FF-7C2A9F5A7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0989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862A3A-EE7F-B84F-AE2E-DDBDF2F8E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12EF8793-5546-E541-9D25-FB1E5C882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9EBF61F-66E5-B244-BB2B-92223A2D25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7083002-02A8-5C4F-9A57-2C79A467F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23C6FA5-3CF6-034A-BD5C-2762E5896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EB184E0-7BBA-0A44-8F23-862B25701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9878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48B5E1-9822-054F-B6DA-5C2B46518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103273B-52A7-9C46-BA35-E8FB9CC51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0A6C25A-2E29-E845-B933-6BE2F51B03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F2BFA-BCBF-324C-BADC-80E158DFF217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71E288D-924B-7E42-B567-E9CF83266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B1FB80D-D7EF-2947-AB3D-FD58884C2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C6CCA-78CB-D047-BF7B-4BC4F5FEB8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403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poroshina@iro.perm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3AAC09-DC1F-144D-B167-DCE3E25815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6119" y="832022"/>
            <a:ext cx="11195222" cy="2644346"/>
          </a:xfrm>
        </p:spPr>
        <p:txBody>
          <a:bodyPr>
            <a:normAutofit fontScale="90000"/>
          </a:bodyPr>
          <a:lstStyle/>
          <a:p>
            <a:r>
              <a:rPr lang="ru-RU" sz="5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Синергия образовательной организации и семьи </a:t>
            </a:r>
            <a:br>
              <a:rPr lang="ru-RU" sz="5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ключевой ресурс в реализации Региональной программы воспитания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73A2431-2DB7-5C48-8CD9-8860B2FFE8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9330" y="3789406"/>
            <a:ext cx="9786550" cy="2603156"/>
          </a:xfrm>
        </p:spPr>
        <p:txBody>
          <a:bodyPr>
            <a:normAutofit fontScale="62500" lnSpcReduction="20000"/>
          </a:bodyPr>
          <a:lstStyle/>
          <a:p>
            <a:pPr algn="r"/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>
                <a:latin typeface="Times New Roman" pitchFamily="18" charset="0"/>
                <a:cs typeface="Times New Roman" pitchFamily="18" charset="0"/>
              </a:rPr>
              <a:t>Порошина Татьяна Ивановна</a:t>
            </a:r>
          </a:p>
          <a:p>
            <a:pPr algn="r"/>
            <a:r>
              <a:rPr lang="ru-RU" b="1">
                <a:latin typeface="Times New Roman" pitchFamily="18" charset="0"/>
                <a:cs typeface="Times New Roman" pitchFamily="18" charset="0"/>
              </a:rPr>
              <a:t>вед. научн. сотр. ГАУ ДПО «Институт развития образования ПК»,</a:t>
            </a:r>
          </a:p>
          <a:p>
            <a:pPr algn="r"/>
            <a:r>
              <a:rPr lang="ru-RU" b="1">
                <a:latin typeface="Times New Roman" pitchFamily="18" charset="0"/>
                <a:cs typeface="Times New Roman" pitchFamily="18" charset="0"/>
              </a:rPr>
              <a:t> кандидат психологических наук, 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>
                <a:latin typeface="Times New Roman" pitchFamily="18" charset="0"/>
                <a:cs typeface="Times New Roman" pitchFamily="18" charset="0"/>
                <a:hlinkClick r:id="rId2"/>
              </a:rPr>
              <a:t>poroshina@iro.perm.ru</a:t>
            </a:r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>
                <a:latin typeface="Times New Roman" pitchFamily="18" charset="0"/>
                <a:cs typeface="Times New Roman" pitchFamily="18" charset="0"/>
              </a:rPr>
              <a:t>р.т.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8(342)236-87-75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с.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8-912-88-73-237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г. Пермь,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 24 августа 2021г.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791" y="264490"/>
            <a:ext cx="1908175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70803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169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 направления: 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037968"/>
            <a:ext cx="10515600" cy="5138995"/>
          </a:xfrm>
        </p:spPr>
        <p:txBody>
          <a:bodyPr>
            <a:normAutofit lnSpcReduction="10000"/>
          </a:bodyPr>
          <a:lstStyle/>
          <a:p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Совершенствовать деятельность по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подготовке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специалистов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вопросам организации взаимодействия с семьями обучающихся, воспитания у детей уважения к семейным ценностям и традиционным связям поколений.</a:t>
            </a:r>
          </a:p>
          <a:p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вовлечению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родителей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 решению актуальных задач воспитания детей.</a:t>
            </a:r>
          </a:p>
          <a:p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Разработать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и внедрить уровневую 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вариативную модель родительского образования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отвечающую актуальным запросам современных родителей и образовательных организаций.</a:t>
            </a:r>
          </a:p>
          <a:p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Содействовать эффективности межведомственного взаимодействия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образования, культуры, здравоохранения, социальной защиты, родительских общественных организаций, общественных фондов, СМИ и других социальных институтов региона для укрепления и использования воспитательных ресурсов семьи, основанных на традиционных семейных ценностях.  </a:t>
            </a:r>
          </a:p>
          <a:p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Разработать качественные критерии оценки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систему предъявления эффективных практик семейного воспитания, сотрудничества и взаимодействия с семьёй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15234" y="5585254"/>
            <a:ext cx="1494190" cy="88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Ключевыми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проектами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развитии данного направления могут быть: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741" y="1367481"/>
            <a:ext cx="10670059" cy="4809482"/>
          </a:xfrm>
        </p:spPr>
        <p:txBody>
          <a:bodyPr>
            <a:normAutofit/>
          </a:bodyPr>
          <a:lstStyle/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Системное развитие профессионального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сообщества;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Вовлечение  родителей в деятельность органов самоуправления: (Управляющие советы ОО, родительские советы, родительские сообщества, Семейные клубы и дискуссионные площадки и др.);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Систематическое наполнение и обновление актуального психолого-педагогического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контента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направленного на родительское просвещение с учетом как индивидуальных запросов, так и интересов определенных групп (семьи, имеющие одаренных детей, семьи СОП, семьи с детьми - инвалидами и др.).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Ежегодное проведение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результатов взаимодействия с семьями обучающихся с привлечением (при необходимости и по самостоятельному решению администрации образовательных организаций ) внешних экспертов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 учетом принципа разделенной ответственности за результаты личностного развития школьников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поскольку это результат как семейного, так и социального воспитания , а также стихийной ( в том числе – виртуальной) социализации и саморазвития детей.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72075" y="5560541"/>
            <a:ext cx="1937350" cy="115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Форма реализации взаимодействия </a:t>
            </a:r>
            <a:b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модели сотрудничества между семьей и образовательной организацией: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Совместное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определение целей деятельности;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Совместное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планирование предстоящей деятельности;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Совместное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распределение ресурсов (времени, сил, средств и др.);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Совместный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контроль и оценка результатов;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Совместное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прогнозирование новых целей и задач.</a:t>
            </a:r>
            <a:endParaRPr lang="ru-RU" dirty="0"/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10561" y="5404022"/>
            <a:ext cx="1798863" cy="10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Институт развития образования ПК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Вовлечение родителей к сотрудничеству с образовательной организацией: новая архитектура и успешные практики (40 час) – 11 октября 2021г.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Результативные модели и инновационные практики  родительского просвещения: чему и как учить современных родителей (72 час) – 15 ноября 2021г.</a:t>
            </a:r>
          </a:p>
        </p:txBody>
      </p:sp>
      <p:pic>
        <p:nvPicPr>
          <p:cNvPr id="5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5625" y="5207192"/>
            <a:ext cx="1908175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4641DD-EA2E-624B-B8A9-EC3F6BC65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D71768D-5965-B741-AFA0-21C8819F8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767" y="1593130"/>
            <a:ext cx="10873034" cy="45838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Без семьи мы – </a:t>
            </a:r>
          </a:p>
          <a:p>
            <a:pPr algn="ctr">
              <a:buNone/>
            </a:pP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я имею в виду школу – были бы бессильны (В.А.Сухомлинский)</a:t>
            </a:r>
          </a:p>
          <a:p>
            <a:pPr>
              <a:buNone/>
            </a:pPr>
            <a:endParaRPr lang="ru-RU" sz="4800" dirty="0">
              <a:latin typeface="Century Gothic" pitchFamily="34" charset="0"/>
            </a:endParaRPr>
          </a:p>
          <a:p>
            <a:pPr algn="r">
              <a:buNone/>
            </a:pP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5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791" y="264490"/>
            <a:ext cx="1908175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00478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BB680BE-BC7A-4DE1-A5A3-75456D0FB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</a:rPr>
              <a:t>Федеральный закон РФ "Об образовании в Российской Федерации", N 273-ФЗ | ст. 44,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5ED23CA-B435-4953-A44A-A8EC986D65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</a:rPr>
              <a:t>Родители (законные представители) несовершеннолетних обучающихся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</a:rPr>
              <a:t>имеют преимущественное право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</a:rPr>
              <a:t>на обучение и воспитание детей </a:t>
            </a:r>
          </a:p>
          <a:p>
            <a:pPr marL="0" indent="0" algn="ctr">
              <a:buNone/>
            </a:pPr>
            <a:r>
              <a:rPr lang="ru-RU" sz="4000" b="1" dirty="0">
                <a:latin typeface="Times New Roman" pitchFamily="18" charset="0"/>
              </a:rPr>
              <a:t>перед всеми другими лицами</a:t>
            </a:r>
            <a:endParaRPr lang="ru-RU" sz="4000" dirty="0"/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10561" y="5404022"/>
            <a:ext cx="1798863" cy="10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2793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и нормативно-правовые документы</a:t>
            </a:r>
            <a:r>
              <a:rPr lang="ru-RU" b="1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8740" y="1690688"/>
            <a:ext cx="10655060" cy="4904806"/>
          </a:xfrm>
        </p:spPr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31 июля 2020 г. N 304-ФЗ "О внесении изменений в Федеральный закон "Об образовании в Российской Федерации" по вопросам воспитания обучающихся"</a:t>
            </a:r>
          </a:p>
          <a:p>
            <a:pPr marL="0" indent="0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(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разрабатывать Программу воспитания в каждой ОО)</a:t>
            </a:r>
          </a:p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Стратегии «Цифровая трансформация образования» 15.07.2021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 </a:t>
            </a:r>
            <a:r>
              <a:rPr lang="ru-RU" sz="22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включает большой межведомственный проект «Цифровая трансформация отрасли «Образование (общее)». Реализация проекта рассчитана на 2021–2030 годы. В документе в том числе представлены описание проекта и входящих в него разработок для школьников, учителей, родителей и школ, его задачи, финансово-экономическое обоснование, а также ожидаемые результаты и оценка влияния проекта на достижение национальных целей)</a:t>
            </a:r>
            <a:r>
              <a:rPr lang="ru-RU" sz="26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Стратегия национальной безопасности РФ (02.07.21)</a:t>
            </a:r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10561" y="5525455"/>
            <a:ext cx="1798863" cy="10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C6C41E3-BFC1-4D42-9755-BCB8B66F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Пермский край.  Региональная программа воспитания на 2021-2025гг.: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«Сложившаяся за последние десятилетия практика взаимодействия в системе «ОО – семья», при наличии выраженных позитивных результатов в ряде муниципалитетов и ОО, </a:t>
            </a:r>
            <a:r>
              <a:rPr kumimoji="0" lang="ru-RU" sz="31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выявила ряд проблем:</a:t>
            </a:r>
            <a:endParaRPr lang="ru-RU" sz="31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75DF52E-242C-4718-A562-0F4890CE2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влияния, оказываемые образовательной организацией и семьей на ребенка, разнонаправлены и нередко противоречивы;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стереотипность, унифицированность,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безадресность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 образовательной организации;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упрощенные представления  о семье ребенка, как об объекте, которым можно управлять  извне;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инертность субъектов воспитания (образовательная организация – родитель), что приводит к разрушению единой воспитательной среды и социальной дезадаптации ребенка.</a:t>
            </a:r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14436" y="5856127"/>
            <a:ext cx="1078727" cy="64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63327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Синергия (греч):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Сотрудничество, содействие,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со-общничество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 дополнительного качества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рост суммарной эффективности усилий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выход процесса на такой уровень, где количество начинает переходить в качество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50162" y="5401505"/>
            <a:ext cx="1843001" cy="1096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015689-E08A-4933-98AE-45113D007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Задача: выстраивать единое ценностное поле 3-х субъектов (семьи – ребенка ОО): 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CC6682EE-39BF-4D87-9175-441113DBAC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5962" y="4347872"/>
            <a:ext cx="2354287" cy="179660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D49AD59-E841-4D2E-AAB8-094EE3A25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34" y="1929589"/>
            <a:ext cx="5187042" cy="2418283"/>
          </a:xfrm>
          <a:prstGeom prst="rect">
            <a:avLst/>
          </a:prstGeom>
          <a:effectLst/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8F3AC8E-15DA-4CA9-81E9-90C67632FA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800" y="1789449"/>
            <a:ext cx="5703945" cy="293275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3263A09-55DB-4033-9D84-E87EE929B9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6324" y="4237112"/>
            <a:ext cx="1609976" cy="16099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3350E37-23C8-4EA5-B8CF-364157AF45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4257" y="3024364"/>
            <a:ext cx="3188059" cy="1796604"/>
          </a:xfrm>
          <a:prstGeom prst="rect">
            <a:avLst/>
          </a:prstGeom>
        </p:spPr>
      </p:pic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AD287E45-5884-4B5A-A8A2-025483345AAF}"/>
              </a:ext>
            </a:extLst>
          </p:cNvPr>
          <p:cNvSpPr/>
          <p:nvPr/>
        </p:nvSpPr>
        <p:spPr>
          <a:xfrm>
            <a:off x="6946324" y="2620888"/>
            <a:ext cx="1927042" cy="722603"/>
          </a:xfrm>
          <a:prstGeom prst="ellipse">
            <a:avLst/>
          </a:prstGeom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626811" y="5711109"/>
            <a:ext cx="1282613" cy="76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78904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5947"/>
            <a:ext cx="10515600" cy="1484742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Региональная </a:t>
            </a: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программа воспитания: </a:t>
            </a:r>
            <a:b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семейного воспитания и родительского 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образования (п.8.1)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уникальной самоорганизующейся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саморазвивающейся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социальной системой,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естественной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средой развития и воспитания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endParaRPr lang="ru-RU" dirty="0"/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80822" y="5505300"/>
            <a:ext cx="1628602" cy="96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Региональная программа воспитания: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возможности образовательной организации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Решение задач воспитания в современных условиях может быть возможно при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корректной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интеграции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усилий семьи и образовательной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организации.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организация  имеет б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льшие возможности для координации взаимодействия ребенка, семьи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социума через: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активизацию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субъектности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согласование образовательных позиций педагогов и семьи (от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мероприятийного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подхода – к системно-синергетическому сотрудничеству, через вариативные механизмы взаимодействия с семьей).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87535" y="5724321"/>
            <a:ext cx="1521889" cy="90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взаимодействия ОО </a:t>
            </a: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семьями обучающихся </a:t>
            </a: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условий для личностного развития школьников, проявляющееся</a:t>
            </a:r>
            <a:r>
              <a:rPr lang="ru-RU" sz="3100" b="1" dirty="0">
                <a:solidFill>
                  <a:srgbClr val="0070C0"/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усвоении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ими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основ жизни семьи, которые общество выработало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основе традиционных семейных ценностей; 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 развитии их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позитивного отношения к семейным ценностям;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 приобретении позитивного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поведения и продуктивного взаимодействия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4" name="Picture 13" descr="ЛОГО Институт развития образования м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10561" y="5404022"/>
            <a:ext cx="1798863" cy="1070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50699</TotalTime>
  <Words>793</Words>
  <Application>Microsoft Office PowerPoint</Application>
  <PresentationFormat>Произвольный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Синергия образовательной организации и семьи  как ключевой ресурс в реализации Региональной программы воспитания</vt:lpstr>
      <vt:lpstr>Федеральный закон РФ "Об образовании в Российской Федерации", N 273-ФЗ | ст. 44, </vt:lpstr>
      <vt:lpstr>Законодательные и нормативно-правовые документы:</vt:lpstr>
      <vt:lpstr>Пермский край.  Региональная программа воспитания на 2021-2025гг.: «Сложившаяся за последние десятилетия практика взаимодействия в системе «ОО – семья», при наличии выраженных позитивных результатов в ряде муниципалитетов и ОО, выявила ряд проблем:</vt:lpstr>
      <vt:lpstr>Синергия (греч):</vt:lpstr>
      <vt:lpstr>Задача: выстраивать единое ценностное поле 3-х субъектов (семьи – ребенка ОО): </vt:lpstr>
      <vt:lpstr>  Региональная программа воспитания:  Поддержка семейного воспитания и родительского образования (п.8.1) </vt:lpstr>
      <vt:lpstr>Региональная программа воспитания:  возможности образовательной организации</vt:lpstr>
      <vt:lpstr> Цель взаимодействия ОО с семьями обучающихся –  создание условий для личностного развития школьников, проявляющееся: </vt:lpstr>
      <vt:lpstr>Задачи направления:  </vt:lpstr>
      <vt:lpstr>Ключевыми проектами в развитии данного направления могут быть: </vt:lpstr>
      <vt:lpstr>Форма реализации взаимодействия  - модели сотрудничества между семьей и образовательной организацией:</vt:lpstr>
      <vt:lpstr>Курсы повышения квалификации – Институт развития образования ПК 2021</vt:lpstr>
      <vt:lpstr>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гражданина – новые акценты</dc:title>
  <dc:creator>Microsoft Office User</dc:creator>
  <cp:lastModifiedBy>Poroshina-TI</cp:lastModifiedBy>
  <cp:revision>63</cp:revision>
  <dcterms:created xsi:type="dcterms:W3CDTF">2021-08-16T22:24:52Z</dcterms:created>
  <dcterms:modified xsi:type="dcterms:W3CDTF">2021-08-24T04:29:52Z</dcterms:modified>
</cp:coreProperties>
</file>