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69" r:id="rId17"/>
    <p:sldId id="271" r:id="rId18"/>
    <p:sldId id="273" r:id="rId19"/>
    <p:sldId id="272" r:id="rId20"/>
    <p:sldId id="274" r:id="rId21"/>
    <p:sldId id="276" r:id="rId22"/>
    <p:sldId id="275" r:id="rId23"/>
    <p:sldId id="280" r:id="rId24"/>
    <p:sldId id="278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580" autoAdjust="0"/>
    <p:restoredTop sz="94660"/>
  </p:normalViewPr>
  <p:slideViewPr>
    <p:cSldViewPr snapToGrid="0">
      <p:cViewPr>
        <p:scale>
          <a:sx n="66" d="100"/>
          <a:sy n="66" d="100"/>
        </p:scale>
        <p:origin x="30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опыт участия в сетевых/творческих группах по разработке заданий по ФГ?</c:v>
                </c:pt>
              </c:strCache>
            </c:strRef>
          </c:tx>
          <c:dPt>
            <c:idx val="0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A-4029-BF4F-7610BF208193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A-4029-BF4F-7610BF208193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8A-4029-BF4F-7610BF208193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8A-4029-BF4F-7610BF208193}"/>
              </c:ext>
            </c:extLst>
          </c:dPt>
          <c:dLbls>
            <c:dLbl>
              <c:idx val="0"/>
              <c:layout>
                <c:manualLayout>
                  <c:x val="0.11516314779270621"/>
                  <c:y val="2.02429149797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8A-4029-BF4F-7610BF208193}"/>
                </c:ext>
              </c:extLst>
            </c:dLbl>
            <c:dLbl>
              <c:idx val="1"/>
              <c:layout>
                <c:manualLayout>
                  <c:x val="-0.10876519513755598"/>
                  <c:y val="-8.09716599190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A-4029-BF4F-7610BF208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80.900000000000006</c:v>
                </c:pt>
                <c:pt idx="1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8A-4029-BF4F-7610BF208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17018050286898"/>
          <c:y val="0.82296641057519637"/>
          <c:w val="0.29241217360267779"/>
          <c:h val="9.725491007875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опыт участия в сетевых/творческих группах по разработке заданий по ФГ?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5-4CB9-A0F1-4C8CF10EC425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5-4CB9-A0F1-4C8CF10EC4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C5-4CB9-A0F1-4C8CF10EC4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C5-4CB9-A0F1-4C8CF10EC425}"/>
              </c:ext>
            </c:extLst>
          </c:dPt>
          <c:dLbls>
            <c:dLbl>
              <c:idx val="0"/>
              <c:layout>
                <c:manualLayout>
                  <c:x val="0.11516314779270621"/>
                  <c:y val="2.02429149797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5-4CB9-A0F1-4C8CF10EC425}"/>
                </c:ext>
              </c:extLst>
            </c:dLbl>
            <c:dLbl>
              <c:idx val="1"/>
              <c:layout>
                <c:manualLayout>
                  <c:x val="-0.10876519513755598"/>
                  <c:y val="-8.09716599190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5-4CB9-A0F1-4C8CF10EC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45.5</c:v>
                </c:pt>
                <c:pt idx="1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C5-4CB9-A0F1-4C8CF10EC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17018050286898"/>
          <c:y val="0.82296641057519637"/>
          <c:w val="0.29241217360267779"/>
          <c:h val="9.725491007875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опыт участия в сетевых/творческих группах по разработке заданий по ФГ?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7-4F91-AD6A-A626F726C2D3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7-4F91-AD6A-A626F726C2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7-4F91-AD6A-A626F726C2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7-4F91-AD6A-A626F726C2D3}"/>
              </c:ext>
            </c:extLst>
          </c:dPt>
          <c:dLbls>
            <c:dLbl>
              <c:idx val="0"/>
              <c:layout>
                <c:manualLayout>
                  <c:x val="0.11516314779270621"/>
                  <c:y val="2.02429149797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67-4F91-AD6A-A626F726C2D3}"/>
                </c:ext>
              </c:extLst>
            </c:dLbl>
            <c:dLbl>
              <c:idx val="1"/>
              <c:layout>
                <c:manualLayout>
                  <c:x val="-0.10876519513755598"/>
                  <c:y val="-8.09716599190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67-4F91-AD6A-A626F726C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57.3</c:v>
                </c:pt>
                <c:pt idx="1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67-4F91-AD6A-A626F726C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17018050286898"/>
          <c:y val="0.82296641057519637"/>
          <c:w val="0.29241217360267779"/>
          <c:h val="9.725491007875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опыт участия в сетевых/творческих группах по разработке заданий по ФГ?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9-4AD4-A9A6-69D689979A00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9-4AD4-A9A6-69D689979A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9-4AD4-A9A6-69D689979A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9-4AD4-A9A6-69D689979A00}"/>
              </c:ext>
            </c:extLst>
          </c:dPt>
          <c:dLbls>
            <c:dLbl>
              <c:idx val="0"/>
              <c:layout>
                <c:manualLayout>
                  <c:x val="0.11516314779270621"/>
                  <c:y val="2.02429149797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69-4AD4-A9A6-69D689979A00}"/>
                </c:ext>
              </c:extLst>
            </c:dLbl>
            <c:dLbl>
              <c:idx val="1"/>
              <c:layout>
                <c:manualLayout>
                  <c:x val="-0.10876519513755598"/>
                  <c:y val="-8.09716599190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69-4AD4-A9A6-69D689979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75.5</c:v>
                </c:pt>
                <c:pt idx="1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9-4AD4-A9A6-69D68997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17018050286898"/>
          <c:y val="0.82296641057519637"/>
          <c:w val="0.29241217360267779"/>
          <c:h val="9.725491007875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опыт участия в сетевых/творческих группах по разработке заданий по ФГ?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9-496D-946F-0AB3C375893E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9-496D-946F-0AB3C37589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9-496D-946F-0AB3C37589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9-496D-946F-0AB3C375893E}"/>
              </c:ext>
            </c:extLst>
          </c:dPt>
          <c:dLbls>
            <c:dLbl>
              <c:idx val="0"/>
              <c:layout>
                <c:manualLayout>
                  <c:x val="0.11516314779270621"/>
                  <c:y val="2.02429149797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9-496D-946F-0AB3C375893E}"/>
                </c:ext>
              </c:extLst>
            </c:dLbl>
            <c:dLbl>
              <c:idx val="1"/>
              <c:layout>
                <c:manualLayout>
                  <c:x val="-0.10876519513755598"/>
                  <c:y val="-8.09716599190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9-496D-946F-0AB3C3758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64.5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F9-496D-946F-0AB3C3758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17018050286898"/>
          <c:y val="0.82296641057519637"/>
          <c:w val="0.29241217360267779"/>
          <c:h val="9.725491007875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26182-4347-C20C-46B1-538BC4E7E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891872-617D-24B9-88B7-1CF1E3EC0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15591-E026-99A3-45A5-2F08CCCF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E8556-8937-29DD-B77E-D98E5878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9328D-4701-B4B0-2D82-D2CB313A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D176E-8241-EC6F-46DF-DF75A7EA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0EFB36-14A9-C820-5739-3226438F1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A3E1F-EF74-A710-221D-C848E23E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3F892-9D12-2E51-32F7-290CE89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F9185-6316-20AD-7D17-30BDA6F3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8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19314-EA80-5BDD-0863-C4A2B24CF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ACE580-9E13-69A5-7B40-9B65E0FC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B0FDC-1108-7496-9EA2-5F178741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A4166-02B2-FEC7-0C72-5951B44E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BD195-0D5F-23EC-2514-2F32808C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0F55D-593F-D42A-3967-DCDB2CD8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8E33C-8066-D577-4B9B-F274EE41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53C48-5C38-5A22-8285-FB79871F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1357-2E82-6D8B-6AD1-042DE495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73D14-FD29-D219-EA64-FE5A987F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3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508-1EBE-0689-2C31-9A1FC49E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C4FEA-C568-4E6D-8DB3-63B40AA4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47A17-F724-7B87-AA76-A21EF9B8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6E552-59DD-2782-EC01-09E6840C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6BC6A-5E4B-F023-DBC3-D94A8F4B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1B99-ED03-77CA-18E7-DF77B474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DA290-324A-17DC-A93A-F37C5B762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30D33-264F-DF16-7893-B9545180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E61A93-A14B-4283-9B42-A34529DD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D1DD66-2FCF-66E9-E3D7-C8AB577B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23A6D-A37A-1CB4-E640-13DE5826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BF283-9E4A-CA0E-0713-D5D4C5C4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66A690-0A72-4DE4-EE4C-7F79C54C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FBB297-1992-1B79-4F7D-6F7F9B248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21BF71-804C-E36C-E6EF-FFADCE5DA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67EC9-1CB5-988C-1C6D-CE4FBB33E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8F600C-49EE-1739-99FA-81544CBB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7512BA-F097-CCD1-E548-2BD27C42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1D2540-0717-E5C1-5F50-22AEA082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C226E-5FA5-22BB-147F-6139C46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A4F36-EC42-F01F-DBB8-CF73A2C8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C1550-48B0-612D-9294-C6A21117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572719-5F7D-E753-62A4-636D0AC2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4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98ACCA-CC01-E80F-4C81-1FA637B8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78B3BE-8D66-FC06-CB50-CCEA5C05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C7AC4-F303-911C-D4A6-FE65765B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19AC4-CB98-DA3A-2108-587B353A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CDAA-9FCE-7837-E872-E31A6623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12E0B-C068-49B4-7AA2-3F47113D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5CFEA-3FEB-B530-BDAB-99BCF412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9AF6A0-5526-4B19-C3B3-68FDC49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4E4CC9-7869-93FB-C453-1384257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8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77A57-C82F-59C2-C019-4AC0D7B2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33F132-FC3B-708D-A990-9D3005C34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ECD670-3DAC-86AA-CFEE-F354763D6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B80B41-6B14-B6FD-92CE-C883C10F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FFD9F-3112-0B26-0A74-571656B0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7BC9B-329B-5CE3-8E47-83AA8FC1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1071F-7ACE-81AE-ECFE-E433E69A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957FE-0CD4-E5A4-72F4-CDA8CEFD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81084-5BA1-D4B9-84FF-021848AF6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874E-615D-493F-A131-F1CD23A511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73827-DE99-FE81-DDB4-DE3B2FE12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A67AE-8331-EE31-10A7-A71149281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C14B-AE41-4379-808B-C367C9BD5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m.iro.perm.ru/groups/funkcionalnaya-gramotnost-obuchayushchihsya/events" TargetMode="External"/><Relationship Id="rId2" Type="http://schemas.openxmlformats.org/officeDocument/2006/relationships/hyperlink" Target="https://t.me/+TW0qvziCH1xmZmQ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%D0%BF%D1%80%D0%B8%D0%BC%D0%B5%D1%80%D1%8B-%D0%B7%D0%B0%D0%B4%D0%B0%D1%87-pisa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chebnik.mos.ru/mai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ncult.info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oyteka.com/100154432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7jp9RdioFDb_b3Jk6Xyb7x8F2eLY1cWwetvGvQ8CBJ8/edit?usp=sharin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829/898014457/record-new/155767174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1C6379-832C-CED2-4876-95515DBD1B74}"/>
              </a:ext>
            </a:extLst>
          </p:cNvPr>
          <p:cNvSpPr/>
          <p:nvPr/>
        </p:nvSpPr>
        <p:spPr>
          <a:xfrm>
            <a:off x="0" y="0"/>
            <a:ext cx="5335929" cy="6858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50CC6-2E6A-3EF7-5625-46CB1AF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221" y="1635547"/>
            <a:ext cx="8108881" cy="2387600"/>
          </a:xfrm>
        </p:spPr>
        <p:txBody>
          <a:bodyPr>
            <a:noAutofit/>
          </a:bodyPr>
          <a:lstStyle/>
          <a:p>
            <a:pPr algn="r"/>
            <a:r>
              <a:rPr lang="ru-RU" sz="4000" b="0" dirty="0">
                <a:latin typeface="Bookman Old Style" panose="02050604050505020204" pitchFamily="18" charset="0"/>
              </a:rPr>
              <a:t>Вебинар-практикум для педагогов СГ  по работе с банками заданий для оценки финансовой грамотности.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AC8F6-7046-624F-0E64-742B761B3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167" y="4390014"/>
            <a:ext cx="7787736" cy="165576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Georgia" panose="02040502050405020303" pitchFamily="18" charset="0"/>
              </a:rPr>
              <a:t>Яковлева Надежда Геннадьевна,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Georgia" panose="02040502050405020303" pitchFamily="18" charset="0"/>
              </a:rPr>
              <a:t>старший преподаватель кафедры общего образования ЦНППМПР ГАУ ДПО «ИРО ПК»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grpSp>
        <p:nvGrpSpPr>
          <p:cNvPr id="9" name="Google Shape;10370;p104">
            <a:extLst>
              <a:ext uri="{FF2B5EF4-FFF2-40B4-BE49-F238E27FC236}">
                <a16:creationId xmlns:a16="http://schemas.microsoft.com/office/drawing/2014/main" id="{DD38A449-EF65-9061-E1B4-F9E20156AD3B}"/>
              </a:ext>
            </a:extLst>
          </p:cNvPr>
          <p:cNvGrpSpPr/>
          <p:nvPr/>
        </p:nvGrpSpPr>
        <p:grpSpPr>
          <a:xfrm>
            <a:off x="3642478" y="538047"/>
            <a:ext cx="1371259" cy="1097500"/>
            <a:chOff x="-62516625" y="2297875"/>
            <a:chExt cx="315875" cy="317650"/>
          </a:xfrm>
          <a:solidFill>
            <a:schemeClr val="bg1">
              <a:lumMod val="65000"/>
            </a:schemeClr>
          </a:solidFill>
        </p:grpSpPr>
        <p:sp>
          <p:nvSpPr>
            <p:cNvPr id="10" name="Google Shape;10371;p104">
              <a:extLst>
                <a:ext uri="{FF2B5EF4-FFF2-40B4-BE49-F238E27FC236}">
                  <a16:creationId xmlns:a16="http://schemas.microsoft.com/office/drawing/2014/main" id="{C30D0CF7-FFB6-DF57-F582-758D750D208F}"/>
                </a:ext>
              </a:extLst>
            </p:cNvPr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72;p104">
              <a:extLst>
                <a:ext uri="{FF2B5EF4-FFF2-40B4-BE49-F238E27FC236}">
                  <a16:creationId xmlns:a16="http://schemas.microsoft.com/office/drawing/2014/main" id="{43C8E673-1EE8-3CC0-49D4-AD8E1B6AFD65}"/>
                </a:ext>
              </a:extLst>
            </p:cNvPr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734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AA0A-600E-2168-01A6-0F82BC1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A2C68C-3793-4BC2-D957-2FFCBDAEFE3B}"/>
              </a:ext>
            </a:extLst>
          </p:cNvPr>
          <p:cNvSpPr/>
          <p:nvPr/>
        </p:nvSpPr>
        <p:spPr>
          <a:xfrm>
            <a:off x="838200" y="1474652"/>
            <a:ext cx="8537028" cy="646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Всего участников: 355 человек. Прошли диагностику: 110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3058-747E-882E-7A23-212DC759FEA6}"/>
              </a:ext>
            </a:extLst>
          </p:cNvPr>
          <p:cNvSpPr txBox="1"/>
          <p:nvPr/>
        </p:nvSpPr>
        <p:spPr>
          <a:xfrm>
            <a:off x="838199" y="2283332"/>
            <a:ext cx="1075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B1C"/>
                </a:solidFill>
                <a:effectLst/>
                <a:uLnTx/>
                <a:uFillTx/>
                <a:latin typeface="Poppins"/>
                <a:ea typeface="Poppins"/>
                <a:cs typeface="Poppins" panose="00000500000000000000" pitchFamily="2" charset="0"/>
                <a:sym typeface="Poppins"/>
              </a:rPr>
              <a:t>Знакомы ли Вы с содержанием Электронного банка заданий по оценке функциональной грамотности на платформе РЭШ?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FA52F6F-82FD-BC5E-58CA-FBD426485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283117"/>
              </p:ext>
            </p:extLst>
          </p:nvPr>
        </p:nvGraphicFramePr>
        <p:xfrm>
          <a:off x="3430708" y="3230511"/>
          <a:ext cx="5755333" cy="287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47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00CE43-9DD5-A384-1A6A-5B8B8D38CAA3}"/>
              </a:ext>
            </a:extLst>
          </p:cNvPr>
          <p:cNvSpPr/>
          <p:nvPr/>
        </p:nvSpPr>
        <p:spPr>
          <a:xfrm>
            <a:off x="0" y="2123090"/>
            <a:ext cx="12192000" cy="473491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DCB57F-7E5D-B858-0940-10B8531677AB}"/>
              </a:ext>
            </a:extLst>
          </p:cNvPr>
          <p:cNvSpPr txBox="1"/>
          <p:nvPr/>
        </p:nvSpPr>
        <p:spPr>
          <a:xfrm>
            <a:off x="1376855" y="2628781"/>
            <a:ext cx="92806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Как мы с вами работаем в 2022 -2023 учебном году.</a:t>
            </a:r>
          </a:p>
          <a:p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D1CA367-5027-3023-8EB0-B531642B2918}"/>
              </a:ext>
            </a:extLst>
          </p:cNvPr>
          <p:cNvSpPr/>
          <p:nvPr/>
        </p:nvSpPr>
        <p:spPr>
          <a:xfrm>
            <a:off x="5583298" y="1077141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299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042802-92BA-0DD8-BDD4-6D9211C8227E}"/>
              </a:ext>
            </a:extLst>
          </p:cNvPr>
          <p:cNvGrpSpPr/>
          <p:nvPr/>
        </p:nvGrpSpPr>
        <p:grpSpPr>
          <a:xfrm>
            <a:off x="925268" y="3307172"/>
            <a:ext cx="10121462" cy="1187671"/>
            <a:chOff x="935659" y="2766845"/>
            <a:chExt cx="10121462" cy="118767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828F4045-4A0E-26D8-17F8-860F6232AAEF}"/>
                </a:ext>
              </a:extLst>
            </p:cNvPr>
            <p:cNvSpPr/>
            <p:nvPr/>
          </p:nvSpPr>
          <p:spPr>
            <a:xfrm>
              <a:off x="935659" y="3199082"/>
              <a:ext cx="10121462" cy="32319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BD749E86-9523-A333-8A9D-CE04BFC1F77A}"/>
                </a:ext>
              </a:extLst>
            </p:cNvPr>
            <p:cNvSpPr/>
            <p:nvPr/>
          </p:nvSpPr>
          <p:spPr>
            <a:xfrm>
              <a:off x="1618592" y="2766845"/>
              <a:ext cx="1208690" cy="1187669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0CC90D-50EF-6509-5F67-90C624805603}"/>
                </a:ext>
              </a:extLst>
            </p:cNvPr>
            <p:cNvSpPr/>
            <p:nvPr/>
          </p:nvSpPr>
          <p:spPr>
            <a:xfrm>
              <a:off x="4099034" y="2766847"/>
              <a:ext cx="1208690" cy="1187669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2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04931B4D-5866-3B75-6110-B3201A008B85}"/>
                </a:ext>
              </a:extLst>
            </p:cNvPr>
            <p:cNvSpPr/>
            <p:nvPr/>
          </p:nvSpPr>
          <p:spPr>
            <a:xfrm>
              <a:off x="6579476" y="2766847"/>
              <a:ext cx="1208690" cy="1187669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F4B60C5-2FB5-D745-9767-A98A3D2E3EC9}"/>
                </a:ext>
              </a:extLst>
            </p:cNvPr>
            <p:cNvSpPr/>
            <p:nvPr/>
          </p:nvSpPr>
          <p:spPr>
            <a:xfrm>
              <a:off x="9059918" y="2766846"/>
              <a:ext cx="1208690" cy="1187669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4</a:t>
              </a:r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C4E8D67-E372-70F6-D704-1FAE85BE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3" y="346996"/>
            <a:ext cx="10515600" cy="1325563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План 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DBBF3-5BEF-7C30-1798-48EFA1A982FA}"/>
              </a:ext>
            </a:extLst>
          </p:cNvPr>
          <p:cNvSpPr txBox="1"/>
          <p:nvPr/>
        </p:nvSpPr>
        <p:spPr>
          <a:xfrm>
            <a:off x="755073" y="4952934"/>
            <a:ext cx="306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27 января</a:t>
            </a:r>
          </a:p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Вебинар для педагогов СГ  по работе с банками заданий</a:t>
            </a:r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D066CA7-B71C-1250-4A25-8290B7F28F45}"/>
              </a:ext>
            </a:extLst>
          </p:cNvPr>
          <p:cNvSpPr/>
          <p:nvPr/>
        </p:nvSpPr>
        <p:spPr>
          <a:xfrm>
            <a:off x="2035900" y="4597858"/>
            <a:ext cx="353291" cy="3550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E2467B7-C9C7-3FE6-0A0C-06D6C9004C24}"/>
              </a:ext>
            </a:extLst>
          </p:cNvPr>
          <p:cNvSpPr/>
          <p:nvPr/>
        </p:nvSpPr>
        <p:spPr>
          <a:xfrm>
            <a:off x="6996784" y="4597858"/>
            <a:ext cx="353291" cy="3550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8BA55DB-D13B-D5F0-53B1-162F5BDF132D}"/>
              </a:ext>
            </a:extLst>
          </p:cNvPr>
          <p:cNvSpPr/>
          <p:nvPr/>
        </p:nvSpPr>
        <p:spPr>
          <a:xfrm>
            <a:off x="4516342" y="2865436"/>
            <a:ext cx="353291" cy="3550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15A92F9-21BF-22B2-1DA5-9C3DA199FDC6}"/>
              </a:ext>
            </a:extLst>
          </p:cNvPr>
          <p:cNvSpPr/>
          <p:nvPr/>
        </p:nvSpPr>
        <p:spPr>
          <a:xfrm>
            <a:off x="9477226" y="2865436"/>
            <a:ext cx="353291" cy="3550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2406D-2EED-5B5E-75A1-3BC1CCEB67D4}"/>
              </a:ext>
            </a:extLst>
          </p:cNvPr>
          <p:cNvSpPr txBox="1"/>
          <p:nvPr/>
        </p:nvSpPr>
        <p:spPr>
          <a:xfrm>
            <a:off x="2946956" y="1585093"/>
            <a:ext cx="34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2 марта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 panose="00000500000000000000" pitchFamily="2" charset="0"/>
                <a:sym typeface="Poppins"/>
              </a:rPr>
              <a:t>Вебинар для участников СГ по разбору и внедрению заданий в образовательный процесс.</a:t>
            </a:r>
            <a:endParaRPr lang="en-US" dirty="0">
              <a:solidFill>
                <a:schemeClr val="dk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3E7CF-78EC-B9D5-2034-FEFA3E210A72}"/>
              </a:ext>
            </a:extLst>
          </p:cNvPr>
          <p:cNvSpPr txBox="1"/>
          <p:nvPr/>
        </p:nvSpPr>
        <p:spPr>
          <a:xfrm>
            <a:off x="5742947" y="4952934"/>
            <a:ext cx="286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Georgia" panose="02040502050405020303" pitchFamily="18" charset="0"/>
                <a:ea typeface="Poppins"/>
                <a:cs typeface="Poppins"/>
                <a:sym typeface="Poppins"/>
              </a:rPr>
              <a:t>14 апреля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Вебинар  по предъявлению опыта педагогов участников СГ</a:t>
            </a: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58463-1490-A290-440E-CC133234F990}"/>
              </a:ext>
            </a:extLst>
          </p:cNvPr>
          <p:cNvSpPr txBox="1"/>
          <p:nvPr/>
        </p:nvSpPr>
        <p:spPr>
          <a:xfrm>
            <a:off x="7830266" y="1534599"/>
            <a:ext cx="364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Poppins"/>
                <a:ea typeface="Poppins"/>
                <a:cs typeface="Poppins" panose="00000500000000000000" pitchFamily="2" charset="0"/>
                <a:sym typeface="Poppins"/>
              </a:rPr>
              <a:t>май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 panose="00000500000000000000" pitchFamily="2" charset="0"/>
                <a:sym typeface="Poppins"/>
              </a:rPr>
              <a:t>Ярмарка педагогических идей «Функциональная грамотность: образование для жизни </a:t>
            </a:r>
          </a:p>
        </p:txBody>
      </p:sp>
    </p:spTree>
    <p:extLst>
      <p:ext uri="{BB962C8B-B14F-4D97-AF65-F5344CB8AC3E}">
        <p14:creationId xmlns:p14="http://schemas.microsoft.com/office/powerpoint/2010/main" val="54042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C5BD8-0047-13BD-0D25-570E53B2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8" y="196476"/>
            <a:ext cx="10515600" cy="1325563"/>
          </a:xfrm>
        </p:spPr>
        <p:txBody>
          <a:bodyPr/>
          <a:lstStyle/>
          <a:p>
            <a:pPr>
              <a:tabLst>
                <a:tab pos="1073150" algn="l"/>
              </a:tabLst>
            </a:pPr>
            <a:r>
              <a:rPr lang="ru-RU" dirty="0">
                <a:latin typeface="Bookman Old Style" panose="02050604050505020204" pitchFamily="18" charset="0"/>
              </a:rPr>
              <a:t>Организация работы: информация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1AC3E-F998-3D9C-5D85-FDC7C2375E47}"/>
              </a:ext>
            </a:extLst>
          </p:cNvPr>
          <p:cNvSpPr txBox="1"/>
          <p:nvPr/>
        </p:nvSpPr>
        <p:spPr>
          <a:xfrm>
            <a:off x="877076" y="1352939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Группа в Телеграм СГ по ФГ_ Пермский край </a:t>
            </a:r>
            <a:r>
              <a:rPr lang="en-US" sz="2400" b="1" dirty="0">
                <a:solidFill>
                  <a:srgbClr val="FFCC66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https://t.me/+TW0qvziCH1xmZmQy</a:t>
            </a:r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ССППК </a:t>
            </a:r>
            <a:r>
              <a:rPr lang="en-US" sz="2400" b="1" dirty="0">
                <a:solidFill>
                  <a:srgbClr val="FFCC66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http://educomm.iro.perm.ru/groups/funkcionalnaya-gramotnost-obuchayushchihsya/events</a:t>
            </a:r>
            <a:r>
              <a:rPr lang="ru-RU" sz="2400" b="1" dirty="0">
                <a:solidFill>
                  <a:srgbClr val="FFCC66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A3902-E67E-AD94-51F6-512EAE2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060" y="3052042"/>
            <a:ext cx="7822523" cy="33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1EF65C-B5B7-5A92-F588-1B68005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Организация работы: форма и технология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F37516-AB48-5774-0566-AF7267157CA2}"/>
              </a:ext>
            </a:extLst>
          </p:cNvPr>
          <p:cNvSpPr txBox="1"/>
          <p:nvPr/>
        </p:nvSpPr>
        <p:spPr>
          <a:xfrm>
            <a:off x="1184988" y="1968759"/>
            <a:ext cx="837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88AF60E-7CF8-D1A4-3A16-1E9EBD66FC8D}"/>
              </a:ext>
            </a:extLst>
          </p:cNvPr>
          <p:cNvSpPr/>
          <p:nvPr/>
        </p:nvSpPr>
        <p:spPr>
          <a:xfrm>
            <a:off x="1082041" y="1782214"/>
            <a:ext cx="9924971" cy="4521775"/>
          </a:xfrm>
          <a:prstGeom prst="roundRect">
            <a:avLst>
              <a:gd name="adj" fmla="val 7680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atin typeface="Georgia" panose="02040502050405020303" pitchFamily="18" charset="0"/>
              </a:rPr>
              <a:t>Технология: </a:t>
            </a:r>
          </a:p>
          <a:p>
            <a:r>
              <a:rPr lang="ru-RU" sz="3600" dirty="0">
                <a:latin typeface="Georgia" panose="02040502050405020303" pitchFamily="18" charset="0"/>
              </a:rPr>
              <a:t>проектная. </a:t>
            </a:r>
          </a:p>
          <a:p>
            <a:r>
              <a:rPr lang="ru-RU" sz="3600" b="1" dirty="0">
                <a:latin typeface="Georgia" panose="02040502050405020303" pitchFamily="18" charset="0"/>
              </a:rPr>
              <a:t>Форма работы: </a:t>
            </a:r>
          </a:p>
          <a:p>
            <a:r>
              <a:rPr lang="ru-RU" sz="3600" dirty="0">
                <a:latin typeface="Georgia" panose="02040502050405020303" pitchFamily="18" charset="0"/>
              </a:rPr>
              <a:t>групповая.</a:t>
            </a:r>
          </a:p>
          <a:p>
            <a:r>
              <a:rPr lang="ru-RU" sz="3600" b="1" dirty="0">
                <a:latin typeface="Georgia" panose="02040502050405020303" pitchFamily="18" charset="0"/>
              </a:rPr>
              <a:t>Итоговый продукт: </a:t>
            </a:r>
          </a:p>
          <a:p>
            <a:r>
              <a:rPr lang="ru-RU" sz="3600" dirty="0">
                <a:latin typeface="Georgia" panose="02040502050405020303" pitchFamily="18" charset="0"/>
              </a:rPr>
              <a:t>групповой проект.</a:t>
            </a:r>
          </a:p>
        </p:txBody>
      </p:sp>
      <p:pic>
        <p:nvPicPr>
          <p:cNvPr id="25" name="Google Shape;965;p44">
            <a:extLst>
              <a:ext uri="{FF2B5EF4-FFF2-40B4-BE49-F238E27FC236}">
                <a16:creationId xmlns:a16="http://schemas.microsoft.com/office/drawing/2014/main" id="{505776C9-3DF5-D32F-14CE-994B3B2FC8B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47944" r="10267"/>
          <a:stretch/>
        </p:blipFill>
        <p:spPr>
          <a:xfrm>
            <a:off x="6470572" y="1782214"/>
            <a:ext cx="3357466" cy="45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6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00CE43-9DD5-A384-1A6A-5B8B8D38CAA3}"/>
              </a:ext>
            </a:extLst>
          </p:cNvPr>
          <p:cNvSpPr/>
          <p:nvPr/>
        </p:nvSpPr>
        <p:spPr>
          <a:xfrm>
            <a:off x="0" y="2123090"/>
            <a:ext cx="12192000" cy="473491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DCB57F-7E5D-B858-0940-10B8531677AB}"/>
              </a:ext>
            </a:extLst>
          </p:cNvPr>
          <p:cNvSpPr txBox="1"/>
          <p:nvPr/>
        </p:nvSpPr>
        <p:spPr>
          <a:xfrm>
            <a:off x="1376855" y="2628781"/>
            <a:ext cx="92806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Банки заданий и другие цифровые ресурсы.</a:t>
            </a:r>
          </a:p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D1CA367-5027-3023-8EB0-B531642B2918}"/>
              </a:ext>
            </a:extLst>
          </p:cNvPr>
          <p:cNvSpPr/>
          <p:nvPr/>
        </p:nvSpPr>
        <p:spPr>
          <a:xfrm>
            <a:off x="5583298" y="1077141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080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43432-392E-BD90-E00D-9D06F2C4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Банки заданий по оценке функциональной грамотности обучающихся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7026-BD2E-9892-9F42-FF38F3A280AB}"/>
              </a:ext>
            </a:extLst>
          </p:cNvPr>
          <p:cNvSpPr txBox="1"/>
          <p:nvPr/>
        </p:nvSpPr>
        <p:spPr>
          <a:xfrm>
            <a:off x="792480" y="2001520"/>
            <a:ext cx="10688320" cy="37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Банк заданий по направлениям ФГ на портале Российской электронной школы (РЭШ): </a:t>
            </a:r>
            <a:r>
              <a:rPr lang="ru-RU" sz="2400" b="1" u="sng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https://fg.resh.edu.ru/</a:t>
            </a:r>
            <a:r>
              <a:rPr lang="ru-RU" sz="2400" b="1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Для изучения возможностей и работы нужна регистрация как учителя какой-либо конкретной школы; в системе можно назначать варианты работ для учеников, предоставлять им коды доступа для выполнения заданий в режиме онлайн без регистрации; назначать экспертов для проверки в системе заданий со свободными ответами – в качестве эксперта педагог может назначить себя и т.п.</a:t>
            </a:r>
          </a:p>
          <a:p>
            <a:pPr marL="457200" algn="just">
              <a:lnSpc>
                <a:spcPct val="11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67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43432-392E-BD90-E00D-9D06F2C4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Банки заданий по оценке функциональной грамотности обучающихся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7026-BD2E-9892-9F42-FF38F3A280AB}"/>
              </a:ext>
            </a:extLst>
          </p:cNvPr>
          <p:cNvSpPr txBox="1"/>
          <p:nvPr/>
        </p:nvSpPr>
        <p:spPr>
          <a:xfrm>
            <a:off x="792480" y="2001520"/>
            <a:ext cx="10688320" cy="260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Банк заданий по оценке функциональной грамотности, разработанный Институтом стратегии развития образования РАО: </a:t>
            </a:r>
            <a:r>
              <a:rPr lang="ru-RU" sz="2400" b="1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http://skiv.instrao.ru/bank-zadaniy</a:t>
            </a:r>
            <a:r>
              <a:rPr lang="ru-RU" sz="2400" u="sng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2400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 каждому направлению есть пакет документов в формате ПДФ: сами задания, описание их характеристик, система оценивания, небольшие методические рекомендации к заданиям.</a:t>
            </a:r>
          </a:p>
        </p:txBody>
      </p:sp>
    </p:spTree>
    <p:extLst>
      <p:ext uri="{BB962C8B-B14F-4D97-AF65-F5344CB8AC3E}">
        <p14:creationId xmlns:p14="http://schemas.microsoft.com/office/powerpoint/2010/main" val="282328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43432-392E-BD90-E00D-9D06F2C4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Банки заданий по оценке функциональной грамотности обучающихся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7026-BD2E-9892-9F42-FF38F3A280AB}"/>
              </a:ext>
            </a:extLst>
          </p:cNvPr>
          <p:cNvSpPr txBox="1"/>
          <p:nvPr/>
        </p:nvSpPr>
        <p:spPr>
          <a:xfrm>
            <a:off x="792480" y="2001520"/>
            <a:ext cx="10688320" cy="178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Примеры заданий исследования PISA на сайте ФИОКО: </a:t>
            </a:r>
            <a:r>
              <a:rPr lang="ru-RU" sz="2400" b="1" u="sng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https://fioco.ru/примеры-задач-pisa</a:t>
            </a:r>
            <a:r>
              <a:rPr lang="ru-RU" sz="2400" b="1" dirty="0">
                <a:solidFill>
                  <a:srgbClr val="FFCC6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Это реальные задания, которые предлагались школьникам в цикле 2015 и 2018 гг, тогда уже для выполнения на компьютерах.</a:t>
            </a:r>
          </a:p>
        </p:txBody>
      </p:sp>
    </p:spTree>
    <p:extLst>
      <p:ext uri="{BB962C8B-B14F-4D97-AF65-F5344CB8AC3E}">
        <p14:creationId xmlns:p14="http://schemas.microsoft.com/office/powerpoint/2010/main" val="264371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43432-392E-BD90-E00D-9D06F2C4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Банки заданий (или примеры заданий) по оценке функциональной грамотности обучающихся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7026-BD2E-9892-9F42-FF38F3A280AB}"/>
              </a:ext>
            </a:extLst>
          </p:cNvPr>
          <p:cNvSpPr txBox="1"/>
          <p:nvPr/>
        </p:nvSpPr>
        <p:spPr>
          <a:xfrm>
            <a:off x="792480" y="2001520"/>
            <a:ext cx="10688320" cy="343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Сборники заданий в библиотеке Московской электронной школы.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b="1" dirty="0">
                <a:solidFill>
                  <a:srgbClr val="FFCC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Библиотека МЭШ (</a:t>
            </a:r>
            <a:r>
              <a:rPr lang="en-US" b="1" dirty="0">
                <a:solidFill>
                  <a:srgbClr val="FFCC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mos.ru)</a:t>
            </a:r>
            <a:endParaRPr lang="ru-RU" b="1" dirty="0">
              <a:solidFill>
                <a:srgbClr val="FFCC66"/>
              </a:solidFill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Регистрация для просмотра заданий не нужна; здесь есть электронные учебные пособия и сборники заданий в формате международных и национальных исследований качества образования, которые предполагают командное решение практико-ориентированных заданий, направленных на формирование естественнонаучной, читательской, математической, финансовой, информационной грамотности. Пока нет креативных и глобальных. Несмотря на абсолютную «незаточенность» </a:t>
            </a:r>
            <a:r>
              <a:rPr lang="en-US" sz="18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PISA</a:t>
            </a:r>
            <a:r>
              <a:rPr lang="ru-RU" sz="18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на учебные предметы, в сборниках МЭШ есть к ним привязка, это может понравиться некоторым педагогам-предметникам.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42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A57523-D418-F20A-38F7-EF255F8E6B7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71F7-89F3-324C-E4F2-47F643BDB99D}"/>
              </a:ext>
            </a:extLst>
          </p:cNvPr>
          <p:cNvSpPr txBox="1"/>
          <p:nvPr/>
        </p:nvSpPr>
        <p:spPr>
          <a:xfrm>
            <a:off x="1379536" y="1325773"/>
            <a:ext cx="9432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eorgia" panose="02040502050405020303" pitchFamily="18" charset="0"/>
              </a:rPr>
              <a:t>“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Poppins" panose="00000500000000000000" pitchFamily="2" charset="0"/>
              </a:rPr>
              <a:t>Функциональная грамотность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Poppins" panose="00000500000000000000" pitchFamily="2" charset="0"/>
              </a:rPr>
              <a:t> - это способность человека использовать полученные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en" sz="3200" dirty="0">
                <a:latin typeface="Georgia" panose="02040502050405020303" pitchFamily="18" charset="0"/>
                <a:cs typeface="Poppins" panose="00000500000000000000" pitchFamily="2" charset="0"/>
              </a:rPr>
              <a:t>.”</a:t>
            </a:r>
            <a:endParaRPr lang="ru-RU" sz="3200" dirty="0">
              <a:latin typeface="Georgia" panose="02040502050405020303" pitchFamily="18" charset="0"/>
              <a:cs typeface="Poppins" panose="00000500000000000000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0" dirty="0">
              <a:latin typeface="Georgia" panose="02040502050405020303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0" dirty="0">
              <a:latin typeface="Georgia" panose="02040502050405020303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dirty="0">
                <a:latin typeface="Georgia" panose="02040502050405020303" pitchFamily="18" charset="0"/>
              </a:rPr>
              <a:t>А.А.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Леонтьев </a:t>
            </a:r>
            <a:r>
              <a:rPr lang="ru-RU" sz="3200" b="0" dirty="0">
                <a:latin typeface="Georgia" panose="02040502050405020303" pitchFamily="18" charset="0"/>
              </a:rPr>
              <a:t> 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2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9A528-4991-D2F3-292C-C5BD3B6C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Сайт «Финансовая культура»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509BF-E281-FCA0-6B4A-991FA3393A44}"/>
              </a:ext>
            </a:extLst>
          </p:cNvPr>
          <p:cNvSpPr txBox="1"/>
          <p:nvPr/>
        </p:nvSpPr>
        <p:spPr>
          <a:xfrm>
            <a:off x="636609" y="1094731"/>
            <a:ext cx="1099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Статьи, методические материалы, игры для детей...: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FFCC66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ru-RU" sz="2400" b="1" dirty="0">
                <a:solidFill>
                  <a:srgbClr val="FFCC66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ttps://fincult.info/</a:t>
            </a:r>
            <a:endParaRPr lang="en-US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3B853-02CE-504D-121A-DDFA523A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829412"/>
            <a:ext cx="9174480" cy="44851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6081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91AE099-F9F2-7A93-65F5-44FFF5E4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179930"/>
            <a:ext cx="10515600" cy="1325563"/>
          </a:xfrm>
        </p:spPr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Квест по финансовой безопасности.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FC129-B427-F65E-48C8-E9CA6A632C0A}"/>
              </a:ext>
            </a:extLst>
          </p:cNvPr>
          <p:cNvSpPr txBox="1"/>
          <p:nvPr/>
        </p:nvSpPr>
        <p:spPr>
          <a:xfrm>
            <a:off x="750425" y="951495"/>
            <a:ext cx="9109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2400" b="1" i="0" dirty="0">
                <a:solidFill>
                  <a:srgbClr val="FFCC66"/>
                </a:solidFill>
                <a:effectLst/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https://joyteka.com/100154432</a:t>
            </a:r>
            <a:endParaRPr lang="ru-RU" sz="2400" b="1" i="0" dirty="0">
              <a:solidFill>
                <a:srgbClr val="FFCC66"/>
              </a:solidFill>
              <a:effectLst/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F2E8A5-9741-08B2-4475-50A679461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97" y="1926554"/>
            <a:ext cx="9263605" cy="44954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135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00CE43-9DD5-A384-1A6A-5B8B8D38CAA3}"/>
              </a:ext>
            </a:extLst>
          </p:cNvPr>
          <p:cNvSpPr/>
          <p:nvPr/>
        </p:nvSpPr>
        <p:spPr>
          <a:xfrm>
            <a:off x="0" y="2123090"/>
            <a:ext cx="12192000" cy="473491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DCB57F-7E5D-B858-0940-10B8531677AB}"/>
              </a:ext>
            </a:extLst>
          </p:cNvPr>
          <p:cNvSpPr txBox="1"/>
          <p:nvPr/>
        </p:nvSpPr>
        <p:spPr>
          <a:xfrm>
            <a:off x="2408629" y="2444115"/>
            <a:ext cx="72170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Bookman Old Style" panose="02050604050505020204" pitchFamily="18" charset="0"/>
              </a:rPr>
              <a:t>Подводим итоги вебинара.</a:t>
            </a:r>
          </a:p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D1CA367-5027-3023-8EB0-B531642B2918}"/>
              </a:ext>
            </a:extLst>
          </p:cNvPr>
          <p:cNvSpPr/>
          <p:nvPr/>
        </p:nvSpPr>
        <p:spPr>
          <a:xfrm>
            <a:off x="5583298" y="1077141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326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3ED7C-6A0D-D662-3A62-B97298B5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Рефлексия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B7F55-0CFB-2C8A-76BD-B773709D470C}"/>
              </a:ext>
            </a:extLst>
          </p:cNvPr>
          <p:cNvSpPr txBox="1"/>
          <p:nvPr/>
        </p:nvSpPr>
        <p:spPr>
          <a:xfrm>
            <a:off x="925975" y="1482344"/>
            <a:ext cx="1042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Ссылка на онлайн доску для совместной работы:</a:t>
            </a:r>
          </a:p>
          <a:p>
            <a:r>
              <a:rPr lang="en-US" sz="2400" b="1" dirty="0">
                <a:solidFill>
                  <a:srgbClr val="FFCC66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https://jamboard.google.com/d/17jp9RdioFDb_b3Jk6Xyb7x8F2eLY1cWwetvGvQ8CBJ8/edit?usp=sharing</a:t>
            </a:r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rgbClr val="FFCC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A57523-D418-F20A-38F7-EF255F8E6B7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0D9AA-4E12-47FB-F51E-5C17C54399DE}"/>
              </a:ext>
            </a:extLst>
          </p:cNvPr>
          <p:cNvSpPr txBox="1"/>
          <p:nvPr/>
        </p:nvSpPr>
        <p:spPr>
          <a:xfrm>
            <a:off x="1863525" y="2071869"/>
            <a:ext cx="910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Bookman Old Style" panose="02050604050505020204" pitchFamily="18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52723-147F-2637-0BDA-93063E8FCE23}"/>
              </a:ext>
            </a:extLst>
          </p:cNvPr>
          <p:cNvSpPr txBox="1"/>
          <p:nvPr/>
        </p:nvSpPr>
        <p:spPr>
          <a:xfrm>
            <a:off x="2048719" y="3429000"/>
            <a:ext cx="846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Яковлева Надежда Геннадьевна, старший преподаватель кафедры общего образования </a:t>
            </a:r>
            <a:r>
              <a:rPr lang="ru-RU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ГАУ ДПО "Институт развития образования Пермского края", +79097310180</a:t>
            </a:r>
            <a:endParaRPr lang="ru-R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D56179-4EB8-BC85-3437-E6CBC3650A3F}"/>
              </a:ext>
            </a:extLst>
          </p:cNvPr>
          <p:cNvSpPr txBox="1"/>
          <p:nvPr/>
        </p:nvSpPr>
        <p:spPr>
          <a:xfrm>
            <a:off x="1689904" y="2136455"/>
            <a:ext cx="9025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запись вебинара: </a:t>
            </a:r>
          </a:p>
          <a:p>
            <a:r>
              <a:rPr lang="ru-RU" sz="3600" dirty="0">
                <a:latin typeface="Georgia" panose="02040502050405020303" pitchFamily="18" charset="0"/>
                <a:hlinkClick r:id="rId2"/>
              </a:rPr>
              <a:t>https://events.webinar.ru/51207829/898014457/record-new/1557671741</a:t>
            </a:r>
            <a:endParaRPr lang="ru-RU" sz="3600" dirty="0">
              <a:latin typeface="Georgia" panose="02040502050405020303" pitchFamily="18" charset="0"/>
            </a:endParaRPr>
          </a:p>
          <a:p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5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E30B95-E654-7B69-3E9A-1F222CC76E94}"/>
              </a:ext>
            </a:extLst>
          </p:cNvPr>
          <p:cNvSpPr/>
          <p:nvPr/>
        </p:nvSpPr>
        <p:spPr>
          <a:xfrm>
            <a:off x="7211028" y="0"/>
            <a:ext cx="4980972" cy="6858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39186-3CE1-6A90-91DC-BD04BDC64A03}"/>
              </a:ext>
            </a:extLst>
          </p:cNvPr>
          <p:cNvSpPr txBox="1"/>
          <p:nvPr/>
        </p:nvSpPr>
        <p:spPr>
          <a:xfrm>
            <a:off x="983848" y="1720840"/>
            <a:ext cx="10131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 библиотеке есть 10 томов А.С. Пушкина. Толщина каждого тома 2 см, толщина обложки тома 2 мм. Червяк прогрыз тоннель от 1 страницы 1 тома до последней страницы 2 тома. Какова длина тоннеля?</a:t>
            </a:r>
          </a:p>
          <a:p>
            <a:pPr algn="just"/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62063" indent="-457200">
              <a:buClrTx/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44 мм</a:t>
            </a:r>
          </a:p>
          <a:p>
            <a:pPr marL="1262063" indent="-457200">
              <a:buClrTx/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22 мм</a:t>
            </a:r>
          </a:p>
          <a:p>
            <a:pPr marL="1262063" indent="-457200">
              <a:buClrTx/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4 мм</a:t>
            </a:r>
          </a:p>
          <a:p>
            <a:pPr marL="1262063" indent="-457200">
              <a:buClrTx/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24 мм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FA3FC4-3D58-4B74-3B13-A2258EC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019" y="284102"/>
            <a:ext cx="9432403" cy="1325563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423198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E475082-6DA7-C135-86DD-A4E68D67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Bookman Old Style" panose="02050604050505020204" pitchFamily="18" charset="0"/>
              </a:rPr>
              <a:t>План вебинара</a:t>
            </a:r>
            <a:br>
              <a:rPr lang="ru-RU" b="0" dirty="0"/>
            </a:b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6C6AF4D-CE34-3ED7-D2EB-BECBF42FCA8A}"/>
              </a:ext>
            </a:extLst>
          </p:cNvPr>
          <p:cNvSpPr/>
          <p:nvPr/>
        </p:nvSpPr>
        <p:spPr>
          <a:xfrm>
            <a:off x="1166327" y="1609529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BD932-5F6E-9282-5993-BE06BD5E3D14}"/>
              </a:ext>
            </a:extLst>
          </p:cNvPr>
          <p:cNvSpPr txBox="1"/>
          <p:nvPr/>
        </p:nvSpPr>
        <p:spPr>
          <a:xfrm>
            <a:off x="1166327" y="2565918"/>
            <a:ext cx="4002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Немного о нас</a:t>
            </a:r>
          </a:p>
          <a:p>
            <a:r>
              <a:rPr lang="ru-RU" sz="18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E945ABF-B80B-C250-CD75-6B014BD03E98}"/>
              </a:ext>
            </a:extLst>
          </p:cNvPr>
          <p:cNvSpPr/>
          <p:nvPr/>
        </p:nvSpPr>
        <p:spPr>
          <a:xfrm>
            <a:off x="7137918" y="1609528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B0776-D8E7-449A-4614-ADCB22A1C66F}"/>
              </a:ext>
            </a:extLst>
          </p:cNvPr>
          <p:cNvSpPr txBox="1"/>
          <p:nvPr/>
        </p:nvSpPr>
        <p:spPr>
          <a:xfrm>
            <a:off x="7137918" y="2565918"/>
            <a:ext cx="40277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Наши планы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Как мы с вами работаем в 2022 -2023 учебном году.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5F599-0FC4-9D34-2B63-4D0C1CDE0C2E}"/>
              </a:ext>
            </a:extLst>
          </p:cNvPr>
          <p:cNvSpPr txBox="1"/>
          <p:nvPr/>
        </p:nvSpPr>
        <p:spPr>
          <a:xfrm>
            <a:off x="1166327" y="5150498"/>
            <a:ext cx="4376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Источники вдохновения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Банки заданий и другие цифровые ресурсы.</a:t>
            </a:r>
          </a:p>
          <a:p>
            <a:endParaRPr lang="ru-RU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3BEC51C-10B0-3DC2-A1AA-E07651ACBEAA}"/>
              </a:ext>
            </a:extLst>
          </p:cNvPr>
          <p:cNvSpPr/>
          <p:nvPr/>
        </p:nvSpPr>
        <p:spPr>
          <a:xfrm>
            <a:off x="1166326" y="4264091"/>
            <a:ext cx="867747" cy="755778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408D464-B36B-BFD1-086C-B0E989FFA7B0}"/>
              </a:ext>
            </a:extLst>
          </p:cNvPr>
          <p:cNvSpPr/>
          <p:nvPr/>
        </p:nvSpPr>
        <p:spPr>
          <a:xfrm>
            <a:off x="7137918" y="4264091"/>
            <a:ext cx="867747" cy="755778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A6211E-A59C-E37E-EDCD-2AEE0FB9B5F8}"/>
              </a:ext>
            </a:extLst>
          </p:cNvPr>
          <p:cNvSpPr txBox="1"/>
          <p:nvPr/>
        </p:nvSpPr>
        <p:spPr>
          <a:xfrm>
            <a:off x="7137918" y="5150498"/>
            <a:ext cx="3887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Рефлексия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Подводим итоги вебинара.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6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00CE43-9DD5-A384-1A6A-5B8B8D38CAA3}"/>
              </a:ext>
            </a:extLst>
          </p:cNvPr>
          <p:cNvSpPr/>
          <p:nvPr/>
        </p:nvSpPr>
        <p:spPr>
          <a:xfrm>
            <a:off x="0" y="2123090"/>
            <a:ext cx="12192000" cy="473491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2A77898-442B-951F-535C-C822A4C45636}"/>
              </a:ext>
            </a:extLst>
          </p:cNvPr>
          <p:cNvSpPr/>
          <p:nvPr/>
        </p:nvSpPr>
        <p:spPr>
          <a:xfrm>
            <a:off x="5709632" y="1119992"/>
            <a:ext cx="867747" cy="7931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6B494-A86D-BC2D-AA16-86D8FF0D8FF1}"/>
              </a:ext>
            </a:extLst>
          </p:cNvPr>
          <p:cNvSpPr txBox="1"/>
          <p:nvPr/>
        </p:nvSpPr>
        <p:spPr>
          <a:xfrm>
            <a:off x="956650" y="2537880"/>
            <a:ext cx="103737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8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AA0A-600E-2168-01A6-0F82BC1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A2C68C-3793-4BC2-D957-2FFCBDAEFE3B}"/>
              </a:ext>
            </a:extLst>
          </p:cNvPr>
          <p:cNvSpPr/>
          <p:nvPr/>
        </p:nvSpPr>
        <p:spPr>
          <a:xfrm>
            <a:off x="838200" y="1474652"/>
            <a:ext cx="8537028" cy="646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Всего участников: 355 человек. Прошли диагностику: 110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3058-747E-882E-7A23-212DC759FEA6}"/>
              </a:ext>
            </a:extLst>
          </p:cNvPr>
          <p:cNvSpPr txBox="1"/>
          <p:nvPr/>
        </p:nvSpPr>
        <p:spPr>
          <a:xfrm>
            <a:off x="838199" y="2283332"/>
            <a:ext cx="1075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ea typeface="Poppins"/>
                <a:cs typeface="Poppins" panose="00000500000000000000" pitchFamily="2" charset="0"/>
                <a:sym typeface="Poppins"/>
              </a:rPr>
              <a:t>Имеете ли Вы опыт участия в сетевых/творческих группах по разработке заданий по ФГ?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186735A-729A-8829-3D3A-B3C9A61C5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473299"/>
              </p:ext>
            </p:extLst>
          </p:nvPr>
        </p:nvGraphicFramePr>
        <p:xfrm>
          <a:off x="3226676" y="2953407"/>
          <a:ext cx="5641377" cy="330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69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AA0A-600E-2168-01A6-0F82BC1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A2C68C-3793-4BC2-D957-2FFCBDAEFE3B}"/>
              </a:ext>
            </a:extLst>
          </p:cNvPr>
          <p:cNvSpPr/>
          <p:nvPr/>
        </p:nvSpPr>
        <p:spPr>
          <a:xfrm>
            <a:off x="838200" y="1474652"/>
            <a:ext cx="8537028" cy="646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Всего участников: 355 человек. Прошли диагностику: 110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3058-747E-882E-7A23-212DC759FEA6}"/>
              </a:ext>
            </a:extLst>
          </p:cNvPr>
          <p:cNvSpPr txBox="1"/>
          <p:nvPr/>
        </p:nvSpPr>
        <p:spPr>
          <a:xfrm>
            <a:off x="838199" y="2283332"/>
            <a:ext cx="10754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ea typeface="Poppins"/>
                <a:cs typeface="Poppins" panose="00000500000000000000" pitchFamily="2" charset="0"/>
                <a:sym typeface="Poppins"/>
              </a:rPr>
              <a:t>Принимали ли вы ранее участие в работе школьных, муниципальных или краевых мероприятий, объединений, тематикой которых была обозначена финансовая грамотность?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2264650-AA89-779B-BBAF-32C4567B9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636133"/>
              </p:ext>
            </p:extLst>
          </p:nvPr>
        </p:nvGraphicFramePr>
        <p:xfrm>
          <a:off x="3239268" y="3206662"/>
          <a:ext cx="5357871" cy="315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7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AA0A-600E-2168-01A6-0F82BC1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A2C68C-3793-4BC2-D957-2FFCBDAEFE3B}"/>
              </a:ext>
            </a:extLst>
          </p:cNvPr>
          <p:cNvSpPr/>
          <p:nvPr/>
        </p:nvSpPr>
        <p:spPr>
          <a:xfrm>
            <a:off x="838200" y="1474652"/>
            <a:ext cx="8537028" cy="646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Всего участников: 355 человек. Прошли диагностику: 110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3058-747E-882E-7A23-212DC759FEA6}"/>
              </a:ext>
            </a:extLst>
          </p:cNvPr>
          <p:cNvSpPr txBox="1"/>
          <p:nvPr/>
        </p:nvSpPr>
        <p:spPr>
          <a:xfrm>
            <a:off x="838199" y="2283332"/>
            <a:ext cx="1075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B1C"/>
                </a:solidFill>
                <a:effectLst/>
                <a:uLnTx/>
                <a:uFillTx/>
                <a:latin typeface="Poppins"/>
                <a:ea typeface="Poppins"/>
                <a:cs typeface="Poppins" panose="00000500000000000000" pitchFamily="2" charset="0"/>
                <a:sym typeface="Poppins"/>
              </a:rPr>
              <a:t>Известна ли Вам структура заданий на проверку умений и компетенций ФГ?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70B1EA5-D4EA-E353-2F7D-61BFA40E1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248433"/>
              </p:ext>
            </p:extLst>
          </p:nvPr>
        </p:nvGraphicFramePr>
        <p:xfrm>
          <a:off x="3483259" y="3087816"/>
          <a:ext cx="5156243" cy="32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31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AA0A-600E-2168-01A6-0F82BC1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Результаты диагностики сетевой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A2C68C-3793-4BC2-D957-2FFCBDAEFE3B}"/>
              </a:ext>
            </a:extLst>
          </p:cNvPr>
          <p:cNvSpPr/>
          <p:nvPr/>
        </p:nvSpPr>
        <p:spPr>
          <a:xfrm>
            <a:off x="838200" y="1474652"/>
            <a:ext cx="8537028" cy="646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Poppins"/>
                <a:cs typeface="Poppins" panose="00000500000000000000" pitchFamily="2" charset="0"/>
                <a:sym typeface="Poppins"/>
              </a:rPr>
              <a:t>Всего участников: 355 человек. Прошли диагностику: 110 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3058-747E-882E-7A23-212DC759FEA6}"/>
              </a:ext>
            </a:extLst>
          </p:cNvPr>
          <p:cNvSpPr txBox="1"/>
          <p:nvPr/>
        </p:nvSpPr>
        <p:spPr>
          <a:xfrm>
            <a:off x="838199" y="2283332"/>
            <a:ext cx="1075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 panose="00000500000000000000" pitchFamily="2" charset="0"/>
                <a:sym typeface="Poppins"/>
              </a:rPr>
              <a:t>Есть ли у Вас опыт самостоятельной разработки критериев оценивания к учебным заданиям (своим или чужим)?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D87FE8B-C708-F584-F84A-3CA91E2A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643608"/>
              </p:ext>
            </p:extLst>
          </p:nvPr>
        </p:nvGraphicFramePr>
        <p:xfrm>
          <a:off x="3159211" y="3092011"/>
          <a:ext cx="6112685" cy="317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839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860</Words>
  <Application>Microsoft Office PowerPoint</Application>
  <PresentationFormat>Широкоэкранный</PresentationFormat>
  <Paragraphs>110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Cambria</vt:lpstr>
      <vt:lpstr>Georgia</vt:lpstr>
      <vt:lpstr>Poppins</vt:lpstr>
      <vt:lpstr>Times New Roman</vt:lpstr>
      <vt:lpstr>Тема Office</vt:lpstr>
      <vt:lpstr>Вебинар-практикум для педагогов СГ  по работе с банками заданий для оценки финансовой грамотности.</vt:lpstr>
      <vt:lpstr>Презентация PowerPoint</vt:lpstr>
      <vt:lpstr>Разминка</vt:lpstr>
      <vt:lpstr>План вебинара </vt:lpstr>
      <vt:lpstr>Презентация PowerPoint</vt:lpstr>
      <vt:lpstr>Результаты диагностики сетевой группы</vt:lpstr>
      <vt:lpstr>Результаты диагностики сетевой группы</vt:lpstr>
      <vt:lpstr>Результаты диагностики сетевой группы</vt:lpstr>
      <vt:lpstr>Результаты диагностики сетевой группы</vt:lpstr>
      <vt:lpstr>Результаты диагностики сетевой группы</vt:lpstr>
      <vt:lpstr>Презентация PowerPoint</vt:lpstr>
      <vt:lpstr>План работы</vt:lpstr>
      <vt:lpstr>Организация работы: информация</vt:lpstr>
      <vt:lpstr>Организация работы: форма и технология</vt:lpstr>
      <vt:lpstr>Презентация PowerPoint</vt:lpstr>
      <vt:lpstr>Банки заданий по оценке функциональной грамотности обучающихся</vt:lpstr>
      <vt:lpstr>Банки заданий по оценке функциональной грамотности обучающихся</vt:lpstr>
      <vt:lpstr>Банки заданий по оценке функциональной грамотности обучающихся</vt:lpstr>
      <vt:lpstr>Банки заданий (или примеры заданий) по оценке функциональной грамотности обучающихся</vt:lpstr>
      <vt:lpstr>Сайт «Финансовая культура»</vt:lpstr>
      <vt:lpstr>Квест по финансовой безопасности.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Вебинар-практикум для педагогов СГ  по работе с банками заданий для оценки финансовой грамотности.</dc:title>
  <dc:creator>Надежда</dc:creator>
  <cp:lastModifiedBy>Надежда</cp:lastModifiedBy>
  <cp:revision>6</cp:revision>
  <dcterms:created xsi:type="dcterms:W3CDTF">2023-01-25T13:46:13Z</dcterms:created>
  <dcterms:modified xsi:type="dcterms:W3CDTF">2023-01-26T12:34:51Z</dcterms:modified>
</cp:coreProperties>
</file>