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0" r:id="rId3"/>
    <p:sldId id="258" r:id="rId4"/>
    <p:sldId id="259" r:id="rId5"/>
    <p:sldId id="266" r:id="rId6"/>
    <p:sldId id="257" r:id="rId7"/>
    <p:sldId id="261" r:id="rId8"/>
    <p:sldId id="262" r:id="rId9"/>
    <p:sldId id="264" r:id="rId10"/>
    <p:sldId id="263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44308-3CBD-44DD-A4D4-828964D825F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EF183-F2D3-44E7-B176-BAB397670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111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FEF183-F2D3-44E7-B176-BAB397670AE9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8712968" cy="3184699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Педагогический </a:t>
            </a:r>
            <a:r>
              <a:rPr lang="ru-RU" sz="3200" b="1" dirty="0" err="1" smtClean="0">
                <a:solidFill>
                  <a:schemeClr val="tx2"/>
                </a:solidFill>
              </a:rPr>
              <a:t>хакатон</a:t>
            </a:r>
            <a:r>
              <a:rPr lang="ru-RU" sz="3200" b="1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Разработка </a:t>
            </a:r>
            <a:r>
              <a:rPr lang="ru-RU" b="1" dirty="0">
                <a:solidFill>
                  <a:schemeClr val="tx2"/>
                </a:solidFill>
              </a:rPr>
              <a:t>структуры планов классного руководителя в контексте методических рекомендаций Министерства просвещения </a:t>
            </a:r>
            <a:r>
              <a:rPr lang="ru-RU" b="1" dirty="0" smtClean="0">
                <a:solidFill>
                  <a:schemeClr val="tx2"/>
                </a:solidFill>
              </a:rPr>
              <a:t>Российской Федерации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05264"/>
            <a:ext cx="6400800" cy="648072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Материалы </a:t>
            </a:r>
            <a:r>
              <a:rPr lang="ru-RU" sz="2000" b="1" dirty="0" err="1" smtClean="0">
                <a:solidFill>
                  <a:schemeClr val="tx1"/>
                </a:solidFill>
              </a:rPr>
              <a:t>вебинара</a:t>
            </a:r>
            <a:r>
              <a:rPr lang="ru-RU" sz="2000" b="1" dirty="0" smtClean="0">
                <a:solidFill>
                  <a:schemeClr val="tx1"/>
                </a:solidFill>
              </a:rPr>
              <a:t> 24.08.2020 г.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ГАУ ДПО ИРО ПК 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school108.ucoz.net/klassruk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3373339"/>
            <a:ext cx="2376264" cy="26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5.infourok.ru/uploads/ex/125b/0007655a-502d06b5/hello_html_3d7a97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89040"/>
            <a:ext cx="5374246" cy="198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sd.multiurok.ru/html/2018/02/07/s_5a7b55f9d9e57/img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6710">
            <a:off x="7414869" y="3631225"/>
            <a:ext cx="1728192" cy="230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94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63408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Модули деятельности классного руководителя  </a:t>
            </a: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775889"/>
              </p:ext>
            </p:extLst>
          </p:nvPr>
        </p:nvGraphicFramePr>
        <p:xfrm>
          <a:off x="179512" y="908720"/>
          <a:ext cx="8964488" cy="581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0542"/>
                <a:gridCol w="2963946"/>
              </a:tblGrid>
              <a:tr h="420868">
                <a:tc>
                  <a:txBody>
                    <a:bodyPr/>
                    <a:lstStyle/>
                    <a:p>
                      <a:r>
                        <a:rPr lang="ru-RU" dirty="0" smtClean="0"/>
                        <a:t>Инвариантный</a:t>
                      </a:r>
                      <a:r>
                        <a:rPr lang="ru-RU" baseline="0" dirty="0" smtClean="0"/>
                        <a:t> модуль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Вариативный модуль </a:t>
                      </a:r>
                      <a:endParaRPr lang="ru-RU" dirty="0"/>
                    </a:p>
                  </a:txBody>
                  <a:tcPr/>
                </a:tc>
              </a:tr>
              <a:tr h="539633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1.</a:t>
                      </a:r>
                      <a:r>
                        <a:rPr lang="ru-RU" dirty="0" smtClean="0"/>
                        <a:t> </a:t>
                      </a:r>
                      <a:r>
                        <a:rPr lang="ru-RU" b="1" dirty="0" smtClean="0"/>
                        <a:t>Личностно-ориентированный модуль </a:t>
                      </a:r>
                      <a:r>
                        <a:rPr lang="ru-RU" dirty="0" smtClean="0"/>
                        <a:t>(одаренные, посещаемость,</a:t>
                      </a:r>
                      <a:r>
                        <a:rPr lang="ru-RU" baseline="0" dirty="0" smtClean="0"/>
                        <a:t> успеваемость, опыт социальной активности, поведения в трудных жизненных ситуациях, профилактика., </a:t>
                      </a:r>
                      <a:r>
                        <a:rPr lang="ru-RU" baseline="0" dirty="0" err="1" smtClean="0"/>
                        <a:t>инф</a:t>
                      </a:r>
                      <a:r>
                        <a:rPr lang="ru-RU" baseline="0" dirty="0" smtClean="0"/>
                        <a:t>. безопасность, доступность образования) </a:t>
                      </a:r>
                    </a:p>
                    <a:p>
                      <a:r>
                        <a:rPr lang="ru-RU" baseline="0" dirty="0" smtClean="0"/>
                        <a:t>2. </a:t>
                      </a:r>
                      <a:r>
                        <a:rPr lang="ru-RU" b="1" baseline="0" dirty="0" smtClean="0"/>
                        <a:t>Работа с классным коллективом </a:t>
                      </a:r>
                      <a:r>
                        <a:rPr lang="ru-RU" baseline="0" dirty="0" smtClean="0"/>
                        <a:t>(изучение коллектива, толерантность, общение, единство, совместная продуктивная деятельность, коррекция поведения)</a:t>
                      </a:r>
                    </a:p>
                    <a:p>
                      <a:r>
                        <a:rPr lang="ru-RU" b="1" baseline="0" dirty="0" smtClean="0"/>
                        <a:t>3. Взаимодействие с родителями </a:t>
                      </a:r>
                      <a:r>
                        <a:rPr lang="ru-RU" baseline="0" dirty="0" smtClean="0"/>
                        <a:t>(родительское образование, совместная с детьми деятельность, информирование, координация взаимосвязи с учителями)</a:t>
                      </a:r>
                    </a:p>
                    <a:p>
                      <a:r>
                        <a:rPr lang="ru-RU" baseline="0" dirty="0" smtClean="0"/>
                        <a:t>4. </a:t>
                      </a:r>
                      <a:r>
                        <a:rPr lang="ru-RU" b="1" dirty="0" smtClean="0"/>
                        <a:t>Взаимодействие с </a:t>
                      </a:r>
                      <a:r>
                        <a:rPr lang="ru-RU" b="1" dirty="0" err="1" smtClean="0"/>
                        <a:t>пед.коллективом</a:t>
                      </a:r>
                      <a:r>
                        <a:rPr lang="ru-RU" b="1" baseline="0" dirty="0" smtClean="0"/>
                        <a:t>- </a:t>
                      </a:r>
                      <a:r>
                        <a:rPr lang="ru-RU" dirty="0" smtClean="0"/>
                        <a:t>разработка единых требований, взаимодействие с</a:t>
                      </a:r>
                      <a:r>
                        <a:rPr lang="ru-RU" baseline="0" dirty="0" smtClean="0"/>
                        <a:t> администрацией,</a:t>
                      </a:r>
                      <a:r>
                        <a:rPr lang="ru-RU" dirty="0" smtClean="0"/>
                        <a:t> специалистами</a:t>
                      </a:r>
                    </a:p>
                    <a:p>
                      <a:r>
                        <a:rPr lang="ru-RU" dirty="0" smtClean="0"/>
                        <a:t>5.</a:t>
                      </a:r>
                      <a:r>
                        <a:rPr lang="ru-RU" b="1" dirty="0" smtClean="0"/>
                        <a:t> Взаимодействие с социальными партнерами </a:t>
                      </a:r>
                      <a:r>
                        <a:rPr lang="ru-RU" b="0" dirty="0" smtClean="0"/>
                        <a:t>(спорт, культура, дополнительное образование, общественные организации и др.)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b="1" dirty="0" smtClean="0"/>
                        <a:t>1</a:t>
                      </a:r>
                      <a:r>
                        <a:rPr lang="ru-RU" dirty="0" smtClean="0"/>
                        <a:t>. </a:t>
                      </a:r>
                      <a:r>
                        <a:rPr lang="ru-RU" b="1" dirty="0" smtClean="0"/>
                        <a:t>Традиции</a:t>
                      </a:r>
                      <a:r>
                        <a:rPr lang="ru-RU" b="1" baseline="0" dirty="0" smtClean="0"/>
                        <a:t> школы/класса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="1" baseline="0" dirty="0" smtClean="0"/>
                        <a:t>2.Региональный компонент образования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="1" baseline="0" dirty="0" smtClean="0"/>
                        <a:t>3. Этнокультурный компонент образования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="1" baseline="0" dirty="0" smtClean="0"/>
                        <a:t>4.Особенности программы развития школы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="1" baseline="0" dirty="0" smtClean="0"/>
                        <a:t>5. Особенности контингента класса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="1" baseline="0" dirty="0" smtClean="0"/>
                        <a:t>6.Ключевые воспитательные события школы/класса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="1" baseline="0" dirty="0" smtClean="0"/>
                        <a:t>7. План внеурочной деятельности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="1" baseline="0" dirty="0" smtClean="0"/>
                        <a:t>8. Требования ОО, закрепленные локальным актом.</a:t>
                      </a:r>
                    </a:p>
                    <a:p>
                      <a:pPr marL="342900" indent="-342900">
                        <a:buNone/>
                      </a:pPr>
                      <a:endParaRPr lang="ru-RU" baseline="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Направления воспитательной деятельности (ФГОС ОО)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1399599"/>
              </p:ext>
            </p:extLst>
          </p:nvPr>
        </p:nvGraphicFramePr>
        <p:xfrm>
          <a:off x="179512" y="1600200"/>
          <a:ext cx="8784976" cy="518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6805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направления  воспитания по ФГОС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Модули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898769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Гражданско-патриотическое воспитание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Социокультурное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медиакультурное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гражданственности, патриотизма, уважения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правам, свободам и обязанностям человека </a:t>
                      </a:r>
                      <a:endParaRPr lang="ru-RU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225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Нравственное и духовное воспитание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семейных ценностей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коммуникативной культуры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Воспитание духовно-нравственное, семейных ценностей, формирование коммуникативной культуры</a:t>
                      </a:r>
                    </a:p>
                    <a:p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6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положительного отношения к труду и творчеству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Интеллектуальное воспитание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трудолюбия, творческого отношения к учению, труду, жизни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1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Здоровьесберегающее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воспитание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Правовое воспитание и культура безопасности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Экологическое воспитание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Здоровьесбережение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экологическое воспитание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культура безопасности</a:t>
                      </a:r>
                      <a:endParaRPr lang="ru-RU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Разделы плана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61662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1800" b="1" dirty="0" smtClean="0"/>
              <a:t>Социальный паспорт класса/краткая характеристика классного коллектива (инвариантная часть)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Особенности реализации программы воспитания ОО на текущий учебный год: тема, направленность, подпрограммы, ключевые события, перечень социальных партнеров и др. (вариативная часть)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Расписание внеурочной деятельности и дополнительного образования обучающихся с персонифицированным списком </a:t>
            </a:r>
            <a:r>
              <a:rPr lang="ru-RU" sz="1800" b="1" dirty="0"/>
              <a:t>(инвариантная </a:t>
            </a:r>
            <a:r>
              <a:rPr lang="ru-RU" sz="1800" b="1" dirty="0" smtClean="0"/>
              <a:t> и вариативная части)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Календарный план-график мероприятий, событий с указанием формы, времени, места реализации </a:t>
            </a:r>
            <a:r>
              <a:rPr lang="ru-RU" sz="1800" b="1" dirty="0"/>
              <a:t>(инвариантная </a:t>
            </a:r>
            <a:r>
              <a:rPr lang="ru-RU" sz="1800" b="1" dirty="0" smtClean="0"/>
              <a:t>часть) 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Система </a:t>
            </a:r>
            <a:r>
              <a:rPr lang="ru-RU" sz="1800" b="1" dirty="0"/>
              <a:t>взаимодействия классного руководителя с родительской общественностью классного </a:t>
            </a:r>
            <a:r>
              <a:rPr lang="ru-RU" sz="1800" b="1" dirty="0" smtClean="0"/>
              <a:t>коллектива с указанием тематики и формы </a:t>
            </a:r>
            <a:r>
              <a:rPr lang="ru-RU" sz="1800" b="1" dirty="0"/>
              <a:t>проведения, </a:t>
            </a:r>
            <a:r>
              <a:rPr lang="ru-RU" sz="1800" b="1" dirty="0" smtClean="0"/>
              <a:t> общих 4-х родительских встреч, индивидуальные формы взаимодействия, </a:t>
            </a:r>
            <a:r>
              <a:rPr lang="ru-RU" sz="1800" b="1" dirty="0"/>
              <a:t>(инвариантная часть</a:t>
            </a:r>
            <a:r>
              <a:rPr lang="ru-RU" sz="1800" b="1" dirty="0" smtClean="0"/>
              <a:t>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Система работы взаимодействия с педагогическим коллективом: перечень групповых и индивидуальных консультаций и др. </a:t>
            </a:r>
            <a:r>
              <a:rPr lang="ru-RU" sz="1800" b="1" dirty="0"/>
              <a:t>(инвариантная часть</a:t>
            </a:r>
            <a:r>
              <a:rPr lang="ru-RU" sz="1800" b="1" dirty="0" smtClean="0"/>
              <a:t>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Приложения: протоколы родительских собраний, малых педсоветов и др</a:t>
            </a:r>
            <a:r>
              <a:rPr lang="ru-RU" sz="1800" b="1" dirty="0"/>
              <a:t>. (вариативная часть)</a:t>
            </a:r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95489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Выводы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b="1" dirty="0" smtClean="0"/>
              <a:t>Выбор формата плана - решение образовательной организации (</a:t>
            </a:r>
            <a:r>
              <a:rPr lang="en-US" b="1" dirty="0" smtClean="0"/>
              <a:t>word</a:t>
            </a:r>
            <a:r>
              <a:rPr lang="ru-RU" b="1" dirty="0"/>
              <a:t>,</a:t>
            </a:r>
            <a:r>
              <a:rPr lang="en-US" b="1" dirty="0" smtClean="0"/>
              <a:t> excel</a:t>
            </a:r>
            <a:r>
              <a:rPr lang="ru-RU" b="1" dirty="0" smtClean="0"/>
              <a:t>, </a:t>
            </a:r>
            <a:r>
              <a:rPr lang="ru-RU" b="1" dirty="0"/>
              <a:t>электронный </a:t>
            </a:r>
            <a:r>
              <a:rPr lang="ru-RU" b="1" dirty="0" smtClean="0"/>
              <a:t>вариант .., закрепленное в локальном акте);</a:t>
            </a:r>
          </a:p>
          <a:p>
            <a:pPr marL="0" indent="0">
              <a:buNone/>
            </a:pPr>
            <a:r>
              <a:rPr lang="ru-RU" b="1" dirty="0" smtClean="0"/>
              <a:t>2. План носит комплексный характер и охватывает всю инвариантную часть. </a:t>
            </a:r>
          </a:p>
          <a:p>
            <a:pPr marL="0" indent="0">
              <a:buNone/>
            </a:pPr>
            <a:r>
              <a:rPr lang="ru-RU" b="1" dirty="0" smtClean="0"/>
              <a:t>3. Содержание вариативной части плана на 100% определяет образовательная организация.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88227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Обратная связь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Оцените от 1 до 10 по критериям: </a:t>
            </a:r>
          </a:p>
          <a:p>
            <a:pPr marL="514350" indent="-514350">
              <a:buAutoNum type="arabicPeriod"/>
            </a:pPr>
            <a:endParaRPr lang="ru-RU" b="1" dirty="0"/>
          </a:p>
          <a:p>
            <a:pPr marL="514350" indent="-514350">
              <a:buAutoNum type="arabicPeriod"/>
            </a:pPr>
            <a:r>
              <a:rPr lang="ru-RU" b="1" dirty="0" smtClean="0"/>
              <a:t>Насколько вам было все ясно и понятно?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Насколько вам был полезен </a:t>
            </a:r>
            <a:r>
              <a:rPr lang="ru-RU" b="1" dirty="0" err="1" smtClean="0"/>
              <a:t>вебинар</a:t>
            </a:r>
            <a:r>
              <a:rPr lang="ru-RU" b="1" dirty="0" smtClean="0"/>
              <a:t>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Насколько структура плана удобна в работе классного руководителя? </a:t>
            </a:r>
          </a:p>
          <a:p>
            <a:pPr marL="514350" indent="-514350">
              <a:buAutoNum type="arabicPeriod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98438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Образовательный </a:t>
            </a:r>
            <a:r>
              <a:rPr lang="ru-RU" b="1" dirty="0" err="1" smtClean="0">
                <a:solidFill>
                  <a:srgbClr val="FF0000"/>
                </a:solidFill>
              </a:rPr>
              <a:t>хакатон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85740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п</a:t>
            </a:r>
            <a:r>
              <a:rPr lang="ru-RU" b="1" dirty="0" smtClean="0"/>
              <a:t>лощадка неформального образования и взаимодействия педагогов, обеспечивающая обсуждение и тестирование новых образовательных продуктов.</a:t>
            </a:r>
            <a:endParaRPr lang="ru-RU" b="1" dirty="0"/>
          </a:p>
        </p:txBody>
      </p:sp>
      <p:pic>
        <p:nvPicPr>
          <p:cNvPr id="1026" name="Picture 2" descr="https://tgraph.io/file/371917a9d42e1cfbccdb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84984"/>
            <a:ext cx="460851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ela.biz/wp-content/uploads/2019/10/blobid15698659349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77204"/>
            <a:ext cx="3972608" cy="2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32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96" y="1340768"/>
            <a:ext cx="8928992" cy="518457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На основе анализа положений методических рекомендаций Министерства просвещения РФ по организации работы педагогических работников, осуществляющих функции классного руководителя в образовательной организации, от 14.05.2020 г. № ЛБ-С-070-12127 определить особенности плана классного рук-ля.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Выделить основные разделы плана (вариативные и инвариантные)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Обсудить и разработать удобную структуру плана.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/>
              <a:t>Основные понятия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61662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i="1" dirty="0" smtClean="0"/>
              <a:t>Методические рекомендации </a:t>
            </a:r>
            <a:r>
              <a:rPr lang="ru-RU" dirty="0" smtClean="0"/>
              <a:t>- комплекс кратких и четко сформулированных предложений и указаний, способствующих внедрению в практику наиболее эффективных методов и форм обучения и воспитания.</a:t>
            </a:r>
          </a:p>
          <a:p>
            <a:pPr algn="just"/>
            <a:r>
              <a:rPr lang="ru-RU" b="1" i="1" dirty="0" smtClean="0"/>
              <a:t>Классное руководство </a:t>
            </a:r>
            <a:r>
              <a:rPr lang="ru-RU" dirty="0" smtClean="0"/>
              <a:t>– особый вид педагогической деятельности, направленный на решение задач воспитания и социализации обучающихся.  </a:t>
            </a:r>
          </a:p>
          <a:p>
            <a:pPr algn="just"/>
            <a:r>
              <a:rPr lang="ru-RU" b="1" i="1" dirty="0" smtClean="0"/>
              <a:t>План классного руководителя </a:t>
            </a:r>
            <a:r>
              <a:rPr lang="ru-RU" dirty="0" smtClean="0"/>
              <a:t>- проект воспитательного процесса, в котором четко определены задачи и средства их достижения.</a:t>
            </a:r>
          </a:p>
          <a:p>
            <a:pPr algn="just"/>
            <a:r>
              <a:rPr lang="ru-RU" b="1" i="1" dirty="0" smtClean="0"/>
              <a:t>Инвариантная часть плана </a:t>
            </a:r>
            <a:r>
              <a:rPr lang="ru-RU" dirty="0" smtClean="0"/>
              <a:t>– минимально необходимый состав действий по решению базовых задач воспитания и социализации независимо от условий работы организации.</a:t>
            </a:r>
          </a:p>
          <a:p>
            <a:pPr algn="just"/>
            <a:r>
              <a:rPr lang="ru-RU" b="1" i="1" dirty="0" smtClean="0"/>
              <a:t>Вариативная часть плана </a:t>
            </a:r>
            <a:r>
              <a:rPr lang="ru-RU" dirty="0" smtClean="0"/>
              <a:t>– зависит от контекстных условий организации – региональные, социально-экономические, этнокультурные, особенности территории, контингента, образовательных программ и др.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Каким должен быть идеальный план классного руководителя?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Выберете 3 актуальных критерия и зафиксируйте в чате:  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Удобным для работы (есть утвержденная организацией рабочая форма)?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Понятным для учителя?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Понятным для проверяющего?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Комплексным, эффективным?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Инновационным?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Документ конкретизирует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единое правовое поле реализации воспитательной деятельности классным руководителем в общеобразовательных организациях Российской федерации;</a:t>
            </a:r>
          </a:p>
          <a:p>
            <a:r>
              <a:rPr lang="ru-RU" b="1" dirty="0" smtClean="0"/>
              <a:t> единые подходы к пониманию целей, задач, принципов, критериев оценивания эффективности деятельности;</a:t>
            </a:r>
          </a:p>
          <a:p>
            <a:r>
              <a:rPr lang="ru-RU" b="1" dirty="0" smtClean="0"/>
              <a:t>выделяет вариативные и инвариантные компоненты деятельности.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52592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Основа (принципы)воспитания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Исторические и национально-культурные традиции РФ.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Открытое воспитательное пространство и сотрудничество институтов воспитания.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Пример учителя.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Взаимосвязь и </a:t>
            </a:r>
            <a:r>
              <a:rPr lang="ru-RU" b="1" dirty="0" err="1" smtClean="0"/>
              <a:t>интегративность</a:t>
            </a:r>
            <a:r>
              <a:rPr lang="ru-RU" b="1" dirty="0" smtClean="0"/>
              <a:t> программ.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Непрерывность, преемственность, единство.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 Приоритетная роль семьи.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Чему самому важному, как классные руководители, мы учим ребят?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Дружбе?  Общению?  Уважению?  ЗОЖ? Активной жизненной позиции? Лидерству?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81447">
            <a:off x="0" y="2996952"/>
            <a:ext cx="4451469" cy="333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36146">
            <a:off x="5789794" y="2945650"/>
            <a:ext cx="3124200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725144"/>
            <a:ext cx="316835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1967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Приоритеты классного руководителя 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2055928"/>
              </p:ext>
            </p:extLst>
          </p:nvPr>
        </p:nvGraphicFramePr>
        <p:xfrm>
          <a:off x="179512" y="1124744"/>
          <a:ext cx="8964488" cy="5739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5148064"/>
              </a:tblGrid>
              <a:tr h="38962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Задачи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Механизмы решения </a:t>
                      </a:r>
                      <a:endParaRPr lang="ru-RU" sz="2000" dirty="0"/>
                    </a:p>
                  </a:txBody>
                  <a:tcPr/>
                </a:tc>
              </a:tr>
              <a:tr h="5343636">
                <a:tc>
                  <a:txBody>
                    <a:bodyPr/>
                    <a:lstStyle/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Доброжелательные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dirty="0" smtClean="0"/>
                        <a:t>отношения в группе, команде, коллективе, общение, уважение.</a:t>
                      </a:r>
                    </a:p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Общечеловеческие ценности (добро, толерантность и др.).</a:t>
                      </a:r>
                    </a:p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 Внутренняя</a:t>
                      </a:r>
                      <a:r>
                        <a:rPr lang="ru-RU" sz="2400" b="1" baseline="0" dirty="0" smtClean="0"/>
                        <a:t> п</a:t>
                      </a:r>
                      <a:r>
                        <a:rPr lang="ru-RU" sz="2400" b="1" dirty="0" smtClean="0"/>
                        <a:t>озиция по отношению негативных явлений социального окружения.</a:t>
                      </a:r>
                    </a:p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Активная гражданская и жизненная позиция.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2400" b="1" dirty="0" smtClean="0"/>
                        <a:t>  Отбор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baseline="0" dirty="0" err="1" smtClean="0"/>
                        <a:t>деятельностных</a:t>
                      </a:r>
                      <a:r>
                        <a:rPr lang="ru-RU" sz="2400" b="1" baseline="0" dirty="0" smtClean="0"/>
                        <a:t> практик, активных и интерактивных методов., в т.ч. самоуправление, </a:t>
                      </a:r>
                      <a:r>
                        <a:rPr lang="ru-RU" sz="2400" b="1" baseline="0" dirty="0" err="1" smtClean="0"/>
                        <a:t>волонтерство</a:t>
                      </a:r>
                      <a:r>
                        <a:rPr lang="ru-RU" sz="2400" b="1" baseline="0" dirty="0" smtClean="0"/>
                        <a:t> и добровольчество, проф. пробы и практики и </a:t>
                      </a:r>
                      <a:r>
                        <a:rPr lang="ru-RU" sz="2400" b="1" baseline="0" dirty="0" err="1" smtClean="0"/>
                        <a:t>др</a:t>
                      </a:r>
                      <a:r>
                        <a:rPr lang="ru-RU" sz="2400" b="1" baseline="0" dirty="0" smtClean="0"/>
                        <a:t>….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Социально-педагогическое партнерство.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Сотрудничество с родителями.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Взаимодействие с членами педагогического коллектива по соблюдению законных интересов ребенка.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Комплексная поддержка трудных жизненных ситуаций ребенка.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894</Words>
  <Application>Microsoft Office PowerPoint</Application>
  <PresentationFormat>Экран (4:3)</PresentationFormat>
  <Paragraphs>101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Педагогический хакатон  Разработка структуры планов классного руководителя в контексте методических рекомендаций Министерства просвещения Российской Федерации</vt:lpstr>
      <vt:lpstr>Образовательный хакатон </vt:lpstr>
      <vt:lpstr>Задачи </vt:lpstr>
      <vt:lpstr>Основные понятия </vt:lpstr>
      <vt:lpstr>Каким должен быть идеальный план классного руководителя?</vt:lpstr>
      <vt:lpstr>Документ конкретизирует</vt:lpstr>
      <vt:lpstr>Основа (принципы)воспитания</vt:lpstr>
      <vt:lpstr>Чему самому важному, как классные руководители, мы учим ребят?</vt:lpstr>
      <vt:lpstr>Приоритеты классного руководителя </vt:lpstr>
      <vt:lpstr>Модули деятельности классного руководителя  </vt:lpstr>
      <vt:lpstr>Направления воспитательной деятельности (ФГОС ОО)</vt:lpstr>
      <vt:lpstr>Разделы плана </vt:lpstr>
      <vt:lpstr>Выводы  </vt:lpstr>
      <vt:lpstr>Обратная связь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Дремина Инга Анатольевна</dc:creator>
  <cp:lastModifiedBy>Dremina-IA</cp:lastModifiedBy>
  <cp:revision>36</cp:revision>
  <dcterms:created xsi:type="dcterms:W3CDTF">2020-08-19T11:54:35Z</dcterms:created>
  <dcterms:modified xsi:type="dcterms:W3CDTF">2020-08-21T10:10:56Z</dcterms:modified>
</cp:coreProperties>
</file>