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68" r:id="rId2"/>
    <p:sldId id="256" r:id="rId3"/>
    <p:sldId id="260" r:id="rId4"/>
    <p:sldId id="261" r:id="rId5"/>
    <p:sldId id="262" r:id="rId6"/>
    <p:sldId id="263" r:id="rId7"/>
    <p:sldId id="264" r:id="rId8"/>
    <p:sldId id="265" r:id="rId9"/>
    <p:sldId id="266" r:id="rId10"/>
    <p:sldId id="267" r:id="rId11"/>
    <p:sldId id="269" r:id="rId12"/>
    <p:sldId id="25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126" y="7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ru-RU"/>
              <a:t>Образец заголовка</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08E6889C-34DC-440D-9A3A-E0B79A22E436}" type="datetimeFigureOut">
              <a:rPr lang="ru-RU" smtClean="0"/>
              <a:t>04.04.2023</a:t>
            </a:fld>
            <a:endParaRPr lang="ru-RU"/>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ru-RU"/>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495A071A-5A28-4D73-B704-76CB1C169532}" type="slidenum">
              <a:rPr lang="ru-RU" smtClean="0"/>
              <a:t>‹#›</a:t>
            </a:fld>
            <a:endParaRPr lang="ru-RU"/>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254097558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8E6889C-34DC-440D-9A3A-E0B79A22E436}" type="datetimeFigureOut">
              <a:rPr lang="ru-RU" smtClean="0"/>
              <a:t>04.04.2023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95A071A-5A28-4D73-B704-76CB1C169532}" type="slidenum">
              <a:rPr lang="ru-RU" smtClean="0"/>
              <a:t>‹#›</a:t>
            </a:fld>
            <a:endParaRPr lang="ru-RU"/>
          </a:p>
        </p:txBody>
      </p:sp>
    </p:spTree>
    <p:extLst>
      <p:ext uri="{BB962C8B-B14F-4D97-AF65-F5344CB8AC3E}">
        <p14:creationId xmlns:p14="http://schemas.microsoft.com/office/powerpoint/2010/main" val="1126695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8E6889C-34DC-440D-9A3A-E0B79A22E436}" type="datetimeFigureOut">
              <a:rPr lang="ru-RU" smtClean="0"/>
              <a:t>04.04.2023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95A071A-5A28-4D73-B704-76CB1C169532}" type="slidenum">
              <a:rPr lang="ru-RU" smtClean="0"/>
              <a:t>‹#›</a:t>
            </a:fld>
            <a:endParaRPr lang="ru-RU"/>
          </a:p>
        </p:txBody>
      </p:sp>
    </p:spTree>
    <p:extLst>
      <p:ext uri="{BB962C8B-B14F-4D97-AF65-F5344CB8AC3E}">
        <p14:creationId xmlns:p14="http://schemas.microsoft.com/office/powerpoint/2010/main" val="3665698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8E6889C-34DC-440D-9A3A-E0B79A22E436}" type="datetimeFigureOut">
              <a:rPr lang="ru-RU" smtClean="0"/>
              <a:t>04.04.2023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95A071A-5A28-4D73-B704-76CB1C169532}" type="slidenum">
              <a:rPr lang="ru-RU" smtClean="0"/>
              <a:t>‹#›</a:t>
            </a:fld>
            <a:endParaRPr lang="ru-RU"/>
          </a:p>
        </p:txBody>
      </p:sp>
    </p:spTree>
    <p:extLst>
      <p:ext uri="{BB962C8B-B14F-4D97-AF65-F5344CB8AC3E}">
        <p14:creationId xmlns:p14="http://schemas.microsoft.com/office/powerpoint/2010/main" val="101723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08E6889C-34DC-440D-9A3A-E0B79A22E436}" type="datetimeFigureOut">
              <a:rPr lang="ru-RU" smtClean="0"/>
              <a:t>04.04.2023</a:t>
            </a:fld>
            <a:endParaRPr lang="ru-RU"/>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ru-RU"/>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495A071A-5A28-4D73-B704-76CB1C169532}" type="slidenum">
              <a:rPr lang="ru-RU" smtClean="0"/>
              <a:t>‹#›</a:t>
            </a:fld>
            <a:endParaRPr lang="ru-RU"/>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411364299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ru-RU"/>
              <a:t>Образец заголовка</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08E6889C-34DC-440D-9A3A-E0B79A22E436}" type="datetimeFigureOut">
              <a:rPr lang="ru-RU" smtClean="0"/>
              <a:t>04.04.2023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95A071A-5A28-4D73-B704-76CB1C169532}" type="slidenum">
              <a:rPr lang="ru-RU" smtClean="0"/>
              <a:t>‹#›</a:t>
            </a:fld>
            <a:endParaRPr lang="ru-RU"/>
          </a:p>
        </p:txBody>
      </p:sp>
    </p:spTree>
    <p:extLst>
      <p:ext uri="{BB962C8B-B14F-4D97-AF65-F5344CB8AC3E}">
        <p14:creationId xmlns:p14="http://schemas.microsoft.com/office/powerpoint/2010/main" val="2214765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08E6889C-34DC-440D-9A3A-E0B79A22E436}" type="datetimeFigureOut">
              <a:rPr lang="ru-RU" smtClean="0"/>
              <a:t>04.04.2023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95A071A-5A28-4D73-B704-76CB1C169532}" type="slidenum">
              <a:rPr lang="ru-RU" smtClean="0"/>
              <a:t>‹#›</a:t>
            </a:fld>
            <a:endParaRPr lang="ru-RU"/>
          </a:p>
        </p:txBody>
      </p:sp>
    </p:spTree>
    <p:extLst>
      <p:ext uri="{BB962C8B-B14F-4D97-AF65-F5344CB8AC3E}">
        <p14:creationId xmlns:p14="http://schemas.microsoft.com/office/powerpoint/2010/main" val="706280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08E6889C-34DC-440D-9A3A-E0B79A22E436}" type="datetimeFigureOut">
              <a:rPr lang="ru-RU" smtClean="0"/>
              <a:t>04.04.2023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95A071A-5A28-4D73-B704-76CB1C169532}" type="slidenum">
              <a:rPr lang="ru-RU" smtClean="0"/>
              <a:t>‹#›</a:t>
            </a:fld>
            <a:endParaRPr lang="ru-RU"/>
          </a:p>
        </p:txBody>
      </p:sp>
    </p:spTree>
    <p:extLst>
      <p:ext uri="{BB962C8B-B14F-4D97-AF65-F5344CB8AC3E}">
        <p14:creationId xmlns:p14="http://schemas.microsoft.com/office/powerpoint/2010/main" val="1334439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E6889C-34DC-440D-9A3A-E0B79A22E436}" type="datetimeFigureOut">
              <a:rPr lang="ru-RU" smtClean="0"/>
              <a:t>04.04.2023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95A071A-5A28-4D73-B704-76CB1C169532}" type="slidenum">
              <a:rPr lang="ru-RU" smtClean="0"/>
              <a:t>‹#›</a:t>
            </a:fld>
            <a:endParaRPr lang="ru-RU"/>
          </a:p>
        </p:txBody>
      </p:sp>
    </p:spTree>
    <p:extLst>
      <p:ext uri="{BB962C8B-B14F-4D97-AF65-F5344CB8AC3E}">
        <p14:creationId xmlns:p14="http://schemas.microsoft.com/office/powerpoint/2010/main" val="3883496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ru-RU"/>
              <a:t>Образец заголовка</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08E6889C-34DC-440D-9A3A-E0B79A22E436}" type="datetimeFigureOut">
              <a:rPr lang="ru-RU" smtClean="0"/>
              <a:t>04.04.2023</a:t>
            </a:fld>
            <a:endParaRPr lang="ru-R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495A071A-5A28-4D73-B704-76CB1C169532}" type="slidenum">
              <a:rPr lang="ru-RU" smtClean="0"/>
              <a:t>‹#›</a:t>
            </a:fld>
            <a:endParaRPr lang="ru-R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42470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08E6889C-34DC-440D-9A3A-E0B79A22E436}" type="datetimeFigureOut">
              <a:rPr lang="ru-RU" smtClean="0"/>
              <a:t>04.04.2023</a:t>
            </a:fld>
            <a:endParaRPr lang="ru-R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495A071A-5A28-4D73-B704-76CB1C169532}" type="slidenum">
              <a:rPr lang="ru-RU" smtClean="0"/>
              <a:t>‹#›</a:t>
            </a:fld>
            <a:endParaRPr lang="ru-R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93288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08E6889C-34DC-440D-9A3A-E0B79A22E436}" type="datetimeFigureOut">
              <a:rPr lang="ru-RU" smtClean="0"/>
              <a:t>04.04.2023</a:t>
            </a:fld>
            <a:endParaRPr lang="ru-RU"/>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ru-RU"/>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495A071A-5A28-4D73-B704-76CB1C169532}" type="slidenum">
              <a:rPr lang="ru-RU" smtClean="0"/>
              <a:t>‹#›</a:t>
            </a:fld>
            <a:endParaRPr lang="ru-RU"/>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9112374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E4960EDE-A264-451B-8A45-111E411F8040}"/>
              </a:ext>
            </a:extLst>
          </p:cNvPr>
          <p:cNvSpPr/>
          <p:nvPr/>
        </p:nvSpPr>
        <p:spPr>
          <a:xfrm>
            <a:off x="1993900" y="1722180"/>
            <a:ext cx="8610600" cy="2424382"/>
          </a:xfrm>
          <a:prstGeom prst="rect">
            <a:avLst/>
          </a:prstGeom>
        </p:spPr>
        <p:txBody>
          <a:bodyPr wrap="square">
            <a:spAutoFit/>
          </a:bodyPr>
          <a:lstStyle/>
          <a:p>
            <a:pPr>
              <a:lnSpc>
                <a:spcPct val="107000"/>
              </a:lnSpc>
              <a:spcAft>
                <a:spcPts val="800"/>
              </a:spcAft>
            </a:pPr>
            <a:r>
              <a:rPr lang="ru-RU" sz="4800" b="1" i="1" dirty="0">
                <a:solidFill>
                  <a:schemeClr val="accent6">
                    <a:lumMod val="50000"/>
                  </a:schemeClr>
                </a:solidFill>
                <a:latin typeface="Times New Roman" panose="02020603050405020304" pitchFamily="18" charset="0"/>
                <a:ea typeface="Calibri" panose="020F0502020204030204" pitchFamily="34" charset="0"/>
                <a:cs typeface="Times New Roman" panose="02020603050405020304" pitchFamily="18" charset="0"/>
              </a:rPr>
              <a:t>Межпредметные задания  для формирования естественно- научной грамотности</a:t>
            </a:r>
            <a:endParaRPr lang="ru-RU" sz="3200" b="1" i="1"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A5512010-061A-4240-9EE3-86BEA9A781FF}"/>
              </a:ext>
            </a:extLst>
          </p:cNvPr>
          <p:cNvSpPr txBox="1"/>
          <p:nvPr/>
        </p:nvSpPr>
        <p:spPr>
          <a:xfrm>
            <a:off x="5715000" y="4927600"/>
            <a:ext cx="4902200" cy="923330"/>
          </a:xfrm>
          <a:prstGeom prst="rect">
            <a:avLst/>
          </a:prstGeom>
          <a:noFill/>
        </p:spPr>
        <p:txBody>
          <a:bodyPr wrap="square" rtlCol="0">
            <a:spAutoFit/>
          </a:bodyPr>
          <a:lstStyle/>
          <a:p>
            <a:r>
              <a:rPr lang="ru-RU" dirty="0"/>
              <a:t>Автор: Михалева Надежда Александровна</a:t>
            </a:r>
          </a:p>
          <a:p>
            <a:r>
              <a:rPr lang="ru-RU" dirty="0"/>
              <a:t>учитель физики</a:t>
            </a:r>
          </a:p>
          <a:p>
            <a:r>
              <a:rPr lang="ru-RU" dirty="0"/>
              <a:t>МБОУ «</a:t>
            </a:r>
            <a:r>
              <a:rPr lang="ru-RU" dirty="0" err="1"/>
              <a:t>Чермозская</a:t>
            </a:r>
            <a:r>
              <a:rPr lang="ru-RU" dirty="0"/>
              <a:t> СОШ им </a:t>
            </a:r>
            <a:r>
              <a:rPr lang="ru-RU" dirty="0" err="1"/>
              <a:t>В.Ершова</a:t>
            </a:r>
            <a:r>
              <a:rPr lang="ru-RU" dirty="0"/>
              <a:t>»</a:t>
            </a:r>
          </a:p>
        </p:txBody>
      </p:sp>
    </p:spTree>
    <p:extLst>
      <p:ext uri="{BB962C8B-B14F-4D97-AF65-F5344CB8AC3E}">
        <p14:creationId xmlns:p14="http://schemas.microsoft.com/office/powerpoint/2010/main" val="11295951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56518C2B-D2FE-4ED8-871A-C16D84967AAB}"/>
              </a:ext>
            </a:extLst>
          </p:cNvPr>
          <p:cNvSpPr/>
          <p:nvPr/>
        </p:nvSpPr>
        <p:spPr>
          <a:xfrm>
            <a:off x="2336800" y="91291"/>
            <a:ext cx="7962900" cy="3667286"/>
          </a:xfrm>
          <a:prstGeom prst="rect">
            <a:avLst/>
          </a:prstGeom>
        </p:spPr>
        <p:txBody>
          <a:bodyPr wrap="square">
            <a:spAutoFit/>
          </a:bodyPr>
          <a:lstStyle/>
          <a:p>
            <a:pPr marL="457200">
              <a:lnSpc>
                <a:spcPct val="107000"/>
              </a:lnSpc>
            </a:pPr>
            <a:r>
              <a:rPr lang="ru-RU" sz="20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Паспорт задания № 4/4.</a:t>
            </a:r>
            <a:endParaRPr lang="ru-RU"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Содержательная область оценки: биологическая система</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Компетентностная область оценки: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Интерпретация данных и использование научных доказательств для получения выводов.</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Контекст: глобальный</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Уровень сложности: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средний</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Формат ответа: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задание с развернутым ответом.</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Объект оценки: анализировать данные, делать выводы.</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Максимальный балл: 2.</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Способ проверки: экспертом.</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spcAft>
                <a:spcPts val="800"/>
              </a:spcAft>
            </a:pP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Система оценивания:</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Таблица 5">
            <a:extLst>
              <a:ext uri="{FF2B5EF4-FFF2-40B4-BE49-F238E27FC236}">
                <a16:creationId xmlns:a16="http://schemas.microsoft.com/office/drawing/2014/main" id="{5ADF452A-1BF3-402A-AA05-4D7CF772E456}"/>
              </a:ext>
            </a:extLst>
          </p:cNvPr>
          <p:cNvGraphicFramePr>
            <a:graphicFrameLocks noGrp="1"/>
          </p:cNvGraphicFramePr>
          <p:nvPr>
            <p:extLst>
              <p:ext uri="{D42A27DB-BD31-4B8C-83A1-F6EECF244321}">
                <p14:modId xmlns:p14="http://schemas.microsoft.com/office/powerpoint/2010/main" val="133820304"/>
              </p:ext>
            </p:extLst>
          </p:nvPr>
        </p:nvGraphicFramePr>
        <p:xfrm>
          <a:off x="2100262" y="3878674"/>
          <a:ext cx="8199438" cy="2582801"/>
        </p:xfrm>
        <a:graphic>
          <a:graphicData uri="http://schemas.openxmlformats.org/drawingml/2006/table">
            <a:tbl>
              <a:tblPr firstRow="1" firstCol="1" bandRow="1">
                <a:tableStyleId>{5C22544A-7EE6-4342-B048-85BDC9FD1C3A}</a:tableStyleId>
              </a:tblPr>
              <a:tblGrid>
                <a:gridCol w="2417852">
                  <a:extLst>
                    <a:ext uri="{9D8B030D-6E8A-4147-A177-3AD203B41FA5}">
                      <a16:colId xmlns:a16="http://schemas.microsoft.com/office/drawing/2014/main" val="3855771775"/>
                    </a:ext>
                  </a:extLst>
                </a:gridCol>
                <a:gridCol w="5781586">
                  <a:extLst>
                    <a:ext uri="{9D8B030D-6E8A-4147-A177-3AD203B41FA5}">
                      <a16:colId xmlns:a16="http://schemas.microsoft.com/office/drawing/2014/main" val="772257041"/>
                    </a:ext>
                  </a:extLst>
                </a:gridCol>
              </a:tblGrid>
              <a:tr h="0">
                <a:tc>
                  <a:txBody>
                    <a:bodyPr/>
                    <a:lstStyle/>
                    <a:p>
                      <a:pPr marL="457200">
                        <a:lnSpc>
                          <a:spcPct val="107000"/>
                        </a:lnSpc>
                      </a:pPr>
                      <a:r>
                        <a:rPr lang="ru-RU" sz="1800" dirty="0">
                          <a:effectLst/>
                        </a:rPr>
                        <a:t>Балл</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1800">
                          <a:effectLst/>
                        </a:rPr>
                        <a:t>Содержание критерия</a:t>
                      </a:r>
                      <a:endParaRPr lang="ru-RU"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61560112"/>
                  </a:ext>
                </a:extLst>
              </a:tr>
              <a:tr h="0">
                <a:tc>
                  <a:txBody>
                    <a:bodyPr/>
                    <a:lstStyle/>
                    <a:p>
                      <a:pPr marL="457200">
                        <a:lnSpc>
                          <a:spcPct val="107000"/>
                        </a:lnSpc>
                      </a:pPr>
                      <a:r>
                        <a:rPr lang="ru-RU" sz="1800" dirty="0">
                          <a:effectLst/>
                        </a:rPr>
                        <a:t>2</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pPr>
                      <a:r>
                        <a:rPr lang="ru-RU" sz="1800" dirty="0">
                          <a:effectLst/>
                        </a:rPr>
                        <a:t>Выбран ответ: №1</a:t>
                      </a:r>
                      <a:endParaRPr lang="ru-RU" sz="1600" dirty="0">
                        <a:effectLst/>
                      </a:endParaRPr>
                    </a:p>
                    <a:p>
                      <a:pPr marL="457200">
                        <a:lnSpc>
                          <a:spcPct val="107000"/>
                        </a:lnSpc>
                        <a:spcAft>
                          <a:spcPts val="800"/>
                        </a:spcAft>
                      </a:pPr>
                      <a:r>
                        <a:rPr lang="ru-RU" sz="1800" dirty="0">
                          <a:effectLst/>
                        </a:rPr>
                        <a:t>Дано правильное объяснение: при увеличении площади крылышек увеличивается сопротивление воздуха, поэтому падение </a:t>
                      </a:r>
                      <a:r>
                        <a:rPr lang="ru-RU" sz="1800" dirty="0" err="1">
                          <a:effectLst/>
                        </a:rPr>
                        <a:t>вертолётика</a:t>
                      </a:r>
                      <a:r>
                        <a:rPr lang="ru-RU" sz="1800" dirty="0">
                          <a:effectLst/>
                        </a:rPr>
                        <a:t> замедляется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34020539"/>
                  </a:ext>
                </a:extLst>
              </a:tr>
              <a:tr h="0">
                <a:tc>
                  <a:txBody>
                    <a:bodyPr/>
                    <a:lstStyle/>
                    <a:p>
                      <a:pPr marL="457200">
                        <a:lnSpc>
                          <a:spcPct val="107000"/>
                        </a:lnSpc>
                      </a:pPr>
                      <a:r>
                        <a:rPr lang="ru-RU" sz="1800" dirty="0">
                          <a:effectLst/>
                        </a:rPr>
                        <a:t>1</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1800" dirty="0">
                          <a:effectLst/>
                        </a:rPr>
                        <a:t>Выбран ответ №1, но дано не точное или неправильное объяснение.</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02247179"/>
                  </a:ext>
                </a:extLst>
              </a:tr>
              <a:tr h="0">
                <a:tc>
                  <a:txBody>
                    <a:bodyPr/>
                    <a:lstStyle/>
                    <a:p>
                      <a:pPr marL="457200">
                        <a:lnSpc>
                          <a:spcPct val="107000"/>
                        </a:lnSpc>
                      </a:pPr>
                      <a:r>
                        <a:rPr lang="ru-RU" sz="1800" dirty="0">
                          <a:effectLst/>
                        </a:rPr>
                        <a:t>0</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1800" dirty="0">
                          <a:effectLst/>
                        </a:rPr>
                        <a:t>Задние выполнено полностью неверно или ответ отсутствует</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97266220"/>
                  </a:ext>
                </a:extLst>
              </a:tr>
            </a:tbl>
          </a:graphicData>
        </a:graphic>
      </p:graphicFrame>
    </p:spTree>
    <p:extLst>
      <p:ext uri="{BB962C8B-B14F-4D97-AF65-F5344CB8AC3E}">
        <p14:creationId xmlns:p14="http://schemas.microsoft.com/office/powerpoint/2010/main" val="2703682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B323E4-D637-41E7-B02C-50951F086BC5}"/>
              </a:ext>
            </a:extLst>
          </p:cNvPr>
          <p:cNvSpPr txBox="1"/>
          <p:nvPr/>
        </p:nvSpPr>
        <p:spPr>
          <a:xfrm>
            <a:off x="2019300" y="203200"/>
            <a:ext cx="7518400" cy="461665"/>
          </a:xfrm>
          <a:prstGeom prst="rect">
            <a:avLst/>
          </a:prstGeom>
          <a:noFill/>
        </p:spPr>
        <p:txBody>
          <a:bodyPr wrap="square" rtlCol="0">
            <a:spAutoFit/>
          </a:bodyPr>
          <a:lstStyle/>
          <a:p>
            <a:r>
              <a:rPr lang="ru-RU" sz="2400" b="1" dirty="0">
                <a:solidFill>
                  <a:srgbClr val="C00000"/>
                </a:solidFill>
              </a:rPr>
              <a:t>Результаты апробации задания «Растения и полеты»</a:t>
            </a:r>
          </a:p>
        </p:txBody>
      </p:sp>
      <p:graphicFrame>
        <p:nvGraphicFramePr>
          <p:cNvPr id="3" name="Таблица 3">
            <a:extLst>
              <a:ext uri="{FF2B5EF4-FFF2-40B4-BE49-F238E27FC236}">
                <a16:creationId xmlns:a16="http://schemas.microsoft.com/office/drawing/2014/main" id="{AFC9063B-DEDF-45DB-A596-7D811201F8DC}"/>
              </a:ext>
            </a:extLst>
          </p:cNvPr>
          <p:cNvGraphicFramePr>
            <a:graphicFrameLocks noGrp="1"/>
          </p:cNvGraphicFramePr>
          <p:nvPr>
            <p:extLst>
              <p:ext uri="{D42A27DB-BD31-4B8C-83A1-F6EECF244321}">
                <p14:modId xmlns:p14="http://schemas.microsoft.com/office/powerpoint/2010/main" val="2459912510"/>
              </p:ext>
            </p:extLst>
          </p:nvPr>
        </p:nvGraphicFramePr>
        <p:xfrm>
          <a:off x="1714500" y="872066"/>
          <a:ext cx="8127999" cy="2123440"/>
        </p:xfrm>
        <a:graphic>
          <a:graphicData uri="http://schemas.openxmlformats.org/drawingml/2006/table">
            <a:tbl>
              <a:tblPr firstRow="1" bandRow="1">
                <a:tableStyleId>{5C22544A-7EE6-4342-B048-85BDC9FD1C3A}</a:tableStyleId>
              </a:tblPr>
              <a:tblGrid>
                <a:gridCol w="1498600">
                  <a:extLst>
                    <a:ext uri="{9D8B030D-6E8A-4147-A177-3AD203B41FA5}">
                      <a16:colId xmlns:a16="http://schemas.microsoft.com/office/drawing/2014/main" val="3736330580"/>
                    </a:ext>
                  </a:extLst>
                </a:gridCol>
                <a:gridCol w="3225800">
                  <a:extLst>
                    <a:ext uri="{9D8B030D-6E8A-4147-A177-3AD203B41FA5}">
                      <a16:colId xmlns:a16="http://schemas.microsoft.com/office/drawing/2014/main" val="663389661"/>
                    </a:ext>
                  </a:extLst>
                </a:gridCol>
                <a:gridCol w="3403599">
                  <a:extLst>
                    <a:ext uri="{9D8B030D-6E8A-4147-A177-3AD203B41FA5}">
                      <a16:colId xmlns:a16="http://schemas.microsoft.com/office/drawing/2014/main" val="1874953583"/>
                    </a:ext>
                  </a:extLst>
                </a:gridCol>
              </a:tblGrid>
              <a:tr h="370840">
                <a:tc>
                  <a:txBody>
                    <a:bodyPr/>
                    <a:lstStyle/>
                    <a:p>
                      <a:r>
                        <a:rPr lang="ru-RU" dirty="0"/>
                        <a:t>№ задания</a:t>
                      </a:r>
                    </a:p>
                  </a:txBody>
                  <a:tcPr/>
                </a:tc>
                <a:tc>
                  <a:txBody>
                    <a:bodyPr/>
                    <a:lstStyle/>
                    <a:p>
                      <a:r>
                        <a:rPr lang="ru-RU" dirty="0"/>
                        <a:t>% выполнения</a:t>
                      </a:r>
                    </a:p>
                  </a:txBody>
                  <a:tcPr/>
                </a:tc>
                <a:tc>
                  <a:txBody>
                    <a:bodyPr/>
                    <a:lstStyle/>
                    <a:p>
                      <a:r>
                        <a:rPr lang="ru-RU" dirty="0"/>
                        <a:t>комментарий</a:t>
                      </a:r>
                    </a:p>
                  </a:txBody>
                  <a:tcPr/>
                </a:tc>
                <a:extLst>
                  <a:ext uri="{0D108BD9-81ED-4DB2-BD59-A6C34878D82A}">
                    <a16:rowId xmlns:a16="http://schemas.microsoft.com/office/drawing/2014/main" val="170279099"/>
                  </a:ext>
                </a:extLst>
              </a:tr>
              <a:tr h="370840">
                <a:tc>
                  <a:txBody>
                    <a:bodyPr/>
                    <a:lstStyle/>
                    <a:p>
                      <a:r>
                        <a:rPr lang="ru-RU" dirty="0"/>
                        <a:t>1</a:t>
                      </a:r>
                    </a:p>
                  </a:txBody>
                  <a:tcPr/>
                </a:tc>
                <a:tc>
                  <a:txBody>
                    <a:bodyPr/>
                    <a:lstStyle/>
                    <a:p>
                      <a:r>
                        <a:rPr lang="ru-RU" dirty="0"/>
                        <a:t>75%</a:t>
                      </a:r>
                    </a:p>
                  </a:txBody>
                  <a:tcPr/>
                </a:tc>
                <a:tc>
                  <a:txBody>
                    <a:bodyPr/>
                    <a:lstStyle/>
                    <a:p>
                      <a:endParaRPr lang="ru-RU"/>
                    </a:p>
                  </a:txBody>
                  <a:tcPr/>
                </a:tc>
                <a:extLst>
                  <a:ext uri="{0D108BD9-81ED-4DB2-BD59-A6C34878D82A}">
                    <a16:rowId xmlns:a16="http://schemas.microsoft.com/office/drawing/2014/main" val="4146154516"/>
                  </a:ext>
                </a:extLst>
              </a:tr>
              <a:tr h="370840">
                <a:tc>
                  <a:txBody>
                    <a:bodyPr/>
                    <a:lstStyle/>
                    <a:p>
                      <a:r>
                        <a:rPr lang="ru-RU" dirty="0"/>
                        <a:t>2</a:t>
                      </a:r>
                    </a:p>
                  </a:txBody>
                  <a:tcPr/>
                </a:tc>
                <a:tc>
                  <a:txBody>
                    <a:bodyPr/>
                    <a:lstStyle/>
                    <a:p>
                      <a:r>
                        <a:rPr lang="ru-RU" dirty="0"/>
                        <a:t>2б- 25% ,  3б- 75%</a:t>
                      </a:r>
                    </a:p>
                  </a:txBody>
                  <a:tcPr/>
                </a:tc>
                <a:tc>
                  <a:txBody>
                    <a:bodyPr/>
                    <a:lstStyle/>
                    <a:p>
                      <a:r>
                        <a:rPr lang="ru-RU" dirty="0"/>
                        <a:t>Вычисление расстояния</a:t>
                      </a:r>
                    </a:p>
                  </a:txBody>
                  <a:tcPr/>
                </a:tc>
                <a:extLst>
                  <a:ext uri="{0D108BD9-81ED-4DB2-BD59-A6C34878D82A}">
                    <a16:rowId xmlns:a16="http://schemas.microsoft.com/office/drawing/2014/main" val="1634310415"/>
                  </a:ext>
                </a:extLst>
              </a:tr>
              <a:tr h="370840">
                <a:tc>
                  <a:txBody>
                    <a:bodyPr/>
                    <a:lstStyle/>
                    <a:p>
                      <a:r>
                        <a:rPr lang="ru-RU" dirty="0"/>
                        <a:t>3</a:t>
                      </a:r>
                    </a:p>
                  </a:txBody>
                  <a:tcPr/>
                </a:tc>
                <a:tc>
                  <a:txBody>
                    <a:bodyPr/>
                    <a:lstStyle/>
                    <a:p>
                      <a:r>
                        <a:rPr lang="ru-RU" dirty="0"/>
                        <a:t>0б- 50% ,1б-50%</a:t>
                      </a:r>
                    </a:p>
                  </a:txBody>
                  <a:tcPr/>
                </a:tc>
                <a:tc>
                  <a:txBody>
                    <a:bodyPr/>
                    <a:lstStyle/>
                    <a:p>
                      <a:r>
                        <a:rPr lang="ru-RU" dirty="0"/>
                        <a:t>Траекторию движения одуванчика не смогли начертить</a:t>
                      </a:r>
                    </a:p>
                  </a:txBody>
                  <a:tcPr/>
                </a:tc>
                <a:extLst>
                  <a:ext uri="{0D108BD9-81ED-4DB2-BD59-A6C34878D82A}">
                    <a16:rowId xmlns:a16="http://schemas.microsoft.com/office/drawing/2014/main" val="4000763150"/>
                  </a:ext>
                </a:extLst>
              </a:tr>
              <a:tr h="370840">
                <a:tc>
                  <a:txBody>
                    <a:bodyPr/>
                    <a:lstStyle/>
                    <a:p>
                      <a:r>
                        <a:rPr lang="ru-RU" dirty="0"/>
                        <a:t>4</a:t>
                      </a:r>
                    </a:p>
                  </a:txBody>
                  <a:tcPr/>
                </a:tc>
                <a:tc>
                  <a:txBody>
                    <a:bodyPr/>
                    <a:lstStyle/>
                    <a:p>
                      <a:r>
                        <a:rPr lang="ru-RU" dirty="0"/>
                        <a:t>0б-25% ,1б- 25%, 2б- 50%</a:t>
                      </a:r>
                    </a:p>
                  </a:txBody>
                  <a:tcPr/>
                </a:tc>
                <a:tc>
                  <a:txBody>
                    <a:bodyPr/>
                    <a:lstStyle/>
                    <a:p>
                      <a:r>
                        <a:rPr lang="ru-RU" dirty="0"/>
                        <a:t>Не точное объяснение</a:t>
                      </a:r>
                    </a:p>
                  </a:txBody>
                  <a:tcPr/>
                </a:tc>
                <a:extLst>
                  <a:ext uri="{0D108BD9-81ED-4DB2-BD59-A6C34878D82A}">
                    <a16:rowId xmlns:a16="http://schemas.microsoft.com/office/drawing/2014/main" val="3675650287"/>
                  </a:ext>
                </a:extLst>
              </a:tr>
            </a:tbl>
          </a:graphicData>
        </a:graphic>
      </p:graphicFrame>
      <p:sp>
        <p:nvSpPr>
          <p:cNvPr id="4" name="TextBox 3">
            <a:extLst>
              <a:ext uri="{FF2B5EF4-FFF2-40B4-BE49-F238E27FC236}">
                <a16:creationId xmlns:a16="http://schemas.microsoft.com/office/drawing/2014/main" id="{53034AA5-69E6-45AC-92CB-E7B31E3B76B5}"/>
              </a:ext>
            </a:extLst>
          </p:cNvPr>
          <p:cNvSpPr txBox="1"/>
          <p:nvPr/>
        </p:nvSpPr>
        <p:spPr>
          <a:xfrm>
            <a:off x="1816100" y="4046942"/>
            <a:ext cx="8559800" cy="1938992"/>
          </a:xfrm>
          <a:prstGeom prst="rect">
            <a:avLst/>
          </a:prstGeom>
          <a:noFill/>
        </p:spPr>
        <p:txBody>
          <a:bodyPr wrap="square" rtlCol="0">
            <a:spAutoFit/>
          </a:bodyPr>
          <a:lstStyle/>
          <a:p>
            <a:r>
              <a:rPr lang="ru-RU" dirty="0"/>
              <a:t>                           </a:t>
            </a:r>
            <a:r>
              <a:rPr lang="ru-RU" sz="2000" b="1" i="1" dirty="0"/>
              <a:t>Варианты применения заданий:</a:t>
            </a:r>
          </a:p>
          <a:p>
            <a:pPr marL="285750" indent="-285750">
              <a:buFontTx/>
              <a:buChar char="-"/>
            </a:pPr>
            <a:r>
              <a:rPr lang="ru-RU" sz="2000" b="1" i="1" dirty="0"/>
              <a:t>На уроках физики в 7 классе в начале учебного года или в конце с повышением уровня сложности.</a:t>
            </a:r>
          </a:p>
          <a:p>
            <a:pPr marL="285750" indent="-285750">
              <a:buFontTx/>
              <a:buChar char="-"/>
            </a:pPr>
            <a:r>
              <a:rPr lang="ru-RU" sz="2000" b="1" i="1" dirty="0"/>
              <a:t>На уроках биологии в 6 классе с добавлением заданий биологического содержания.</a:t>
            </a:r>
          </a:p>
          <a:p>
            <a:pPr marL="285750" indent="-285750">
              <a:buFontTx/>
              <a:buChar char="-"/>
            </a:pPr>
            <a:r>
              <a:rPr lang="ru-RU" sz="2000" b="1" i="1" dirty="0"/>
              <a:t>Внеурочная деятельность (выполнение исследовательской работы)</a:t>
            </a:r>
          </a:p>
        </p:txBody>
      </p:sp>
    </p:spTree>
    <p:extLst>
      <p:ext uri="{BB962C8B-B14F-4D97-AF65-F5344CB8AC3E}">
        <p14:creationId xmlns:p14="http://schemas.microsoft.com/office/powerpoint/2010/main" val="4138844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C502435A-2933-405E-BC0F-F954262BBA6F}"/>
              </a:ext>
            </a:extLst>
          </p:cNvPr>
          <p:cNvSpPr/>
          <p:nvPr/>
        </p:nvSpPr>
        <p:spPr>
          <a:xfrm>
            <a:off x="717550" y="407243"/>
            <a:ext cx="10756900" cy="6001643"/>
          </a:xfrm>
          <a:prstGeom prst="rect">
            <a:avLst/>
          </a:prstGeom>
        </p:spPr>
        <p:txBody>
          <a:bodyPr wrap="square">
            <a:spAutoFit/>
          </a:bodyPr>
          <a:lstStyle/>
          <a:p>
            <a:pPr indent="228600" algn="just"/>
            <a:r>
              <a:rPr lang="ru-RU" sz="2400" dirty="0">
                <a:solidFill>
                  <a:srgbClr val="000000"/>
                </a:solidFill>
                <a:latin typeface="Times New Roman" panose="02020603050405020304" pitchFamily="18" charset="0"/>
              </a:rPr>
              <a:t>             </a:t>
            </a:r>
            <a:r>
              <a:rPr lang="ru-RU" sz="2400" dirty="0">
                <a:solidFill>
                  <a:srgbClr val="C00000"/>
                </a:solidFill>
                <a:latin typeface="Times New Roman" panose="02020603050405020304" pitchFamily="18" charset="0"/>
              </a:rPr>
              <a:t>Результаты использования межпредметных связей:</a:t>
            </a:r>
            <a:endParaRPr lang="ru-RU" sz="2000" b="0" i="0" dirty="0">
              <a:solidFill>
                <a:srgbClr val="C00000"/>
              </a:solidFill>
              <a:effectLst/>
              <a:latin typeface="Calibri" panose="020F0502020204030204" pitchFamily="34" charset="0"/>
            </a:endParaRPr>
          </a:p>
          <a:p>
            <a:pPr marL="685800" algn="just">
              <a:buFont typeface="Arial" panose="020B0604020202020204" pitchFamily="34" charset="0"/>
              <a:buChar char="•"/>
            </a:pPr>
            <a:r>
              <a:rPr lang="ru-RU" sz="2400" dirty="0">
                <a:solidFill>
                  <a:srgbClr val="002060"/>
                </a:solidFill>
                <a:latin typeface="Times New Roman" panose="02020603050405020304" pitchFamily="18" charset="0"/>
                <a:cs typeface="Times New Roman" panose="02020603050405020304" pitchFamily="18" charset="0"/>
              </a:rPr>
              <a:t>способствуют развитию научного стиля мышления учащихся;</a:t>
            </a:r>
            <a:endParaRPr lang="ru-RU" sz="2000" b="0" i="0" dirty="0">
              <a:solidFill>
                <a:srgbClr val="002060"/>
              </a:solidFill>
              <a:effectLst/>
              <a:latin typeface="Times New Roman" panose="02020603050405020304" pitchFamily="18" charset="0"/>
              <a:cs typeface="Times New Roman" panose="02020603050405020304" pitchFamily="18" charset="0"/>
            </a:endParaRPr>
          </a:p>
          <a:p>
            <a:pPr marL="685800" algn="just">
              <a:buFont typeface="Arial" panose="020B0604020202020204" pitchFamily="34" charset="0"/>
              <a:buChar char="•"/>
            </a:pPr>
            <a:r>
              <a:rPr lang="ru-RU" sz="2400" dirty="0">
                <a:solidFill>
                  <a:srgbClr val="002060"/>
                </a:solidFill>
                <a:latin typeface="Times New Roman" panose="02020603050405020304" pitchFamily="18" charset="0"/>
                <a:cs typeface="Times New Roman" panose="02020603050405020304" pitchFamily="18" charset="0"/>
              </a:rPr>
              <a:t>дают возможность применять естественнонаучный метод познания;</a:t>
            </a:r>
            <a:endParaRPr lang="ru-RU" sz="2000" b="0" i="0" dirty="0">
              <a:solidFill>
                <a:srgbClr val="002060"/>
              </a:solidFill>
              <a:effectLst/>
              <a:latin typeface="Times New Roman" panose="02020603050405020304" pitchFamily="18" charset="0"/>
              <a:cs typeface="Times New Roman" panose="02020603050405020304" pitchFamily="18" charset="0"/>
            </a:endParaRPr>
          </a:p>
          <a:p>
            <a:pPr marL="685800" algn="just">
              <a:buFont typeface="Arial" panose="020B0604020202020204" pitchFamily="34" charset="0"/>
              <a:buChar char="•"/>
            </a:pPr>
            <a:r>
              <a:rPr lang="ru-RU" sz="2400" dirty="0">
                <a:solidFill>
                  <a:srgbClr val="002060"/>
                </a:solidFill>
                <a:latin typeface="Times New Roman" panose="02020603050405020304" pitchFamily="18" charset="0"/>
                <a:cs typeface="Times New Roman" panose="02020603050405020304" pitchFamily="18" charset="0"/>
              </a:rPr>
              <a:t>создают комплексный подход к учебным предметам, единый с точки зрения естественных наук взгляд на ту или иную проблему, отражающую объективные связи в окружающем мире;</a:t>
            </a:r>
            <a:endParaRPr lang="ru-RU" sz="2000" b="0" i="0" dirty="0">
              <a:solidFill>
                <a:srgbClr val="002060"/>
              </a:solidFill>
              <a:effectLst/>
              <a:latin typeface="Times New Roman" panose="02020603050405020304" pitchFamily="18" charset="0"/>
              <a:cs typeface="Times New Roman" panose="02020603050405020304" pitchFamily="18" charset="0"/>
            </a:endParaRPr>
          </a:p>
          <a:p>
            <a:pPr marL="685800" algn="just">
              <a:buFont typeface="Arial" panose="020B0604020202020204" pitchFamily="34" charset="0"/>
              <a:buChar char="•"/>
            </a:pPr>
            <a:r>
              <a:rPr lang="ru-RU" sz="2400" dirty="0">
                <a:solidFill>
                  <a:srgbClr val="002060"/>
                </a:solidFill>
                <a:latin typeface="Times New Roman" panose="02020603050405020304" pitchFamily="18" charset="0"/>
                <a:cs typeface="Times New Roman" panose="02020603050405020304" pitchFamily="18" charset="0"/>
              </a:rPr>
              <a:t>повышают качество знаний учащихся;</a:t>
            </a:r>
            <a:endParaRPr lang="ru-RU" sz="2000" b="0" i="0" dirty="0">
              <a:solidFill>
                <a:srgbClr val="002060"/>
              </a:solidFill>
              <a:effectLst/>
              <a:latin typeface="Times New Roman" panose="02020603050405020304" pitchFamily="18" charset="0"/>
              <a:cs typeface="Times New Roman" panose="02020603050405020304" pitchFamily="18" charset="0"/>
            </a:endParaRPr>
          </a:p>
          <a:p>
            <a:pPr marL="685800" algn="just">
              <a:buFont typeface="Arial" panose="020B0604020202020204" pitchFamily="34" charset="0"/>
              <a:buChar char="•"/>
            </a:pPr>
            <a:r>
              <a:rPr lang="ru-RU" sz="2400" dirty="0">
                <a:solidFill>
                  <a:srgbClr val="002060"/>
                </a:solidFill>
                <a:latin typeface="Times New Roman" panose="02020603050405020304" pitchFamily="18" charset="0"/>
                <a:cs typeface="Times New Roman" panose="02020603050405020304" pitchFamily="18" charset="0"/>
              </a:rPr>
              <a:t>усиливают интерес учащихся к предметам естественно-научного цикла;</a:t>
            </a:r>
            <a:endParaRPr lang="ru-RU" sz="2000" b="0" i="0" dirty="0">
              <a:solidFill>
                <a:srgbClr val="002060"/>
              </a:solidFill>
              <a:effectLst/>
              <a:latin typeface="Times New Roman" panose="02020603050405020304" pitchFamily="18" charset="0"/>
              <a:cs typeface="Times New Roman" panose="02020603050405020304" pitchFamily="18" charset="0"/>
            </a:endParaRPr>
          </a:p>
          <a:p>
            <a:pPr marL="685800" algn="just">
              <a:buFont typeface="Arial" panose="020B0604020202020204" pitchFamily="34" charset="0"/>
              <a:buChar char="•"/>
            </a:pPr>
            <a:r>
              <a:rPr lang="ru-RU" sz="2400" dirty="0">
                <a:solidFill>
                  <a:srgbClr val="002060"/>
                </a:solidFill>
                <a:latin typeface="Times New Roman" panose="02020603050405020304" pitchFamily="18" charset="0"/>
                <a:cs typeface="Times New Roman" panose="02020603050405020304" pitchFamily="18" charset="0"/>
              </a:rPr>
              <a:t>формируют у учащихся общие понятия  физики,  химии, биологии;</a:t>
            </a:r>
            <a:endParaRPr lang="ru-RU" sz="2000" b="0" i="0" dirty="0">
              <a:solidFill>
                <a:srgbClr val="002060"/>
              </a:solidFill>
              <a:effectLst/>
              <a:latin typeface="Times New Roman" panose="02020603050405020304" pitchFamily="18" charset="0"/>
              <a:cs typeface="Times New Roman" panose="02020603050405020304" pitchFamily="18" charset="0"/>
            </a:endParaRPr>
          </a:p>
          <a:p>
            <a:pPr marL="685800" algn="just">
              <a:buFont typeface="Arial" panose="020B0604020202020204" pitchFamily="34" charset="0"/>
              <a:buChar char="•"/>
            </a:pPr>
            <a:r>
              <a:rPr lang="ru-RU" sz="2400" dirty="0">
                <a:solidFill>
                  <a:srgbClr val="002060"/>
                </a:solidFill>
                <a:latin typeface="Times New Roman" panose="02020603050405020304" pitchFamily="18" charset="0"/>
                <a:cs typeface="Times New Roman" panose="02020603050405020304" pitchFamily="18" charset="0"/>
              </a:rPr>
              <a:t>расширяют кругозор учащихся; </a:t>
            </a:r>
          </a:p>
          <a:p>
            <a:pPr marL="685800" algn="just">
              <a:buFont typeface="Arial" panose="020B0604020202020204" pitchFamily="34" charset="0"/>
              <a:buChar char="•"/>
            </a:pPr>
            <a:r>
              <a:rPr lang="ru-RU" sz="2400" dirty="0">
                <a:solidFill>
                  <a:srgbClr val="002060"/>
                </a:solidFill>
                <a:latin typeface="Times New Roman" panose="02020603050405020304" pitchFamily="18" charset="0"/>
                <a:cs typeface="Times New Roman" panose="02020603050405020304" pitchFamily="18" charset="0"/>
              </a:rPr>
              <a:t>способствует развитию творческих возможностей и логического мышления обучающихся;</a:t>
            </a:r>
          </a:p>
          <a:p>
            <a:pPr marL="685800" algn="just">
              <a:buFont typeface="Arial" panose="020B0604020202020204" pitchFamily="34" charset="0"/>
              <a:buChar char="•"/>
            </a:pPr>
            <a:r>
              <a:rPr lang="ru-RU" sz="2400" dirty="0">
                <a:solidFill>
                  <a:srgbClr val="002060"/>
                </a:solidFill>
                <a:latin typeface="Times New Roman" panose="02020603050405020304" pitchFamily="18" charset="0"/>
                <a:cs typeface="Times New Roman" panose="02020603050405020304" pitchFamily="18" charset="0"/>
              </a:rPr>
              <a:t> помогают более глубокому усвоению программного материала основного курса  физики, биологии, химии на уровне применения знаний, умений, навыков в новых условиях;</a:t>
            </a:r>
            <a:endParaRPr lang="ru-RU" sz="2000" b="0" i="0" dirty="0">
              <a:solidFill>
                <a:srgbClr val="002060"/>
              </a:solidFill>
              <a:effectLst/>
              <a:latin typeface="Times New Roman" panose="02020603050405020304" pitchFamily="18" charset="0"/>
              <a:cs typeface="Times New Roman" panose="02020603050405020304" pitchFamily="18" charset="0"/>
            </a:endParaRPr>
          </a:p>
          <a:p>
            <a:pPr marL="685800" algn="just">
              <a:buFont typeface="Arial" panose="020B0604020202020204" pitchFamily="34" charset="0"/>
              <a:buChar char="•"/>
            </a:pPr>
            <a:r>
              <a:rPr lang="ru-RU" sz="2400" dirty="0">
                <a:solidFill>
                  <a:srgbClr val="002060"/>
                </a:solidFill>
                <a:latin typeface="Times New Roman" panose="02020603050405020304" pitchFamily="18" charset="0"/>
                <a:cs typeface="Times New Roman" panose="02020603050405020304" pitchFamily="18" charset="0"/>
              </a:rPr>
              <a:t>приобщают школьников к научно-исследовательской деятельности.</a:t>
            </a:r>
            <a:endParaRPr lang="ru-RU" sz="1600" b="0" i="0" dirty="0">
              <a:solidFill>
                <a:srgbClr val="00206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2255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077D48C3-6EEF-477B-8DB3-FE6B7D0FEAA9}"/>
              </a:ext>
            </a:extLst>
          </p:cNvPr>
          <p:cNvSpPr/>
          <p:nvPr/>
        </p:nvSpPr>
        <p:spPr>
          <a:xfrm>
            <a:off x="1701800" y="1041738"/>
            <a:ext cx="8610600" cy="3970318"/>
          </a:xfrm>
          <a:prstGeom prst="rect">
            <a:avLst/>
          </a:prstGeom>
        </p:spPr>
        <p:txBody>
          <a:bodyPr wrap="square">
            <a:spAutoFit/>
          </a:bodyPr>
          <a:lstStyle/>
          <a:p>
            <a:r>
              <a:rPr lang="ru-RU" b="0" i="0" dirty="0">
                <a:solidFill>
                  <a:srgbClr val="000000"/>
                </a:solidFill>
                <a:effectLst/>
                <a:latin typeface="Times New Roman" panose="02020603050405020304" pitchFamily="18" charset="0"/>
              </a:rPr>
              <a:t> </a:t>
            </a:r>
            <a:r>
              <a:rPr lang="ru-RU" sz="3600" b="1" i="1" dirty="0">
                <a:solidFill>
                  <a:srgbClr val="C00000"/>
                </a:solidFill>
                <a:latin typeface="Times New Roman" panose="02020603050405020304" pitchFamily="18" charset="0"/>
              </a:rPr>
              <a:t>М</a:t>
            </a:r>
            <a:r>
              <a:rPr lang="ru-RU" sz="3600" b="1" i="1" dirty="0">
                <a:solidFill>
                  <a:srgbClr val="C00000"/>
                </a:solidFill>
                <a:effectLst/>
                <a:latin typeface="Times New Roman" panose="02020603050405020304" pitchFamily="18" charset="0"/>
              </a:rPr>
              <a:t>ежпредметные задачи</a:t>
            </a:r>
            <a:r>
              <a:rPr lang="ru-RU" sz="3600" b="1" i="1" dirty="0">
                <a:solidFill>
                  <a:srgbClr val="C00000"/>
                </a:solidFill>
                <a:latin typeface="Times New Roman" panose="02020603050405020304" pitchFamily="18" charset="0"/>
              </a:rPr>
              <a:t>- </a:t>
            </a:r>
            <a:r>
              <a:rPr lang="ru-RU" sz="3600" b="1" i="1" dirty="0">
                <a:solidFill>
                  <a:srgbClr val="002060"/>
                </a:solidFill>
                <a:latin typeface="Times New Roman" panose="02020603050405020304" pitchFamily="18" charset="0"/>
              </a:rPr>
              <a:t>задачи, </a:t>
            </a:r>
            <a:r>
              <a:rPr lang="ru-RU" sz="3600" b="1" i="1" dirty="0">
                <a:solidFill>
                  <a:srgbClr val="002060"/>
                </a:solidFill>
                <a:effectLst/>
                <a:latin typeface="Times New Roman" panose="02020603050405020304" pitchFamily="18" charset="0"/>
              </a:rPr>
              <a:t>которые требуют подключения знаний из различных предметов или составлены на материале одного предмета, но используемые с определенной познавательной целью в преподавании другого предмета. </a:t>
            </a:r>
            <a:endParaRPr lang="ru-RU" b="1" i="1" dirty="0">
              <a:solidFill>
                <a:srgbClr val="002060"/>
              </a:solidFill>
            </a:endParaRPr>
          </a:p>
        </p:txBody>
      </p:sp>
    </p:spTree>
    <p:extLst>
      <p:ext uri="{BB962C8B-B14F-4D97-AF65-F5344CB8AC3E}">
        <p14:creationId xmlns:p14="http://schemas.microsoft.com/office/powerpoint/2010/main" val="4088816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id="{8823D0F2-ABC4-4BA3-9250-5E8090F71551}"/>
              </a:ext>
            </a:extLst>
          </p:cNvPr>
          <p:cNvSpPr>
            <a:spLocks noGrp="1"/>
          </p:cNvSpPr>
          <p:nvPr>
            <p:ph type="title"/>
          </p:nvPr>
        </p:nvSpPr>
        <p:spPr>
          <a:xfrm>
            <a:off x="839788" y="365125"/>
            <a:ext cx="10515600" cy="473075"/>
          </a:xfrm>
        </p:spPr>
        <p:txBody>
          <a:bodyPr>
            <a:normAutofit fontScale="90000"/>
          </a:bodyPr>
          <a:lstStyle/>
          <a:p>
            <a:r>
              <a:rPr lang="ru-RU" b="1" i="1" dirty="0">
                <a:solidFill>
                  <a:srgbClr val="FF0000"/>
                </a:solidFill>
              </a:rPr>
              <a:t>Растения и полеты.</a:t>
            </a:r>
          </a:p>
        </p:txBody>
      </p:sp>
      <p:sp>
        <p:nvSpPr>
          <p:cNvPr id="6" name="Текст 5">
            <a:extLst>
              <a:ext uri="{FF2B5EF4-FFF2-40B4-BE49-F238E27FC236}">
                <a16:creationId xmlns:a16="http://schemas.microsoft.com/office/drawing/2014/main" id="{46D53913-AF83-4C23-BDD3-D1CC589DF96C}"/>
              </a:ext>
            </a:extLst>
          </p:cNvPr>
          <p:cNvSpPr>
            <a:spLocks noGrp="1"/>
          </p:cNvSpPr>
          <p:nvPr>
            <p:ph type="body" idx="1"/>
          </p:nvPr>
        </p:nvSpPr>
        <p:spPr>
          <a:xfrm>
            <a:off x="1180306" y="1031875"/>
            <a:ext cx="5157787" cy="823912"/>
          </a:xfrm>
        </p:spPr>
        <p:txBody>
          <a:bodyPr>
            <a:normAutofit fontScale="62500" lnSpcReduction="20000"/>
          </a:bodyPr>
          <a:lstStyle/>
          <a:p>
            <a:r>
              <a:rPr lang="ru-RU" sz="4000" dirty="0"/>
              <a:t>Задание  1/4</a:t>
            </a:r>
          </a:p>
        </p:txBody>
      </p:sp>
      <p:sp>
        <p:nvSpPr>
          <p:cNvPr id="7" name="Объект 6">
            <a:extLst>
              <a:ext uri="{FF2B5EF4-FFF2-40B4-BE49-F238E27FC236}">
                <a16:creationId xmlns:a16="http://schemas.microsoft.com/office/drawing/2014/main" id="{1C4A8948-6A50-4C20-BDBE-B76BBFE801CF}"/>
              </a:ext>
            </a:extLst>
          </p:cNvPr>
          <p:cNvSpPr>
            <a:spLocks noGrp="1"/>
          </p:cNvSpPr>
          <p:nvPr>
            <p:ph sz="half" idx="2"/>
          </p:nvPr>
        </p:nvSpPr>
        <p:spPr>
          <a:xfrm>
            <a:off x="786606" y="2049462"/>
            <a:ext cx="5157787" cy="3684588"/>
          </a:xfrm>
        </p:spPr>
        <p:txBody>
          <a:bodyPr>
            <a:normAutofit/>
          </a:bodyPr>
          <a:lstStyle/>
          <a:p>
            <a:pPr marL="0" indent="0">
              <a:buNone/>
            </a:pPr>
            <a:r>
              <a:rPr lang="ru-RU" dirty="0"/>
              <a:t>Прочитайте текст и выполните задание.</a:t>
            </a:r>
          </a:p>
          <a:p>
            <a:pPr marL="0" indent="0">
              <a:buNone/>
            </a:pPr>
            <a:r>
              <a:rPr lang="ru-RU" dirty="0">
                <a:solidFill>
                  <a:srgbClr val="0070C0"/>
                </a:solidFill>
              </a:rPr>
              <a:t>От каких факторов зависит парусность семян?</a:t>
            </a:r>
          </a:p>
          <a:p>
            <a:pPr marL="0" lvl="0" indent="0">
              <a:buNone/>
            </a:pPr>
            <a:r>
              <a:rPr lang="ru-RU" dirty="0"/>
              <a:t>1.От площади крылышек</a:t>
            </a:r>
          </a:p>
          <a:p>
            <a:pPr marL="0" lvl="0" indent="0">
              <a:buNone/>
            </a:pPr>
            <a:r>
              <a:rPr lang="ru-RU" dirty="0"/>
              <a:t>2.От веса семечка.</a:t>
            </a:r>
          </a:p>
          <a:p>
            <a:pPr marL="0" lvl="0" indent="0">
              <a:buNone/>
            </a:pPr>
            <a:r>
              <a:rPr lang="ru-RU" dirty="0"/>
              <a:t>3.От действия ветра.</a:t>
            </a:r>
          </a:p>
          <a:p>
            <a:pPr marL="0" lvl="0" indent="0">
              <a:buNone/>
            </a:pPr>
            <a:r>
              <a:rPr lang="ru-RU" dirty="0"/>
              <a:t>4.От высоты материнского растения.</a:t>
            </a:r>
          </a:p>
          <a:p>
            <a:pPr marL="0" lvl="0" indent="0">
              <a:buNone/>
            </a:pPr>
            <a:r>
              <a:rPr lang="ru-RU" dirty="0"/>
              <a:t>5.От всех перечисленных факторов.</a:t>
            </a:r>
          </a:p>
          <a:p>
            <a:endParaRPr lang="ru-RU" dirty="0"/>
          </a:p>
        </p:txBody>
      </p:sp>
      <p:sp>
        <p:nvSpPr>
          <p:cNvPr id="8" name="Текст 7">
            <a:extLst>
              <a:ext uri="{FF2B5EF4-FFF2-40B4-BE49-F238E27FC236}">
                <a16:creationId xmlns:a16="http://schemas.microsoft.com/office/drawing/2014/main" id="{A9E94C27-841D-428C-BC24-A8DF68F628C0}"/>
              </a:ext>
            </a:extLst>
          </p:cNvPr>
          <p:cNvSpPr>
            <a:spLocks noGrp="1"/>
          </p:cNvSpPr>
          <p:nvPr>
            <p:ph type="body" sz="quarter" idx="3"/>
          </p:nvPr>
        </p:nvSpPr>
        <p:spPr>
          <a:xfrm>
            <a:off x="6194426" y="365125"/>
            <a:ext cx="5756263" cy="2667001"/>
          </a:xfrm>
        </p:spPr>
        <p:txBody>
          <a:bodyPr>
            <a:normAutofit fontScale="62500" lnSpcReduction="20000"/>
          </a:bodyPr>
          <a:lstStyle/>
          <a:p>
            <a:r>
              <a:rPr lang="ru-RU" sz="3200" b="1" dirty="0"/>
              <a:t>В процессе эволюции у растений выработались различные приспособления к распространению семян: парашютики, хохолки, крылышки. Семена по окончанию созревания отрываются от материнского растения и переносятся ветром на значительные расстояния. Для характеристики летных свойств семян используется понятие «парусность». «Парусность» определяется продолжительностью падения семени на землю. Чем больше продолжительность падения, тем дальше улетит семя.</a:t>
            </a:r>
          </a:p>
          <a:p>
            <a:endParaRPr lang="ru-RU" b="1" dirty="0"/>
          </a:p>
        </p:txBody>
      </p:sp>
      <p:pic>
        <p:nvPicPr>
          <p:cNvPr id="10" name="Объект 9">
            <a:extLst>
              <a:ext uri="{FF2B5EF4-FFF2-40B4-BE49-F238E27FC236}">
                <a16:creationId xmlns:a16="http://schemas.microsoft.com/office/drawing/2014/main" id="{6681FBDA-10B3-48B8-B61A-DBBF6112C8BD}"/>
              </a:ext>
            </a:extLst>
          </p:cNvPr>
          <p:cNvPicPr>
            <a:picLocks noGrp="1"/>
          </p:cNvPicPr>
          <p:nvPr>
            <p:ph sz="quarter" idx="4"/>
          </p:nvPr>
        </p:nvPicPr>
        <p:blipFill rotWithShape="1">
          <a:blip r:embed="rId2">
            <a:extLst>
              <a:ext uri="{28A0092B-C50C-407E-A947-70E740481C1C}">
                <a14:useLocalDpi xmlns:a14="http://schemas.microsoft.com/office/drawing/2010/main" val="0"/>
              </a:ext>
            </a:extLst>
          </a:blip>
          <a:stretch/>
        </p:blipFill>
        <p:spPr bwMode="auto">
          <a:xfrm>
            <a:off x="7038975" y="3305175"/>
            <a:ext cx="3416300" cy="2562225"/>
          </a:xfrm>
          <a:prstGeom prst="rect">
            <a:avLst/>
          </a:prstGeom>
          <a:noFill/>
          <a:ln>
            <a:noFill/>
          </a:ln>
          <a:extLst>
            <a:ext uri="{53640926-AAD7-44D8-BBD7-CCE9431645EC}">
              <a14:shadowObscured xmlns:a14="http://schemas.microsoft.com/office/drawing/2010/main"/>
            </a:ext>
          </a:extLst>
        </p:spPr>
      </p:pic>
      <p:cxnSp>
        <p:nvCxnSpPr>
          <p:cNvPr id="12" name="Прямая соединительная линия 11">
            <a:extLst>
              <a:ext uri="{FF2B5EF4-FFF2-40B4-BE49-F238E27FC236}">
                <a16:creationId xmlns:a16="http://schemas.microsoft.com/office/drawing/2014/main" id="{44460110-2AA6-49DD-AB1D-590A51B03E82}"/>
              </a:ext>
            </a:extLst>
          </p:cNvPr>
          <p:cNvCxnSpPr/>
          <p:nvPr/>
        </p:nvCxnSpPr>
        <p:spPr>
          <a:xfrm>
            <a:off x="5944393" y="365125"/>
            <a:ext cx="0" cy="5895975"/>
          </a:xfrm>
          <a:prstGeom prst="line">
            <a:avLst/>
          </a:prstGeom>
          <a:ln w="57150">
            <a:solidFill>
              <a:srgbClr val="002060">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6399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extLst>
              <a:ext uri="{FF2B5EF4-FFF2-40B4-BE49-F238E27FC236}">
                <a16:creationId xmlns:a16="http://schemas.microsoft.com/office/drawing/2014/main" id="{28C9C422-D54C-4125-BA28-D7AEB3C3BB67}"/>
              </a:ext>
            </a:extLst>
          </p:cNvPr>
          <p:cNvSpPr/>
          <p:nvPr/>
        </p:nvSpPr>
        <p:spPr>
          <a:xfrm>
            <a:off x="1930400" y="490101"/>
            <a:ext cx="8407400" cy="3733138"/>
          </a:xfrm>
          <a:prstGeom prst="rect">
            <a:avLst/>
          </a:prstGeom>
        </p:spPr>
        <p:txBody>
          <a:bodyPr wrap="square">
            <a:spAutoFit/>
          </a:bodyPr>
          <a:lstStyle/>
          <a:p>
            <a:pPr marL="457200">
              <a:lnSpc>
                <a:spcPct val="107000"/>
              </a:lnSpc>
            </a:pPr>
            <a:r>
              <a:rPr lang="ru-RU"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Паспорт задания 1/4</a:t>
            </a:r>
            <a:endParaRPr lang="ru-RU" sz="20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Содержательная область оценки: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биологическая система</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Компетентностная область оценки: Научное объяснение явлений.</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Контекст: глобальный</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Уровень сложности: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низкий</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Формат ответа: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задание с выбором ответа.</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Объект оценки: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применение знаний для объяснения явлений.</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Максимальный балл: 1.</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Способ проверки: программой.</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Система оценивания:</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0" name="Таблица 9">
            <a:extLst>
              <a:ext uri="{FF2B5EF4-FFF2-40B4-BE49-F238E27FC236}">
                <a16:creationId xmlns:a16="http://schemas.microsoft.com/office/drawing/2014/main" id="{8F4E30E2-DC85-443D-A925-E5CEFA03FFC5}"/>
              </a:ext>
            </a:extLst>
          </p:cNvPr>
          <p:cNvGraphicFramePr>
            <a:graphicFrameLocks noGrp="1"/>
          </p:cNvGraphicFramePr>
          <p:nvPr>
            <p:extLst>
              <p:ext uri="{D42A27DB-BD31-4B8C-83A1-F6EECF244321}">
                <p14:modId xmlns:p14="http://schemas.microsoft.com/office/powerpoint/2010/main" val="1198539021"/>
              </p:ext>
            </p:extLst>
          </p:nvPr>
        </p:nvGraphicFramePr>
        <p:xfrm>
          <a:off x="2294731" y="3992562"/>
          <a:ext cx="7678738" cy="1430339"/>
        </p:xfrm>
        <a:graphic>
          <a:graphicData uri="http://schemas.openxmlformats.org/drawingml/2006/table">
            <a:tbl>
              <a:tblPr firstRow="1" firstCol="1" bandRow="1">
                <a:tableStyleId>{5C22544A-7EE6-4342-B048-85BDC9FD1C3A}</a:tableStyleId>
              </a:tblPr>
              <a:tblGrid>
                <a:gridCol w="2569369">
                  <a:extLst>
                    <a:ext uri="{9D8B030D-6E8A-4147-A177-3AD203B41FA5}">
                      <a16:colId xmlns:a16="http://schemas.microsoft.com/office/drawing/2014/main" val="4157268516"/>
                    </a:ext>
                  </a:extLst>
                </a:gridCol>
                <a:gridCol w="5109369">
                  <a:extLst>
                    <a:ext uri="{9D8B030D-6E8A-4147-A177-3AD203B41FA5}">
                      <a16:colId xmlns:a16="http://schemas.microsoft.com/office/drawing/2014/main" val="2515244967"/>
                    </a:ext>
                  </a:extLst>
                </a:gridCol>
              </a:tblGrid>
              <a:tr h="353505">
                <a:tc>
                  <a:txBody>
                    <a:bodyPr/>
                    <a:lstStyle/>
                    <a:p>
                      <a:pPr marL="457200">
                        <a:lnSpc>
                          <a:spcPct val="107000"/>
                        </a:lnSpc>
                      </a:pPr>
                      <a:r>
                        <a:rPr lang="ru-RU" sz="1800" dirty="0">
                          <a:effectLst/>
                        </a:rPr>
                        <a:t>Балл</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1800">
                          <a:effectLst/>
                        </a:rPr>
                        <a:t>Содержание критерия</a:t>
                      </a:r>
                      <a:endParaRPr lang="ru-RU"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90230926"/>
                  </a:ext>
                </a:extLst>
              </a:tr>
              <a:tr h="353505">
                <a:tc>
                  <a:txBody>
                    <a:bodyPr/>
                    <a:lstStyle/>
                    <a:p>
                      <a:pPr marL="457200">
                        <a:lnSpc>
                          <a:spcPct val="107000"/>
                        </a:lnSpc>
                      </a:pPr>
                      <a:r>
                        <a:rPr lang="ru-RU" sz="1800" dirty="0">
                          <a:effectLst/>
                        </a:rPr>
                        <a:t>1</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1800">
                          <a:effectLst/>
                        </a:rPr>
                        <a:t>Выбран ответ №5</a:t>
                      </a:r>
                      <a:endParaRPr lang="ru-RU"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33304575"/>
                  </a:ext>
                </a:extLst>
              </a:tr>
              <a:tr h="723329">
                <a:tc>
                  <a:txBody>
                    <a:bodyPr/>
                    <a:lstStyle/>
                    <a:p>
                      <a:pPr marL="457200">
                        <a:lnSpc>
                          <a:spcPct val="107000"/>
                        </a:lnSpc>
                      </a:pPr>
                      <a:r>
                        <a:rPr lang="ru-RU" sz="1800" dirty="0">
                          <a:effectLst/>
                        </a:rPr>
                        <a:t>0</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1800" dirty="0">
                          <a:effectLst/>
                        </a:rPr>
                        <a:t>Выбран другой вариант(ы) или ответ отсутствует.</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45128358"/>
                  </a:ext>
                </a:extLst>
              </a:tr>
            </a:tbl>
          </a:graphicData>
        </a:graphic>
      </p:graphicFrame>
    </p:spTree>
    <p:extLst>
      <p:ext uri="{BB962C8B-B14F-4D97-AF65-F5344CB8AC3E}">
        <p14:creationId xmlns:p14="http://schemas.microsoft.com/office/powerpoint/2010/main" val="22301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id="{AB3BB233-95F9-4217-BCAC-523F666DD777}"/>
              </a:ext>
            </a:extLst>
          </p:cNvPr>
          <p:cNvSpPr>
            <a:spLocks noGrp="1"/>
          </p:cNvSpPr>
          <p:nvPr>
            <p:ph sz="half" idx="4294967295"/>
          </p:nvPr>
        </p:nvSpPr>
        <p:spPr>
          <a:xfrm>
            <a:off x="7010400" y="1185863"/>
            <a:ext cx="5181600" cy="4486275"/>
          </a:xfrm>
        </p:spPr>
        <p:txBody>
          <a:bodyPr>
            <a:normAutofit fontScale="92500" lnSpcReduction="20000"/>
          </a:bodyPr>
          <a:lstStyle/>
          <a:p>
            <a:pPr marL="0" indent="0">
              <a:buNone/>
            </a:pPr>
            <a:r>
              <a:rPr lang="ru-RU" b="1" dirty="0"/>
              <a:t>Расстояния, которые семена растений пролетают под действием ветра, колеблются от нескольких метров до нескольких десятков километров. Известны случаи, когда семена пересекали горы высотой более 2000 м. Меньшие расстояния преодолевают семена, которые, падая, крутятся в воздухе наподобие пропеллеров. Хотя в деталях их строение очень разнообразно, все они обладают общими признаками: у них всего по одному крылу, а центр тяжести расположен сбоку. Поэтому семена и плоды такого типа производят в воздухе быстрые вращательные движения. Таковы, например, всем известные плоды клена, а также семена многих хвойных деревьев (ели, пихты, сосны и др.), и др. Семена-"пропеллеры" могут быть разнесены ветром примерно на 5 км. </a:t>
            </a:r>
          </a:p>
          <a:p>
            <a:pPr marL="0" indent="0">
              <a:buNone/>
            </a:pPr>
            <a:r>
              <a:rPr lang="ru-RU" b="1" dirty="0"/>
              <a:t> </a:t>
            </a:r>
          </a:p>
          <a:p>
            <a:endParaRPr lang="ru-RU" dirty="0"/>
          </a:p>
        </p:txBody>
      </p:sp>
      <p:pic>
        <p:nvPicPr>
          <p:cNvPr id="5" name="Объект 4">
            <a:extLst>
              <a:ext uri="{FF2B5EF4-FFF2-40B4-BE49-F238E27FC236}">
                <a16:creationId xmlns:a16="http://schemas.microsoft.com/office/drawing/2014/main" id="{054C68C1-581D-4E7F-AEC2-823C56006192}"/>
              </a:ext>
            </a:extLst>
          </p:cNvPr>
          <p:cNvPicPr>
            <a:picLocks noGrp="1"/>
          </p:cNvPicPr>
          <p:nvPr>
            <p:ph sz="half" idx="4294967295"/>
          </p:nvPr>
        </p:nvPicPr>
        <p:blipFill>
          <a:blip r:embed="rId2">
            <a:extLst>
              <a:ext uri="{28A0092B-C50C-407E-A947-70E740481C1C}">
                <a14:useLocalDpi xmlns:a14="http://schemas.microsoft.com/office/drawing/2010/main" val="0"/>
              </a:ext>
            </a:extLst>
          </a:blip>
          <a:srcRect/>
          <a:stretch>
            <a:fillRect/>
          </a:stretch>
        </p:blipFill>
        <p:spPr bwMode="auto">
          <a:xfrm>
            <a:off x="1752600" y="1442922"/>
            <a:ext cx="3771900" cy="2471737"/>
          </a:xfrm>
          <a:prstGeom prst="rect">
            <a:avLst/>
          </a:prstGeom>
          <a:noFill/>
          <a:ln>
            <a:noFill/>
          </a:ln>
        </p:spPr>
      </p:pic>
      <p:sp>
        <p:nvSpPr>
          <p:cNvPr id="6" name="Прямоугольник 5">
            <a:extLst>
              <a:ext uri="{FF2B5EF4-FFF2-40B4-BE49-F238E27FC236}">
                <a16:creationId xmlns:a16="http://schemas.microsoft.com/office/drawing/2014/main" id="{1725D800-7538-4B50-B3E7-FAD0AB314274}"/>
              </a:ext>
            </a:extLst>
          </p:cNvPr>
          <p:cNvSpPr/>
          <p:nvPr/>
        </p:nvSpPr>
        <p:spPr>
          <a:xfrm>
            <a:off x="266700" y="476235"/>
            <a:ext cx="7073900" cy="966803"/>
          </a:xfrm>
          <a:prstGeom prst="rect">
            <a:avLst/>
          </a:prstGeom>
        </p:spPr>
        <p:txBody>
          <a:bodyPr wrap="square">
            <a:spAutoFit/>
          </a:bodyPr>
          <a:lstStyle/>
          <a:p>
            <a:pPr marL="457200">
              <a:lnSpc>
                <a:spcPct val="107000"/>
              </a:lnSpc>
            </a:pP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Прочитайте текст и выполните задание:</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spcAft>
                <a:spcPts val="800"/>
              </a:spcAft>
            </a:pPr>
            <a:r>
              <a:rPr lang="ru-RU"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1.          </a:t>
            </a: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По предложенной схеме изготовьте модель пропеллера.</a:t>
            </a:r>
            <a:endParaRPr lang="ru-RU" dirty="0"/>
          </a:p>
        </p:txBody>
      </p:sp>
      <p:sp>
        <p:nvSpPr>
          <p:cNvPr id="7" name="Прямоугольник 6">
            <a:extLst>
              <a:ext uri="{FF2B5EF4-FFF2-40B4-BE49-F238E27FC236}">
                <a16:creationId xmlns:a16="http://schemas.microsoft.com/office/drawing/2014/main" id="{ECC77C50-D505-4312-9234-9CED17FDC4FF}"/>
              </a:ext>
            </a:extLst>
          </p:cNvPr>
          <p:cNvSpPr/>
          <p:nvPr/>
        </p:nvSpPr>
        <p:spPr>
          <a:xfrm>
            <a:off x="711201" y="3914543"/>
            <a:ext cx="6096000" cy="2842830"/>
          </a:xfrm>
          <a:prstGeom prst="rect">
            <a:avLst/>
          </a:prstGeom>
        </p:spPr>
        <p:txBody>
          <a:bodyPr>
            <a:spAutoFit/>
          </a:bodyPr>
          <a:lstStyle/>
          <a:p>
            <a:pPr marL="457200">
              <a:lnSpc>
                <a:spcPct val="107000"/>
              </a:lnSpc>
            </a:pPr>
            <a:r>
              <a:rPr lang="ru-RU" dirty="0">
                <a:latin typeface="Times New Roman" panose="02020603050405020304" pitchFamily="18" charset="0"/>
                <a:ea typeface="Calibri" panose="020F0502020204030204" pitchFamily="34" charset="0"/>
                <a:cs typeface="Times New Roman" panose="02020603050405020304" pitchFamily="18" charset="0"/>
              </a:rPr>
              <a:t>2. Используя модель, определите время падения </a:t>
            </a:r>
            <a:r>
              <a:rPr lang="ru-RU" dirty="0" err="1">
                <a:latin typeface="Times New Roman" panose="02020603050405020304" pitchFamily="18" charset="0"/>
                <a:ea typeface="Calibri" panose="020F0502020204030204" pitchFamily="34" charset="0"/>
                <a:cs typeface="Times New Roman" panose="02020603050405020304" pitchFamily="18" charset="0"/>
              </a:rPr>
              <a:t>вертолетика</a:t>
            </a:r>
            <a:r>
              <a:rPr lang="ru-RU" dirty="0">
                <a:latin typeface="Times New Roman" panose="02020603050405020304" pitchFamily="18" charset="0"/>
                <a:ea typeface="Calibri" panose="020F0502020204030204" pitchFamily="34" charset="0"/>
                <a:cs typeface="Times New Roman" panose="02020603050405020304" pitchFamily="18" charset="0"/>
              </a:rPr>
              <a:t> с высоты  2 м. Для определения времени воспользуйтесь секундомером (</a:t>
            </a:r>
            <a:r>
              <a:rPr lang="ru-RU" dirty="0" err="1">
                <a:latin typeface="Times New Roman" panose="02020603050405020304" pitchFamily="18" charset="0"/>
                <a:ea typeface="Calibri" panose="020F0502020204030204" pitchFamily="34" charset="0"/>
                <a:cs typeface="Times New Roman" panose="02020603050405020304" pitchFamily="18" charset="0"/>
              </a:rPr>
              <a:t>таймлером</a:t>
            </a:r>
            <a:r>
              <a:rPr lang="ru-RU" dirty="0">
                <a:latin typeface="Times New Roman" panose="02020603050405020304" pitchFamily="18" charset="0"/>
                <a:ea typeface="Calibri" panose="020F0502020204030204" pitchFamily="34" charset="0"/>
                <a:cs typeface="Times New Roman" panose="02020603050405020304" pitchFamily="18" charset="0"/>
              </a:rPr>
              <a:t> на телефоне).</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dirty="0">
                <a:latin typeface="Times New Roman" panose="02020603050405020304" pitchFamily="18" charset="0"/>
                <a:ea typeface="Calibri" panose="020F0502020204030204" pitchFamily="34" charset="0"/>
                <a:cs typeface="Times New Roman" panose="02020603050405020304" pitchFamily="18" charset="0"/>
              </a:rPr>
              <a:t>Запишите ответ__________________</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3. Используя ответ предыдущего задания (время падения), рассчитайте дальность полета </a:t>
            </a:r>
            <a:r>
              <a:rPr lang="ru-RU" dirty="0" err="1">
                <a:latin typeface="Times New Roman" panose="02020603050405020304" pitchFamily="18" charset="0"/>
                <a:ea typeface="Calibri" panose="020F0502020204030204" pitchFamily="34" charset="0"/>
                <a:cs typeface="Times New Roman" panose="02020603050405020304" pitchFamily="18" charset="0"/>
              </a:rPr>
              <a:t>вертолетика</a:t>
            </a:r>
            <a:r>
              <a:rPr lang="ru-RU" dirty="0">
                <a:latin typeface="Times New Roman" panose="02020603050405020304" pitchFamily="18" charset="0"/>
                <a:ea typeface="Calibri" panose="020F0502020204030204" pitchFamily="34" charset="0"/>
                <a:cs typeface="Times New Roman" panose="02020603050405020304" pitchFamily="18" charset="0"/>
              </a:rPr>
              <a:t> при средней скорости ветра 4 м/с.</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r>
              <a:rPr lang="ru-RU" dirty="0">
                <a:latin typeface="Times New Roman" panose="02020603050405020304" pitchFamily="18" charset="0"/>
                <a:ea typeface="Calibri" panose="020F0502020204030204" pitchFamily="34" charset="0"/>
              </a:rPr>
              <a:t>Запишите ответ__________________</a:t>
            </a:r>
            <a:endParaRPr lang="ru-RU" dirty="0"/>
          </a:p>
        </p:txBody>
      </p:sp>
      <p:cxnSp>
        <p:nvCxnSpPr>
          <p:cNvPr id="9" name="Прямая соединительная линия 8">
            <a:extLst>
              <a:ext uri="{FF2B5EF4-FFF2-40B4-BE49-F238E27FC236}">
                <a16:creationId xmlns:a16="http://schemas.microsoft.com/office/drawing/2014/main" id="{141F7FD4-754D-469D-A5B6-2D03F9643884}"/>
              </a:ext>
            </a:extLst>
          </p:cNvPr>
          <p:cNvCxnSpPr>
            <a:cxnSpLocks/>
          </p:cNvCxnSpPr>
          <p:nvPr/>
        </p:nvCxnSpPr>
        <p:spPr>
          <a:xfrm>
            <a:off x="6604000" y="275029"/>
            <a:ext cx="0" cy="5984875"/>
          </a:xfrm>
          <a:prstGeom prst="line">
            <a:avLst/>
          </a:prstGeom>
        </p:spPr>
        <p:style>
          <a:lnRef idx="1">
            <a:schemeClr val="accent1"/>
          </a:lnRef>
          <a:fillRef idx="0">
            <a:schemeClr val="accent1"/>
          </a:fillRef>
          <a:effectRef idx="0">
            <a:schemeClr val="accent1"/>
          </a:effectRef>
          <a:fontRef idx="minor">
            <a:schemeClr val="tx1"/>
          </a:fontRef>
        </p:style>
      </p:cxnSp>
      <p:sp>
        <p:nvSpPr>
          <p:cNvPr id="3" name="Прямоугольник 2">
            <a:extLst>
              <a:ext uri="{FF2B5EF4-FFF2-40B4-BE49-F238E27FC236}">
                <a16:creationId xmlns:a16="http://schemas.microsoft.com/office/drawing/2014/main" id="{915012B2-35EA-4F98-A13C-4C2BFFDF4E43}"/>
              </a:ext>
            </a:extLst>
          </p:cNvPr>
          <p:cNvSpPr/>
          <p:nvPr/>
        </p:nvSpPr>
        <p:spPr>
          <a:xfrm>
            <a:off x="2309351" y="106903"/>
            <a:ext cx="1375698" cy="369332"/>
          </a:xfrm>
          <a:prstGeom prst="rect">
            <a:avLst/>
          </a:prstGeom>
        </p:spPr>
        <p:txBody>
          <a:bodyPr wrap="none">
            <a:spAutoFit/>
          </a:bodyPr>
          <a:lstStyle/>
          <a:p>
            <a:r>
              <a:rPr lang="ru-RU" b="1" dirty="0">
                <a:latin typeface="Times New Roman" panose="02020603050405020304" pitchFamily="18" charset="0"/>
                <a:ea typeface="Calibri" panose="020F0502020204030204" pitchFamily="34" charset="0"/>
              </a:rPr>
              <a:t>Задание 2/4</a:t>
            </a:r>
            <a:endParaRPr lang="ru-RU" dirty="0"/>
          </a:p>
        </p:txBody>
      </p:sp>
    </p:spTree>
    <p:extLst>
      <p:ext uri="{BB962C8B-B14F-4D97-AF65-F5344CB8AC3E}">
        <p14:creationId xmlns:p14="http://schemas.microsoft.com/office/powerpoint/2010/main" val="1138440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3F69A789-6F1D-44E5-8477-032294A44E6C}"/>
              </a:ext>
            </a:extLst>
          </p:cNvPr>
          <p:cNvSpPr/>
          <p:nvPr/>
        </p:nvSpPr>
        <p:spPr>
          <a:xfrm>
            <a:off x="2082800" y="320783"/>
            <a:ext cx="8648700" cy="3661965"/>
          </a:xfrm>
          <a:prstGeom prst="rect">
            <a:avLst/>
          </a:prstGeom>
        </p:spPr>
        <p:txBody>
          <a:bodyPr wrap="square">
            <a:spAutoFit/>
          </a:bodyPr>
          <a:lstStyle/>
          <a:p>
            <a:pPr marL="457200">
              <a:lnSpc>
                <a:spcPct val="107000"/>
              </a:lnSpc>
            </a:pPr>
            <a:r>
              <a:rPr lang="ru-RU" sz="20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Паспорт задания.</a:t>
            </a:r>
            <a:endParaRPr lang="ru-RU"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Содержательная область оценки: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биологическая система</a:t>
            </a:r>
            <a:endParaRPr lang="ru-RU"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Компетентностная область оценки: научное объяснение явлений.</a:t>
            </a:r>
            <a:endParaRPr lang="ru-RU"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Контекст: глобальный</a:t>
            </a:r>
            <a:endParaRPr lang="ru-RU"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Уровень сложности: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средний</a:t>
            </a:r>
            <a:endParaRPr lang="ru-RU"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Формат ответа: </a:t>
            </a:r>
            <a:r>
              <a:rPr lang="ru-RU" sz="20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задание с кратким ответом.</a:t>
            </a:r>
            <a:endParaRPr lang="ru-RU"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Объект оценки: определение времени падения опытным путем, расчет расстояния.</a:t>
            </a:r>
            <a:endParaRPr lang="ru-RU"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Максимальный балл: 3.</a:t>
            </a:r>
            <a:endParaRPr lang="ru-RU"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Способ проверки: экспертом.</a:t>
            </a:r>
            <a:endParaRPr lang="ru-RU"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07000"/>
              </a:lnSpc>
              <a:spcAft>
                <a:spcPts val="800"/>
              </a:spcAft>
            </a:pP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Система оценивания:</a:t>
            </a:r>
            <a:endParaRPr lang="ru-RU"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6" name="Таблица 5">
            <a:extLst>
              <a:ext uri="{FF2B5EF4-FFF2-40B4-BE49-F238E27FC236}">
                <a16:creationId xmlns:a16="http://schemas.microsoft.com/office/drawing/2014/main" id="{0FFA6A49-BBDB-4286-96B4-AF06FB532545}"/>
              </a:ext>
            </a:extLst>
          </p:cNvPr>
          <p:cNvGraphicFramePr>
            <a:graphicFrameLocks noGrp="1"/>
          </p:cNvGraphicFramePr>
          <p:nvPr>
            <p:extLst>
              <p:ext uri="{D42A27DB-BD31-4B8C-83A1-F6EECF244321}">
                <p14:modId xmlns:p14="http://schemas.microsoft.com/office/powerpoint/2010/main" val="871723920"/>
              </p:ext>
            </p:extLst>
          </p:nvPr>
        </p:nvGraphicFramePr>
        <p:xfrm>
          <a:off x="2561431" y="4180681"/>
          <a:ext cx="7691438" cy="1941505"/>
        </p:xfrm>
        <a:graphic>
          <a:graphicData uri="http://schemas.openxmlformats.org/drawingml/2006/table">
            <a:tbl>
              <a:tblPr firstRow="1" firstCol="1" bandRow="1">
                <a:tableStyleId>{5C22544A-7EE6-4342-B048-85BDC9FD1C3A}</a:tableStyleId>
              </a:tblPr>
              <a:tblGrid>
                <a:gridCol w="2027238">
                  <a:extLst>
                    <a:ext uri="{9D8B030D-6E8A-4147-A177-3AD203B41FA5}">
                      <a16:colId xmlns:a16="http://schemas.microsoft.com/office/drawing/2014/main" val="1131988312"/>
                    </a:ext>
                  </a:extLst>
                </a:gridCol>
                <a:gridCol w="5664200">
                  <a:extLst>
                    <a:ext uri="{9D8B030D-6E8A-4147-A177-3AD203B41FA5}">
                      <a16:colId xmlns:a16="http://schemas.microsoft.com/office/drawing/2014/main" val="1096689178"/>
                    </a:ext>
                  </a:extLst>
                </a:gridCol>
              </a:tblGrid>
              <a:tr h="227071">
                <a:tc>
                  <a:txBody>
                    <a:bodyPr/>
                    <a:lstStyle/>
                    <a:p>
                      <a:pPr marL="457200">
                        <a:lnSpc>
                          <a:spcPct val="107000"/>
                        </a:lnSpc>
                      </a:pPr>
                      <a:r>
                        <a:rPr lang="ru-RU" sz="2000" dirty="0">
                          <a:effectLst/>
                        </a:rPr>
                        <a:t>Балл</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2000">
                          <a:effectLst/>
                        </a:rPr>
                        <a:t>Содержание критерия</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61428032"/>
                  </a:ext>
                </a:extLst>
              </a:tr>
              <a:tr h="702237">
                <a:tc>
                  <a:txBody>
                    <a:bodyPr/>
                    <a:lstStyle/>
                    <a:p>
                      <a:pPr marL="457200">
                        <a:lnSpc>
                          <a:spcPct val="107000"/>
                        </a:lnSpc>
                      </a:pPr>
                      <a:r>
                        <a:rPr lang="ru-RU" sz="2000" dirty="0">
                          <a:effectLst/>
                        </a:rPr>
                        <a:t>3</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2000" dirty="0">
                          <a:effectLst/>
                        </a:rPr>
                        <a:t>Создана модель, определено время падения, рассчитана дальность полета</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87698699"/>
                  </a:ext>
                </a:extLst>
              </a:tr>
              <a:tr h="227071">
                <a:tc>
                  <a:txBody>
                    <a:bodyPr/>
                    <a:lstStyle/>
                    <a:p>
                      <a:pPr marL="457200">
                        <a:lnSpc>
                          <a:spcPct val="107000"/>
                        </a:lnSpc>
                      </a:pPr>
                      <a:r>
                        <a:rPr lang="ru-RU" sz="2000" dirty="0">
                          <a:effectLst/>
                        </a:rPr>
                        <a:t>2</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2000" dirty="0">
                          <a:effectLst/>
                        </a:rPr>
                        <a:t>Выполнено два задания из трех</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57602126"/>
                  </a:ext>
                </a:extLst>
              </a:tr>
              <a:tr h="227071">
                <a:tc>
                  <a:txBody>
                    <a:bodyPr/>
                    <a:lstStyle/>
                    <a:p>
                      <a:pPr marL="457200">
                        <a:lnSpc>
                          <a:spcPct val="107000"/>
                        </a:lnSpc>
                      </a:pPr>
                      <a:r>
                        <a:rPr lang="ru-RU" sz="2000" dirty="0">
                          <a:effectLst/>
                        </a:rPr>
                        <a:t>1</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2000" dirty="0">
                          <a:effectLst/>
                        </a:rPr>
                        <a:t>Выполнено одно задание из трех</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70480641"/>
                  </a:ext>
                </a:extLst>
              </a:tr>
              <a:tr h="227071">
                <a:tc>
                  <a:txBody>
                    <a:bodyPr/>
                    <a:lstStyle/>
                    <a:p>
                      <a:pPr marL="457200">
                        <a:lnSpc>
                          <a:spcPct val="107000"/>
                        </a:lnSpc>
                      </a:pPr>
                      <a:r>
                        <a:rPr lang="ru-RU" sz="2000">
                          <a:effectLst/>
                        </a:rPr>
                        <a:t>0</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2000" dirty="0">
                          <a:effectLst/>
                        </a:rPr>
                        <a:t>Не выполнено ни одного задания</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83948151"/>
                  </a:ext>
                </a:extLst>
              </a:tr>
            </a:tbl>
          </a:graphicData>
        </a:graphic>
      </p:graphicFrame>
    </p:spTree>
    <p:extLst>
      <p:ext uri="{BB962C8B-B14F-4D97-AF65-F5344CB8AC3E}">
        <p14:creationId xmlns:p14="http://schemas.microsoft.com/office/powerpoint/2010/main" val="2158571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09BF888-E46C-454B-9C85-A3AF441F41D4}"/>
              </a:ext>
            </a:extLst>
          </p:cNvPr>
          <p:cNvSpPr>
            <a:spLocks noGrp="1"/>
          </p:cNvSpPr>
          <p:nvPr>
            <p:ph type="title"/>
          </p:nvPr>
        </p:nvSpPr>
        <p:spPr>
          <a:xfrm>
            <a:off x="838200" y="365125"/>
            <a:ext cx="10515600" cy="409575"/>
          </a:xfrm>
        </p:spPr>
        <p:txBody>
          <a:bodyPr>
            <a:normAutofit fontScale="90000"/>
          </a:bodyPr>
          <a:lstStyle/>
          <a:p>
            <a:endParaRPr lang="ru-RU" dirty="0"/>
          </a:p>
        </p:txBody>
      </p:sp>
      <p:sp>
        <p:nvSpPr>
          <p:cNvPr id="3" name="Объект 2">
            <a:extLst>
              <a:ext uri="{FF2B5EF4-FFF2-40B4-BE49-F238E27FC236}">
                <a16:creationId xmlns:a16="http://schemas.microsoft.com/office/drawing/2014/main" id="{F26C876F-4339-4FAC-9DB5-9E61DB32D398}"/>
              </a:ext>
            </a:extLst>
          </p:cNvPr>
          <p:cNvSpPr>
            <a:spLocks noGrp="1"/>
          </p:cNvSpPr>
          <p:nvPr>
            <p:ph sz="half" idx="1"/>
          </p:nvPr>
        </p:nvSpPr>
        <p:spPr>
          <a:xfrm>
            <a:off x="698500" y="1253331"/>
            <a:ext cx="5181600" cy="1070769"/>
          </a:xfrm>
        </p:spPr>
        <p:txBody>
          <a:bodyPr>
            <a:normAutofit/>
          </a:bodyPr>
          <a:lstStyle/>
          <a:p>
            <a:pPr marL="0" indent="0">
              <a:buNone/>
            </a:pPr>
            <a:r>
              <a:rPr lang="ru-RU" sz="2000" dirty="0">
                <a:latin typeface="Times New Roman" panose="02020603050405020304" pitchFamily="18" charset="0"/>
                <a:cs typeface="Times New Roman" panose="02020603050405020304" pitchFamily="18" charset="0"/>
              </a:rPr>
              <a:t>Изобразите траектории движения семян предложенных растений при действии западного ветра.</a:t>
            </a:r>
          </a:p>
          <a:p>
            <a:pPr marL="0" indent="0">
              <a:buNone/>
            </a:pPr>
            <a:endParaRPr lang="ru-RU" dirty="0"/>
          </a:p>
        </p:txBody>
      </p:sp>
      <p:sp>
        <p:nvSpPr>
          <p:cNvPr id="4" name="Объект 3">
            <a:extLst>
              <a:ext uri="{FF2B5EF4-FFF2-40B4-BE49-F238E27FC236}">
                <a16:creationId xmlns:a16="http://schemas.microsoft.com/office/drawing/2014/main" id="{0299C584-3B1F-4D3A-9817-E176E2E0CBAC}"/>
              </a:ext>
            </a:extLst>
          </p:cNvPr>
          <p:cNvSpPr>
            <a:spLocks noGrp="1"/>
          </p:cNvSpPr>
          <p:nvPr>
            <p:ph sz="half" idx="2"/>
          </p:nvPr>
        </p:nvSpPr>
        <p:spPr>
          <a:xfrm>
            <a:off x="6434137" y="1253331"/>
            <a:ext cx="5181600" cy="4351338"/>
          </a:xfrm>
        </p:spPr>
        <p:txBody>
          <a:bodyPr>
            <a:normAutofit/>
          </a:bodyPr>
          <a:lstStyle/>
          <a:p>
            <a:pPr marL="0" indent="0">
              <a:buNone/>
            </a:pPr>
            <a:r>
              <a:rPr lang="ru-RU" sz="2000" b="1" dirty="0"/>
              <a:t>В идеальных условиях семена плавно, подобно парашютам, опускаются на землю.</a:t>
            </a:r>
          </a:p>
          <a:p>
            <a:pPr marL="0" indent="0">
              <a:buNone/>
            </a:pPr>
            <a:r>
              <a:rPr lang="ru-RU" sz="2000" b="1" dirty="0"/>
              <a:t>Под действием ветра семена растений сносит на большие расстояния от материнского растения.</a:t>
            </a:r>
          </a:p>
        </p:txBody>
      </p:sp>
      <p:pic>
        <p:nvPicPr>
          <p:cNvPr id="5" name="Рисунок 4">
            <a:extLst>
              <a:ext uri="{FF2B5EF4-FFF2-40B4-BE49-F238E27FC236}">
                <a16:creationId xmlns:a16="http://schemas.microsoft.com/office/drawing/2014/main" id="{22E43073-4F43-4E16-B666-62CF5FF561BC}"/>
              </a:ext>
            </a:extLst>
          </p:cNvPr>
          <p:cNvPicPr/>
          <p:nvPr/>
        </p:nvPicPr>
        <p:blipFill rotWithShape="1">
          <a:blip r:embed="rId2">
            <a:extLst>
              <a:ext uri="{28A0092B-C50C-407E-A947-70E740481C1C}">
                <a14:useLocalDpi xmlns:a14="http://schemas.microsoft.com/office/drawing/2010/main" val="0"/>
              </a:ext>
            </a:extLst>
          </a:blip>
          <a:srcRect l="11064" t="19883" r="10529" b="14053"/>
          <a:stretch/>
        </p:blipFill>
        <p:spPr bwMode="auto">
          <a:xfrm>
            <a:off x="6696074" y="2984500"/>
            <a:ext cx="4657725" cy="2943225"/>
          </a:xfrm>
          <a:prstGeom prst="rect">
            <a:avLst/>
          </a:prstGeom>
          <a:noFill/>
          <a:ln>
            <a:noFill/>
          </a:ln>
          <a:extLst>
            <a:ext uri="{53640926-AAD7-44D8-BBD7-CCE9431645EC}">
              <a14:shadowObscured xmlns:a14="http://schemas.microsoft.com/office/drawing/2010/main"/>
            </a:ext>
          </a:extLst>
        </p:spPr>
      </p:pic>
      <p:sp>
        <p:nvSpPr>
          <p:cNvPr id="6" name="Прямоугольник 5">
            <a:extLst>
              <a:ext uri="{FF2B5EF4-FFF2-40B4-BE49-F238E27FC236}">
                <a16:creationId xmlns:a16="http://schemas.microsoft.com/office/drawing/2014/main" id="{F0ED009E-4F8C-4573-BCAC-0333A4C7677B}"/>
              </a:ext>
            </a:extLst>
          </p:cNvPr>
          <p:cNvSpPr/>
          <p:nvPr/>
        </p:nvSpPr>
        <p:spPr>
          <a:xfrm>
            <a:off x="3385344" y="2984500"/>
            <a:ext cx="1724025" cy="1828800"/>
          </a:xfrm>
          <a:prstGeom prst="rect">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
        <p:nvSpPr>
          <p:cNvPr id="7" name="Прямоугольник 6">
            <a:extLst>
              <a:ext uri="{FF2B5EF4-FFF2-40B4-BE49-F238E27FC236}">
                <a16:creationId xmlns:a16="http://schemas.microsoft.com/office/drawing/2014/main" id="{C5798ED4-F561-41C8-8A4D-1CB2B0DB6A06}"/>
              </a:ext>
            </a:extLst>
          </p:cNvPr>
          <p:cNvSpPr/>
          <p:nvPr/>
        </p:nvSpPr>
        <p:spPr>
          <a:xfrm>
            <a:off x="861251" y="2984500"/>
            <a:ext cx="1724025" cy="1828800"/>
          </a:xfrm>
          <a:prstGeom prst="rect">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
        <p:nvSpPr>
          <p:cNvPr id="8" name="Прямоугольник 7">
            <a:extLst>
              <a:ext uri="{FF2B5EF4-FFF2-40B4-BE49-F238E27FC236}">
                <a16:creationId xmlns:a16="http://schemas.microsoft.com/office/drawing/2014/main" id="{3AAEDC67-3D8D-4DBF-8307-4155FB0AFF88}"/>
              </a:ext>
            </a:extLst>
          </p:cNvPr>
          <p:cNvSpPr/>
          <p:nvPr/>
        </p:nvSpPr>
        <p:spPr>
          <a:xfrm>
            <a:off x="854075" y="4964668"/>
            <a:ext cx="1646259" cy="369332"/>
          </a:xfrm>
          <a:prstGeom prst="rect">
            <a:avLst/>
          </a:prstGeom>
        </p:spPr>
        <p:txBody>
          <a:bodyPr wrap="square">
            <a:spAutoFit/>
          </a:bodyPr>
          <a:lstStyle/>
          <a:p>
            <a:r>
              <a:rPr lang="ru-RU" dirty="0">
                <a:latin typeface="Calibri" panose="020F0502020204030204" pitchFamily="34" charset="0"/>
                <a:ea typeface="Calibri" panose="020F0502020204030204" pitchFamily="34" charset="0"/>
                <a:cs typeface="Times New Roman" panose="02020603050405020304" pitchFamily="18" charset="0"/>
              </a:rPr>
              <a:t> Одуванчик                                                           </a:t>
            </a:r>
            <a:endParaRPr lang="ru-RU" dirty="0"/>
          </a:p>
        </p:txBody>
      </p:sp>
      <p:sp>
        <p:nvSpPr>
          <p:cNvPr id="9" name="TextBox 8">
            <a:extLst>
              <a:ext uri="{FF2B5EF4-FFF2-40B4-BE49-F238E27FC236}">
                <a16:creationId xmlns:a16="http://schemas.microsoft.com/office/drawing/2014/main" id="{D0993138-B915-435F-9610-BDC44E7B23B9}"/>
              </a:ext>
            </a:extLst>
          </p:cNvPr>
          <p:cNvSpPr txBox="1"/>
          <p:nvPr/>
        </p:nvSpPr>
        <p:spPr>
          <a:xfrm>
            <a:off x="3902869" y="4965700"/>
            <a:ext cx="1206500" cy="368300"/>
          </a:xfrm>
          <a:prstGeom prst="rect">
            <a:avLst/>
          </a:prstGeom>
          <a:noFill/>
        </p:spPr>
        <p:txBody>
          <a:bodyPr wrap="square" rtlCol="0">
            <a:spAutoFit/>
          </a:bodyPr>
          <a:lstStyle/>
          <a:p>
            <a:r>
              <a:rPr lang="ru-RU" dirty="0"/>
              <a:t>Клен</a:t>
            </a:r>
          </a:p>
        </p:txBody>
      </p:sp>
      <p:sp>
        <p:nvSpPr>
          <p:cNvPr id="10" name="Прямоугольник 9">
            <a:extLst>
              <a:ext uri="{FF2B5EF4-FFF2-40B4-BE49-F238E27FC236}">
                <a16:creationId xmlns:a16="http://schemas.microsoft.com/office/drawing/2014/main" id="{90DC1277-38C7-455E-81EC-848BEB4B7702}"/>
              </a:ext>
            </a:extLst>
          </p:cNvPr>
          <p:cNvSpPr/>
          <p:nvPr/>
        </p:nvSpPr>
        <p:spPr>
          <a:xfrm>
            <a:off x="1778830" y="536347"/>
            <a:ext cx="1771639" cy="461665"/>
          </a:xfrm>
          <a:prstGeom prst="rect">
            <a:avLst/>
          </a:prstGeom>
        </p:spPr>
        <p:txBody>
          <a:bodyPr wrap="none">
            <a:spAutoFit/>
          </a:bodyPr>
          <a:lstStyle/>
          <a:p>
            <a:r>
              <a:rPr lang="ru-RU" sz="2400" b="1" dirty="0">
                <a:latin typeface="Times New Roman" panose="02020603050405020304" pitchFamily="18" charset="0"/>
                <a:ea typeface="Calibri" panose="020F0502020204030204" pitchFamily="34" charset="0"/>
              </a:rPr>
              <a:t>Задание 3/4</a:t>
            </a:r>
            <a:endParaRPr lang="ru-RU" sz="2400" dirty="0"/>
          </a:p>
        </p:txBody>
      </p:sp>
      <p:sp>
        <p:nvSpPr>
          <p:cNvPr id="11" name="Стрелка: влево-вправо 10">
            <a:extLst>
              <a:ext uri="{FF2B5EF4-FFF2-40B4-BE49-F238E27FC236}">
                <a16:creationId xmlns:a16="http://schemas.microsoft.com/office/drawing/2014/main" id="{81487A7A-B508-4F37-AC3B-D4816F78075B}"/>
              </a:ext>
            </a:extLst>
          </p:cNvPr>
          <p:cNvSpPr/>
          <p:nvPr/>
        </p:nvSpPr>
        <p:spPr>
          <a:xfrm>
            <a:off x="2050288" y="2461180"/>
            <a:ext cx="1228725" cy="16192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
        <p:nvSpPr>
          <p:cNvPr id="12" name="TextBox 11">
            <a:extLst>
              <a:ext uri="{FF2B5EF4-FFF2-40B4-BE49-F238E27FC236}">
                <a16:creationId xmlns:a16="http://schemas.microsoft.com/office/drawing/2014/main" id="{D831D494-82E8-4204-9B52-123C3FEEFBB9}"/>
              </a:ext>
            </a:extLst>
          </p:cNvPr>
          <p:cNvSpPr txBox="1"/>
          <p:nvPr/>
        </p:nvSpPr>
        <p:spPr>
          <a:xfrm>
            <a:off x="1473200" y="2324100"/>
            <a:ext cx="444500" cy="461665"/>
          </a:xfrm>
          <a:prstGeom prst="rect">
            <a:avLst/>
          </a:prstGeom>
          <a:noFill/>
        </p:spPr>
        <p:txBody>
          <a:bodyPr wrap="square" rtlCol="0">
            <a:spAutoFit/>
          </a:bodyPr>
          <a:lstStyle/>
          <a:p>
            <a:r>
              <a:rPr lang="ru-RU" sz="2400" b="1" dirty="0">
                <a:solidFill>
                  <a:srgbClr val="FF0000"/>
                </a:solidFill>
              </a:rPr>
              <a:t>З</a:t>
            </a:r>
          </a:p>
        </p:txBody>
      </p:sp>
      <p:sp>
        <p:nvSpPr>
          <p:cNvPr id="14" name="TextBox 13">
            <a:extLst>
              <a:ext uri="{FF2B5EF4-FFF2-40B4-BE49-F238E27FC236}">
                <a16:creationId xmlns:a16="http://schemas.microsoft.com/office/drawing/2014/main" id="{F16138AB-5595-4B3E-9587-1E7CC27AC5DC}"/>
              </a:ext>
            </a:extLst>
          </p:cNvPr>
          <p:cNvSpPr txBox="1"/>
          <p:nvPr/>
        </p:nvSpPr>
        <p:spPr>
          <a:xfrm>
            <a:off x="3481482" y="2354877"/>
            <a:ext cx="384937" cy="400110"/>
          </a:xfrm>
          <a:prstGeom prst="rect">
            <a:avLst/>
          </a:prstGeom>
          <a:noFill/>
        </p:spPr>
        <p:txBody>
          <a:bodyPr wrap="square" rtlCol="0">
            <a:spAutoFit/>
          </a:bodyPr>
          <a:lstStyle/>
          <a:p>
            <a:r>
              <a:rPr lang="ru-RU" sz="2000" b="1" dirty="0">
                <a:solidFill>
                  <a:srgbClr val="FF0000"/>
                </a:solidFill>
              </a:rPr>
              <a:t>В</a:t>
            </a:r>
          </a:p>
        </p:txBody>
      </p:sp>
      <p:cxnSp>
        <p:nvCxnSpPr>
          <p:cNvPr id="16" name="Прямая соединительная линия 15">
            <a:extLst>
              <a:ext uri="{FF2B5EF4-FFF2-40B4-BE49-F238E27FC236}">
                <a16:creationId xmlns:a16="http://schemas.microsoft.com/office/drawing/2014/main" id="{CD4B7806-1C03-4CB8-9E03-CC4DC45FB18B}"/>
              </a:ext>
            </a:extLst>
          </p:cNvPr>
          <p:cNvCxnSpPr/>
          <p:nvPr/>
        </p:nvCxnSpPr>
        <p:spPr>
          <a:xfrm>
            <a:off x="6096000" y="1253331"/>
            <a:ext cx="0" cy="467439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49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B87834C7-4D26-45BA-99CE-4960AA2CCDC9}"/>
              </a:ext>
            </a:extLst>
          </p:cNvPr>
          <p:cNvSpPr/>
          <p:nvPr/>
        </p:nvSpPr>
        <p:spPr>
          <a:xfrm>
            <a:off x="2368549" y="224220"/>
            <a:ext cx="8776493" cy="3497817"/>
          </a:xfrm>
          <a:prstGeom prst="rect">
            <a:avLst/>
          </a:prstGeom>
        </p:spPr>
        <p:txBody>
          <a:bodyPr wrap="square">
            <a:spAutoFit/>
          </a:bodyPr>
          <a:lstStyle/>
          <a:p>
            <a:pPr marL="457200">
              <a:lnSpc>
                <a:spcPct val="107000"/>
              </a:lnSpc>
            </a:pPr>
            <a:r>
              <a:rPr lang="ru-RU" sz="20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Паспорт задания № 3/4.</a:t>
            </a:r>
            <a:endParaRPr lang="ru-RU"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Содержательная область оценки: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биологическая система</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Компетентностная область оценки:</a:t>
            </a:r>
            <a:r>
              <a:rPr lang="ru-RU" dirty="0">
                <a:effectLst/>
                <a:latin typeface="Calibri" panose="020F0502020204030204" pitchFamily="34" charset="0"/>
                <a:ea typeface="Calibri" panose="020F0502020204030204" pitchFamily="34" charset="0"/>
                <a:cs typeface="Times New Roman" panose="02020603050405020304" pitchFamily="18" charset="0"/>
              </a:rPr>
              <a:t> </a:t>
            </a:r>
            <a:r>
              <a:rPr lang="ru-RU" sz="2000" dirty="0">
                <a:latin typeface="Times New Roman" panose="02020603050405020304" pitchFamily="18" charset="0"/>
                <a:ea typeface="Calibri" panose="020F0502020204030204" pitchFamily="34" charset="0"/>
                <a:cs typeface="Times New Roman" panose="02020603050405020304" pitchFamily="18" charset="0"/>
              </a:rPr>
              <a:t>научное объяснение явлений.</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Контекст: глобальный</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Уровень сложности: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средний</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Формат ответа: </a:t>
            </a: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задание с развернутым ответом</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Объект оценки: описывать процессы графическим способом.</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Максимальный балл: 2.</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2000" dirty="0">
                <a:latin typeface="Times New Roman" panose="02020603050405020304" pitchFamily="18" charset="0"/>
                <a:ea typeface="Calibri" panose="020F0502020204030204" pitchFamily="34" charset="0"/>
                <a:cs typeface="Times New Roman" panose="02020603050405020304" pitchFamily="18" charset="0"/>
              </a:rPr>
              <a:t>Способ проверки: экспертом</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spcAft>
                <a:spcPts val="800"/>
              </a:spcAft>
            </a:pPr>
            <a:r>
              <a:rPr lang="ru-RU"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Система оценивания:</a:t>
            </a:r>
            <a:endParaRPr lang="ru-RU"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2" name="Таблица 1">
            <a:extLst>
              <a:ext uri="{FF2B5EF4-FFF2-40B4-BE49-F238E27FC236}">
                <a16:creationId xmlns:a16="http://schemas.microsoft.com/office/drawing/2014/main" id="{57929FE4-478F-4572-BEEF-A57D9CB85F74}"/>
              </a:ext>
            </a:extLst>
          </p:cNvPr>
          <p:cNvGraphicFramePr>
            <a:graphicFrameLocks noGrp="1"/>
          </p:cNvGraphicFramePr>
          <p:nvPr>
            <p:extLst>
              <p:ext uri="{D42A27DB-BD31-4B8C-83A1-F6EECF244321}">
                <p14:modId xmlns:p14="http://schemas.microsoft.com/office/powerpoint/2010/main" val="3777543222"/>
              </p:ext>
            </p:extLst>
          </p:nvPr>
        </p:nvGraphicFramePr>
        <p:xfrm>
          <a:off x="1835942" y="3803516"/>
          <a:ext cx="9309100" cy="2943417"/>
        </p:xfrm>
        <a:graphic>
          <a:graphicData uri="http://schemas.openxmlformats.org/drawingml/2006/table">
            <a:tbl>
              <a:tblPr firstRow="1" firstCol="1" bandRow="1">
                <a:tableStyleId>{5C22544A-7EE6-4342-B048-85BDC9FD1C3A}</a:tableStyleId>
              </a:tblPr>
              <a:tblGrid>
                <a:gridCol w="1562100">
                  <a:extLst>
                    <a:ext uri="{9D8B030D-6E8A-4147-A177-3AD203B41FA5}">
                      <a16:colId xmlns:a16="http://schemas.microsoft.com/office/drawing/2014/main" val="4182984382"/>
                    </a:ext>
                  </a:extLst>
                </a:gridCol>
                <a:gridCol w="7747000">
                  <a:extLst>
                    <a:ext uri="{9D8B030D-6E8A-4147-A177-3AD203B41FA5}">
                      <a16:colId xmlns:a16="http://schemas.microsoft.com/office/drawing/2014/main" val="1014763483"/>
                    </a:ext>
                  </a:extLst>
                </a:gridCol>
              </a:tblGrid>
              <a:tr h="0">
                <a:tc>
                  <a:txBody>
                    <a:bodyPr/>
                    <a:lstStyle/>
                    <a:p>
                      <a:pPr marL="457200">
                        <a:lnSpc>
                          <a:spcPct val="107000"/>
                        </a:lnSpc>
                      </a:pPr>
                      <a:r>
                        <a:rPr lang="ru-RU" sz="1800" dirty="0">
                          <a:effectLst/>
                        </a:rPr>
                        <a:t>Балл</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1800" dirty="0">
                          <a:effectLst/>
                        </a:rPr>
                        <a:t>Содержание критерия</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55801961"/>
                  </a:ext>
                </a:extLst>
              </a:tr>
              <a:tr h="0">
                <a:tc>
                  <a:txBody>
                    <a:bodyPr/>
                    <a:lstStyle/>
                    <a:p>
                      <a:pPr marL="457200">
                        <a:lnSpc>
                          <a:spcPct val="107000"/>
                        </a:lnSpc>
                      </a:pPr>
                      <a:r>
                        <a:rPr lang="ru-RU" sz="1800" dirty="0">
                          <a:effectLst/>
                        </a:rPr>
                        <a:t>2</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ru-RU" sz="1600" dirty="0">
                          <a:effectLst/>
                          <a:latin typeface="Calibri" panose="020F0502020204030204" pitchFamily="34" charset="0"/>
                          <a:ea typeface="Calibri" panose="020F0502020204030204" pitchFamily="34" charset="0"/>
                          <a:cs typeface="Times New Roman" panose="02020603050405020304" pitchFamily="18" charset="0"/>
                        </a:rPr>
                        <a:t>                    Одуванчик                         Клен</a:t>
                      </a:r>
                    </a:p>
                    <a:p>
                      <a:pPr marL="457200">
                        <a:lnSpc>
                          <a:spcPct val="107000"/>
                        </a:lnSpc>
                      </a:pPr>
                      <a:r>
                        <a:rPr lang="ru-RU" sz="1800" dirty="0">
                          <a:effectLst/>
                          <a:latin typeface="Calibri" panose="020F0502020204030204" pitchFamily="34" charset="0"/>
                          <a:ea typeface="Calibri" panose="020F0502020204030204" pitchFamily="34" charset="0"/>
                          <a:cs typeface="Times New Roman" panose="02020603050405020304" pitchFamily="18" charset="0"/>
                        </a:rPr>
                        <a:t>  Правильно изображены обе траектории</a:t>
                      </a:r>
                    </a:p>
                  </a:txBody>
                  <a:tcPr marL="68580" marR="68580" marT="0" marB="0"/>
                </a:tc>
                <a:extLst>
                  <a:ext uri="{0D108BD9-81ED-4DB2-BD59-A6C34878D82A}">
                    <a16:rowId xmlns:a16="http://schemas.microsoft.com/office/drawing/2014/main" val="1584313257"/>
                  </a:ext>
                </a:extLst>
              </a:tr>
              <a:tr h="0">
                <a:tc>
                  <a:txBody>
                    <a:bodyPr/>
                    <a:lstStyle/>
                    <a:p>
                      <a:pPr marL="457200">
                        <a:lnSpc>
                          <a:spcPct val="107000"/>
                        </a:lnSpc>
                      </a:pPr>
                      <a:r>
                        <a:rPr lang="ru-RU" sz="1800" dirty="0">
                          <a:effectLst/>
                        </a:rPr>
                        <a:t>1</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1800" kern="1200" dirty="0">
                          <a:solidFill>
                            <a:schemeClr val="dk1"/>
                          </a:solidFill>
                          <a:effectLst/>
                          <a:latin typeface="+mn-lt"/>
                          <a:ea typeface="+mn-ea"/>
                          <a:cs typeface="+mn-cs"/>
                        </a:rPr>
                        <a:t>Правильно изображена траектория одного из растений</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79544796"/>
                  </a:ext>
                </a:extLst>
              </a:tr>
              <a:tr h="0">
                <a:tc>
                  <a:txBody>
                    <a:bodyPr/>
                    <a:lstStyle/>
                    <a:p>
                      <a:pPr marL="457200">
                        <a:lnSpc>
                          <a:spcPct val="107000"/>
                        </a:lnSpc>
                      </a:pPr>
                      <a:r>
                        <a:rPr lang="ru-RU" sz="1800" dirty="0">
                          <a:effectLst/>
                        </a:rPr>
                        <a:t>0</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07000"/>
                        </a:lnSpc>
                        <a:spcAft>
                          <a:spcPts val="800"/>
                        </a:spcAft>
                      </a:pPr>
                      <a:r>
                        <a:rPr lang="ru-RU" sz="1800" kern="1200" dirty="0">
                          <a:solidFill>
                            <a:schemeClr val="dk1"/>
                          </a:solidFill>
                          <a:effectLst/>
                          <a:latin typeface="+mn-lt"/>
                          <a:ea typeface="+mn-ea"/>
                          <a:cs typeface="+mn-cs"/>
                        </a:rPr>
                        <a:t>Изображены другие вариант(ы) траекторий или ответ отсутствует</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27299460"/>
                  </a:ext>
                </a:extLst>
              </a:tr>
            </a:tbl>
          </a:graphicData>
        </a:graphic>
      </p:graphicFrame>
      <p:sp>
        <p:nvSpPr>
          <p:cNvPr id="4" name="Прямоугольник 3">
            <a:extLst>
              <a:ext uri="{FF2B5EF4-FFF2-40B4-BE49-F238E27FC236}">
                <a16:creationId xmlns:a16="http://schemas.microsoft.com/office/drawing/2014/main" id="{6003BB62-42E7-4B2B-9BE6-D2D7768654FE}"/>
              </a:ext>
            </a:extLst>
          </p:cNvPr>
          <p:cNvSpPr/>
          <p:nvPr/>
        </p:nvSpPr>
        <p:spPr>
          <a:xfrm>
            <a:off x="4275136" y="4249698"/>
            <a:ext cx="1552575" cy="1377454"/>
          </a:xfrm>
          <a:prstGeom prst="rect">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
        <p:nvSpPr>
          <p:cNvPr id="6" name="Прямоугольник 5">
            <a:extLst>
              <a:ext uri="{FF2B5EF4-FFF2-40B4-BE49-F238E27FC236}">
                <a16:creationId xmlns:a16="http://schemas.microsoft.com/office/drawing/2014/main" id="{D630DF81-B047-4667-BE73-2A5A221D73BF}"/>
              </a:ext>
            </a:extLst>
          </p:cNvPr>
          <p:cNvSpPr/>
          <p:nvPr/>
        </p:nvSpPr>
        <p:spPr>
          <a:xfrm>
            <a:off x="6462311" y="4249698"/>
            <a:ext cx="1552575" cy="1377454"/>
          </a:xfrm>
          <a:prstGeom prst="rect">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
        <p:nvSpPr>
          <p:cNvPr id="12" name="Полилиния: фигура 11">
            <a:extLst>
              <a:ext uri="{FF2B5EF4-FFF2-40B4-BE49-F238E27FC236}">
                <a16:creationId xmlns:a16="http://schemas.microsoft.com/office/drawing/2014/main" id="{45705B43-CA3A-416F-BAED-8A5DCBA43572}"/>
              </a:ext>
            </a:extLst>
          </p:cNvPr>
          <p:cNvSpPr/>
          <p:nvPr/>
        </p:nvSpPr>
        <p:spPr>
          <a:xfrm>
            <a:off x="6805212" y="4622417"/>
            <a:ext cx="866775" cy="781050"/>
          </a:xfrm>
          <a:custGeom>
            <a:avLst/>
            <a:gdLst>
              <a:gd name="connsiteX0" fmla="*/ 0 w 866775"/>
              <a:gd name="connsiteY0" fmla="*/ 85725 h 676275"/>
              <a:gd name="connsiteX1" fmla="*/ 38100 w 866775"/>
              <a:gd name="connsiteY1" fmla="*/ 38100 h 676275"/>
              <a:gd name="connsiteX2" fmla="*/ 76200 w 866775"/>
              <a:gd name="connsiteY2" fmla="*/ 19050 h 676275"/>
              <a:gd name="connsiteX3" fmla="*/ 104775 w 866775"/>
              <a:gd name="connsiteY3" fmla="*/ 0 h 676275"/>
              <a:gd name="connsiteX4" fmla="*/ 238125 w 866775"/>
              <a:gd name="connsiteY4" fmla="*/ 19050 h 676275"/>
              <a:gd name="connsiteX5" fmla="*/ 266700 w 866775"/>
              <a:gd name="connsiteY5" fmla="*/ 38100 h 676275"/>
              <a:gd name="connsiteX6" fmla="*/ 295275 w 866775"/>
              <a:gd name="connsiteY6" fmla="*/ 66675 h 676275"/>
              <a:gd name="connsiteX7" fmla="*/ 257175 w 866775"/>
              <a:gd name="connsiteY7" fmla="*/ 171450 h 676275"/>
              <a:gd name="connsiteX8" fmla="*/ 228600 w 866775"/>
              <a:gd name="connsiteY8" fmla="*/ 180975 h 676275"/>
              <a:gd name="connsiteX9" fmla="*/ 180975 w 866775"/>
              <a:gd name="connsiteY9" fmla="*/ 171450 h 676275"/>
              <a:gd name="connsiteX10" fmla="*/ 171450 w 866775"/>
              <a:gd name="connsiteY10" fmla="*/ 142875 h 676275"/>
              <a:gd name="connsiteX11" fmla="*/ 200025 w 866775"/>
              <a:gd name="connsiteY11" fmla="*/ 123825 h 676275"/>
              <a:gd name="connsiteX12" fmla="*/ 276225 w 866775"/>
              <a:gd name="connsiteY12" fmla="*/ 95250 h 676275"/>
              <a:gd name="connsiteX13" fmla="*/ 400050 w 866775"/>
              <a:gd name="connsiteY13" fmla="*/ 114300 h 676275"/>
              <a:gd name="connsiteX14" fmla="*/ 457200 w 866775"/>
              <a:gd name="connsiteY14" fmla="*/ 152400 h 676275"/>
              <a:gd name="connsiteX15" fmla="*/ 466725 w 866775"/>
              <a:gd name="connsiteY15" fmla="*/ 285750 h 676275"/>
              <a:gd name="connsiteX16" fmla="*/ 409575 w 866775"/>
              <a:gd name="connsiteY16" fmla="*/ 323850 h 676275"/>
              <a:gd name="connsiteX17" fmla="*/ 314325 w 866775"/>
              <a:gd name="connsiteY17" fmla="*/ 314325 h 676275"/>
              <a:gd name="connsiteX18" fmla="*/ 333375 w 866775"/>
              <a:gd name="connsiteY18" fmla="*/ 285750 h 676275"/>
              <a:gd name="connsiteX19" fmla="*/ 400050 w 866775"/>
              <a:gd name="connsiteY19" fmla="*/ 257175 h 676275"/>
              <a:gd name="connsiteX20" fmla="*/ 514350 w 866775"/>
              <a:gd name="connsiteY20" fmla="*/ 266700 h 676275"/>
              <a:gd name="connsiteX21" fmla="*/ 552450 w 866775"/>
              <a:gd name="connsiteY21" fmla="*/ 285750 h 676275"/>
              <a:gd name="connsiteX22" fmla="*/ 590550 w 866775"/>
              <a:gd name="connsiteY22" fmla="*/ 295275 h 676275"/>
              <a:gd name="connsiteX23" fmla="*/ 619125 w 866775"/>
              <a:gd name="connsiteY23" fmla="*/ 304800 h 676275"/>
              <a:gd name="connsiteX24" fmla="*/ 666750 w 866775"/>
              <a:gd name="connsiteY24" fmla="*/ 361950 h 676275"/>
              <a:gd name="connsiteX25" fmla="*/ 676275 w 866775"/>
              <a:gd name="connsiteY25" fmla="*/ 390525 h 676275"/>
              <a:gd name="connsiteX26" fmla="*/ 666750 w 866775"/>
              <a:gd name="connsiteY26" fmla="*/ 447675 h 676275"/>
              <a:gd name="connsiteX27" fmla="*/ 609600 w 866775"/>
              <a:gd name="connsiteY27" fmla="*/ 466725 h 676275"/>
              <a:gd name="connsiteX28" fmla="*/ 581025 w 866775"/>
              <a:gd name="connsiteY28" fmla="*/ 476250 h 676275"/>
              <a:gd name="connsiteX29" fmla="*/ 485775 w 866775"/>
              <a:gd name="connsiteY29" fmla="*/ 466725 h 676275"/>
              <a:gd name="connsiteX30" fmla="*/ 495300 w 866775"/>
              <a:gd name="connsiteY30" fmla="*/ 428625 h 676275"/>
              <a:gd name="connsiteX31" fmla="*/ 533400 w 866775"/>
              <a:gd name="connsiteY31" fmla="*/ 419100 h 676275"/>
              <a:gd name="connsiteX32" fmla="*/ 704850 w 866775"/>
              <a:gd name="connsiteY32" fmla="*/ 428625 h 676275"/>
              <a:gd name="connsiteX33" fmla="*/ 752475 w 866775"/>
              <a:gd name="connsiteY33" fmla="*/ 476250 h 676275"/>
              <a:gd name="connsiteX34" fmla="*/ 771525 w 866775"/>
              <a:gd name="connsiteY34" fmla="*/ 533400 h 676275"/>
              <a:gd name="connsiteX35" fmla="*/ 762000 w 866775"/>
              <a:gd name="connsiteY35" fmla="*/ 638175 h 676275"/>
              <a:gd name="connsiteX36" fmla="*/ 733425 w 866775"/>
              <a:gd name="connsiteY36" fmla="*/ 657225 h 676275"/>
              <a:gd name="connsiteX37" fmla="*/ 695325 w 866775"/>
              <a:gd name="connsiteY37" fmla="*/ 666750 h 676275"/>
              <a:gd name="connsiteX38" fmla="*/ 666750 w 866775"/>
              <a:gd name="connsiteY38" fmla="*/ 676275 h 676275"/>
              <a:gd name="connsiteX39" fmla="*/ 628650 w 866775"/>
              <a:gd name="connsiteY39" fmla="*/ 666750 h 676275"/>
              <a:gd name="connsiteX40" fmla="*/ 638175 w 866775"/>
              <a:gd name="connsiteY40" fmla="*/ 628650 h 676275"/>
              <a:gd name="connsiteX41" fmla="*/ 695325 w 866775"/>
              <a:gd name="connsiteY41" fmla="*/ 590550 h 676275"/>
              <a:gd name="connsiteX42" fmla="*/ 800100 w 866775"/>
              <a:gd name="connsiteY42" fmla="*/ 619125 h 676275"/>
              <a:gd name="connsiteX43" fmla="*/ 838200 w 866775"/>
              <a:gd name="connsiteY43" fmla="*/ 638175 h 676275"/>
              <a:gd name="connsiteX44" fmla="*/ 866775 w 866775"/>
              <a:gd name="connsiteY44" fmla="*/ 676275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66775" h="676275">
                <a:moveTo>
                  <a:pt x="0" y="85725"/>
                </a:moveTo>
                <a:cubicBezTo>
                  <a:pt x="12700" y="69850"/>
                  <a:pt x="22800" y="51487"/>
                  <a:pt x="38100" y="38100"/>
                </a:cubicBezTo>
                <a:cubicBezTo>
                  <a:pt x="48786" y="28750"/>
                  <a:pt x="63872" y="26095"/>
                  <a:pt x="76200" y="19050"/>
                </a:cubicBezTo>
                <a:cubicBezTo>
                  <a:pt x="86139" y="13370"/>
                  <a:pt x="95250" y="6350"/>
                  <a:pt x="104775" y="0"/>
                </a:cubicBezTo>
                <a:cubicBezTo>
                  <a:pt x="131544" y="2434"/>
                  <a:pt x="201476" y="726"/>
                  <a:pt x="238125" y="19050"/>
                </a:cubicBezTo>
                <a:cubicBezTo>
                  <a:pt x="248364" y="24170"/>
                  <a:pt x="257906" y="30771"/>
                  <a:pt x="266700" y="38100"/>
                </a:cubicBezTo>
                <a:cubicBezTo>
                  <a:pt x="277048" y="46724"/>
                  <a:pt x="285750" y="57150"/>
                  <a:pt x="295275" y="66675"/>
                </a:cubicBezTo>
                <a:cubicBezTo>
                  <a:pt x="287071" y="140510"/>
                  <a:pt x="308643" y="145716"/>
                  <a:pt x="257175" y="171450"/>
                </a:cubicBezTo>
                <a:cubicBezTo>
                  <a:pt x="248195" y="175940"/>
                  <a:pt x="238125" y="177800"/>
                  <a:pt x="228600" y="180975"/>
                </a:cubicBezTo>
                <a:cubicBezTo>
                  <a:pt x="212725" y="177800"/>
                  <a:pt x="194445" y="180430"/>
                  <a:pt x="180975" y="171450"/>
                </a:cubicBezTo>
                <a:cubicBezTo>
                  <a:pt x="172621" y="165881"/>
                  <a:pt x="167721" y="152197"/>
                  <a:pt x="171450" y="142875"/>
                </a:cubicBezTo>
                <a:cubicBezTo>
                  <a:pt x="175702" y="132246"/>
                  <a:pt x="189786" y="128945"/>
                  <a:pt x="200025" y="123825"/>
                </a:cubicBezTo>
                <a:cubicBezTo>
                  <a:pt x="222804" y="112436"/>
                  <a:pt x="251494" y="103494"/>
                  <a:pt x="276225" y="95250"/>
                </a:cubicBezTo>
                <a:cubicBezTo>
                  <a:pt x="281788" y="95868"/>
                  <a:pt x="376481" y="102516"/>
                  <a:pt x="400050" y="114300"/>
                </a:cubicBezTo>
                <a:cubicBezTo>
                  <a:pt x="420528" y="124539"/>
                  <a:pt x="457200" y="152400"/>
                  <a:pt x="457200" y="152400"/>
                </a:cubicBezTo>
                <a:cubicBezTo>
                  <a:pt x="471777" y="196131"/>
                  <a:pt x="494762" y="237687"/>
                  <a:pt x="466725" y="285750"/>
                </a:cubicBezTo>
                <a:cubicBezTo>
                  <a:pt x="455189" y="305526"/>
                  <a:pt x="409575" y="323850"/>
                  <a:pt x="409575" y="323850"/>
                </a:cubicBezTo>
                <a:cubicBezTo>
                  <a:pt x="377825" y="320675"/>
                  <a:pt x="342865" y="328595"/>
                  <a:pt x="314325" y="314325"/>
                </a:cubicBezTo>
                <a:cubicBezTo>
                  <a:pt x="304086" y="309205"/>
                  <a:pt x="325280" y="293845"/>
                  <a:pt x="333375" y="285750"/>
                </a:cubicBezTo>
                <a:cubicBezTo>
                  <a:pt x="355301" y="263824"/>
                  <a:pt x="370903" y="264462"/>
                  <a:pt x="400050" y="257175"/>
                </a:cubicBezTo>
                <a:cubicBezTo>
                  <a:pt x="438150" y="260350"/>
                  <a:pt x="476773" y="259654"/>
                  <a:pt x="514350" y="266700"/>
                </a:cubicBezTo>
                <a:cubicBezTo>
                  <a:pt x="528306" y="269317"/>
                  <a:pt x="539155" y="280764"/>
                  <a:pt x="552450" y="285750"/>
                </a:cubicBezTo>
                <a:cubicBezTo>
                  <a:pt x="564707" y="290347"/>
                  <a:pt x="577963" y="291679"/>
                  <a:pt x="590550" y="295275"/>
                </a:cubicBezTo>
                <a:cubicBezTo>
                  <a:pt x="600204" y="298033"/>
                  <a:pt x="609600" y="301625"/>
                  <a:pt x="619125" y="304800"/>
                </a:cubicBezTo>
                <a:cubicBezTo>
                  <a:pt x="640191" y="325866"/>
                  <a:pt x="653489" y="335428"/>
                  <a:pt x="666750" y="361950"/>
                </a:cubicBezTo>
                <a:cubicBezTo>
                  <a:pt x="671240" y="370930"/>
                  <a:pt x="673100" y="381000"/>
                  <a:pt x="676275" y="390525"/>
                </a:cubicBezTo>
                <a:cubicBezTo>
                  <a:pt x="673100" y="409575"/>
                  <a:pt x="679468" y="433141"/>
                  <a:pt x="666750" y="447675"/>
                </a:cubicBezTo>
                <a:cubicBezTo>
                  <a:pt x="653527" y="462787"/>
                  <a:pt x="628650" y="460375"/>
                  <a:pt x="609600" y="466725"/>
                </a:cubicBezTo>
                <a:lnTo>
                  <a:pt x="581025" y="476250"/>
                </a:lnTo>
                <a:cubicBezTo>
                  <a:pt x="549275" y="473075"/>
                  <a:pt x="513668" y="482221"/>
                  <a:pt x="485775" y="466725"/>
                </a:cubicBezTo>
                <a:cubicBezTo>
                  <a:pt x="474332" y="460368"/>
                  <a:pt x="486043" y="437882"/>
                  <a:pt x="495300" y="428625"/>
                </a:cubicBezTo>
                <a:cubicBezTo>
                  <a:pt x="504557" y="419368"/>
                  <a:pt x="520700" y="422275"/>
                  <a:pt x="533400" y="419100"/>
                </a:cubicBezTo>
                <a:cubicBezTo>
                  <a:pt x="590550" y="422275"/>
                  <a:pt x="648187" y="420530"/>
                  <a:pt x="704850" y="428625"/>
                </a:cubicBezTo>
                <a:cubicBezTo>
                  <a:pt x="724438" y="431423"/>
                  <a:pt x="745587" y="460752"/>
                  <a:pt x="752475" y="476250"/>
                </a:cubicBezTo>
                <a:cubicBezTo>
                  <a:pt x="760630" y="494600"/>
                  <a:pt x="771525" y="533400"/>
                  <a:pt x="771525" y="533400"/>
                </a:cubicBezTo>
                <a:cubicBezTo>
                  <a:pt x="768350" y="568325"/>
                  <a:pt x="772313" y="604657"/>
                  <a:pt x="762000" y="638175"/>
                </a:cubicBezTo>
                <a:cubicBezTo>
                  <a:pt x="758633" y="649116"/>
                  <a:pt x="743947" y="652716"/>
                  <a:pt x="733425" y="657225"/>
                </a:cubicBezTo>
                <a:cubicBezTo>
                  <a:pt x="721393" y="662382"/>
                  <a:pt x="707912" y="663154"/>
                  <a:pt x="695325" y="666750"/>
                </a:cubicBezTo>
                <a:cubicBezTo>
                  <a:pt x="685671" y="669508"/>
                  <a:pt x="676275" y="673100"/>
                  <a:pt x="666750" y="676275"/>
                </a:cubicBezTo>
                <a:cubicBezTo>
                  <a:pt x="654050" y="673100"/>
                  <a:pt x="635385" y="677975"/>
                  <a:pt x="628650" y="666750"/>
                </a:cubicBezTo>
                <a:cubicBezTo>
                  <a:pt x="621915" y="655525"/>
                  <a:pt x="631680" y="640016"/>
                  <a:pt x="638175" y="628650"/>
                </a:cubicBezTo>
                <a:cubicBezTo>
                  <a:pt x="654963" y="599271"/>
                  <a:pt x="668048" y="599642"/>
                  <a:pt x="695325" y="590550"/>
                </a:cubicBezTo>
                <a:cubicBezTo>
                  <a:pt x="730164" y="597518"/>
                  <a:pt x="767874" y="603012"/>
                  <a:pt x="800100" y="619125"/>
                </a:cubicBezTo>
                <a:lnTo>
                  <a:pt x="838200" y="638175"/>
                </a:lnTo>
                <a:cubicBezTo>
                  <a:pt x="859741" y="670486"/>
                  <a:pt x="849155" y="658655"/>
                  <a:pt x="866775" y="676275"/>
                </a:cubicBezTo>
              </a:path>
            </a:pathLst>
          </a:custGeom>
        </p:spPr>
        <p:style>
          <a:lnRef idx="3">
            <a:schemeClr val="dk1"/>
          </a:lnRef>
          <a:fillRef idx="0">
            <a:schemeClr val="dk1"/>
          </a:fillRef>
          <a:effectRef idx="2">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
        <p:nvSpPr>
          <p:cNvPr id="13" name="Дуга 12">
            <a:extLst>
              <a:ext uri="{FF2B5EF4-FFF2-40B4-BE49-F238E27FC236}">
                <a16:creationId xmlns:a16="http://schemas.microsoft.com/office/drawing/2014/main" id="{90821CB3-7666-487A-B5B9-7C145FD3B491}"/>
              </a:ext>
            </a:extLst>
          </p:cNvPr>
          <p:cNvSpPr/>
          <p:nvPr/>
        </p:nvSpPr>
        <p:spPr>
          <a:xfrm>
            <a:off x="4155279" y="4665625"/>
            <a:ext cx="1257300" cy="1219200"/>
          </a:xfrm>
          <a:prstGeom prst="arc">
            <a:avLst>
              <a:gd name="adj1" fmla="val 16097411"/>
              <a:gd name="adj2" fmla="val 2334"/>
            </a:avLst>
          </a:prstGeom>
        </p:spPr>
        <p:style>
          <a:lnRef idx="3">
            <a:schemeClr val="dk1"/>
          </a:lnRef>
          <a:fillRef idx="0">
            <a:schemeClr val="dk1"/>
          </a:fillRef>
          <a:effectRef idx="2">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Tree>
    <p:extLst>
      <p:ext uri="{BB962C8B-B14F-4D97-AF65-F5344CB8AC3E}">
        <p14:creationId xmlns:p14="http://schemas.microsoft.com/office/powerpoint/2010/main" val="54339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6F1AE1F-3128-4DBE-AC62-7DBFF3C55889}"/>
              </a:ext>
            </a:extLst>
          </p:cNvPr>
          <p:cNvSpPr>
            <a:spLocks noGrp="1"/>
          </p:cNvSpPr>
          <p:nvPr>
            <p:ph type="title" idx="4294967295"/>
          </p:nvPr>
        </p:nvSpPr>
        <p:spPr>
          <a:xfrm>
            <a:off x="0" y="365125"/>
            <a:ext cx="10515600" cy="473075"/>
          </a:xfrm>
        </p:spPr>
        <p:txBody>
          <a:bodyPr>
            <a:normAutofit fontScale="90000"/>
          </a:bodyPr>
          <a:lstStyle/>
          <a:p>
            <a:r>
              <a:rPr lang="ru-RU" b="1" dirty="0"/>
              <a:t>            </a:t>
            </a:r>
            <a:r>
              <a:rPr lang="ru-RU" sz="3600" b="1" dirty="0"/>
              <a:t>Задание 4/4.</a:t>
            </a:r>
            <a:endParaRPr lang="ru-RU" dirty="0"/>
          </a:p>
        </p:txBody>
      </p:sp>
      <p:sp>
        <p:nvSpPr>
          <p:cNvPr id="3" name="Объект 2">
            <a:extLst>
              <a:ext uri="{FF2B5EF4-FFF2-40B4-BE49-F238E27FC236}">
                <a16:creationId xmlns:a16="http://schemas.microsoft.com/office/drawing/2014/main" id="{9E3FB5B7-B47E-449B-A185-4B2DAB6FBDFB}"/>
              </a:ext>
            </a:extLst>
          </p:cNvPr>
          <p:cNvSpPr>
            <a:spLocks noGrp="1"/>
          </p:cNvSpPr>
          <p:nvPr>
            <p:ph sz="half" idx="4294967295"/>
          </p:nvPr>
        </p:nvSpPr>
        <p:spPr>
          <a:xfrm>
            <a:off x="0" y="989013"/>
            <a:ext cx="5803900" cy="1527175"/>
          </a:xfrm>
        </p:spPr>
        <p:txBody>
          <a:bodyPr>
            <a:normAutofit fontScale="92500" lnSpcReduction="10000"/>
          </a:bodyPr>
          <a:lstStyle/>
          <a:p>
            <a:pPr marL="0" indent="0">
              <a:buNone/>
            </a:pPr>
            <a:r>
              <a:rPr lang="ru-RU" sz="2000" dirty="0">
                <a:latin typeface="Times New Roman" panose="02020603050405020304" pitchFamily="18" charset="0"/>
                <a:cs typeface="Times New Roman" panose="02020603050405020304" pitchFamily="18" charset="0"/>
              </a:rPr>
              <a:t>Прочитайте текст и выполните задание:</a:t>
            </a:r>
          </a:p>
          <a:p>
            <a:pPr marL="0" indent="0">
              <a:buNone/>
            </a:pPr>
            <a:r>
              <a:rPr lang="ru-RU" sz="2000" dirty="0">
                <a:latin typeface="Times New Roman" panose="02020603050405020304" pitchFamily="18" charset="0"/>
                <a:cs typeface="Times New Roman" panose="02020603050405020304" pitchFamily="18" charset="0"/>
              </a:rPr>
              <a:t>Для исследования полетных свойств семян ученик создал модели </a:t>
            </a:r>
            <a:r>
              <a:rPr lang="ru-RU" sz="2000" dirty="0" err="1">
                <a:latin typeface="Times New Roman" panose="02020603050405020304" pitchFamily="18" charset="0"/>
                <a:cs typeface="Times New Roman" panose="02020603050405020304" pitchFamily="18" charset="0"/>
              </a:rPr>
              <a:t>вертолётиков</a:t>
            </a:r>
            <a:r>
              <a:rPr lang="ru-RU" sz="2000" dirty="0">
                <a:latin typeface="Times New Roman" panose="02020603050405020304" pitchFamily="18" charset="0"/>
                <a:cs typeface="Times New Roman" panose="02020603050405020304" pitchFamily="18" charset="0"/>
              </a:rPr>
              <a:t>, представленные на рисунке. Какой из </a:t>
            </a:r>
            <a:r>
              <a:rPr lang="ru-RU" sz="2000" dirty="0" err="1">
                <a:latin typeface="Times New Roman" panose="02020603050405020304" pitchFamily="18" charset="0"/>
                <a:cs typeface="Times New Roman" panose="02020603050405020304" pitchFamily="18" charset="0"/>
              </a:rPr>
              <a:t>вертолётиков</a:t>
            </a:r>
            <a:r>
              <a:rPr lang="ru-RU" sz="2000" dirty="0">
                <a:latin typeface="Times New Roman" panose="02020603050405020304" pitchFamily="18" charset="0"/>
                <a:cs typeface="Times New Roman" panose="02020603050405020304" pitchFamily="18" charset="0"/>
              </a:rPr>
              <a:t> при равных условиях приземлится последним? Почему?</a:t>
            </a:r>
          </a:p>
          <a:p>
            <a:endParaRPr lang="ru-RU" dirty="0"/>
          </a:p>
        </p:txBody>
      </p:sp>
      <p:sp>
        <p:nvSpPr>
          <p:cNvPr id="4" name="Объект 3">
            <a:extLst>
              <a:ext uri="{FF2B5EF4-FFF2-40B4-BE49-F238E27FC236}">
                <a16:creationId xmlns:a16="http://schemas.microsoft.com/office/drawing/2014/main" id="{D8D54895-D613-466B-8CA4-3FD2C563D8E5}"/>
              </a:ext>
            </a:extLst>
          </p:cNvPr>
          <p:cNvSpPr>
            <a:spLocks noGrp="1"/>
          </p:cNvSpPr>
          <p:nvPr>
            <p:ph sz="half" idx="4294967295"/>
          </p:nvPr>
        </p:nvSpPr>
        <p:spPr>
          <a:xfrm>
            <a:off x="7543800" y="931863"/>
            <a:ext cx="4648200" cy="3090862"/>
          </a:xfrm>
        </p:spPr>
        <p:txBody>
          <a:bodyPr>
            <a:normAutofit fontScale="92500" lnSpcReduction="10000"/>
          </a:bodyPr>
          <a:lstStyle/>
          <a:p>
            <a:pPr marL="0" indent="0">
              <a:buNone/>
            </a:pPr>
            <a:r>
              <a:rPr lang="ru-RU" sz="2200" b="1" dirty="0"/>
              <a:t>Растения, распространяющиеся с помощью ветра,  продуцируют большое количество семян с очень маленькой массой (например, многие вересковые),таким семенам проще удержаться ветром. Также способность длительное время находиться в воздухе может достигаться не только за счет маленького веса, но и с помощью специальных приспособлений, расширяющих площадь семени. </a:t>
            </a:r>
          </a:p>
          <a:p>
            <a:endParaRPr lang="ru-RU" dirty="0"/>
          </a:p>
        </p:txBody>
      </p:sp>
      <p:pic>
        <p:nvPicPr>
          <p:cNvPr id="5" name="Рисунок 4">
            <a:extLst>
              <a:ext uri="{FF2B5EF4-FFF2-40B4-BE49-F238E27FC236}">
                <a16:creationId xmlns:a16="http://schemas.microsoft.com/office/drawing/2014/main" id="{94B28FB9-BFD2-475F-B44B-BD0C09E4F739}"/>
              </a:ext>
            </a:extLst>
          </p:cNvPr>
          <p:cNvPicPr/>
          <p:nvPr/>
        </p:nvPicPr>
        <p:blipFill rotWithShape="1">
          <a:blip r:embed="rId2" cstate="print">
            <a:extLst>
              <a:ext uri="{28A0092B-C50C-407E-A947-70E740481C1C}">
                <a14:useLocalDpi xmlns:a14="http://schemas.microsoft.com/office/drawing/2010/main" val="0"/>
              </a:ext>
            </a:extLst>
          </a:blip>
          <a:srcRect l="26938" t="7483" r="8765" b="25599"/>
          <a:stretch/>
        </p:blipFill>
        <p:spPr bwMode="auto">
          <a:xfrm>
            <a:off x="523325" y="2575584"/>
            <a:ext cx="2769870" cy="2800352"/>
          </a:xfrm>
          <a:prstGeom prst="rect">
            <a:avLst/>
          </a:prstGeom>
          <a:noFill/>
          <a:ln>
            <a:noFill/>
          </a:ln>
          <a:extLst>
            <a:ext uri="{53640926-AAD7-44D8-BBD7-CCE9431645EC}">
              <a14:shadowObscured xmlns:a14="http://schemas.microsoft.com/office/drawing/2010/main"/>
            </a:ext>
          </a:extLst>
        </p:spPr>
      </p:pic>
      <p:pic>
        <p:nvPicPr>
          <p:cNvPr id="6" name="Рисунок 5">
            <a:extLst>
              <a:ext uri="{FF2B5EF4-FFF2-40B4-BE49-F238E27FC236}">
                <a16:creationId xmlns:a16="http://schemas.microsoft.com/office/drawing/2014/main" id="{6836771A-47BF-4B52-BF94-48B9DC753FD6}"/>
              </a:ext>
            </a:extLst>
          </p:cNvPr>
          <p:cNvPicPr/>
          <p:nvPr/>
        </p:nvPicPr>
        <p:blipFill rotWithShape="1">
          <a:blip r:embed="rId3" cstate="print">
            <a:extLst>
              <a:ext uri="{28A0092B-C50C-407E-A947-70E740481C1C}">
                <a14:useLocalDpi xmlns:a14="http://schemas.microsoft.com/office/drawing/2010/main" val="0"/>
              </a:ext>
            </a:extLst>
          </a:blip>
          <a:srcRect l="23411" t="11117" r="7803" b="9777"/>
          <a:stretch/>
        </p:blipFill>
        <p:spPr bwMode="auto">
          <a:xfrm>
            <a:off x="3601963" y="2575584"/>
            <a:ext cx="3098800" cy="2800352"/>
          </a:xfrm>
          <a:prstGeom prst="rect">
            <a:avLst/>
          </a:prstGeom>
          <a:noFill/>
          <a:ln>
            <a:noFill/>
          </a:ln>
          <a:extLst>
            <a:ext uri="{53640926-AAD7-44D8-BBD7-CCE9431645EC}">
              <a14:shadowObscured xmlns:a14="http://schemas.microsoft.com/office/drawing/2010/main"/>
            </a:ext>
          </a:extLst>
        </p:spPr>
      </p:pic>
      <p:sp>
        <p:nvSpPr>
          <p:cNvPr id="7" name="Прямоугольник 6">
            <a:extLst>
              <a:ext uri="{FF2B5EF4-FFF2-40B4-BE49-F238E27FC236}">
                <a16:creationId xmlns:a16="http://schemas.microsoft.com/office/drawing/2014/main" id="{5D8AD66B-B54A-49A7-A1BF-60741D0C860C}"/>
              </a:ext>
            </a:extLst>
          </p:cNvPr>
          <p:cNvSpPr/>
          <p:nvPr/>
        </p:nvSpPr>
        <p:spPr>
          <a:xfrm>
            <a:off x="3640459" y="4885067"/>
            <a:ext cx="398462" cy="4699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a:t>
            </a:r>
          </a:p>
        </p:txBody>
      </p:sp>
      <p:sp>
        <p:nvSpPr>
          <p:cNvPr id="8" name="Прямоугольник 7">
            <a:extLst>
              <a:ext uri="{FF2B5EF4-FFF2-40B4-BE49-F238E27FC236}">
                <a16:creationId xmlns:a16="http://schemas.microsoft.com/office/drawing/2014/main" id="{ABFEFEA4-2F03-420E-8587-8EB8139D5E19}"/>
              </a:ext>
            </a:extLst>
          </p:cNvPr>
          <p:cNvSpPr/>
          <p:nvPr/>
        </p:nvSpPr>
        <p:spPr>
          <a:xfrm>
            <a:off x="6328570" y="4931432"/>
            <a:ext cx="398462" cy="4699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a:t>
            </a:r>
          </a:p>
        </p:txBody>
      </p:sp>
      <p:sp>
        <p:nvSpPr>
          <p:cNvPr id="9" name="Прямоугольник 8">
            <a:extLst>
              <a:ext uri="{FF2B5EF4-FFF2-40B4-BE49-F238E27FC236}">
                <a16:creationId xmlns:a16="http://schemas.microsoft.com/office/drawing/2014/main" id="{2DE337BB-DFA7-4EB6-98AD-558570038C94}"/>
              </a:ext>
            </a:extLst>
          </p:cNvPr>
          <p:cNvSpPr/>
          <p:nvPr/>
        </p:nvSpPr>
        <p:spPr>
          <a:xfrm>
            <a:off x="5777737" y="3480988"/>
            <a:ext cx="428786" cy="3905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a:t>
            </a:r>
          </a:p>
        </p:txBody>
      </p:sp>
      <p:cxnSp>
        <p:nvCxnSpPr>
          <p:cNvPr id="11" name="Прямая соединительная линия 10">
            <a:extLst>
              <a:ext uri="{FF2B5EF4-FFF2-40B4-BE49-F238E27FC236}">
                <a16:creationId xmlns:a16="http://schemas.microsoft.com/office/drawing/2014/main" id="{F10D61C1-47E3-4239-8D52-934C0D320092}"/>
              </a:ext>
            </a:extLst>
          </p:cNvPr>
          <p:cNvCxnSpPr>
            <a:cxnSpLocks/>
          </p:cNvCxnSpPr>
          <p:nvPr/>
        </p:nvCxnSpPr>
        <p:spPr>
          <a:xfrm>
            <a:off x="7035800" y="712786"/>
            <a:ext cx="0" cy="5684838"/>
          </a:xfrm>
          <a:prstGeom prst="line">
            <a:avLst/>
          </a:prstGeom>
        </p:spPr>
        <p:style>
          <a:lnRef idx="1">
            <a:schemeClr val="accent1"/>
          </a:lnRef>
          <a:fillRef idx="0">
            <a:schemeClr val="accent1"/>
          </a:fillRef>
          <a:effectRef idx="0">
            <a:schemeClr val="accent1"/>
          </a:effectRef>
          <a:fontRef idx="minor">
            <a:schemeClr val="tx1"/>
          </a:fontRef>
        </p:style>
      </p:cxnSp>
      <p:pic>
        <p:nvPicPr>
          <p:cNvPr id="4098" name="Picture 2">
            <a:extLst>
              <a:ext uri="{FF2B5EF4-FFF2-40B4-BE49-F238E27FC236}">
                <a16:creationId xmlns:a16="http://schemas.microsoft.com/office/drawing/2014/main" id="{AF1B3EAE-C696-4AE4-B58A-DD0DA11E63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9471" y="4138609"/>
            <a:ext cx="3274329" cy="218187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9E31D0BB-0FBE-4772-9338-7487D389D047}"/>
              </a:ext>
            </a:extLst>
          </p:cNvPr>
          <p:cNvSpPr txBox="1"/>
          <p:nvPr/>
        </p:nvSpPr>
        <p:spPr>
          <a:xfrm>
            <a:off x="9283700" y="6330009"/>
            <a:ext cx="1879600" cy="369332"/>
          </a:xfrm>
          <a:prstGeom prst="rect">
            <a:avLst/>
          </a:prstGeom>
          <a:noFill/>
        </p:spPr>
        <p:txBody>
          <a:bodyPr wrap="square" rtlCol="0">
            <a:spAutoFit/>
          </a:bodyPr>
          <a:lstStyle/>
          <a:p>
            <a:r>
              <a:rPr lang="ru-RU" dirty="0"/>
              <a:t>Вереск</a:t>
            </a:r>
          </a:p>
        </p:txBody>
      </p:sp>
      <p:pic>
        <p:nvPicPr>
          <p:cNvPr id="1026" name="Picture 2">
            <a:extLst>
              <a:ext uri="{FF2B5EF4-FFF2-40B4-BE49-F238E27FC236}">
                <a16:creationId xmlns:a16="http://schemas.microsoft.com/office/drawing/2014/main" id="{A9846D74-5AA0-4D97-A2AC-97AC36AAEE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784" y="5469628"/>
            <a:ext cx="2510789" cy="145666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2580061-CCF3-4F46-BDE0-241F7EE8C971}"/>
              </a:ext>
            </a:extLst>
          </p:cNvPr>
          <p:cNvSpPr txBox="1"/>
          <p:nvPr/>
        </p:nvSpPr>
        <p:spPr>
          <a:xfrm>
            <a:off x="3376957" y="5463146"/>
            <a:ext cx="2821887" cy="369332"/>
          </a:xfrm>
          <a:prstGeom prst="rect">
            <a:avLst/>
          </a:prstGeom>
          <a:noFill/>
        </p:spPr>
        <p:txBody>
          <a:bodyPr wrap="square" rtlCol="0">
            <a:spAutoFit/>
          </a:bodyPr>
          <a:lstStyle/>
          <a:p>
            <a:r>
              <a:rPr lang="ru-RU" dirty="0"/>
              <a:t>Вид </a:t>
            </a:r>
            <a:r>
              <a:rPr lang="ru-RU" dirty="0" err="1"/>
              <a:t>вертолетиков</a:t>
            </a:r>
            <a:r>
              <a:rPr lang="ru-RU" dirty="0"/>
              <a:t> сверху</a:t>
            </a:r>
          </a:p>
        </p:txBody>
      </p:sp>
    </p:spTree>
    <p:extLst>
      <p:ext uri="{BB962C8B-B14F-4D97-AF65-F5344CB8AC3E}">
        <p14:creationId xmlns:p14="http://schemas.microsoft.com/office/powerpoint/2010/main" val="3957680834"/>
      </p:ext>
    </p:extLst>
  </p:cSld>
  <p:clrMapOvr>
    <a:masterClrMapping/>
  </p:clrMapOvr>
</p:sld>
</file>

<file path=ppt/theme/theme1.xml><?xml version="1.0" encoding="utf-8"?>
<a:theme xmlns:a="http://schemas.openxmlformats.org/drawingml/2006/main" name="Уголки">
  <a:themeElements>
    <a:clrScheme name="Уголки">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Уголки">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Уголки">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Уголки</Template>
  <TotalTime>189</TotalTime>
  <Words>1070</Words>
  <Application>Microsoft Office PowerPoint</Application>
  <PresentationFormat>Широкоэкранный</PresentationFormat>
  <Paragraphs>152</Paragraphs>
  <Slides>12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12</vt:i4>
      </vt:variant>
    </vt:vector>
  </HeadingPairs>
  <TitlesOfParts>
    <vt:vector size="17" baseType="lpstr">
      <vt:lpstr>Arial</vt:lpstr>
      <vt:lpstr>Calibri</vt:lpstr>
      <vt:lpstr>Franklin Gothic Book</vt:lpstr>
      <vt:lpstr>Times New Roman</vt:lpstr>
      <vt:lpstr>Уголки</vt:lpstr>
      <vt:lpstr>Презентация PowerPoint</vt:lpstr>
      <vt:lpstr>Презентация PowerPoint</vt:lpstr>
      <vt:lpstr>Растения и полеты.</vt:lpstr>
      <vt:lpstr>Презентация PowerPoint</vt:lpstr>
      <vt:lpstr>Презентация PowerPoint</vt:lpstr>
      <vt:lpstr>Презентация PowerPoint</vt:lpstr>
      <vt:lpstr>Презентация PowerPoint</vt:lpstr>
      <vt:lpstr>Презентация PowerPoint</vt:lpstr>
      <vt:lpstr>            Задание 4/4.</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15</cp:revision>
  <dcterms:created xsi:type="dcterms:W3CDTF">2023-04-03T19:39:03Z</dcterms:created>
  <dcterms:modified xsi:type="dcterms:W3CDTF">2023-04-04T18:35:12Z</dcterms:modified>
</cp:coreProperties>
</file>