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mp4" ContentType="video/mp4"/>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78" r:id="rId3"/>
    <p:sldId id="279" r:id="rId4"/>
    <p:sldId id="264" r:id="rId5"/>
    <p:sldId id="262" r:id="rId6"/>
    <p:sldId id="263" r:id="rId7"/>
    <p:sldId id="275" r:id="rId8"/>
    <p:sldId id="256" r:id="rId9"/>
    <p:sldId id="257" r:id="rId10"/>
    <p:sldId id="258" r:id="rId11"/>
    <p:sldId id="260" r:id="rId12"/>
    <p:sldId id="259" r:id="rId13"/>
    <p:sldId id="277"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28"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68599F-7C95-4957-B039-64F6410A3FD8}" type="datetimeFigureOut">
              <a:rPr lang="ru-RU" smtClean="0"/>
              <a:pPr/>
              <a:t>06.04.2023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F012A4-74BD-489B-9B84-F8DFAE5AE5DB}" type="slidenum">
              <a:rPr lang="ru-RU" smtClean="0"/>
              <a:pPr/>
              <a:t>‹#›</a:t>
            </a:fld>
            <a:endParaRPr lang="ru-RU"/>
          </a:p>
        </p:txBody>
      </p:sp>
    </p:spTree>
    <p:extLst>
      <p:ext uri="{BB962C8B-B14F-4D97-AF65-F5344CB8AC3E}">
        <p14:creationId xmlns:p14="http://schemas.microsoft.com/office/powerpoint/2010/main" xmlns="" val="2907173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3FECB08-5FA2-481F-BA62-771B3B08C082}" type="datetimeFigureOut">
              <a:rPr lang="ru-RU" smtClean="0"/>
              <a:pPr/>
              <a:t>06.04.2023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7C2BDDF-ED11-4A14-9363-FCF067A1B3C4}" type="slidenum">
              <a:rPr lang="ru-RU" smtClean="0"/>
              <a:pPr/>
              <a:t>‹#›</a:t>
            </a:fld>
            <a:endParaRPr lang="ru-RU"/>
          </a:p>
        </p:txBody>
      </p:sp>
    </p:spTree>
    <p:extLst>
      <p:ext uri="{BB962C8B-B14F-4D97-AF65-F5344CB8AC3E}">
        <p14:creationId xmlns:p14="http://schemas.microsoft.com/office/powerpoint/2010/main" xmlns="" val="2281452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3FECB08-5FA2-481F-BA62-771B3B08C082}" type="datetimeFigureOut">
              <a:rPr lang="ru-RU" smtClean="0"/>
              <a:pPr/>
              <a:t>06.04.2023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7C2BDDF-ED11-4A14-9363-FCF067A1B3C4}" type="slidenum">
              <a:rPr lang="ru-RU" smtClean="0"/>
              <a:pPr/>
              <a:t>‹#›</a:t>
            </a:fld>
            <a:endParaRPr lang="ru-RU"/>
          </a:p>
        </p:txBody>
      </p:sp>
    </p:spTree>
    <p:extLst>
      <p:ext uri="{BB962C8B-B14F-4D97-AF65-F5344CB8AC3E}">
        <p14:creationId xmlns:p14="http://schemas.microsoft.com/office/powerpoint/2010/main" xmlns="" val="3856015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3FECB08-5FA2-481F-BA62-771B3B08C082}" type="datetimeFigureOut">
              <a:rPr lang="ru-RU" smtClean="0"/>
              <a:pPr/>
              <a:t>06.04.2023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7C2BDDF-ED11-4A14-9363-FCF067A1B3C4}" type="slidenum">
              <a:rPr lang="ru-RU" smtClean="0"/>
              <a:pPr/>
              <a:t>‹#›</a:t>
            </a:fld>
            <a:endParaRPr lang="ru-RU"/>
          </a:p>
        </p:txBody>
      </p:sp>
    </p:spTree>
    <p:extLst>
      <p:ext uri="{BB962C8B-B14F-4D97-AF65-F5344CB8AC3E}">
        <p14:creationId xmlns:p14="http://schemas.microsoft.com/office/powerpoint/2010/main" xmlns="" val="5283651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899142E-70B0-4510-AC0D-89737CA3B3C0}"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24261609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AD3C541-65A4-4DFD-9603-99C77A5B294A}"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1810997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F01E1A9-F363-4A49-992D-C2474C72B8B7}"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8595561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D4FA68A-7662-45D2-AA64-AB32B8F76C2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41185544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7492A9D-2CE6-4FA5-89E8-3A5E4778F7EA}"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41050500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BBF7AEE-3FA5-4129-981F-638A7BB979D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40708670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7388E79-3098-4F18-8E84-5A0D454B225C}"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12217485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B8E2134-A077-40C0-83F6-44E6D6F98830}"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3882065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3FECB08-5FA2-481F-BA62-771B3B08C082}" type="datetimeFigureOut">
              <a:rPr lang="ru-RU" smtClean="0"/>
              <a:pPr/>
              <a:t>06.04.2023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7C2BDDF-ED11-4A14-9363-FCF067A1B3C4}" type="slidenum">
              <a:rPr lang="ru-RU" smtClean="0"/>
              <a:pPr/>
              <a:t>‹#›</a:t>
            </a:fld>
            <a:endParaRPr lang="ru-RU"/>
          </a:p>
        </p:txBody>
      </p:sp>
    </p:spTree>
    <p:extLst>
      <p:ext uri="{BB962C8B-B14F-4D97-AF65-F5344CB8AC3E}">
        <p14:creationId xmlns:p14="http://schemas.microsoft.com/office/powerpoint/2010/main" xmlns="" val="36004936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945DDCA-35DB-402E-92FF-449A83DD6832}"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15427704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43EDA59-655E-4F69-A0BD-A8E7D5F89913}"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29270247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1F18C57-2A0E-4447-A691-E51CE7B1026D}"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6453483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3FECB08-5FA2-481F-BA62-771B3B08C082}" type="datetimeFigureOut">
              <a:rPr lang="ru-RU" smtClean="0"/>
              <a:pPr/>
              <a:t>06.04.2023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7C2BDDF-ED11-4A14-9363-FCF067A1B3C4}" type="slidenum">
              <a:rPr lang="ru-RU" smtClean="0"/>
              <a:pPr/>
              <a:t>‹#›</a:t>
            </a:fld>
            <a:endParaRPr lang="ru-RU"/>
          </a:p>
        </p:txBody>
      </p:sp>
    </p:spTree>
    <p:extLst>
      <p:ext uri="{BB962C8B-B14F-4D97-AF65-F5344CB8AC3E}">
        <p14:creationId xmlns:p14="http://schemas.microsoft.com/office/powerpoint/2010/main" xmlns="" val="3327690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3FECB08-5FA2-481F-BA62-771B3B08C082}" type="datetimeFigureOut">
              <a:rPr lang="ru-RU" smtClean="0"/>
              <a:pPr/>
              <a:t>06.04.2023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7C2BDDF-ED11-4A14-9363-FCF067A1B3C4}" type="slidenum">
              <a:rPr lang="ru-RU" smtClean="0"/>
              <a:pPr/>
              <a:t>‹#›</a:t>
            </a:fld>
            <a:endParaRPr lang="ru-RU"/>
          </a:p>
        </p:txBody>
      </p:sp>
    </p:spTree>
    <p:extLst>
      <p:ext uri="{BB962C8B-B14F-4D97-AF65-F5344CB8AC3E}">
        <p14:creationId xmlns:p14="http://schemas.microsoft.com/office/powerpoint/2010/main" xmlns="" val="1638612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3FECB08-5FA2-481F-BA62-771B3B08C082}" type="datetimeFigureOut">
              <a:rPr lang="ru-RU" smtClean="0"/>
              <a:pPr/>
              <a:t>06.04.2023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7C2BDDF-ED11-4A14-9363-FCF067A1B3C4}" type="slidenum">
              <a:rPr lang="ru-RU" smtClean="0"/>
              <a:pPr/>
              <a:t>‹#›</a:t>
            </a:fld>
            <a:endParaRPr lang="ru-RU"/>
          </a:p>
        </p:txBody>
      </p:sp>
    </p:spTree>
    <p:extLst>
      <p:ext uri="{BB962C8B-B14F-4D97-AF65-F5344CB8AC3E}">
        <p14:creationId xmlns:p14="http://schemas.microsoft.com/office/powerpoint/2010/main" xmlns="" val="3419649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3FECB08-5FA2-481F-BA62-771B3B08C082}" type="datetimeFigureOut">
              <a:rPr lang="ru-RU" smtClean="0"/>
              <a:pPr/>
              <a:t>06.04.2023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7C2BDDF-ED11-4A14-9363-FCF067A1B3C4}" type="slidenum">
              <a:rPr lang="ru-RU" smtClean="0"/>
              <a:pPr/>
              <a:t>‹#›</a:t>
            </a:fld>
            <a:endParaRPr lang="ru-RU"/>
          </a:p>
        </p:txBody>
      </p:sp>
    </p:spTree>
    <p:extLst>
      <p:ext uri="{BB962C8B-B14F-4D97-AF65-F5344CB8AC3E}">
        <p14:creationId xmlns:p14="http://schemas.microsoft.com/office/powerpoint/2010/main" xmlns="" val="206516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3FECB08-5FA2-481F-BA62-771B3B08C082}" type="datetimeFigureOut">
              <a:rPr lang="ru-RU" smtClean="0"/>
              <a:pPr/>
              <a:t>06.04.2023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7C2BDDF-ED11-4A14-9363-FCF067A1B3C4}" type="slidenum">
              <a:rPr lang="ru-RU" smtClean="0"/>
              <a:pPr/>
              <a:t>‹#›</a:t>
            </a:fld>
            <a:endParaRPr lang="ru-RU"/>
          </a:p>
        </p:txBody>
      </p:sp>
    </p:spTree>
    <p:extLst>
      <p:ext uri="{BB962C8B-B14F-4D97-AF65-F5344CB8AC3E}">
        <p14:creationId xmlns:p14="http://schemas.microsoft.com/office/powerpoint/2010/main" xmlns="" val="4235738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F3FECB08-5FA2-481F-BA62-771B3B08C082}" type="datetimeFigureOut">
              <a:rPr lang="ru-RU" smtClean="0"/>
              <a:pPr/>
              <a:t>06.04.2023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7C2BDDF-ED11-4A14-9363-FCF067A1B3C4}" type="slidenum">
              <a:rPr lang="ru-RU" smtClean="0"/>
              <a:pPr/>
              <a:t>‹#›</a:t>
            </a:fld>
            <a:endParaRPr lang="ru-RU"/>
          </a:p>
        </p:txBody>
      </p:sp>
    </p:spTree>
    <p:extLst>
      <p:ext uri="{BB962C8B-B14F-4D97-AF65-F5344CB8AC3E}">
        <p14:creationId xmlns:p14="http://schemas.microsoft.com/office/powerpoint/2010/main" xmlns="" val="2834871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F3FECB08-5FA2-481F-BA62-771B3B08C082}" type="datetimeFigureOut">
              <a:rPr lang="ru-RU" smtClean="0"/>
              <a:pPr/>
              <a:t>06.04.2023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7C2BDDF-ED11-4A14-9363-FCF067A1B3C4}" type="slidenum">
              <a:rPr lang="ru-RU" smtClean="0"/>
              <a:pPr/>
              <a:t>‹#›</a:t>
            </a:fld>
            <a:endParaRPr lang="ru-RU"/>
          </a:p>
        </p:txBody>
      </p:sp>
    </p:spTree>
    <p:extLst>
      <p:ext uri="{BB962C8B-B14F-4D97-AF65-F5344CB8AC3E}">
        <p14:creationId xmlns:p14="http://schemas.microsoft.com/office/powerpoint/2010/main" xmlns="" val="22403523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FECB08-5FA2-481F-BA62-771B3B08C082}" type="datetimeFigureOut">
              <a:rPr lang="ru-RU" smtClean="0"/>
              <a:pPr/>
              <a:t>06.04.2023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C2BDDF-ED11-4A14-9363-FCF067A1B3C4}" type="slidenum">
              <a:rPr lang="ru-RU" smtClean="0"/>
              <a:pPr/>
              <a:t>‹#›</a:t>
            </a:fld>
            <a:endParaRPr lang="ru-RU"/>
          </a:p>
        </p:txBody>
      </p:sp>
    </p:spTree>
    <p:extLst>
      <p:ext uri="{BB962C8B-B14F-4D97-AF65-F5344CB8AC3E}">
        <p14:creationId xmlns:p14="http://schemas.microsoft.com/office/powerpoint/2010/main" xmlns="" val="29668014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3B94C45-DA1D-431B-BC28-EF84FCB06D3D}"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20215034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media" Target="../media/media1.mp4"/><Relationship Id="rId2" Type="http://schemas.openxmlformats.org/officeDocument/2006/relationships/slideLayout" Target="../slideLayouts/slideLayout2.xml"/><Relationship Id="rId1" Type="http://schemas.openxmlformats.org/officeDocument/2006/relationships/video" Target="../media/media1.mp4"/><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43381" y="1699403"/>
            <a:ext cx="9144000" cy="1812465"/>
          </a:xfrm>
        </p:spPr>
        <p:txBody>
          <a:bodyPr>
            <a:normAutofit/>
          </a:bodyPr>
          <a:lstStyle/>
          <a:p>
            <a:r>
              <a:rPr lang="ru-RU" sz="4000" dirty="0" smtClean="0">
                <a:latin typeface="Times New Roman" panose="02020603050405020304" pitchFamily="18" charset="0"/>
                <a:cs typeface="Times New Roman" panose="02020603050405020304" pitchFamily="18" charset="0"/>
              </a:rPr>
              <a:t>Краткосрочный курс по формированию естественно-научной грамотности «Виртуальная лаборатория» для 5 класса </a:t>
            </a:r>
            <a:endParaRPr lang="ru-RU" sz="4000" dirty="0">
              <a:latin typeface="Times New Roman" panose="02020603050405020304" pitchFamily="18" charset="0"/>
              <a:cs typeface="Times New Roman" panose="02020603050405020304" pitchFamily="18" charset="0"/>
            </a:endParaRPr>
          </a:p>
        </p:txBody>
      </p:sp>
      <p:sp>
        <p:nvSpPr>
          <p:cNvPr id="12289" name="Rectangle 1"/>
          <p:cNvSpPr>
            <a:spLocks noChangeArrowheads="1"/>
          </p:cNvSpPr>
          <p:nvPr/>
        </p:nvSpPr>
        <p:spPr bwMode="auto">
          <a:xfrm>
            <a:off x="6858001" y="4732717"/>
            <a:ext cx="4833668"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81000" algn="ctr" defTabSz="914400" rtl="0" eaLnBrk="1" fontAlgn="base" latinLnBrk="0" hangingPunct="1">
              <a:lnSpc>
                <a:spcPct val="100000"/>
              </a:lnSpc>
              <a:spcBef>
                <a:spcPct val="0"/>
              </a:spcBef>
              <a:spcAft>
                <a:spcPct val="0"/>
              </a:spcAft>
              <a:buClrTx/>
              <a:buSzTx/>
              <a:buFontTx/>
              <a:buNone/>
              <a:tabLst>
                <a:tab pos="5965825" algn="l"/>
              </a:tabLst>
            </a:pPr>
            <a:r>
              <a:rPr kumimoji="0" lang="ru-RU" sz="2400" b="0" i="1" u="none" strike="noStrike" cap="none" normalizeH="0" baseline="0" dirty="0" err="1" smtClean="0">
                <a:ln>
                  <a:noFill/>
                </a:ln>
                <a:solidFill>
                  <a:srgbClr val="000000"/>
                </a:solidFill>
                <a:effectLst/>
                <a:latin typeface="Calibri" pitchFamily="34" charset="0"/>
                <a:ea typeface="Arial" pitchFamily="34" charset="0"/>
                <a:cs typeface="Times New Roman" pitchFamily="18" charset="0"/>
              </a:rPr>
              <a:t>Дребезгина</a:t>
            </a:r>
            <a:r>
              <a:rPr kumimoji="0" lang="ru-RU" sz="2400" b="0" i="1" u="none" strike="noStrike" cap="none" normalizeH="0" baseline="0" dirty="0" smtClean="0">
                <a:ln>
                  <a:noFill/>
                </a:ln>
                <a:solidFill>
                  <a:srgbClr val="000000"/>
                </a:solidFill>
                <a:effectLst/>
                <a:latin typeface="Calibri" pitchFamily="34" charset="0"/>
                <a:ea typeface="Arial" pitchFamily="34" charset="0"/>
                <a:cs typeface="Times New Roman" pitchFamily="18" charset="0"/>
              </a:rPr>
              <a:t> Елена Сергеевна, </a:t>
            </a:r>
          </a:p>
          <a:p>
            <a:pPr marL="0" marR="0" lvl="0" indent="381000" algn="ctr" defTabSz="914400" rtl="0" eaLnBrk="1" fontAlgn="base" latinLnBrk="0" hangingPunct="1">
              <a:lnSpc>
                <a:spcPct val="100000"/>
              </a:lnSpc>
              <a:spcBef>
                <a:spcPct val="0"/>
              </a:spcBef>
              <a:spcAft>
                <a:spcPct val="0"/>
              </a:spcAft>
              <a:buClrTx/>
              <a:buSzTx/>
              <a:buFontTx/>
              <a:buNone/>
              <a:tabLst>
                <a:tab pos="5965825" algn="l"/>
              </a:tabLst>
            </a:pPr>
            <a:r>
              <a:rPr kumimoji="0" lang="ru-RU" b="0" i="1" u="none" strike="noStrike" cap="none" normalizeH="0" baseline="0" dirty="0" smtClean="0">
                <a:ln>
                  <a:noFill/>
                </a:ln>
                <a:solidFill>
                  <a:srgbClr val="000000"/>
                </a:solidFill>
                <a:effectLst/>
                <a:latin typeface="Calibri" pitchFamily="34" charset="0"/>
                <a:ea typeface="Arial" pitchFamily="34" charset="0"/>
                <a:cs typeface="Times New Roman" pitchFamily="18" charset="0"/>
              </a:rPr>
              <a:t>учитель биологии, зам. директора по УВР</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381000" algn="ctr" defTabSz="914400" rtl="0" eaLnBrk="0" fontAlgn="base" latinLnBrk="0" hangingPunct="0">
              <a:lnSpc>
                <a:spcPct val="100000"/>
              </a:lnSpc>
              <a:spcBef>
                <a:spcPct val="0"/>
              </a:spcBef>
              <a:spcAft>
                <a:spcPct val="0"/>
              </a:spcAft>
              <a:buClrTx/>
              <a:buSzTx/>
              <a:buFontTx/>
              <a:buNone/>
              <a:tabLst>
                <a:tab pos="5965825" algn="l"/>
              </a:tabLst>
            </a:pPr>
            <a:r>
              <a:rPr kumimoji="0" lang="ru-RU" b="0" i="1" u="none" strike="noStrike" cap="none" normalizeH="0" baseline="0" dirty="0" smtClean="0">
                <a:ln>
                  <a:noFill/>
                </a:ln>
                <a:solidFill>
                  <a:srgbClr val="000000"/>
                </a:solidFill>
                <a:effectLst/>
                <a:latin typeface="Calibri" pitchFamily="34" charset="0"/>
                <a:ea typeface="Arial" pitchFamily="34" charset="0"/>
                <a:cs typeface="Times New Roman" pitchFamily="18" charset="0"/>
              </a:rPr>
              <a:t>МБОУ «Майская СОШ», </a:t>
            </a:r>
            <a:r>
              <a:rPr kumimoji="0" lang="ru-RU" b="0" i="1" u="none" strike="noStrike" cap="none" normalizeH="0" baseline="0" dirty="0" err="1" smtClean="0">
                <a:ln>
                  <a:noFill/>
                </a:ln>
                <a:solidFill>
                  <a:srgbClr val="000000"/>
                </a:solidFill>
                <a:effectLst/>
                <a:latin typeface="Calibri" pitchFamily="34" charset="0"/>
                <a:ea typeface="Arial" pitchFamily="34" charset="0"/>
                <a:cs typeface="Times New Roman" pitchFamily="18" charset="0"/>
              </a:rPr>
              <a:t>Краснокамский</a:t>
            </a:r>
            <a:r>
              <a:rPr kumimoji="0" lang="ru-RU" b="0" i="1" u="none" strike="noStrike" cap="none" normalizeH="0" baseline="0" dirty="0" smtClean="0">
                <a:ln>
                  <a:noFill/>
                </a:ln>
                <a:solidFill>
                  <a:srgbClr val="000000"/>
                </a:solidFill>
                <a:effectLst/>
                <a:latin typeface="Calibri" pitchFamily="34" charset="0"/>
                <a:ea typeface="Arial" pitchFamily="34" charset="0"/>
                <a:cs typeface="Times New Roman" pitchFamily="18" charset="0"/>
              </a:rPr>
              <a:t> ГО</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40985222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4389" y="320634"/>
            <a:ext cx="10604665" cy="5570756"/>
          </a:xfrm>
          <a:prstGeom prst="rect">
            <a:avLst/>
          </a:prstGeom>
          <a:noFill/>
        </p:spPr>
        <p:txBody>
          <a:bodyPr wrap="square" rtlCol="0">
            <a:spAutoFit/>
          </a:bodyPr>
          <a:lstStyle/>
          <a:p>
            <a:r>
              <a:rPr lang="ru-RU" sz="2400" b="1" dirty="0" smtClean="0">
                <a:latin typeface="Times New Roman" panose="02020603050405020304" pitchFamily="18" charset="0"/>
                <a:cs typeface="Times New Roman" panose="02020603050405020304" pitchFamily="18" charset="0"/>
              </a:rPr>
              <a:t>Задание 3. </a:t>
            </a:r>
            <a:r>
              <a:rPr lang="ru-RU" sz="2400" dirty="0" smtClean="0">
                <a:latin typeface="Times New Roman" panose="02020603050405020304" pitchFamily="18" charset="0"/>
                <a:cs typeface="Times New Roman" panose="02020603050405020304" pitchFamily="18" charset="0"/>
              </a:rPr>
              <a:t>Матвей</a:t>
            </a:r>
            <a:r>
              <a:rPr lang="ru-RU" sz="2400" dirty="0">
                <a:latin typeface="Times New Roman" panose="02020603050405020304" pitchFamily="18" charset="0"/>
                <a:cs typeface="Times New Roman" panose="02020603050405020304" pitchFamily="18" charset="0"/>
              </a:rPr>
              <a:t>, продолжая интересоваться грибами, уже знал, что все грибы по типу питания близки к животным, то есть питаются готовыми органическими веществами, но для того, чтобы вырастить плесень одних питательных веществ недостаточно, необходимо соблюсти еще ряд условий. Учитель предложил Матвею написать исследовательскую работу по выращиванию плесени на продуктах, предложив создать разные условия и выяснить какие условия будут наиболее благоприятными для роста </a:t>
            </a:r>
            <a:r>
              <a:rPr lang="ru-RU" sz="2400" dirty="0" smtClean="0">
                <a:latin typeface="Times New Roman" panose="02020603050405020304" pitchFamily="18" charset="0"/>
                <a:cs typeface="Times New Roman" panose="02020603050405020304" pitchFamily="18" charset="0"/>
              </a:rPr>
              <a:t>плесени. </a:t>
            </a:r>
          </a:p>
          <a:p>
            <a:r>
              <a:rPr lang="ru-RU" sz="2400" dirty="0" smtClean="0">
                <a:latin typeface="Times New Roman" panose="02020603050405020304" pitchFamily="18" charset="0"/>
                <a:cs typeface="Times New Roman" panose="02020603050405020304" pitchFamily="18" charset="0"/>
              </a:rPr>
              <a:t>Предположите, при каких условиях у Матвея  быстро вырастет плесень?</a:t>
            </a:r>
          </a:p>
          <a:p>
            <a:r>
              <a:rPr lang="ru-RU" sz="2400" i="1" dirty="0" smtClean="0">
                <a:latin typeface="Times New Roman" panose="02020603050405020304" pitchFamily="18" charset="0"/>
                <a:cs typeface="Times New Roman" panose="02020603050405020304" pitchFamily="18" charset="0"/>
              </a:rPr>
              <a:t>Выберите два верных варианты</a:t>
            </a:r>
          </a:p>
          <a:p>
            <a:pPr marL="457200" indent="-457200">
              <a:buFontTx/>
              <a:buAutoNum type="arabicParenR"/>
            </a:pPr>
            <a:r>
              <a:rPr lang="ru-RU" sz="2400" i="1" dirty="0">
                <a:latin typeface="Times New Roman" panose="02020603050405020304" pitchFamily="18" charset="0"/>
                <a:cs typeface="Times New Roman" panose="02020603050405020304" pitchFamily="18" charset="0"/>
              </a:rPr>
              <a:t>Температура выше +20 градусов</a:t>
            </a:r>
          </a:p>
          <a:p>
            <a:pPr marL="457200" indent="-457200">
              <a:buAutoNum type="arabicParenR"/>
            </a:pPr>
            <a:r>
              <a:rPr lang="ru-RU" sz="2400" i="1" dirty="0" smtClean="0">
                <a:latin typeface="Times New Roman" panose="02020603050405020304" pitchFamily="18" charset="0"/>
                <a:cs typeface="Times New Roman" panose="02020603050405020304" pitchFamily="18" charset="0"/>
              </a:rPr>
              <a:t>Низкая влажность воздуха</a:t>
            </a:r>
          </a:p>
          <a:p>
            <a:pPr marL="457200" indent="-457200">
              <a:buAutoNum type="arabicParenR"/>
            </a:pPr>
            <a:r>
              <a:rPr lang="ru-RU" sz="2400" i="1" dirty="0" smtClean="0">
                <a:latin typeface="Times New Roman" panose="02020603050405020304" pitchFamily="18" charset="0"/>
                <a:cs typeface="Times New Roman" panose="02020603050405020304" pitchFamily="18" charset="0"/>
              </a:rPr>
              <a:t>Наличие противогрибковых веществ</a:t>
            </a:r>
          </a:p>
          <a:p>
            <a:pPr marL="457200" indent="-457200">
              <a:buAutoNum type="arabicParenR"/>
            </a:pPr>
            <a:r>
              <a:rPr lang="ru-RU" sz="2400" i="1" dirty="0" smtClean="0">
                <a:latin typeface="Times New Roman" panose="02020603050405020304" pitchFamily="18" charset="0"/>
                <a:cs typeface="Times New Roman" panose="02020603050405020304" pitchFamily="18" charset="0"/>
              </a:rPr>
              <a:t>Прямые солнечные лучи</a:t>
            </a:r>
          </a:p>
          <a:p>
            <a:pPr marL="457200" indent="-457200">
              <a:buAutoNum type="arabicParenR"/>
            </a:pPr>
            <a:r>
              <a:rPr lang="ru-RU" sz="2400" i="1" dirty="0" smtClean="0">
                <a:latin typeface="Times New Roman" panose="02020603050405020304" pitchFamily="18" charset="0"/>
                <a:cs typeface="Times New Roman" panose="02020603050405020304" pitchFamily="18" charset="0"/>
              </a:rPr>
              <a:t>Высокая влажность воздуха</a:t>
            </a:r>
          </a:p>
          <a:p>
            <a:pPr marL="457200" indent="-457200">
              <a:buAutoNum type="arabicParenR"/>
            </a:pPr>
            <a:endParaRPr lang="ru-RU" sz="2000" i="1" dirty="0">
              <a:latin typeface="Times New Roman" panose="02020603050405020304" pitchFamily="18" charset="0"/>
              <a:cs typeface="Times New Roman" panose="02020603050405020304" pitchFamily="18" charset="0"/>
            </a:endParaRPr>
          </a:p>
        </p:txBody>
      </p:sp>
      <p:pic>
        <p:nvPicPr>
          <p:cNvPr id="2" name="Как растет плесень">
            <a:hlinkClick r:id="" action="ppaction://media"/>
          </p:cNvPr>
          <p:cNvPicPr>
            <a:picLocks noChangeAspect="1"/>
          </p:cNvPicPr>
          <p:nvPr>
            <a:videoFile r:link="rId1"/>
            <p:extLst>
              <p:ext uri="{DAA4B4D4-6D71-4841-9C94-3DE7FCFB9230}">
                <p14:media xmlns:p14="http://schemas.microsoft.com/office/powerpoint/2010/main" xmlns="" r:embed="rId3"/>
              </p:ext>
            </p:extLst>
          </p:nvPr>
        </p:nvPicPr>
        <p:blipFill>
          <a:blip r:embed="rId4" cstate="print"/>
          <a:stretch>
            <a:fillRect/>
          </a:stretch>
        </p:blipFill>
        <p:spPr>
          <a:xfrm>
            <a:off x="7055802" y="3621974"/>
            <a:ext cx="4397062" cy="2473347"/>
          </a:xfrm>
          <a:prstGeom prst="rect">
            <a:avLst/>
          </a:prstGeom>
        </p:spPr>
      </p:pic>
    </p:spTree>
    <p:extLst>
      <p:ext uri="{BB962C8B-B14F-4D97-AF65-F5344CB8AC3E}">
        <p14:creationId xmlns:p14="http://schemas.microsoft.com/office/powerpoint/2010/main" xmlns="" val="16499685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4390" y="213756"/>
            <a:ext cx="1864426" cy="523220"/>
          </a:xfrm>
          <a:prstGeom prst="rect">
            <a:avLst/>
          </a:prstGeom>
          <a:noFill/>
        </p:spPr>
        <p:txBody>
          <a:bodyPr wrap="square" rtlCol="0">
            <a:spAutoFit/>
          </a:bodyPr>
          <a:lstStyle/>
          <a:p>
            <a:r>
              <a:rPr lang="ru-RU" sz="2800" b="1" dirty="0" smtClean="0">
                <a:latin typeface="Times New Roman" panose="02020603050405020304" pitchFamily="18" charset="0"/>
                <a:cs typeface="Times New Roman" panose="02020603050405020304" pitchFamily="18" charset="0"/>
              </a:rPr>
              <a:t>Задание 4.</a:t>
            </a:r>
            <a:endParaRPr lang="ru-RU" sz="2800" b="1" dirty="0">
              <a:latin typeface="Times New Roman" panose="02020603050405020304" pitchFamily="18" charset="0"/>
              <a:cs typeface="Times New Roman" panose="02020603050405020304" pitchFamily="18" charset="0"/>
            </a:endParaRPr>
          </a:p>
        </p:txBody>
      </p:sp>
      <p:sp>
        <p:nvSpPr>
          <p:cNvPr id="8" name="TextBox 7"/>
          <p:cNvSpPr txBox="1"/>
          <p:nvPr/>
        </p:nvSpPr>
        <p:spPr>
          <a:xfrm>
            <a:off x="715992" y="879894"/>
            <a:ext cx="10558733" cy="2585323"/>
          </a:xfrm>
          <a:prstGeom prst="rect">
            <a:avLst/>
          </a:prstGeom>
          <a:noFill/>
        </p:spPr>
        <p:txBody>
          <a:bodyPr wrap="square" rtlCol="0">
            <a:spAutoFit/>
          </a:bodyPr>
          <a:lstStyle/>
          <a:p>
            <a:r>
              <a:rPr lang="ru-RU" dirty="0" smtClean="0">
                <a:latin typeface="Times New Roman" pitchFamily="18" charset="0"/>
                <a:cs typeface="Times New Roman" pitchFamily="18" charset="0"/>
              </a:rPr>
              <a:t>Продолжая изучать интересные свойства плесени, Матвей узнал, что эти грибки могут приносить пользу.</a:t>
            </a:r>
          </a:p>
          <a:p>
            <a:r>
              <a:rPr lang="ru-RU" dirty="0" smtClean="0">
                <a:latin typeface="Times New Roman" pitchFamily="18" charset="0"/>
                <a:cs typeface="Times New Roman" pitchFamily="18" charset="0"/>
              </a:rPr>
              <a:t>Плесневые грибы образуют большое количество антибиотиков– веществ, убивающих бактерий. Великое открытие Александра Флеминга — получение пенициллина — антибиотика, который хорошо действует на бактерии, вызывающие гной, позволило лечить многие внутренние заболевания, а сейчас появились другие пенициллины, более мощные и обладающие более широким спектром действия. Об этом Матвей рассказал своему другу Сергею, у которого брат болел гриппом. Сергей позвонил маме и предложил купить антибиотики в аптеке, чтоб вылечить поскорее брата. Но мама сказала, что они не помогут.</a:t>
            </a:r>
          </a:p>
          <a:p>
            <a:r>
              <a:rPr lang="ru-RU" i="1" dirty="0" smtClean="0">
                <a:latin typeface="Times New Roman" pitchFamily="18" charset="0"/>
                <a:cs typeface="Times New Roman" pitchFamily="18" charset="0"/>
              </a:rPr>
              <a:t>Дайте своё объяснение, почему антибиотики не помогут победить грипп?</a:t>
            </a:r>
          </a:p>
          <a:p>
            <a:r>
              <a:rPr lang="ru-RU" i="1" dirty="0" smtClean="0"/>
              <a:t> </a:t>
            </a:r>
            <a:endParaRPr lang="ru-RU" i="1" dirty="0"/>
          </a:p>
        </p:txBody>
      </p:sp>
      <p:pic>
        <p:nvPicPr>
          <p:cNvPr id="2" name="Рисунок 1"/>
          <p:cNvPicPr>
            <a:picLocks noChangeAspect="1"/>
          </p:cNvPicPr>
          <p:nvPr/>
        </p:nvPicPr>
        <p:blipFill>
          <a:blip r:embed="rId2" cstate="print"/>
          <a:stretch>
            <a:fillRect/>
          </a:stretch>
        </p:blipFill>
        <p:spPr>
          <a:xfrm>
            <a:off x="6962528" y="3335769"/>
            <a:ext cx="4544662" cy="3217988"/>
          </a:xfrm>
          <a:prstGeom prst="rect">
            <a:avLst/>
          </a:prstGeom>
          <a:ln>
            <a:noFill/>
          </a:ln>
          <a:effectLst>
            <a:softEdge rad="112500"/>
          </a:effectLst>
        </p:spPr>
      </p:pic>
      <p:pic>
        <p:nvPicPr>
          <p:cNvPr id="3" name="Рисунок 2"/>
          <p:cNvPicPr>
            <a:picLocks noChangeAspect="1"/>
          </p:cNvPicPr>
          <p:nvPr/>
        </p:nvPicPr>
        <p:blipFill>
          <a:blip r:embed="rId3" cstate="print"/>
          <a:stretch>
            <a:fillRect/>
          </a:stretch>
        </p:blipFill>
        <p:spPr>
          <a:xfrm>
            <a:off x="1466603" y="3465217"/>
            <a:ext cx="4288477" cy="3216358"/>
          </a:xfrm>
          <a:prstGeom prst="rect">
            <a:avLst/>
          </a:prstGeom>
          <a:ln>
            <a:noFill/>
          </a:ln>
          <a:effectLst>
            <a:softEdge rad="112500"/>
          </a:effectLst>
        </p:spPr>
      </p:pic>
    </p:spTree>
    <p:extLst>
      <p:ext uri="{BB962C8B-B14F-4D97-AF65-F5344CB8AC3E}">
        <p14:creationId xmlns:p14="http://schemas.microsoft.com/office/powerpoint/2010/main" xmlns="" val="23976051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958196" y="2213801"/>
            <a:ext cx="8177841"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81000" algn="ctr" defTabSz="914400" rtl="0" eaLnBrk="1" fontAlgn="base" latinLnBrk="0" hangingPunct="1">
              <a:lnSpc>
                <a:spcPct val="100000"/>
              </a:lnSpc>
              <a:spcBef>
                <a:spcPct val="0"/>
              </a:spcBef>
              <a:spcAft>
                <a:spcPct val="0"/>
              </a:spcAft>
              <a:buClrTx/>
              <a:buSzTx/>
              <a:buFontTx/>
              <a:buNone/>
              <a:tabLst>
                <a:tab pos="5965825" algn="l"/>
              </a:tabLst>
            </a:pPr>
            <a:r>
              <a:rPr kumimoji="0" lang="ru-RU" sz="6000" b="0" i="1" u="none" strike="noStrike" cap="none" normalizeH="0" baseline="0" dirty="0" smtClean="0">
                <a:ln>
                  <a:noFill/>
                </a:ln>
                <a:solidFill>
                  <a:srgbClr val="000000"/>
                </a:solidFill>
                <a:effectLst/>
                <a:latin typeface="Calibri" pitchFamily="34" charset="0"/>
                <a:ea typeface="Arial" pitchFamily="34" charset="0"/>
                <a:cs typeface="Times New Roman" pitchFamily="18" charset="0"/>
              </a:rPr>
              <a:t>Спасибо за внимание!</a:t>
            </a:r>
            <a:endParaRPr kumimoji="0" lang="ru-RU" sz="6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02574" y="436212"/>
            <a:ext cx="10515600" cy="5257222"/>
          </a:xfrm>
        </p:spPr>
        <p:txBody>
          <a:bodyPr>
            <a:normAutofit lnSpcReduction="10000"/>
          </a:bodyPr>
          <a:lstStyle/>
          <a:p>
            <a:pPr marL="0" indent="0">
              <a:buNone/>
            </a:pPr>
            <a:r>
              <a:rPr lang="ru-RU" dirty="0">
                <a:latin typeface="Times New Roman" panose="02020603050405020304" pitchFamily="18" charset="0"/>
                <a:cs typeface="Times New Roman" panose="02020603050405020304" pitchFamily="18" charset="0"/>
              </a:rPr>
              <a:t>Функциональная грамотность понимается </a:t>
            </a:r>
            <a:r>
              <a:rPr lang="ru-RU" dirty="0" smtClean="0">
                <a:latin typeface="Times New Roman" panose="02020603050405020304" pitchFamily="18" charset="0"/>
                <a:cs typeface="Times New Roman" panose="02020603050405020304" pitchFamily="18" charset="0"/>
              </a:rPr>
              <a:t>как </a:t>
            </a:r>
            <a:r>
              <a:rPr lang="ru-RU" dirty="0">
                <a:latin typeface="Times New Roman" panose="02020603050405020304" pitchFamily="18" charset="0"/>
                <a:cs typeface="Times New Roman" panose="02020603050405020304" pitchFamily="18" charset="0"/>
              </a:rPr>
              <a:t>знания и умения, необходимые для полноценного функционирования человека в современном обществе. </a:t>
            </a: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Для учеников 5-х классов Майской школы были разработаны краткосрочные курсы на формирование читательской, математической, естественнонаучной и финансовой грамотности:</a:t>
            </a:r>
          </a:p>
          <a:p>
            <a:pPr marL="0" indent="0">
              <a:buNone/>
            </a:pPr>
            <a:endParaRPr lang="ru-RU"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a:t>
            </a:r>
            <a:r>
              <a:rPr lang="ru-RU" dirty="0" err="1" smtClean="0">
                <a:latin typeface="Times New Roman" panose="02020603050405020304" pitchFamily="18" charset="0"/>
                <a:cs typeface="Times New Roman" panose="02020603050405020304" pitchFamily="18" charset="0"/>
              </a:rPr>
              <a:t>Заниматика</a:t>
            </a:r>
            <a:r>
              <a:rPr lang="ru-RU" dirty="0" smtClean="0">
                <a:latin typeface="Times New Roman" panose="02020603050405020304" pitchFamily="18" charset="0"/>
                <a:cs typeface="Times New Roman" panose="02020603050405020304" pitchFamily="18" charset="0"/>
              </a:rPr>
              <a:t>»</a:t>
            </a:r>
          </a:p>
          <a:p>
            <a:r>
              <a:rPr lang="ru-RU" dirty="0" smtClean="0">
                <a:latin typeface="Times New Roman" panose="02020603050405020304" pitchFamily="18" charset="0"/>
                <a:cs typeface="Times New Roman" panose="02020603050405020304" pitchFamily="18" charset="0"/>
              </a:rPr>
              <a:t>«Виртуальная лаборатория»</a:t>
            </a:r>
          </a:p>
          <a:p>
            <a:r>
              <a:rPr lang="ru-RU" dirty="0" smtClean="0">
                <a:latin typeface="Times New Roman" panose="02020603050405020304" pitchFamily="18" charset="0"/>
                <a:cs typeface="Times New Roman" panose="02020603050405020304" pitchFamily="18" charset="0"/>
              </a:rPr>
              <a:t>«Финансовая грамотность»</a:t>
            </a:r>
          </a:p>
          <a:p>
            <a:r>
              <a:rPr lang="ru-RU" dirty="0" smtClean="0">
                <a:latin typeface="Times New Roman" panose="02020603050405020304" pitchFamily="18" charset="0"/>
                <a:cs typeface="Times New Roman" panose="02020603050405020304" pitchFamily="18" charset="0"/>
              </a:rPr>
              <a:t>«Страна </a:t>
            </a:r>
            <a:r>
              <a:rPr lang="ru-RU" dirty="0" err="1" smtClean="0">
                <a:latin typeface="Times New Roman" panose="02020603050405020304" pitchFamily="18" charset="0"/>
                <a:cs typeface="Times New Roman" panose="02020603050405020304" pitchFamily="18" charset="0"/>
              </a:rPr>
              <a:t>Текстомания</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86560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1095540"/>
          </a:xfrm>
        </p:spPr>
        <p:txBody>
          <a:bodyPr>
            <a:normAutofit/>
          </a:bodyPr>
          <a:lstStyle/>
          <a:p>
            <a:pPr algn="ctr"/>
            <a:r>
              <a:rPr lang="ru-RU" sz="3600" b="1" dirty="0" smtClean="0">
                <a:latin typeface="Times New Roman" pitchFamily="18" charset="0"/>
                <a:cs typeface="Times New Roman" pitchFamily="18" charset="0"/>
              </a:rPr>
              <a:t>Что такое естественнонаучная грамотность?</a:t>
            </a:r>
            <a:endParaRPr lang="ru-RU" sz="3600" b="1" dirty="0">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r>
              <a:rPr lang="ru-RU" b="1" dirty="0" smtClean="0">
                <a:solidFill>
                  <a:srgbClr val="FF0000"/>
                </a:solidFill>
                <a:latin typeface="Times New Roman" pitchFamily="18" charset="0"/>
                <a:cs typeface="Times New Roman" pitchFamily="18" charset="0"/>
              </a:rPr>
              <a:t>Естественнонаучная грамотность </a:t>
            </a:r>
            <a:r>
              <a:rPr lang="ru-RU"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способность</a:t>
            </a:r>
            <a:r>
              <a:rPr lang="ru-RU" dirty="0" smtClean="0">
                <a:latin typeface="Times New Roman" pitchFamily="18" charset="0"/>
                <a:cs typeface="Times New Roman" pitchFamily="18" charset="0"/>
              </a:rPr>
              <a:t> человека занимать активную гражданскую позицию по вопросам, связанным с естественными науками, и его </a:t>
            </a:r>
            <a:r>
              <a:rPr lang="ru-RU" b="1" dirty="0" smtClean="0">
                <a:latin typeface="Times New Roman" pitchFamily="18" charset="0"/>
                <a:cs typeface="Times New Roman" pitchFamily="18" charset="0"/>
              </a:rPr>
              <a:t>готовность</a:t>
            </a:r>
            <a:r>
              <a:rPr lang="ru-RU" dirty="0" smtClean="0">
                <a:latin typeface="Times New Roman" pitchFamily="18" charset="0"/>
                <a:cs typeface="Times New Roman" pitchFamily="18" charset="0"/>
              </a:rPr>
              <a:t> интересоваться естественнонаучными идеями.</a:t>
            </a:r>
            <a:endParaRPr lang="ru-RU" dirty="0">
              <a:latin typeface="Times New Roman" pitchFamily="18" charset="0"/>
              <a:cs typeface="Times New Roman" pitchFamily="18" charset="0"/>
            </a:endParaRPr>
          </a:p>
        </p:txBody>
      </p:sp>
      <p:sp>
        <p:nvSpPr>
          <p:cNvPr id="4" name="Прямоугольник 3"/>
          <p:cNvSpPr/>
          <p:nvPr/>
        </p:nvSpPr>
        <p:spPr>
          <a:xfrm>
            <a:off x="1082634" y="3757355"/>
            <a:ext cx="10026732" cy="2554545"/>
          </a:xfrm>
          <a:prstGeom prst="rect">
            <a:avLst/>
          </a:prstGeom>
        </p:spPr>
        <p:txBody>
          <a:bodyPr wrap="square">
            <a:spAutoFit/>
          </a:bodyPr>
          <a:lstStyle/>
          <a:p>
            <a:r>
              <a:rPr lang="ru-RU" sz="2000" dirty="0">
                <a:latin typeface="Times New Roman" panose="02020603050405020304" pitchFamily="18" charset="0"/>
                <a:cs typeface="Times New Roman" panose="02020603050405020304" pitchFamily="18" charset="0"/>
              </a:rPr>
              <a:t>Естественнонаучно грамотный человек стремится участвовать в аргументированном обсуждении проблем, относящихся к естественным наукам и технологиям, что требует от него следующих компетентностей: </a:t>
            </a:r>
          </a:p>
          <a:p>
            <a:r>
              <a:rPr lang="ru-RU" sz="2000" dirty="0">
                <a:latin typeface="Times New Roman" panose="02020603050405020304" pitchFamily="18" charset="0"/>
                <a:cs typeface="Times New Roman" panose="02020603050405020304" pitchFamily="18" charset="0"/>
              </a:rPr>
              <a:t>➢ научно объяснять явления; </a:t>
            </a:r>
          </a:p>
          <a:p>
            <a:r>
              <a:rPr lang="ru-RU" sz="2000" dirty="0">
                <a:latin typeface="Times New Roman" panose="02020603050405020304" pitchFamily="18" charset="0"/>
                <a:cs typeface="Times New Roman" panose="02020603050405020304" pitchFamily="18" charset="0"/>
              </a:rPr>
              <a:t>➢ понимать основные особенности </a:t>
            </a:r>
          </a:p>
          <a:p>
            <a:r>
              <a:rPr lang="ru-RU" sz="2000" dirty="0">
                <a:latin typeface="Times New Roman" panose="02020603050405020304" pitchFamily="18" charset="0"/>
                <a:cs typeface="Times New Roman" panose="02020603050405020304" pitchFamily="18" charset="0"/>
              </a:rPr>
              <a:t>естественнонаучного исследования; </a:t>
            </a:r>
          </a:p>
          <a:p>
            <a:r>
              <a:rPr lang="ru-RU" sz="2000" dirty="0">
                <a:latin typeface="Times New Roman" panose="02020603050405020304" pitchFamily="18" charset="0"/>
                <a:cs typeface="Times New Roman" panose="02020603050405020304" pitchFamily="18" charset="0"/>
              </a:rPr>
              <a:t>➢ интерпретировать данные и использовать </a:t>
            </a:r>
          </a:p>
          <a:p>
            <a:r>
              <a:rPr lang="ru-RU" sz="2000" dirty="0">
                <a:latin typeface="Times New Roman" panose="02020603050405020304" pitchFamily="18" charset="0"/>
                <a:cs typeface="Times New Roman" panose="02020603050405020304" pitchFamily="18" charset="0"/>
              </a:rPr>
              <a:t>научные доказательства для получения выводов.</a:t>
            </a:r>
          </a:p>
        </p:txBody>
      </p:sp>
      <p:pic>
        <p:nvPicPr>
          <p:cNvPr id="5" name="Рисунок 4"/>
          <p:cNvPicPr>
            <a:picLocks noChangeAspect="1"/>
          </p:cNvPicPr>
          <p:nvPr/>
        </p:nvPicPr>
        <p:blipFill>
          <a:blip r:embed="rId2" cstate="print"/>
          <a:stretch>
            <a:fillRect/>
          </a:stretch>
        </p:blipFill>
        <p:spPr>
          <a:xfrm>
            <a:off x="8645236" y="4438043"/>
            <a:ext cx="2586347" cy="220025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7804" y="218477"/>
            <a:ext cx="11671540" cy="980596"/>
          </a:xfrm>
        </p:spPr>
        <p:txBody>
          <a:bodyPr>
            <a:noAutofit/>
          </a:bodyPr>
          <a:lstStyle/>
          <a:p>
            <a:pPr algn="ctr"/>
            <a:r>
              <a:rPr lang="ru-RU" sz="2800" dirty="0" smtClean="0">
                <a:latin typeface="Times New Roman" pitchFamily="18" charset="0"/>
                <a:cs typeface="Times New Roman" pitchFamily="18" charset="0"/>
              </a:rPr>
              <a:t>Программа краткосрочного курса «Виртуальная лаборатория» </a:t>
            </a:r>
            <a:br>
              <a:rPr lang="ru-RU" sz="2800"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направленного на формирование естественно-научной грамотности</a:t>
            </a:r>
            <a:endParaRPr lang="ru-RU" sz="28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xmlns="" val="1850099421"/>
              </p:ext>
            </p:extLst>
          </p:nvPr>
        </p:nvGraphicFramePr>
        <p:xfrm>
          <a:off x="1095555" y="1398917"/>
          <a:ext cx="10163354" cy="5349228"/>
        </p:xfrm>
        <a:graphic>
          <a:graphicData uri="http://schemas.openxmlformats.org/drawingml/2006/table">
            <a:tbl>
              <a:tblPr firstRow="1" bandRow="1">
                <a:tableStyleId>{5C22544A-7EE6-4342-B048-85BDC9FD1C3A}</a:tableStyleId>
              </a:tblPr>
              <a:tblGrid>
                <a:gridCol w="3225204">
                  <a:extLst>
                    <a:ext uri="{9D8B030D-6E8A-4147-A177-3AD203B41FA5}">
                      <a16:colId xmlns:a16="http://schemas.microsoft.com/office/drawing/2014/main" xmlns="" val="20000"/>
                    </a:ext>
                  </a:extLst>
                </a:gridCol>
                <a:gridCol w="6938150">
                  <a:extLst>
                    <a:ext uri="{9D8B030D-6E8A-4147-A177-3AD203B41FA5}">
                      <a16:colId xmlns:a16="http://schemas.microsoft.com/office/drawing/2014/main" xmlns="" val="20001"/>
                    </a:ext>
                  </a:extLst>
                </a:gridCol>
              </a:tblGrid>
              <a:tr h="358134">
                <a:tc>
                  <a:txBody>
                    <a:bodyPr/>
                    <a:lstStyle/>
                    <a:p>
                      <a:r>
                        <a:rPr lang="ru-RU" sz="1800" b="1" kern="1200" dirty="0" smtClean="0">
                          <a:solidFill>
                            <a:schemeClr val="lt1"/>
                          </a:solidFill>
                          <a:latin typeface="Times New Roman" panose="02020603050405020304" pitchFamily="18" charset="0"/>
                          <a:ea typeface="+mn-ea"/>
                          <a:cs typeface="Times New Roman" panose="02020603050405020304" pitchFamily="18" charset="0"/>
                        </a:rPr>
                        <a:t>Название программы</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Виртуальная лаборатория</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10000"/>
                  </a:ext>
                </a:extLst>
              </a:tr>
              <a:tr h="559277">
                <a:tc>
                  <a:txBody>
                    <a:bodyPr/>
                    <a:lstStyle/>
                    <a:p>
                      <a:r>
                        <a:rPr lang="ru-RU" sz="1600" kern="1200" dirty="0" smtClean="0">
                          <a:solidFill>
                            <a:schemeClr val="dk1"/>
                          </a:solidFill>
                          <a:latin typeface="Times New Roman" pitchFamily="18" charset="0"/>
                          <a:ea typeface="+mn-ea"/>
                          <a:cs typeface="Times New Roman" pitchFamily="18" charset="0"/>
                        </a:rPr>
                        <a:t>Категория учащихся, для которой предназначена данная программа</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5 класс</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358134">
                <a:tc>
                  <a:txBody>
                    <a:bodyPr/>
                    <a:lstStyle/>
                    <a:p>
                      <a:r>
                        <a:rPr lang="ru-RU" sz="1600" dirty="0" smtClean="0">
                          <a:latin typeface="Times New Roman" pitchFamily="18" charset="0"/>
                          <a:cs typeface="Times New Roman" pitchFamily="18" charset="0"/>
                        </a:rPr>
                        <a:t>Количество часов</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6 часов</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r h="1030247">
                <a:tc>
                  <a:txBody>
                    <a:bodyPr/>
                    <a:lstStyle/>
                    <a:p>
                      <a:r>
                        <a:rPr lang="ru-RU" sz="1600" kern="1200" dirty="0" smtClean="0">
                          <a:solidFill>
                            <a:schemeClr val="dk1"/>
                          </a:solidFill>
                          <a:latin typeface="Times New Roman" pitchFamily="18" charset="0"/>
                          <a:ea typeface="+mn-ea"/>
                          <a:cs typeface="Times New Roman" pitchFamily="18" charset="0"/>
                        </a:rPr>
                        <a:t>Организационные условия реализации программы:</a:t>
                      </a:r>
                    </a:p>
                    <a:p>
                      <a:pPr lvl="0"/>
                      <a:r>
                        <a:rPr lang="ru-RU" sz="1600" kern="1200" dirty="0" smtClean="0">
                          <a:solidFill>
                            <a:schemeClr val="dk1"/>
                          </a:solidFill>
                          <a:latin typeface="Times New Roman" pitchFamily="18" charset="0"/>
                          <a:ea typeface="+mn-ea"/>
                          <a:cs typeface="Times New Roman" pitchFamily="18" charset="0"/>
                        </a:rPr>
                        <a:t>режим проведения</a:t>
                      </a:r>
                    </a:p>
                    <a:p>
                      <a:r>
                        <a:rPr lang="ru-RU" sz="1600" kern="1200" dirty="0" smtClean="0">
                          <a:solidFill>
                            <a:schemeClr val="dk1"/>
                          </a:solidFill>
                          <a:latin typeface="Times New Roman" pitchFamily="18" charset="0"/>
                          <a:ea typeface="+mn-ea"/>
                          <a:cs typeface="Times New Roman" pitchFamily="18" charset="0"/>
                        </a:rPr>
                        <a:t>место реализации программы</a:t>
                      </a:r>
                      <a:endParaRPr lang="ru-RU" sz="1600" dirty="0">
                        <a:latin typeface="Times New Roman" pitchFamily="18" charset="0"/>
                        <a:cs typeface="Times New Roman" pitchFamily="18" charset="0"/>
                      </a:endParaRPr>
                    </a:p>
                  </a:txBody>
                  <a:tcPr/>
                </a:tc>
                <a:tc>
                  <a:txBody>
                    <a:bodyPr/>
                    <a:lstStyle/>
                    <a:p>
                      <a:endParaRPr lang="ru-RU" sz="1600" kern="1200" dirty="0" smtClean="0">
                        <a:solidFill>
                          <a:schemeClr val="dk1"/>
                        </a:solidFill>
                        <a:latin typeface="Times New Roman" pitchFamily="18" charset="0"/>
                        <a:ea typeface="+mn-ea"/>
                        <a:cs typeface="Times New Roman" pitchFamily="18" charset="0"/>
                      </a:endParaRPr>
                    </a:p>
                    <a:p>
                      <a:endParaRPr lang="ru-RU" sz="1600" kern="1200" dirty="0" smtClean="0">
                        <a:solidFill>
                          <a:schemeClr val="dk1"/>
                        </a:solidFill>
                        <a:latin typeface="Times New Roman" pitchFamily="18" charset="0"/>
                        <a:ea typeface="+mn-ea"/>
                        <a:cs typeface="Times New Roman" pitchFamily="18" charset="0"/>
                      </a:endParaRPr>
                    </a:p>
                    <a:p>
                      <a:r>
                        <a:rPr lang="ru-RU" sz="1600" kern="1200" dirty="0" smtClean="0">
                          <a:solidFill>
                            <a:schemeClr val="dk1"/>
                          </a:solidFill>
                          <a:latin typeface="Times New Roman" pitchFamily="18" charset="0"/>
                          <a:ea typeface="+mn-ea"/>
                          <a:cs typeface="Times New Roman" pitchFamily="18" charset="0"/>
                        </a:rPr>
                        <a:t>Краткосрочный курс</a:t>
                      </a:r>
                    </a:p>
                    <a:p>
                      <a:r>
                        <a:rPr lang="ru-RU" sz="1600" kern="1200" dirty="0" smtClean="0">
                          <a:solidFill>
                            <a:schemeClr val="dk1"/>
                          </a:solidFill>
                          <a:latin typeface="Times New Roman" pitchFamily="18" charset="0"/>
                          <a:ea typeface="+mn-ea"/>
                          <a:cs typeface="Times New Roman" pitchFamily="18" charset="0"/>
                        </a:rPr>
                        <a:t>Классная комната</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3"/>
                  </a:ext>
                </a:extLst>
              </a:tr>
              <a:tr h="1030247">
                <a:tc>
                  <a:txBody>
                    <a:bodyPr/>
                    <a:lstStyle/>
                    <a:p>
                      <a:r>
                        <a:rPr lang="ru-RU" sz="1600" kern="1200" dirty="0" smtClean="0">
                          <a:solidFill>
                            <a:schemeClr val="dk1"/>
                          </a:solidFill>
                          <a:latin typeface="Times New Roman" pitchFamily="18" charset="0"/>
                          <a:ea typeface="+mn-ea"/>
                          <a:cs typeface="Times New Roman" pitchFamily="18" charset="0"/>
                        </a:rPr>
                        <a:t>Ожидаемые результаты реализации программы: </a:t>
                      </a:r>
                      <a:endParaRPr lang="ru-RU" sz="1600" dirty="0">
                        <a:latin typeface="Times New Roman" pitchFamily="18" charset="0"/>
                        <a:cs typeface="Times New Roman" pitchFamily="18" charset="0"/>
                      </a:endParaRPr>
                    </a:p>
                  </a:txBody>
                  <a:tcPr/>
                </a:tc>
                <a:tc>
                  <a:txBody>
                    <a:bodyPr/>
                    <a:lstStyle/>
                    <a:p>
                      <a:r>
                        <a:rPr lang="ru-RU" sz="1600" kern="1200" dirty="0" smtClean="0">
                          <a:solidFill>
                            <a:schemeClr val="dk1"/>
                          </a:solidFill>
                          <a:latin typeface="Times New Roman" pitchFamily="18" charset="0"/>
                          <a:ea typeface="+mn-ea"/>
                          <a:cs typeface="Times New Roman" pitchFamily="18" charset="0"/>
                        </a:rPr>
                        <a:t>-  умение  научно объяснять явления;</a:t>
                      </a:r>
                    </a:p>
                    <a:p>
                      <a:r>
                        <a:rPr lang="ru-RU" sz="1600" kern="1200" dirty="0" smtClean="0">
                          <a:solidFill>
                            <a:schemeClr val="dk1"/>
                          </a:solidFill>
                          <a:latin typeface="Times New Roman" pitchFamily="18" charset="0"/>
                          <a:ea typeface="+mn-ea"/>
                          <a:cs typeface="Times New Roman" pitchFamily="18" charset="0"/>
                        </a:rPr>
                        <a:t>-  умение понимать особенности естественнонаучного исследования;</a:t>
                      </a:r>
                    </a:p>
                    <a:p>
                      <a:r>
                        <a:rPr lang="ru-RU" sz="1600" kern="1200" dirty="0" smtClean="0">
                          <a:solidFill>
                            <a:schemeClr val="dk1"/>
                          </a:solidFill>
                          <a:latin typeface="Times New Roman" pitchFamily="18" charset="0"/>
                          <a:ea typeface="+mn-ea"/>
                          <a:cs typeface="Times New Roman" pitchFamily="18" charset="0"/>
                        </a:rPr>
                        <a:t>- умение научно интерпретировать данные и использовать доказательства для получения выводов;</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4"/>
                  </a:ext>
                </a:extLst>
              </a:tr>
              <a:tr h="358134">
                <a:tc>
                  <a:txBody>
                    <a:bodyPr/>
                    <a:lstStyle/>
                    <a:p>
                      <a:r>
                        <a:rPr lang="ru-RU" sz="1600" smtClean="0">
                          <a:latin typeface="Times New Roman" pitchFamily="18" charset="0"/>
                          <a:cs typeface="Times New Roman" pitchFamily="18" charset="0"/>
                        </a:rPr>
                        <a:t>Объекты оценивания</a:t>
                      </a:r>
                      <a:endParaRPr lang="ru-RU" sz="1600" dirty="0">
                        <a:latin typeface="Times New Roman" pitchFamily="18" charset="0"/>
                        <a:cs typeface="Times New Roman" pitchFamily="18" charset="0"/>
                      </a:endParaRPr>
                    </a:p>
                  </a:txBody>
                  <a:tcPr/>
                </a:tc>
                <a:tc>
                  <a:txBody>
                    <a:bodyPr/>
                    <a:lstStyle/>
                    <a:p>
                      <a:r>
                        <a:rPr lang="ru-RU" sz="1600" kern="1200" dirty="0" smtClean="0">
                          <a:solidFill>
                            <a:schemeClr val="dk1"/>
                          </a:solidFill>
                          <a:latin typeface="Times New Roman" pitchFamily="18" charset="0"/>
                          <a:ea typeface="+mn-ea"/>
                          <a:cs typeface="Times New Roman" pitchFamily="18" charset="0"/>
                        </a:rPr>
                        <a:t>ответ на поставленный вопрос</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5"/>
                  </a:ext>
                </a:extLst>
              </a:tr>
              <a:tr h="1501217">
                <a:tc>
                  <a:txBody>
                    <a:bodyPr/>
                    <a:lstStyle/>
                    <a:p>
                      <a:r>
                        <a:rPr lang="ru-RU" sz="1600" kern="1200" dirty="0" smtClean="0">
                          <a:solidFill>
                            <a:schemeClr val="dk1"/>
                          </a:solidFill>
                          <a:latin typeface="Times New Roman" pitchFamily="18" charset="0"/>
                          <a:ea typeface="+mn-ea"/>
                          <a:cs typeface="Times New Roman" pitchFamily="18" charset="0"/>
                        </a:rPr>
                        <a:t>Техническое задание  для обучающихся</a:t>
                      </a:r>
                      <a:endParaRPr lang="ru-RU" sz="1600" dirty="0">
                        <a:latin typeface="Times New Roman" pitchFamily="18" charset="0"/>
                        <a:cs typeface="Times New Roman" pitchFamily="18" charset="0"/>
                      </a:endParaRPr>
                    </a:p>
                  </a:txBody>
                  <a:tcPr/>
                </a:tc>
                <a:tc>
                  <a:txBody>
                    <a:bodyPr/>
                    <a:lstStyle/>
                    <a:p>
                      <a:r>
                        <a:rPr lang="en-US" sz="1600" kern="1200" dirty="0" smtClean="0">
                          <a:solidFill>
                            <a:schemeClr val="dk1"/>
                          </a:solidFill>
                          <a:latin typeface="Times New Roman" pitchFamily="18" charset="0"/>
                          <a:ea typeface="+mn-ea"/>
                          <a:cs typeface="Times New Roman" pitchFamily="18" charset="0"/>
                        </a:rPr>
                        <a:t>- </a:t>
                      </a:r>
                      <a:r>
                        <a:rPr lang="ru-RU" sz="1600" kern="1200" dirty="0" smtClean="0">
                          <a:solidFill>
                            <a:schemeClr val="dk1"/>
                          </a:solidFill>
                          <a:latin typeface="Times New Roman" pitchFamily="18" charset="0"/>
                          <a:ea typeface="+mn-ea"/>
                          <a:cs typeface="Times New Roman" pitchFamily="18" charset="0"/>
                        </a:rPr>
                        <a:t>получить информацию в виде демонстрации опыта, </a:t>
                      </a:r>
                      <a:r>
                        <a:rPr lang="ru-RU" sz="1600" kern="1200" dirty="0" err="1" smtClean="0">
                          <a:solidFill>
                            <a:schemeClr val="dk1"/>
                          </a:solidFill>
                          <a:latin typeface="Times New Roman" pitchFamily="18" charset="0"/>
                          <a:ea typeface="+mn-ea"/>
                          <a:cs typeface="Times New Roman" pitchFamily="18" charset="0"/>
                        </a:rPr>
                        <a:t>видео-ролика</a:t>
                      </a:r>
                      <a:endParaRPr lang="ru-RU" sz="1600" kern="1200" dirty="0" smtClean="0">
                        <a:solidFill>
                          <a:schemeClr val="dk1"/>
                        </a:solidFill>
                        <a:latin typeface="Times New Roman" pitchFamily="18" charset="0"/>
                        <a:ea typeface="+mn-ea"/>
                        <a:cs typeface="Times New Roman" pitchFamily="18" charset="0"/>
                      </a:endParaRPr>
                    </a:p>
                    <a:p>
                      <a:r>
                        <a:rPr lang="ru-RU" sz="1600" kern="1200" dirty="0" smtClean="0">
                          <a:solidFill>
                            <a:schemeClr val="dk1"/>
                          </a:solidFill>
                          <a:latin typeface="Times New Roman" pitchFamily="18" charset="0"/>
                          <a:ea typeface="+mn-ea"/>
                          <a:cs typeface="Times New Roman" pitchFamily="18" charset="0"/>
                        </a:rPr>
                        <a:t>-</a:t>
                      </a:r>
                      <a:r>
                        <a:rPr lang="en-US" sz="1600" kern="1200" dirty="0" smtClean="0">
                          <a:solidFill>
                            <a:schemeClr val="dk1"/>
                          </a:solidFill>
                          <a:latin typeface="Times New Roman" pitchFamily="18" charset="0"/>
                          <a:ea typeface="+mn-ea"/>
                          <a:cs typeface="Times New Roman" pitchFamily="18" charset="0"/>
                        </a:rPr>
                        <a:t> </a:t>
                      </a:r>
                      <a:r>
                        <a:rPr lang="ru-RU" sz="1600" kern="1200" dirty="0" smtClean="0">
                          <a:solidFill>
                            <a:schemeClr val="dk1"/>
                          </a:solidFill>
                          <a:latin typeface="Times New Roman" pitchFamily="18" charset="0"/>
                          <a:ea typeface="+mn-ea"/>
                          <a:cs typeface="Times New Roman" pitchFamily="18" charset="0"/>
                        </a:rPr>
                        <a:t>получить информацию в графической форме (кластер, рисунок, схема)</a:t>
                      </a:r>
                    </a:p>
                    <a:p>
                      <a:r>
                        <a:rPr lang="ru-RU" sz="1600" kern="1200" dirty="0" smtClean="0">
                          <a:solidFill>
                            <a:schemeClr val="dk1"/>
                          </a:solidFill>
                          <a:latin typeface="Times New Roman" pitchFamily="18" charset="0"/>
                          <a:ea typeface="+mn-ea"/>
                          <a:cs typeface="Times New Roman" pitchFamily="18" charset="0"/>
                        </a:rPr>
                        <a:t>- получить информацию в виде сплошного текста, таблицы </a:t>
                      </a:r>
                    </a:p>
                    <a:p>
                      <a:r>
                        <a:rPr lang="ru-RU" sz="1600" kern="1200" dirty="0" smtClean="0">
                          <a:solidFill>
                            <a:schemeClr val="dk1"/>
                          </a:solidFill>
                          <a:latin typeface="Times New Roman" pitchFamily="18" charset="0"/>
                          <a:ea typeface="+mn-ea"/>
                          <a:cs typeface="Times New Roman" pitchFamily="18" charset="0"/>
                        </a:rPr>
                        <a:t>- выполнить задание с выбором одного ответа</a:t>
                      </a:r>
                    </a:p>
                    <a:p>
                      <a:r>
                        <a:rPr lang="ru-RU" sz="1600" kern="1200" dirty="0" smtClean="0">
                          <a:solidFill>
                            <a:schemeClr val="dk1"/>
                          </a:solidFill>
                          <a:latin typeface="Times New Roman" pitchFamily="18" charset="0"/>
                          <a:ea typeface="+mn-ea"/>
                          <a:cs typeface="Times New Roman" pitchFamily="18" charset="0"/>
                        </a:rPr>
                        <a:t>- выполнить задание с множественным выбором ответа</a:t>
                      </a:r>
                    </a:p>
                    <a:p>
                      <a:r>
                        <a:rPr lang="ru-RU" sz="1600" kern="1200" dirty="0" smtClean="0">
                          <a:solidFill>
                            <a:schemeClr val="dk1"/>
                          </a:solidFill>
                          <a:latin typeface="Times New Roman" pitchFamily="18" charset="0"/>
                          <a:ea typeface="+mn-ea"/>
                          <a:cs typeface="Times New Roman" pitchFamily="18" charset="0"/>
                        </a:rPr>
                        <a:t>- дать развернутый самостоятельный ответ на вопрос</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6"/>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73172"/>
            <a:ext cx="10515600" cy="549275"/>
          </a:xfrm>
        </p:spPr>
        <p:txBody>
          <a:bodyPr>
            <a:normAutofit fontScale="90000"/>
          </a:bodyPr>
          <a:lstStyle/>
          <a:p>
            <a:pPr algn="ctr"/>
            <a:r>
              <a:rPr lang="ru-RU" sz="3200" dirty="0" smtClean="0">
                <a:latin typeface="Times New Roman" panose="02020603050405020304" pitchFamily="18" charset="0"/>
                <a:cs typeface="Times New Roman" panose="02020603050405020304" pitchFamily="18" charset="0"/>
              </a:rPr>
              <a:t/>
            </a:r>
            <a:br>
              <a:rPr lang="ru-RU" sz="3200" dirty="0" smtClean="0">
                <a:latin typeface="Times New Roman" panose="02020603050405020304" pitchFamily="18" charset="0"/>
                <a:cs typeface="Times New Roman" panose="02020603050405020304" pitchFamily="18" charset="0"/>
              </a:rPr>
            </a:br>
            <a:r>
              <a:rPr lang="ru-RU" sz="3200" dirty="0" smtClean="0">
                <a:latin typeface="Times New Roman" panose="02020603050405020304" pitchFamily="18" charset="0"/>
                <a:cs typeface="Times New Roman" panose="02020603050405020304" pitchFamily="18" charset="0"/>
              </a:rPr>
              <a:t>Критерии оценивания: </a:t>
            </a:r>
            <a:br>
              <a:rPr lang="ru-RU" sz="3200" dirty="0" smtClean="0">
                <a:latin typeface="Times New Roman" panose="02020603050405020304" pitchFamily="18" charset="0"/>
                <a:cs typeface="Times New Roman" panose="02020603050405020304" pitchFamily="18" charset="0"/>
              </a:rPr>
            </a:br>
            <a:r>
              <a:rPr lang="ru-RU" sz="3200" dirty="0" smtClean="0">
                <a:latin typeface="Times New Roman" panose="02020603050405020304" pitchFamily="18" charset="0"/>
                <a:cs typeface="Times New Roman" panose="02020603050405020304" pitchFamily="18" charset="0"/>
              </a:rPr>
              <a:t>- </a:t>
            </a:r>
            <a:r>
              <a:rPr lang="ru-RU" sz="2200" dirty="0" smtClean="0">
                <a:latin typeface="Times New Roman" panose="02020603050405020304" pitchFamily="18" charset="0"/>
                <a:cs typeface="Times New Roman" panose="02020603050405020304" pitchFamily="18" charset="0"/>
              </a:rPr>
              <a:t>умения </a:t>
            </a:r>
            <a:r>
              <a:rPr lang="ru-RU" sz="2200" dirty="0">
                <a:latin typeface="Times New Roman" panose="02020603050405020304" pitchFamily="18" charset="0"/>
                <a:cs typeface="Times New Roman" panose="02020603050405020304" pitchFamily="18" charset="0"/>
              </a:rPr>
              <a:t>применять соответствующие естественнонаучные знания для объяснения </a:t>
            </a:r>
            <a:r>
              <a:rPr lang="ru-RU" sz="2200" dirty="0" smtClean="0">
                <a:latin typeface="Times New Roman" panose="02020603050405020304" pitchFamily="18" charset="0"/>
                <a:cs typeface="Times New Roman" panose="02020603050405020304" pitchFamily="18" charset="0"/>
              </a:rPr>
              <a:t>явления</a:t>
            </a:r>
            <a:endParaRPr lang="ru-RU" sz="2200" dirty="0">
              <a:latin typeface="Times New Roman" panose="02020603050405020304" pitchFamily="18" charset="0"/>
              <a:cs typeface="Times New Roman" panose="02020603050405020304" pitchFamily="18" charset="0"/>
            </a:endParaRPr>
          </a:p>
        </p:txBody>
      </p:sp>
      <p:graphicFrame>
        <p:nvGraphicFramePr>
          <p:cNvPr id="6" name="Объект 5"/>
          <p:cNvGraphicFramePr>
            <a:graphicFrameLocks noGrp="1"/>
          </p:cNvGraphicFramePr>
          <p:nvPr>
            <p:ph idx="1"/>
            <p:extLst>
              <p:ext uri="{D42A27DB-BD31-4B8C-83A1-F6EECF244321}">
                <p14:modId xmlns:p14="http://schemas.microsoft.com/office/powerpoint/2010/main" xmlns="" val="3443513526"/>
              </p:ext>
            </p:extLst>
          </p:nvPr>
        </p:nvGraphicFramePr>
        <p:xfrm>
          <a:off x="838200" y="1078335"/>
          <a:ext cx="10515600" cy="1463040"/>
        </p:xfrm>
        <a:graphic>
          <a:graphicData uri="http://schemas.openxmlformats.org/drawingml/2006/table">
            <a:tbl>
              <a:tblPr firstRow="1" bandRow="1">
                <a:tableStyleId>{5C22544A-7EE6-4342-B048-85BDC9FD1C3A}</a:tableStyleId>
              </a:tblPr>
              <a:tblGrid>
                <a:gridCol w="8614558">
                  <a:extLst>
                    <a:ext uri="{9D8B030D-6E8A-4147-A177-3AD203B41FA5}">
                      <a16:colId xmlns:a16="http://schemas.microsoft.com/office/drawing/2014/main" xmlns="" val="395487531"/>
                    </a:ext>
                  </a:extLst>
                </a:gridCol>
                <a:gridCol w="1901042">
                  <a:extLst>
                    <a:ext uri="{9D8B030D-6E8A-4147-A177-3AD203B41FA5}">
                      <a16:colId xmlns:a16="http://schemas.microsoft.com/office/drawing/2014/main" xmlns="" val="4174183953"/>
                    </a:ext>
                  </a:extLst>
                </a:gridCol>
              </a:tblGrid>
              <a:tr h="0">
                <a:tc>
                  <a:txBody>
                    <a:bodyPr/>
                    <a:lstStyle/>
                    <a:p>
                      <a:r>
                        <a:rPr lang="ru-RU" sz="1800" b="1" kern="1200" dirty="0" smtClean="0">
                          <a:solidFill>
                            <a:schemeClr val="lt1"/>
                          </a:solidFill>
                          <a:effectLst/>
                          <a:latin typeface="+mn-lt"/>
                          <a:ea typeface="+mn-ea"/>
                          <a:cs typeface="+mn-cs"/>
                        </a:rPr>
                        <a:t>Параметры</a:t>
                      </a:r>
                      <a:endParaRPr lang="ru-RU" dirty="0"/>
                    </a:p>
                  </a:txBody>
                  <a:tcPr/>
                </a:tc>
                <a:tc>
                  <a:txBody>
                    <a:bodyPr/>
                    <a:lstStyle/>
                    <a:p>
                      <a:r>
                        <a:rPr lang="ru-RU" dirty="0" smtClean="0"/>
                        <a:t>Баллы</a:t>
                      </a:r>
                      <a:endParaRPr lang="ru-RU" dirty="0"/>
                    </a:p>
                  </a:txBody>
                  <a:tcPr/>
                </a:tc>
                <a:extLst>
                  <a:ext uri="{0D108BD9-81ED-4DB2-BD59-A6C34878D82A}">
                    <a16:rowId xmlns:a16="http://schemas.microsoft.com/office/drawing/2014/main" xmlns="" val="1057686178"/>
                  </a:ext>
                </a:extLst>
              </a:tr>
              <a:tr h="333539">
                <a:tc>
                  <a:txBody>
                    <a:bodyPr/>
                    <a:lstStyle/>
                    <a:p>
                      <a:r>
                        <a:rPr lang="ru-RU" sz="1800" kern="1200" dirty="0" smtClean="0">
                          <a:solidFill>
                            <a:schemeClr val="dk1"/>
                          </a:solidFill>
                          <a:effectLst/>
                          <a:latin typeface="+mn-lt"/>
                          <a:ea typeface="+mn-ea"/>
                          <a:cs typeface="+mn-cs"/>
                        </a:rPr>
                        <a:t>Явление объяснено верно, применены соответствующие естественнонаучные знания</a:t>
                      </a:r>
                      <a:endParaRPr lang="ru-RU" dirty="0"/>
                    </a:p>
                  </a:txBody>
                  <a:tcPr/>
                </a:tc>
                <a:tc>
                  <a:txBody>
                    <a:bodyPr/>
                    <a:lstStyle/>
                    <a:p>
                      <a:r>
                        <a:rPr lang="ru-RU" dirty="0" smtClean="0"/>
                        <a:t>2</a:t>
                      </a:r>
                      <a:endParaRPr lang="ru-RU" dirty="0"/>
                    </a:p>
                  </a:txBody>
                  <a:tcPr/>
                </a:tc>
                <a:extLst>
                  <a:ext uri="{0D108BD9-81ED-4DB2-BD59-A6C34878D82A}">
                    <a16:rowId xmlns:a16="http://schemas.microsoft.com/office/drawing/2014/main" xmlns="" val="3854898560"/>
                  </a:ext>
                </a:extLst>
              </a:tr>
              <a:tr h="333539">
                <a:tc>
                  <a:txBody>
                    <a:bodyPr/>
                    <a:lstStyle/>
                    <a:p>
                      <a:r>
                        <a:rPr lang="ru-RU" sz="1800" kern="1200" dirty="0" smtClean="0">
                          <a:solidFill>
                            <a:schemeClr val="dk1"/>
                          </a:solidFill>
                          <a:effectLst/>
                          <a:latin typeface="+mn-lt"/>
                          <a:ea typeface="+mn-ea"/>
                          <a:cs typeface="+mn-cs"/>
                        </a:rPr>
                        <a:t>При объяснении явления допущены незначительные ошибки</a:t>
                      </a:r>
                      <a:endParaRPr lang="ru-RU" dirty="0"/>
                    </a:p>
                  </a:txBody>
                  <a:tcPr/>
                </a:tc>
                <a:tc>
                  <a:txBody>
                    <a:bodyPr/>
                    <a:lstStyle/>
                    <a:p>
                      <a:r>
                        <a:rPr lang="ru-RU" dirty="0" smtClean="0"/>
                        <a:t>1</a:t>
                      </a:r>
                      <a:endParaRPr lang="ru-RU" dirty="0"/>
                    </a:p>
                  </a:txBody>
                  <a:tcPr/>
                </a:tc>
                <a:extLst>
                  <a:ext uri="{0D108BD9-81ED-4DB2-BD59-A6C34878D82A}">
                    <a16:rowId xmlns:a16="http://schemas.microsoft.com/office/drawing/2014/main" xmlns="" val="3430723936"/>
                  </a:ext>
                </a:extLst>
              </a:tr>
              <a:tr h="333539">
                <a:tc>
                  <a:txBody>
                    <a:bodyPr/>
                    <a:lstStyle/>
                    <a:p>
                      <a:r>
                        <a:rPr lang="ru-RU" sz="1800" kern="1200" dirty="0" smtClean="0">
                          <a:solidFill>
                            <a:schemeClr val="dk1"/>
                          </a:solidFill>
                          <a:effectLst/>
                          <a:latin typeface="+mn-lt"/>
                          <a:ea typeface="+mn-ea"/>
                          <a:cs typeface="+mn-cs"/>
                        </a:rPr>
                        <a:t>Нет объяснения явления</a:t>
                      </a:r>
                      <a:endParaRPr lang="ru-RU" dirty="0"/>
                    </a:p>
                  </a:txBody>
                  <a:tcPr/>
                </a:tc>
                <a:tc>
                  <a:txBody>
                    <a:bodyPr/>
                    <a:lstStyle/>
                    <a:p>
                      <a:r>
                        <a:rPr lang="ru-RU" dirty="0" smtClean="0"/>
                        <a:t>0</a:t>
                      </a:r>
                      <a:endParaRPr lang="ru-RU" dirty="0"/>
                    </a:p>
                  </a:txBody>
                  <a:tcPr/>
                </a:tc>
                <a:extLst>
                  <a:ext uri="{0D108BD9-81ED-4DB2-BD59-A6C34878D82A}">
                    <a16:rowId xmlns:a16="http://schemas.microsoft.com/office/drawing/2014/main" xmlns="" val="2505067552"/>
                  </a:ext>
                </a:extLst>
              </a:tr>
            </a:tbl>
          </a:graphicData>
        </a:graphic>
      </p:graphicFrame>
      <p:sp>
        <p:nvSpPr>
          <p:cNvPr id="7" name="Прямоугольник 6"/>
          <p:cNvSpPr/>
          <p:nvPr/>
        </p:nvSpPr>
        <p:spPr>
          <a:xfrm>
            <a:off x="1372589" y="2569271"/>
            <a:ext cx="10515600" cy="400110"/>
          </a:xfrm>
          <a:prstGeom prst="rect">
            <a:avLst/>
          </a:prstGeom>
        </p:spPr>
        <p:txBody>
          <a:bodyPr wrap="square">
            <a:spAutoFit/>
          </a:bodyPr>
          <a:lstStyle/>
          <a:p>
            <a:r>
              <a:rPr lang="ru-RU" sz="2000" dirty="0" smtClean="0">
                <a:latin typeface="Times New Roman" panose="02020603050405020304" pitchFamily="18" charset="0"/>
                <a:cs typeface="Times New Roman" panose="02020603050405020304" pitchFamily="18" charset="0"/>
              </a:rPr>
              <a:t>- умения выдвигать объяснительные гипотезы  предлагать способы их проверки</a:t>
            </a:r>
            <a:endParaRPr lang="ru-RU" sz="2000" dirty="0"/>
          </a:p>
        </p:txBody>
      </p:sp>
      <p:graphicFrame>
        <p:nvGraphicFramePr>
          <p:cNvPr id="8" name="Объект 5"/>
          <p:cNvGraphicFramePr>
            <a:graphicFrameLocks/>
          </p:cNvGraphicFramePr>
          <p:nvPr>
            <p:extLst>
              <p:ext uri="{D42A27DB-BD31-4B8C-83A1-F6EECF244321}">
                <p14:modId xmlns:p14="http://schemas.microsoft.com/office/powerpoint/2010/main" xmlns="" val="3466590626"/>
              </p:ext>
            </p:extLst>
          </p:nvPr>
        </p:nvGraphicFramePr>
        <p:xfrm>
          <a:off x="838200" y="2967617"/>
          <a:ext cx="10515600" cy="1492530"/>
        </p:xfrm>
        <a:graphic>
          <a:graphicData uri="http://schemas.openxmlformats.org/drawingml/2006/table">
            <a:tbl>
              <a:tblPr firstRow="1" bandRow="1">
                <a:tableStyleId>{5C22544A-7EE6-4342-B048-85BDC9FD1C3A}</a:tableStyleId>
              </a:tblPr>
              <a:tblGrid>
                <a:gridCol w="8614558">
                  <a:extLst>
                    <a:ext uri="{9D8B030D-6E8A-4147-A177-3AD203B41FA5}">
                      <a16:colId xmlns:a16="http://schemas.microsoft.com/office/drawing/2014/main" xmlns="" val="395487531"/>
                    </a:ext>
                  </a:extLst>
                </a:gridCol>
                <a:gridCol w="1901042">
                  <a:extLst>
                    <a:ext uri="{9D8B030D-6E8A-4147-A177-3AD203B41FA5}">
                      <a16:colId xmlns:a16="http://schemas.microsoft.com/office/drawing/2014/main" xmlns="" val="4174183953"/>
                    </a:ext>
                  </a:extLst>
                </a:gridCol>
              </a:tblGrid>
              <a:tr h="380010">
                <a:tc>
                  <a:txBody>
                    <a:bodyPr/>
                    <a:lstStyle/>
                    <a:p>
                      <a:r>
                        <a:rPr lang="ru-RU" sz="1800" b="1" kern="1200" dirty="0" smtClean="0">
                          <a:solidFill>
                            <a:schemeClr val="lt1"/>
                          </a:solidFill>
                          <a:effectLst/>
                          <a:latin typeface="+mn-lt"/>
                          <a:ea typeface="+mn-ea"/>
                          <a:cs typeface="+mn-cs"/>
                        </a:rPr>
                        <a:t>Параметры</a:t>
                      </a:r>
                      <a:endParaRPr lang="ru-RU" dirty="0"/>
                    </a:p>
                  </a:txBody>
                  <a:tcPr/>
                </a:tc>
                <a:tc>
                  <a:txBody>
                    <a:bodyPr/>
                    <a:lstStyle/>
                    <a:p>
                      <a:r>
                        <a:rPr lang="ru-RU" dirty="0" smtClean="0"/>
                        <a:t>Баллы</a:t>
                      </a:r>
                      <a:endParaRPr lang="ru-RU" dirty="0"/>
                    </a:p>
                  </a:txBody>
                  <a:tcPr/>
                </a:tc>
                <a:extLst>
                  <a:ext uri="{0D108BD9-81ED-4DB2-BD59-A6C34878D82A}">
                    <a16:rowId xmlns:a16="http://schemas.microsoft.com/office/drawing/2014/main" xmlns="" val="1057686178"/>
                  </a:ext>
                </a:extLst>
              </a:tr>
              <a:tr h="370840">
                <a:tc>
                  <a:txBody>
                    <a:bodyPr/>
                    <a:lstStyle/>
                    <a:p>
                      <a:r>
                        <a:rPr lang="ru-RU" sz="1800" kern="1200" dirty="0" smtClean="0">
                          <a:solidFill>
                            <a:schemeClr val="dk1"/>
                          </a:solidFill>
                          <a:effectLst/>
                          <a:latin typeface="+mn-lt"/>
                          <a:ea typeface="+mn-ea"/>
                          <a:cs typeface="+mn-cs"/>
                        </a:rPr>
                        <a:t>Выдвинута гипотеза и предложен способ проверки</a:t>
                      </a:r>
                      <a:endParaRPr lang="ru-RU" dirty="0"/>
                    </a:p>
                  </a:txBody>
                  <a:tcPr/>
                </a:tc>
                <a:tc>
                  <a:txBody>
                    <a:bodyPr/>
                    <a:lstStyle/>
                    <a:p>
                      <a:r>
                        <a:rPr lang="ru-RU" dirty="0" smtClean="0"/>
                        <a:t>2</a:t>
                      </a:r>
                      <a:endParaRPr lang="ru-RU" dirty="0"/>
                    </a:p>
                  </a:txBody>
                  <a:tcPr/>
                </a:tc>
                <a:extLst>
                  <a:ext uri="{0D108BD9-81ED-4DB2-BD59-A6C34878D82A}">
                    <a16:rowId xmlns:a16="http://schemas.microsoft.com/office/drawing/2014/main" xmlns="" val="3854898560"/>
                  </a:ext>
                </a:extLst>
              </a:tr>
              <a:tr h="370840">
                <a:tc>
                  <a:txBody>
                    <a:bodyPr/>
                    <a:lstStyle/>
                    <a:p>
                      <a:r>
                        <a:rPr lang="ru-RU" sz="1800" kern="1200" dirty="0" smtClean="0">
                          <a:solidFill>
                            <a:schemeClr val="dk1"/>
                          </a:solidFill>
                          <a:effectLst/>
                          <a:latin typeface="+mn-lt"/>
                          <a:ea typeface="+mn-ea"/>
                          <a:cs typeface="+mn-cs"/>
                        </a:rPr>
                        <a:t>Выдвинута гипотеза, но нет способа проверки</a:t>
                      </a:r>
                      <a:endParaRPr lang="ru-RU" dirty="0"/>
                    </a:p>
                  </a:txBody>
                  <a:tcPr/>
                </a:tc>
                <a:tc>
                  <a:txBody>
                    <a:bodyPr/>
                    <a:lstStyle/>
                    <a:p>
                      <a:r>
                        <a:rPr lang="ru-RU" dirty="0" smtClean="0"/>
                        <a:t>1</a:t>
                      </a:r>
                      <a:endParaRPr lang="ru-RU" dirty="0"/>
                    </a:p>
                  </a:txBody>
                  <a:tcPr/>
                </a:tc>
                <a:extLst>
                  <a:ext uri="{0D108BD9-81ED-4DB2-BD59-A6C34878D82A}">
                    <a16:rowId xmlns:a16="http://schemas.microsoft.com/office/drawing/2014/main" xmlns="" val="3430723936"/>
                  </a:ext>
                </a:extLst>
              </a:tr>
              <a:tr h="370840">
                <a:tc>
                  <a:txBody>
                    <a:bodyPr/>
                    <a:lstStyle/>
                    <a:p>
                      <a:r>
                        <a:rPr lang="ru-RU" sz="1800" kern="1200" dirty="0" smtClean="0">
                          <a:solidFill>
                            <a:schemeClr val="dk1"/>
                          </a:solidFill>
                          <a:effectLst/>
                          <a:latin typeface="+mn-lt"/>
                          <a:ea typeface="+mn-ea"/>
                          <a:cs typeface="+mn-cs"/>
                        </a:rPr>
                        <a:t>Нет</a:t>
                      </a:r>
                      <a:r>
                        <a:rPr lang="ru-RU" sz="1800" kern="1200" baseline="0" dirty="0" smtClean="0">
                          <a:solidFill>
                            <a:schemeClr val="dk1"/>
                          </a:solidFill>
                          <a:effectLst/>
                          <a:latin typeface="+mn-lt"/>
                          <a:ea typeface="+mn-ea"/>
                          <a:cs typeface="+mn-cs"/>
                        </a:rPr>
                        <a:t> гипотезы и способа проверки</a:t>
                      </a:r>
                      <a:endParaRPr lang="ru-RU" dirty="0"/>
                    </a:p>
                  </a:txBody>
                  <a:tcPr/>
                </a:tc>
                <a:tc>
                  <a:txBody>
                    <a:bodyPr/>
                    <a:lstStyle/>
                    <a:p>
                      <a:r>
                        <a:rPr lang="ru-RU" dirty="0" smtClean="0"/>
                        <a:t>0</a:t>
                      </a:r>
                      <a:endParaRPr lang="ru-RU" dirty="0"/>
                    </a:p>
                  </a:txBody>
                  <a:tcPr/>
                </a:tc>
                <a:extLst>
                  <a:ext uri="{0D108BD9-81ED-4DB2-BD59-A6C34878D82A}">
                    <a16:rowId xmlns:a16="http://schemas.microsoft.com/office/drawing/2014/main" xmlns="" val="2505067552"/>
                  </a:ext>
                </a:extLst>
              </a:tr>
            </a:tbl>
          </a:graphicData>
        </a:graphic>
      </p:graphicFrame>
      <p:sp>
        <p:nvSpPr>
          <p:cNvPr id="9" name="Прямоугольник 8"/>
          <p:cNvSpPr/>
          <p:nvPr/>
        </p:nvSpPr>
        <p:spPr>
          <a:xfrm>
            <a:off x="1372589" y="4535559"/>
            <a:ext cx="10348356" cy="369332"/>
          </a:xfrm>
          <a:prstGeom prst="rect">
            <a:avLst/>
          </a:prstGeom>
        </p:spPr>
        <p:txBody>
          <a:bodyPr wrap="square">
            <a:spAutoFit/>
          </a:bodyPr>
          <a:lstStyle/>
          <a:p>
            <a:r>
              <a:rPr lang="ru-RU" dirty="0" smtClean="0">
                <a:latin typeface="Times New Roman" panose="02020603050405020304" pitchFamily="18" charset="0"/>
                <a:cs typeface="Times New Roman" panose="02020603050405020304" pitchFamily="18" charset="0"/>
              </a:rPr>
              <a:t>- умение </a:t>
            </a:r>
            <a:r>
              <a:rPr lang="ru-RU" dirty="0">
                <a:latin typeface="Times New Roman" panose="02020603050405020304" pitchFamily="18" charset="0"/>
                <a:cs typeface="Times New Roman" panose="02020603050405020304" pitchFamily="18" charset="0"/>
              </a:rPr>
              <a:t>анализировать, интерпретировать данные и делать соответствующие выводы</a:t>
            </a:r>
            <a:endParaRPr lang="ru-RU" dirty="0"/>
          </a:p>
        </p:txBody>
      </p:sp>
      <p:graphicFrame>
        <p:nvGraphicFramePr>
          <p:cNvPr id="10" name="Объект 3"/>
          <p:cNvGraphicFramePr>
            <a:graphicFrameLocks/>
          </p:cNvGraphicFramePr>
          <p:nvPr>
            <p:extLst>
              <p:ext uri="{D42A27DB-BD31-4B8C-83A1-F6EECF244321}">
                <p14:modId xmlns:p14="http://schemas.microsoft.com/office/powerpoint/2010/main" xmlns="" val="1445582262"/>
              </p:ext>
            </p:extLst>
          </p:nvPr>
        </p:nvGraphicFramePr>
        <p:xfrm>
          <a:off x="838200" y="4980303"/>
          <a:ext cx="10515600" cy="1737360"/>
        </p:xfrm>
        <a:graphic>
          <a:graphicData uri="http://schemas.openxmlformats.org/drawingml/2006/table">
            <a:tbl>
              <a:tblPr firstRow="1" bandRow="1">
                <a:tableStyleId>{5C22544A-7EE6-4342-B048-85BDC9FD1C3A}</a:tableStyleId>
              </a:tblPr>
              <a:tblGrid>
                <a:gridCol w="8899814">
                  <a:extLst>
                    <a:ext uri="{9D8B030D-6E8A-4147-A177-3AD203B41FA5}">
                      <a16:colId xmlns:a16="http://schemas.microsoft.com/office/drawing/2014/main" xmlns="" val="3619784713"/>
                    </a:ext>
                  </a:extLst>
                </a:gridCol>
                <a:gridCol w="1615786">
                  <a:extLst>
                    <a:ext uri="{9D8B030D-6E8A-4147-A177-3AD203B41FA5}">
                      <a16:colId xmlns:a16="http://schemas.microsoft.com/office/drawing/2014/main" xmlns="" val="2144100405"/>
                    </a:ext>
                  </a:extLst>
                </a:gridCol>
              </a:tblGrid>
              <a:tr h="348484">
                <a:tc>
                  <a:txBody>
                    <a:bodyPr/>
                    <a:lstStyle/>
                    <a:p>
                      <a:r>
                        <a:rPr lang="ru-RU" dirty="0" smtClean="0"/>
                        <a:t>Параметры</a:t>
                      </a:r>
                      <a:endParaRPr lang="ru-RU" dirty="0"/>
                    </a:p>
                  </a:txBody>
                  <a:tcPr/>
                </a:tc>
                <a:tc>
                  <a:txBody>
                    <a:bodyPr/>
                    <a:lstStyle/>
                    <a:p>
                      <a:r>
                        <a:rPr lang="ru-RU" dirty="0" smtClean="0"/>
                        <a:t>Баллы</a:t>
                      </a:r>
                      <a:endParaRPr lang="ru-RU" dirty="0"/>
                    </a:p>
                  </a:txBody>
                  <a:tcPr/>
                </a:tc>
                <a:extLst>
                  <a:ext uri="{0D108BD9-81ED-4DB2-BD59-A6C34878D82A}">
                    <a16:rowId xmlns:a16="http://schemas.microsoft.com/office/drawing/2014/main" xmlns="" val="2841804289"/>
                  </a:ext>
                </a:extLst>
              </a:tr>
              <a:tr h="551073">
                <a:tc>
                  <a:txBody>
                    <a:bodyPr/>
                    <a:lstStyle/>
                    <a:p>
                      <a:r>
                        <a:rPr lang="ru-RU" sz="1800" kern="1200" dirty="0" smtClean="0">
                          <a:solidFill>
                            <a:schemeClr val="dk1"/>
                          </a:solidFill>
                          <a:effectLst/>
                          <a:latin typeface="+mn-lt"/>
                          <a:ea typeface="+mn-ea"/>
                          <a:cs typeface="+mn-cs"/>
                        </a:rPr>
                        <a:t>Все предложенные данные интерпретированы верно, сделаны соответствующие выводы, дан развернутый ответ</a:t>
                      </a:r>
                      <a:endParaRPr lang="ru-RU" dirty="0"/>
                    </a:p>
                  </a:txBody>
                  <a:tcPr/>
                </a:tc>
                <a:tc>
                  <a:txBody>
                    <a:bodyPr/>
                    <a:lstStyle/>
                    <a:p>
                      <a:pPr algn="ctr"/>
                      <a:r>
                        <a:rPr lang="ru-RU" dirty="0" smtClean="0"/>
                        <a:t>2</a:t>
                      </a:r>
                      <a:endParaRPr lang="ru-RU" dirty="0"/>
                    </a:p>
                  </a:txBody>
                  <a:tcPr/>
                </a:tc>
                <a:extLst>
                  <a:ext uri="{0D108BD9-81ED-4DB2-BD59-A6C34878D82A}">
                    <a16:rowId xmlns:a16="http://schemas.microsoft.com/office/drawing/2014/main" xmlns="" val="1122718813"/>
                  </a:ext>
                </a:extLst>
              </a:tr>
              <a:tr h="353324">
                <a:tc>
                  <a:txBody>
                    <a:bodyPr/>
                    <a:lstStyle/>
                    <a:p>
                      <a:r>
                        <a:rPr lang="ru-RU" sz="1800" kern="1200" dirty="0" smtClean="0">
                          <a:solidFill>
                            <a:schemeClr val="dk1"/>
                          </a:solidFill>
                          <a:effectLst/>
                          <a:latin typeface="+mn-lt"/>
                          <a:ea typeface="+mn-ea"/>
                          <a:cs typeface="+mn-cs"/>
                        </a:rPr>
                        <a:t>Часть данных интерпретирована верно, выводы сформулированы частично</a:t>
                      </a:r>
                      <a:endParaRPr lang="ru-RU" dirty="0"/>
                    </a:p>
                  </a:txBody>
                  <a:tcPr/>
                </a:tc>
                <a:tc>
                  <a:txBody>
                    <a:bodyPr/>
                    <a:lstStyle/>
                    <a:p>
                      <a:pPr algn="ctr"/>
                      <a:r>
                        <a:rPr lang="ru-RU" dirty="0" smtClean="0"/>
                        <a:t>1</a:t>
                      </a:r>
                      <a:endParaRPr lang="ru-RU" dirty="0"/>
                    </a:p>
                  </a:txBody>
                  <a:tcPr/>
                </a:tc>
                <a:extLst>
                  <a:ext uri="{0D108BD9-81ED-4DB2-BD59-A6C34878D82A}">
                    <a16:rowId xmlns:a16="http://schemas.microsoft.com/office/drawing/2014/main" xmlns="" val="3296824153"/>
                  </a:ext>
                </a:extLst>
              </a:tr>
              <a:tr h="353324">
                <a:tc>
                  <a:txBody>
                    <a:bodyPr/>
                    <a:lstStyle/>
                    <a:p>
                      <a:r>
                        <a:rPr lang="ru-RU" sz="1800" kern="1200" dirty="0" smtClean="0">
                          <a:solidFill>
                            <a:schemeClr val="dk1"/>
                          </a:solidFill>
                          <a:effectLst/>
                          <a:latin typeface="+mn-lt"/>
                          <a:ea typeface="+mn-ea"/>
                          <a:cs typeface="+mn-cs"/>
                        </a:rPr>
                        <a:t>Данные не интерпретированы, выводы не сформулированы, развернутого ответа нет</a:t>
                      </a:r>
                      <a:endParaRPr lang="ru-RU" dirty="0"/>
                    </a:p>
                  </a:txBody>
                  <a:tcPr/>
                </a:tc>
                <a:tc>
                  <a:txBody>
                    <a:bodyPr/>
                    <a:lstStyle/>
                    <a:p>
                      <a:pPr algn="ctr"/>
                      <a:r>
                        <a:rPr lang="ru-RU" dirty="0" smtClean="0"/>
                        <a:t>0</a:t>
                      </a:r>
                      <a:endParaRPr lang="ru-RU" dirty="0"/>
                    </a:p>
                  </a:txBody>
                  <a:tcPr/>
                </a:tc>
                <a:extLst>
                  <a:ext uri="{0D108BD9-81ED-4DB2-BD59-A6C34878D82A}">
                    <a16:rowId xmlns:a16="http://schemas.microsoft.com/office/drawing/2014/main" xmlns="" val="2534451688"/>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620527"/>
          </a:xfrm>
        </p:spPr>
        <p:txBody>
          <a:bodyPr>
            <a:normAutofit fontScale="90000"/>
          </a:bodyPr>
          <a:lstStyle/>
          <a:p>
            <a:r>
              <a:rPr lang="ru-RU" b="1" dirty="0" smtClean="0"/>
              <a:t> </a:t>
            </a:r>
            <a:endParaRPr lang="ru-RU" dirty="0"/>
          </a:p>
        </p:txBody>
      </p:sp>
      <p:sp>
        <p:nvSpPr>
          <p:cNvPr id="6" name="Прямоугольник 5"/>
          <p:cNvSpPr/>
          <p:nvPr/>
        </p:nvSpPr>
        <p:spPr>
          <a:xfrm>
            <a:off x="1052804" y="193902"/>
            <a:ext cx="9712659" cy="556434"/>
          </a:xfrm>
          <a:prstGeom prst="rect">
            <a:avLst/>
          </a:prstGeom>
        </p:spPr>
        <p:txBody>
          <a:bodyPr wrap="none">
            <a:spAutoFit/>
          </a:bodyPr>
          <a:lstStyle/>
          <a:p>
            <a:pPr marL="457200" algn="ctr">
              <a:lnSpc>
                <a:spcPct val="115000"/>
              </a:lnSpc>
              <a:spcBef>
                <a:spcPts val="1200"/>
              </a:spcBef>
              <a:spcAft>
                <a:spcPts val="1200"/>
              </a:spcAft>
            </a:pPr>
            <a:r>
              <a:rPr lang="ru-RU" sz="2800" b="1" dirty="0">
                <a:latin typeface="Times New Roman" panose="02020603050405020304" pitchFamily="18" charset="0"/>
                <a:ea typeface="Calibri" panose="020F0502020204030204" pitchFamily="34" charset="0"/>
                <a:cs typeface="Times New Roman" panose="02020603050405020304" pitchFamily="18" charset="0"/>
              </a:rPr>
              <a:t>Программа </a:t>
            </a:r>
            <a:r>
              <a:rPr lang="ru-RU" sz="2800" b="1" dirty="0" smtClean="0">
                <a:latin typeface="Times New Roman" panose="02020603050405020304" pitchFamily="18" charset="0"/>
                <a:ea typeface="Calibri" panose="020F0502020204030204" pitchFamily="34" charset="0"/>
                <a:cs typeface="Times New Roman" panose="02020603050405020304" pitchFamily="18" charset="0"/>
              </a:rPr>
              <a:t>курса </a:t>
            </a:r>
            <a:r>
              <a:rPr lang="ru-RU" sz="2800" b="1" dirty="0" smtClean="0">
                <a:latin typeface="Times New Roman" panose="02020603050405020304" pitchFamily="18" charset="0"/>
                <a:cs typeface="Times New Roman" panose="02020603050405020304" pitchFamily="18" charset="0"/>
              </a:rPr>
              <a:t>«Виртуальная лаборатория» , 6 часов</a:t>
            </a:r>
            <a:endParaRPr lang="ru-RU"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p:cNvSpPr txBox="1"/>
          <p:nvPr/>
        </p:nvSpPr>
        <p:spPr>
          <a:xfrm>
            <a:off x="569343" y="1328470"/>
            <a:ext cx="10938293" cy="5078313"/>
          </a:xfrm>
          <a:prstGeom prst="rect">
            <a:avLst/>
          </a:prstGeom>
          <a:noFill/>
        </p:spPr>
        <p:txBody>
          <a:bodyPr wrap="square" rtlCol="0">
            <a:spAutoFit/>
          </a:bodyPr>
          <a:lstStyle/>
          <a:p>
            <a:pPr marL="342900" indent="-342900">
              <a:buAutoNum type="arabicPeriod"/>
            </a:pPr>
            <a:r>
              <a:rPr lang="ru-RU" sz="3600" dirty="0" smtClean="0">
                <a:solidFill>
                  <a:srgbClr val="002060"/>
                </a:solidFill>
                <a:latin typeface="Times New Roman" panose="02020603050405020304" pitchFamily="18" charset="0"/>
                <a:cs typeface="Times New Roman" panose="02020603050405020304" pitchFamily="18" charset="0"/>
              </a:rPr>
              <a:t>Как вырастить новогоднюю ёлку?</a:t>
            </a:r>
          </a:p>
          <a:p>
            <a:pPr marL="342900" indent="-342900">
              <a:buAutoNum type="arabicPeriod"/>
            </a:pPr>
            <a:r>
              <a:rPr lang="ru-RU" sz="3600" dirty="0" smtClean="0">
                <a:solidFill>
                  <a:srgbClr val="002060"/>
                </a:solidFill>
                <a:latin typeface="Times New Roman" panose="02020603050405020304" pitchFamily="18" charset="0"/>
                <a:cs typeface="Times New Roman" panose="02020603050405020304" pitchFamily="18" charset="0"/>
              </a:rPr>
              <a:t>Круговорот воды</a:t>
            </a:r>
          </a:p>
          <a:p>
            <a:pPr marL="342900" indent="-342900">
              <a:buAutoNum type="arabicPeriod"/>
            </a:pPr>
            <a:r>
              <a:rPr lang="ru-RU" sz="3600" dirty="0" smtClean="0">
                <a:solidFill>
                  <a:srgbClr val="002060"/>
                </a:solidFill>
                <a:latin typeface="Times New Roman" panose="02020603050405020304" pitchFamily="18" charset="0"/>
                <a:cs typeface="Times New Roman" panose="02020603050405020304" pitchFamily="18" charset="0"/>
              </a:rPr>
              <a:t>Звуки музыки</a:t>
            </a:r>
          </a:p>
          <a:p>
            <a:pPr marL="342900" indent="-342900">
              <a:buAutoNum type="arabicPeriod"/>
            </a:pPr>
            <a:r>
              <a:rPr lang="ru-RU" sz="3600" dirty="0" err="1" smtClean="0">
                <a:solidFill>
                  <a:srgbClr val="002060"/>
                </a:solidFill>
                <a:latin typeface="Times New Roman" panose="02020603050405020304" pitchFamily="18" charset="0"/>
                <a:cs typeface="Times New Roman" panose="02020603050405020304" pitchFamily="18" charset="0"/>
              </a:rPr>
              <a:t>Суперспособности</a:t>
            </a:r>
            <a:r>
              <a:rPr lang="ru-RU" sz="3600" dirty="0" smtClean="0">
                <a:solidFill>
                  <a:srgbClr val="002060"/>
                </a:solidFill>
                <a:latin typeface="Times New Roman" panose="02020603050405020304" pitchFamily="18" charset="0"/>
                <a:cs typeface="Times New Roman" panose="02020603050405020304" pitchFamily="18" charset="0"/>
              </a:rPr>
              <a:t> растений</a:t>
            </a:r>
          </a:p>
          <a:p>
            <a:pPr marL="342900" indent="-342900">
              <a:buAutoNum type="arabicPeriod"/>
            </a:pPr>
            <a:r>
              <a:rPr lang="ru-RU" sz="3600" dirty="0" smtClean="0">
                <a:solidFill>
                  <a:srgbClr val="002060"/>
                </a:solidFill>
                <a:latin typeface="Times New Roman" panose="02020603050405020304" pitchFamily="18" charset="0"/>
                <a:cs typeface="Times New Roman" panose="02020603050405020304" pitchFamily="18" charset="0"/>
              </a:rPr>
              <a:t>Чем мы дышим</a:t>
            </a:r>
          </a:p>
          <a:p>
            <a:pPr marL="342900" indent="-342900">
              <a:buFontTx/>
              <a:buAutoNum type="arabicPeriod"/>
            </a:pPr>
            <a:r>
              <a:rPr lang="ru-RU" sz="3600" dirty="0" smtClean="0">
                <a:solidFill>
                  <a:srgbClr val="002060"/>
                </a:solidFill>
                <a:latin typeface="Times New Roman" panose="02020603050405020304" pitchFamily="18" charset="0"/>
                <a:cs typeface="Times New Roman" panose="02020603050405020304" pitchFamily="18" charset="0"/>
              </a:rPr>
              <a:t>Итоговое оценочное занятие «Загадочная плесень»</a:t>
            </a:r>
          </a:p>
          <a:p>
            <a:pPr marL="342900" indent="-342900"/>
            <a:endParaRPr lang="ru-RU" dirty="0" smtClean="0">
              <a:solidFill>
                <a:schemeClr val="dk1"/>
              </a:solidFill>
              <a:latin typeface="Times New Roman" panose="02020603050405020304" pitchFamily="18" charset="0"/>
              <a:cs typeface="Times New Roman" panose="02020603050405020304" pitchFamily="18" charset="0"/>
            </a:endParaRPr>
          </a:p>
          <a:p>
            <a:pPr marL="342900" indent="-342900">
              <a:buAutoNum type="arabicPeriod"/>
            </a:pPr>
            <a:endParaRPr lang="ru-RU" dirty="0" smtClean="0">
              <a:solidFill>
                <a:schemeClr val="dk1"/>
              </a:solidFill>
              <a:latin typeface="Times New Roman" panose="02020603050405020304" pitchFamily="18" charset="0"/>
              <a:cs typeface="Times New Roman" panose="02020603050405020304" pitchFamily="18" charset="0"/>
            </a:endParaRPr>
          </a:p>
          <a:p>
            <a:pPr marL="342900" indent="-342900">
              <a:buAutoNum type="arabicPeriod"/>
            </a:pPr>
            <a:endParaRPr lang="ru-RU" dirty="0" smtClean="0">
              <a:solidFill>
                <a:schemeClr val="dk1"/>
              </a:solidFill>
              <a:latin typeface="Times New Roman" panose="02020603050405020304" pitchFamily="18" charset="0"/>
              <a:cs typeface="Times New Roman" panose="02020603050405020304" pitchFamily="18" charset="0"/>
            </a:endParaRPr>
          </a:p>
          <a:p>
            <a:pPr marL="342900" indent="-342900">
              <a:buAutoNum type="arabicPeriod"/>
            </a:pPr>
            <a:endParaRPr lang="ru-RU" dirty="0" smtClean="0">
              <a:solidFill>
                <a:schemeClr val="dk1"/>
              </a:solidFill>
              <a:latin typeface="Times New Roman" panose="02020603050405020304" pitchFamily="18" charset="0"/>
              <a:cs typeface="Times New Roman" panose="02020603050405020304" pitchFamily="18" charset="0"/>
            </a:endParaRPr>
          </a:p>
          <a:p>
            <a:pPr marL="342900" indent="-342900">
              <a:buAutoNum type="arabicPeriod"/>
            </a:pPr>
            <a:endParaRPr lang="ru-RU" dirty="0" smtClean="0">
              <a:latin typeface="Times New Roman" panose="02020603050405020304" pitchFamily="18" charset="0"/>
              <a:cs typeface="Times New Roman" panose="02020603050405020304" pitchFamily="18" charset="0"/>
            </a:endParaRPr>
          </a:p>
          <a:p>
            <a:endParaRPr lang="ru-RU" dirty="0"/>
          </a:p>
        </p:txBody>
      </p:sp>
      <p:sp>
        <p:nvSpPr>
          <p:cNvPr id="11" name="Содержимое 7"/>
          <p:cNvSpPr txBox="1">
            <a:spLocks/>
          </p:cNvSpPr>
          <p:nvPr/>
        </p:nvSpPr>
        <p:spPr>
          <a:xfrm>
            <a:off x="990600" y="1978025"/>
            <a:ext cx="10515600" cy="4351338"/>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tabLst/>
              <a:defRPr/>
            </a:pPr>
            <a:endParaRPr kumimoji="0" lang="ru-RU" sz="28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3264950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40873" y="1021278"/>
            <a:ext cx="9144000" cy="1206150"/>
          </a:xfrm>
        </p:spPr>
        <p:txBody>
          <a:bodyPr/>
          <a:lstStyle/>
          <a:p>
            <a:r>
              <a:rPr lang="ru-RU" dirty="0" smtClean="0">
                <a:latin typeface="Times New Roman" panose="02020603050405020304" pitchFamily="18" charset="0"/>
                <a:cs typeface="Times New Roman" panose="02020603050405020304" pitchFamily="18" charset="0"/>
              </a:rPr>
              <a:t>Занятие 6</a:t>
            </a:r>
            <a:endParaRPr lang="ru-RU"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440873" y="2723264"/>
            <a:ext cx="9144000" cy="1655762"/>
          </a:xfrm>
        </p:spPr>
        <p:txBody>
          <a:bodyPr>
            <a:normAutofit/>
          </a:bodyPr>
          <a:lstStyle/>
          <a:p>
            <a:r>
              <a:rPr lang="ru-RU" sz="4800" b="1" dirty="0" smtClean="0">
                <a:latin typeface="Times New Roman" panose="02020603050405020304" pitchFamily="18" charset="0"/>
                <a:cs typeface="Times New Roman" panose="02020603050405020304" pitchFamily="18" charset="0"/>
              </a:rPr>
              <a:t>Загадочная плесень</a:t>
            </a:r>
            <a:endParaRPr lang="ru-RU" sz="4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9254200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4389" y="320634"/>
            <a:ext cx="11119898" cy="2862322"/>
          </a:xfrm>
          <a:prstGeom prst="rect">
            <a:avLst/>
          </a:prstGeom>
          <a:noFill/>
        </p:spPr>
        <p:txBody>
          <a:bodyPr wrap="square" rtlCol="0">
            <a:spAutoFit/>
          </a:bodyPr>
          <a:lstStyle/>
          <a:p>
            <a:pPr algn="just"/>
            <a:r>
              <a:rPr lang="ru-RU" b="1" dirty="0" smtClean="0">
                <a:latin typeface="Times New Roman" panose="02020603050405020304" pitchFamily="18" charset="0"/>
                <a:cs typeface="Times New Roman" panose="02020603050405020304" pitchFamily="18" charset="0"/>
              </a:rPr>
              <a:t>Прочитайте текст</a:t>
            </a:r>
            <a:r>
              <a:rPr lang="ru-RU" dirty="0" smtClean="0">
                <a:latin typeface="Times New Roman" panose="02020603050405020304" pitchFamily="18" charset="0"/>
                <a:cs typeface="Times New Roman" panose="02020603050405020304" pitchFamily="18" charset="0"/>
              </a:rPr>
              <a:t>. Пятиклассник </a:t>
            </a:r>
            <a:r>
              <a:rPr lang="ru-RU" dirty="0">
                <a:latin typeface="Times New Roman" panose="02020603050405020304" pitchFamily="18" charset="0"/>
                <a:cs typeface="Times New Roman" panose="02020603050405020304" pitchFamily="18" charset="0"/>
              </a:rPr>
              <a:t>Матвей, изучая по биологии тему «Царство Грибы» очень заинтересовался такими необычными живыми организмами.   Грибы – это отдельное царство, имеющее сходство и с животными, и с растениями. Обычно грибы приносят пользу и в природе, и людям, но есть такие представители, от которых больше проблем, чем плюсов. Такими, например, являются плесневые грибы. </a:t>
            </a:r>
          </a:p>
          <a:p>
            <a:pPr algn="just"/>
            <a:r>
              <a:rPr lang="ru-RU" dirty="0">
                <a:latin typeface="Times New Roman" panose="02020603050405020304" pitchFamily="18" charset="0"/>
                <a:cs typeface="Times New Roman" panose="02020603050405020304" pitchFamily="18" charset="0"/>
              </a:rPr>
              <a:t>Зачастую, сталкиваясь с плесневыми грибами, человек даже не осознает этого. И это неудивительно, ведь плесени имеют непривычное для нас строение.</a:t>
            </a:r>
          </a:p>
          <a:p>
            <a:pPr algn="just"/>
            <a:r>
              <a:rPr lang="ru-RU" dirty="0">
                <a:latin typeface="Times New Roman" panose="02020603050405020304" pitchFamily="18" charset="0"/>
                <a:cs typeface="Times New Roman" panose="02020603050405020304" pitchFamily="18" charset="0"/>
              </a:rPr>
              <a:t> Они были одной из первых форм жизни на Земле. Произрастая на поверхностях и внутри выбранных ими объектов, эти грибы изначально были неприхотливы к условиям среды. Основой тела плесневого гриба является тонкая, ветвящаяся грибница (мицелий), представляющая собой клетку, содержащую множество ядер. Он пронизывает субстрат, на котором развивается плесень</a:t>
            </a:r>
          </a:p>
        </p:txBody>
      </p:sp>
      <p:sp>
        <p:nvSpPr>
          <p:cNvPr id="2" name="Прямоугольник 1"/>
          <p:cNvSpPr/>
          <p:nvPr/>
        </p:nvSpPr>
        <p:spPr>
          <a:xfrm>
            <a:off x="649184" y="3459955"/>
            <a:ext cx="10822380" cy="2280881"/>
          </a:xfrm>
          <a:prstGeom prst="rect">
            <a:avLst/>
          </a:prstGeom>
        </p:spPr>
        <p:txBody>
          <a:bodyPr wrap="square">
            <a:spAutoFit/>
          </a:bodyPr>
          <a:lstStyle/>
          <a:p>
            <a:pPr>
              <a:lnSpc>
                <a:spcPct val="107000"/>
              </a:lnSpc>
              <a:spcAft>
                <a:spcPts val="800"/>
              </a:spcAft>
            </a:pPr>
            <a:r>
              <a:rPr lang="ru-RU" b="1" dirty="0">
                <a:latin typeface="Times New Roman" panose="02020603050405020304" pitchFamily="18" charset="0"/>
                <a:cs typeface="Times New Roman" panose="02020603050405020304" pitchFamily="18" charset="0"/>
              </a:rPr>
              <a:t>Задание 1. </a:t>
            </a:r>
            <a:r>
              <a:rPr lang="ru-RU" dirty="0" smtClean="0">
                <a:latin typeface="Times New Roman" panose="02020603050405020304" pitchFamily="18" charset="0"/>
                <a:ea typeface="Calibri" panose="020F0502020204030204" pitchFamily="34" charset="0"/>
                <a:cs typeface="Times New Roman" panose="02020603050405020304" pitchFamily="18" charset="0"/>
              </a:rPr>
              <a:t>Матвей </a:t>
            </a:r>
            <a:r>
              <a:rPr lang="ru-RU" dirty="0">
                <a:latin typeface="Times New Roman" panose="02020603050405020304" pitchFamily="18" charset="0"/>
                <a:ea typeface="Calibri" panose="020F0502020204030204" pitchFamily="34" charset="0"/>
                <a:cs typeface="Times New Roman" panose="02020603050405020304" pitchFamily="18" charset="0"/>
              </a:rPr>
              <a:t>каждое лето с родителями собирает грибы в лесу. Изучая плесневые грибы, он узнал, что они отличаются от лесных грибов </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dirty="0">
                <a:latin typeface="Times New Roman" panose="02020603050405020304" pitchFamily="18" charset="0"/>
                <a:ea typeface="Calibri" panose="020F0502020204030204" pitchFamily="34" charset="0"/>
                <a:cs typeface="Times New Roman" panose="02020603050405020304" pitchFamily="18" charset="0"/>
              </a:rPr>
              <a:t>Что не образуется у плесневых грибов? Выберите один </a:t>
            </a:r>
            <a:r>
              <a:rPr lang="ru-RU" dirty="0" smtClean="0">
                <a:latin typeface="Times New Roman" panose="02020603050405020304" pitchFamily="18" charset="0"/>
                <a:ea typeface="Calibri" panose="020F0502020204030204" pitchFamily="34" charset="0"/>
                <a:cs typeface="Times New Roman" panose="02020603050405020304" pitchFamily="18" charset="0"/>
              </a:rPr>
              <a:t>ответ</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dirty="0">
                <a:latin typeface="Times New Roman" panose="02020603050405020304" pitchFamily="18" charset="0"/>
                <a:ea typeface="Calibri" panose="020F0502020204030204" pitchFamily="34" charset="0"/>
                <a:cs typeface="Times New Roman" panose="02020603050405020304" pitchFamily="18" charset="0"/>
              </a:rPr>
              <a:t>А) </a:t>
            </a:r>
            <a:r>
              <a:rPr lang="ru-RU" dirty="0" smtClean="0">
                <a:latin typeface="Times New Roman" panose="02020603050405020304" pitchFamily="18" charset="0"/>
                <a:ea typeface="Calibri" panose="020F0502020204030204" pitchFamily="34" charset="0"/>
                <a:cs typeface="Times New Roman" panose="02020603050405020304" pitchFamily="18" charset="0"/>
              </a:rPr>
              <a:t>споры</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dirty="0">
                <a:latin typeface="Times New Roman" panose="02020603050405020304" pitchFamily="18" charset="0"/>
                <a:ea typeface="Calibri" panose="020F0502020204030204" pitchFamily="34" charset="0"/>
                <a:cs typeface="Times New Roman" panose="02020603050405020304" pitchFamily="18" charset="0"/>
              </a:rPr>
              <a:t>Б) плодовые </a:t>
            </a:r>
            <a:r>
              <a:rPr lang="ru-RU" dirty="0" smtClean="0">
                <a:latin typeface="Times New Roman" panose="02020603050405020304" pitchFamily="18" charset="0"/>
                <a:ea typeface="Calibri" panose="020F0502020204030204" pitchFamily="34" charset="0"/>
                <a:cs typeface="Times New Roman" panose="02020603050405020304" pitchFamily="18" charset="0"/>
              </a:rPr>
              <a:t>тела</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mtClean="0">
                <a:latin typeface="Times New Roman" panose="02020603050405020304" pitchFamily="18" charset="0"/>
                <a:ea typeface="Calibri" panose="020F0502020204030204" pitchFamily="34" charset="0"/>
                <a:cs typeface="Times New Roman" panose="02020603050405020304" pitchFamily="18" charset="0"/>
              </a:rPr>
              <a:t>В) </a:t>
            </a:r>
            <a:r>
              <a:rPr lang="ru-RU" dirty="0" smtClean="0">
                <a:latin typeface="Times New Roman" panose="02020603050405020304" pitchFamily="18" charset="0"/>
                <a:ea typeface="Calibri" panose="020F0502020204030204" pitchFamily="34" charset="0"/>
                <a:cs typeface="Times New Roman" panose="02020603050405020304" pitchFamily="18" charset="0"/>
              </a:rPr>
              <a:t>грибница</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pic>
        <p:nvPicPr>
          <p:cNvPr id="72706" name="Picture 2" descr="https://phonoteka.org/uploads/posts/2021-06/1624340870_15-phonoteka_org-p-gribi-oboi-krasivo-17.jpg"/>
          <p:cNvPicPr>
            <a:picLocks noChangeAspect="1" noChangeArrowheads="1"/>
          </p:cNvPicPr>
          <p:nvPr/>
        </p:nvPicPr>
        <p:blipFill>
          <a:blip r:embed="rId2" cstate="print"/>
          <a:srcRect/>
          <a:stretch>
            <a:fillRect/>
          </a:stretch>
        </p:blipFill>
        <p:spPr bwMode="auto">
          <a:xfrm>
            <a:off x="7431046" y="4069753"/>
            <a:ext cx="3658646" cy="2434564"/>
          </a:xfrm>
          <a:prstGeom prst="rect">
            <a:avLst/>
          </a:prstGeom>
          <a:noFill/>
        </p:spPr>
      </p:pic>
    </p:spTree>
    <p:extLst>
      <p:ext uri="{BB962C8B-B14F-4D97-AF65-F5344CB8AC3E}">
        <p14:creationId xmlns:p14="http://schemas.microsoft.com/office/powerpoint/2010/main" xmlns="" val="3924532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622075" y="441758"/>
            <a:ext cx="1813317" cy="523220"/>
          </a:xfrm>
          <a:prstGeom prst="rect">
            <a:avLst/>
          </a:prstGeom>
        </p:spPr>
        <p:txBody>
          <a:bodyPr wrap="none">
            <a:spAutoFit/>
          </a:bodyPr>
          <a:lstStyle/>
          <a:p>
            <a:r>
              <a:rPr lang="ru-RU" sz="2800" b="1" dirty="0">
                <a:latin typeface="Times New Roman" panose="02020603050405020304" pitchFamily="18" charset="0"/>
                <a:cs typeface="Times New Roman" panose="02020603050405020304" pitchFamily="18" charset="0"/>
              </a:rPr>
              <a:t>Задание </a:t>
            </a:r>
            <a:r>
              <a:rPr lang="ru-RU" sz="2800" b="1" dirty="0" smtClean="0">
                <a:latin typeface="Times New Roman" panose="02020603050405020304" pitchFamily="18" charset="0"/>
                <a:cs typeface="Times New Roman" panose="02020603050405020304" pitchFamily="18" charset="0"/>
              </a:rPr>
              <a:t>2</a:t>
            </a:r>
            <a:r>
              <a:rPr lang="ru-RU" b="1" dirty="0" smtClean="0">
                <a:latin typeface="Times New Roman" panose="02020603050405020304" pitchFamily="18" charset="0"/>
                <a:cs typeface="Times New Roman" panose="02020603050405020304" pitchFamily="18" charset="0"/>
              </a:rPr>
              <a:t>.</a:t>
            </a:r>
            <a:endParaRPr lang="ru-RU" b="1" dirty="0">
              <a:latin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213756" y="1053729"/>
            <a:ext cx="6757227" cy="3405976"/>
          </a:xfrm>
        </p:spPr>
        <p:txBody>
          <a:bodyPr>
            <a:normAutofit/>
          </a:bodyPr>
          <a:lstStyle/>
          <a:p>
            <a:pPr marL="0" indent="0">
              <a:buNone/>
            </a:pPr>
            <a:r>
              <a:rPr lang="ru-RU" sz="2400" dirty="0">
                <a:latin typeface="Times New Roman" panose="02020603050405020304" pitchFamily="18" charset="0"/>
                <a:cs typeface="Times New Roman" panose="02020603050405020304" pitchFamily="18" charset="0"/>
              </a:rPr>
              <a:t>Однажды мама Матвея открыла банку с вареньем и, всплеснув руками, расстроенно сказала, что варенье теперь несъедобно, потому что оно заплесневело. Действительно, когда Матвей заглянул в банку, то увидел на поверхности, оставленного на несколько дней открытым варенья образовался пушистый налет. Матвей поинтересовался  у мамы, почему нельзя просто снять эту плесень, а остальное варенье съесть?</a:t>
            </a:r>
          </a:p>
        </p:txBody>
      </p:sp>
      <p:pic>
        <p:nvPicPr>
          <p:cNvPr id="4098" name="Picture 2" descr="https://grizun-off.ru/wp-content/uploads/1/c/e/1ceed78e72959667eea9e35beb2da8f3.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85973" y="1954385"/>
            <a:ext cx="5397480" cy="4526011"/>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67169554"/>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Тема Offic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AE6F2518-B084-4896-AF52-66CC2144AA26}"/>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647</TotalTime>
  <Words>791</Words>
  <Application>Microsoft Office PowerPoint</Application>
  <PresentationFormat>Произвольный</PresentationFormat>
  <Paragraphs>111</Paragraphs>
  <Slides>12</Slides>
  <Notes>0</Notes>
  <HiddenSlides>0</HiddenSlides>
  <MMClips>1</MMClips>
  <ScaleCrop>false</ScaleCrop>
  <HeadingPairs>
    <vt:vector size="4" baseType="variant">
      <vt:variant>
        <vt:lpstr>Тема</vt:lpstr>
      </vt:variant>
      <vt:variant>
        <vt:i4>2</vt:i4>
      </vt:variant>
      <vt:variant>
        <vt:lpstr>Заголовки слайдов</vt:lpstr>
      </vt:variant>
      <vt:variant>
        <vt:i4>12</vt:i4>
      </vt:variant>
    </vt:vector>
  </HeadingPairs>
  <TitlesOfParts>
    <vt:vector size="14" baseType="lpstr">
      <vt:lpstr>Тема Office</vt:lpstr>
      <vt:lpstr>Office Theme</vt:lpstr>
      <vt:lpstr>Краткосрочный курс по формированию естественно-научной грамотности «Виртуальная лаборатория» для 5 класса </vt:lpstr>
      <vt:lpstr>Слайд 2</vt:lpstr>
      <vt:lpstr>Что такое естественнонаучная грамотность?</vt:lpstr>
      <vt:lpstr>Программа краткосрочного курса «Виртуальная лаборатория»  направленного на формирование естественно-научной грамотности</vt:lpstr>
      <vt:lpstr> Критерии оценивания:  - умения применять соответствующие естественнонаучные знания для объяснения явления</vt:lpstr>
      <vt:lpstr> </vt:lpstr>
      <vt:lpstr>Занятие 6</vt:lpstr>
      <vt:lpstr>Слайд 8</vt:lpstr>
      <vt:lpstr>Слайд 9</vt:lpstr>
      <vt:lpstr>Слайд 10</vt:lpstr>
      <vt:lpstr>Слайд 11</vt:lpstr>
      <vt:lpstr>Слайд 12</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Занятие 3.</dc:title>
  <dc:creator>Учитель</dc:creator>
  <cp:lastModifiedBy>Eltysheva-IV</cp:lastModifiedBy>
  <cp:revision>41</cp:revision>
  <dcterms:created xsi:type="dcterms:W3CDTF">2023-01-27T09:28:33Z</dcterms:created>
  <dcterms:modified xsi:type="dcterms:W3CDTF">2023-04-06T09:05:41Z</dcterms:modified>
</cp:coreProperties>
</file>