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5" r:id="rId3"/>
    <p:sldId id="264" r:id="rId4"/>
    <p:sldId id="276" r:id="rId5"/>
    <p:sldId id="291" r:id="rId6"/>
    <p:sldId id="299" r:id="rId7"/>
    <p:sldId id="293" r:id="rId8"/>
    <p:sldId id="297" r:id="rId9"/>
    <p:sldId id="300" r:id="rId10"/>
    <p:sldId id="294" r:id="rId11"/>
    <p:sldId id="278" r:id="rId12"/>
    <p:sldId id="280" r:id="rId13"/>
    <p:sldId id="281" r:id="rId14"/>
    <p:sldId id="282" r:id="rId15"/>
    <p:sldId id="283" r:id="rId16"/>
    <p:sldId id="295" r:id="rId17"/>
    <p:sldId id="301" r:id="rId18"/>
    <p:sldId id="304" r:id="rId19"/>
    <p:sldId id="305" r:id="rId20"/>
    <p:sldId id="273" r:id="rId21"/>
  </p:sldIdLst>
  <p:sldSz cx="9144000" cy="5143500" type="screen16x9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5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25A0F0-99C4-4BBC-972D-FA1E3819319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ADA23F-9F4E-463D-8EF3-D282A098DB34}">
      <dgm:prSet phldrT="[Текст]"/>
      <dgm:spPr/>
      <dgm:t>
        <a:bodyPr/>
        <a:lstStyle/>
        <a:p>
          <a:r>
            <a:rPr lang="ru-RU" dirty="0" smtClean="0"/>
            <a:t>задания</a:t>
          </a:r>
          <a:endParaRPr lang="ru-RU" dirty="0"/>
        </a:p>
      </dgm:t>
    </dgm:pt>
    <dgm:pt modelId="{7C174B71-0430-444E-8956-6DC11CDBB0B0}" type="parTrans" cxnId="{22E9533D-4770-4565-BB74-0EFE31C7DF9F}">
      <dgm:prSet/>
      <dgm:spPr/>
      <dgm:t>
        <a:bodyPr/>
        <a:lstStyle/>
        <a:p>
          <a:endParaRPr lang="ru-RU"/>
        </a:p>
      </dgm:t>
    </dgm:pt>
    <dgm:pt modelId="{C6C5AB01-4CD1-4FFB-AFEC-1812CF4815F0}" type="sibTrans" cxnId="{22E9533D-4770-4565-BB74-0EFE31C7DF9F}">
      <dgm:prSet/>
      <dgm:spPr/>
      <dgm:t>
        <a:bodyPr/>
        <a:lstStyle/>
        <a:p>
          <a:endParaRPr lang="ru-RU"/>
        </a:p>
      </dgm:t>
    </dgm:pt>
    <dgm:pt modelId="{3F514FAF-2030-470D-8943-1A9572232DF0}">
      <dgm:prSet phldrT="[Текст]"/>
      <dgm:spPr/>
      <dgm:t>
        <a:bodyPr/>
        <a:lstStyle/>
        <a:p>
          <a:r>
            <a:rPr lang="ru-RU" dirty="0" smtClean="0"/>
            <a:t>Материалы из разных областей</a:t>
          </a:r>
          <a:endParaRPr lang="ru-RU" dirty="0"/>
        </a:p>
      </dgm:t>
    </dgm:pt>
    <dgm:pt modelId="{256E150D-DB59-44D6-83C2-C5D6AB27471C}" type="parTrans" cxnId="{5F7B0167-809F-4DBE-9889-DDE93A24546D}">
      <dgm:prSet/>
      <dgm:spPr/>
      <dgm:t>
        <a:bodyPr/>
        <a:lstStyle/>
        <a:p>
          <a:endParaRPr lang="ru-RU"/>
        </a:p>
      </dgm:t>
    </dgm:pt>
    <dgm:pt modelId="{46E50A5B-7783-4324-BC3B-8ABF5334D97F}" type="sibTrans" cxnId="{5F7B0167-809F-4DBE-9889-DDE93A24546D}">
      <dgm:prSet/>
      <dgm:spPr/>
      <dgm:t>
        <a:bodyPr/>
        <a:lstStyle/>
        <a:p>
          <a:endParaRPr lang="ru-RU"/>
        </a:p>
      </dgm:t>
    </dgm:pt>
    <dgm:pt modelId="{7C714CBF-162E-49AC-B074-A4F5FDFBBE77}">
      <dgm:prSet phldrT="[Текст]"/>
      <dgm:spPr/>
      <dgm:t>
        <a:bodyPr/>
        <a:lstStyle/>
        <a:p>
          <a:r>
            <a:rPr lang="ru-RU" dirty="0" smtClean="0"/>
            <a:t>Контекст</a:t>
          </a:r>
          <a:endParaRPr lang="ru-RU" dirty="0"/>
        </a:p>
      </dgm:t>
    </dgm:pt>
    <dgm:pt modelId="{6EE0480E-02D1-4616-8860-1BF91C2F9D9E}" type="parTrans" cxnId="{1C5EF259-5B9B-46CA-A0B6-E0EFD8EE2F93}">
      <dgm:prSet/>
      <dgm:spPr/>
      <dgm:t>
        <a:bodyPr/>
        <a:lstStyle/>
        <a:p>
          <a:endParaRPr lang="ru-RU"/>
        </a:p>
      </dgm:t>
    </dgm:pt>
    <dgm:pt modelId="{EF5C213D-1DDF-4922-A353-20293F92168F}" type="sibTrans" cxnId="{1C5EF259-5B9B-46CA-A0B6-E0EFD8EE2F93}">
      <dgm:prSet/>
      <dgm:spPr/>
      <dgm:t>
        <a:bodyPr/>
        <a:lstStyle/>
        <a:p>
          <a:endParaRPr lang="ru-RU"/>
        </a:p>
      </dgm:t>
    </dgm:pt>
    <dgm:pt modelId="{E87C3B53-978F-41FE-881A-8991D0B71844}">
      <dgm:prSet phldrT="[Текст]"/>
      <dgm:spPr/>
      <dgm:t>
        <a:bodyPr/>
        <a:lstStyle/>
        <a:p>
          <a:r>
            <a:rPr lang="ru-RU" dirty="0" smtClean="0"/>
            <a:t>Мотивация учащихся</a:t>
          </a:r>
          <a:endParaRPr lang="ru-RU" dirty="0"/>
        </a:p>
      </dgm:t>
    </dgm:pt>
    <dgm:pt modelId="{025A7D8B-624C-48FE-BF40-7A9FFAD1FBCA}" type="parTrans" cxnId="{2DC80582-436F-4FA2-B13F-B0FC7660D4BE}">
      <dgm:prSet/>
      <dgm:spPr/>
      <dgm:t>
        <a:bodyPr/>
        <a:lstStyle/>
        <a:p>
          <a:endParaRPr lang="ru-RU"/>
        </a:p>
      </dgm:t>
    </dgm:pt>
    <dgm:pt modelId="{F831B32E-4656-4DA1-95EF-ED4BCC73882A}" type="sibTrans" cxnId="{2DC80582-436F-4FA2-B13F-B0FC7660D4BE}">
      <dgm:prSet/>
      <dgm:spPr/>
      <dgm:t>
        <a:bodyPr/>
        <a:lstStyle/>
        <a:p>
          <a:endParaRPr lang="ru-RU"/>
        </a:p>
      </dgm:t>
    </dgm:pt>
    <dgm:pt modelId="{8628398E-E3A9-423C-A352-28D7C49C8FE2}">
      <dgm:prSet phldrT="[Текст]"/>
      <dgm:spPr/>
      <dgm:t>
        <a:bodyPr/>
        <a:lstStyle/>
        <a:p>
          <a:r>
            <a:rPr lang="ru-RU" dirty="0" smtClean="0"/>
            <a:t>Комплексные и структурированные</a:t>
          </a:r>
          <a:endParaRPr lang="ru-RU" dirty="0"/>
        </a:p>
      </dgm:t>
    </dgm:pt>
    <dgm:pt modelId="{B077FA09-851D-4748-B0AC-DAFB4AC9E75A}" type="parTrans" cxnId="{63AA948E-63D6-4DD2-AD97-969027C76193}">
      <dgm:prSet/>
      <dgm:spPr/>
      <dgm:t>
        <a:bodyPr/>
        <a:lstStyle/>
        <a:p>
          <a:endParaRPr lang="ru-RU"/>
        </a:p>
      </dgm:t>
    </dgm:pt>
    <dgm:pt modelId="{027997B8-0C05-472A-924C-9D6732FAF939}" type="sibTrans" cxnId="{63AA948E-63D6-4DD2-AD97-969027C76193}">
      <dgm:prSet/>
      <dgm:spPr/>
      <dgm:t>
        <a:bodyPr/>
        <a:lstStyle/>
        <a:p>
          <a:endParaRPr lang="ru-RU"/>
        </a:p>
      </dgm:t>
    </dgm:pt>
    <dgm:pt modelId="{BA8524E2-101A-4666-9871-B6C7843F928F}" type="pres">
      <dgm:prSet presAssocID="{7425A0F0-99C4-4BBC-972D-FA1E3819319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DE6F0D-A5AE-4BF3-AFD1-E1CD585AB9D3}" type="pres">
      <dgm:prSet presAssocID="{BBADA23F-9F4E-463D-8EF3-D282A098DB34}" presName="centerShape" presStyleLbl="node0" presStyleIdx="0" presStyleCnt="1"/>
      <dgm:spPr/>
      <dgm:t>
        <a:bodyPr/>
        <a:lstStyle/>
        <a:p>
          <a:endParaRPr lang="ru-RU"/>
        </a:p>
      </dgm:t>
    </dgm:pt>
    <dgm:pt modelId="{D9CC5574-C303-4803-8488-C864A18ABD7D}" type="pres">
      <dgm:prSet presAssocID="{256E150D-DB59-44D6-83C2-C5D6AB27471C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3BEAE259-4CFA-4A8A-B0BF-80BE13075597}" type="pres">
      <dgm:prSet presAssocID="{3F514FAF-2030-470D-8943-1A9572232DF0}" presName="node" presStyleLbl="node1" presStyleIdx="0" presStyleCnt="4" custScaleX="136881" custRadScaleRad="115759" custRadScaleInc="-7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4ACA1-AFAA-40A1-A84C-551975AE9C29}" type="pres">
      <dgm:prSet presAssocID="{6EE0480E-02D1-4616-8860-1BF91C2F9D9E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6BC3EA63-29E7-49FD-B2A3-F47E12F9B42F}" type="pres">
      <dgm:prSet presAssocID="{7C714CBF-162E-49AC-B074-A4F5FDFBBE7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C1414-7712-40D0-A5CB-78C8EC1B1A93}" type="pres">
      <dgm:prSet presAssocID="{025A7D8B-624C-48FE-BF40-7A9FFAD1FBCA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17AD0E1A-6018-4069-9885-6230CE7EA255}" type="pres">
      <dgm:prSet presAssocID="{E87C3B53-978F-41FE-881A-8991D0B718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B5E75-C637-43C4-A12C-AC642F06A487}" type="pres">
      <dgm:prSet presAssocID="{B077FA09-851D-4748-B0AC-DAFB4AC9E75A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D51F588B-D82D-41FD-8AB2-6CF5B5A4FCDB}" type="pres">
      <dgm:prSet presAssocID="{8628398E-E3A9-423C-A352-28D7C49C8FE2}" presName="node" presStyleLbl="node1" presStyleIdx="3" presStyleCnt="4" custScaleX="137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99B83F-85AB-457F-A4ED-3BA9EC5DE636}" type="presOf" srcId="{8628398E-E3A9-423C-A352-28D7C49C8FE2}" destId="{D51F588B-D82D-41FD-8AB2-6CF5B5A4FCDB}" srcOrd="0" destOrd="0" presId="urn:microsoft.com/office/officeart/2005/8/layout/radial4"/>
    <dgm:cxn modelId="{1C5EF259-5B9B-46CA-A0B6-E0EFD8EE2F93}" srcId="{BBADA23F-9F4E-463D-8EF3-D282A098DB34}" destId="{7C714CBF-162E-49AC-B074-A4F5FDFBBE77}" srcOrd="1" destOrd="0" parTransId="{6EE0480E-02D1-4616-8860-1BF91C2F9D9E}" sibTransId="{EF5C213D-1DDF-4922-A353-20293F92168F}"/>
    <dgm:cxn modelId="{8FC21D82-604E-48A6-8531-F33A907945F2}" type="presOf" srcId="{E87C3B53-978F-41FE-881A-8991D0B71844}" destId="{17AD0E1A-6018-4069-9885-6230CE7EA255}" srcOrd="0" destOrd="0" presId="urn:microsoft.com/office/officeart/2005/8/layout/radial4"/>
    <dgm:cxn modelId="{1EE5E5DB-7F9B-4F7D-93D3-BEC4A830E79E}" type="presOf" srcId="{256E150D-DB59-44D6-83C2-C5D6AB27471C}" destId="{D9CC5574-C303-4803-8488-C864A18ABD7D}" srcOrd="0" destOrd="0" presId="urn:microsoft.com/office/officeart/2005/8/layout/radial4"/>
    <dgm:cxn modelId="{63AA948E-63D6-4DD2-AD97-969027C76193}" srcId="{BBADA23F-9F4E-463D-8EF3-D282A098DB34}" destId="{8628398E-E3A9-423C-A352-28D7C49C8FE2}" srcOrd="3" destOrd="0" parTransId="{B077FA09-851D-4748-B0AC-DAFB4AC9E75A}" sibTransId="{027997B8-0C05-472A-924C-9D6732FAF939}"/>
    <dgm:cxn modelId="{5F7B0167-809F-4DBE-9889-DDE93A24546D}" srcId="{BBADA23F-9F4E-463D-8EF3-D282A098DB34}" destId="{3F514FAF-2030-470D-8943-1A9572232DF0}" srcOrd="0" destOrd="0" parTransId="{256E150D-DB59-44D6-83C2-C5D6AB27471C}" sibTransId="{46E50A5B-7783-4324-BC3B-8ABF5334D97F}"/>
    <dgm:cxn modelId="{436BDC1A-4535-4933-B207-40035003B2C2}" type="presOf" srcId="{B077FA09-851D-4748-B0AC-DAFB4AC9E75A}" destId="{40CB5E75-C637-43C4-A12C-AC642F06A487}" srcOrd="0" destOrd="0" presId="urn:microsoft.com/office/officeart/2005/8/layout/radial4"/>
    <dgm:cxn modelId="{2DC80582-436F-4FA2-B13F-B0FC7660D4BE}" srcId="{BBADA23F-9F4E-463D-8EF3-D282A098DB34}" destId="{E87C3B53-978F-41FE-881A-8991D0B71844}" srcOrd="2" destOrd="0" parTransId="{025A7D8B-624C-48FE-BF40-7A9FFAD1FBCA}" sibTransId="{F831B32E-4656-4DA1-95EF-ED4BCC73882A}"/>
    <dgm:cxn modelId="{66E5EE18-ABF8-4544-A8E3-CB9E0F22E69E}" type="presOf" srcId="{BBADA23F-9F4E-463D-8EF3-D282A098DB34}" destId="{05DE6F0D-A5AE-4BF3-AFD1-E1CD585AB9D3}" srcOrd="0" destOrd="0" presId="urn:microsoft.com/office/officeart/2005/8/layout/radial4"/>
    <dgm:cxn modelId="{7CBB07B3-29AA-4D4C-9A68-510264D6999B}" type="presOf" srcId="{7425A0F0-99C4-4BBC-972D-FA1E38193197}" destId="{BA8524E2-101A-4666-9871-B6C7843F928F}" srcOrd="0" destOrd="0" presId="urn:microsoft.com/office/officeart/2005/8/layout/radial4"/>
    <dgm:cxn modelId="{FC87D854-1A1B-4474-950F-39A2F438976E}" type="presOf" srcId="{6EE0480E-02D1-4616-8860-1BF91C2F9D9E}" destId="{8B84ACA1-AFAA-40A1-A84C-551975AE9C29}" srcOrd="0" destOrd="0" presId="urn:microsoft.com/office/officeart/2005/8/layout/radial4"/>
    <dgm:cxn modelId="{22E9533D-4770-4565-BB74-0EFE31C7DF9F}" srcId="{7425A0F0-99C4-4BBC-972D-FA1E38193197}" destId="{BBADA23F-9F4E-463D-8EF3-D282A098DB34}" srcOrd="0" destOrd="0" parTransId="{7C174B71-0430-444E-8956-6DC11CDBB0B0}" sibTransId="{C6C5AB01-4CD1-4FFB-AFEC-1812CF4815F0}"/>
    <dgm:cxn modelId="{11C815C7-B0B5-4C36-BEEB-584343CA8567}" type="presOf" srcId="{025A7D8B-624C-48FE-BF40-7A9FFAD1FBCA}" destId="{A65C1414-7712-40D0-A5CB-78C8EC1B1A93}" srcOrd="0" destOrd="0" presId="urn:microsoft.com/office/officeart/2005/8/layout/radial4"/>
    <dgm:cxn modelId="{1990BC67-CE4B-43AB-A785-9B64AA4171E8}" type="presOf" srcId="{7C714CBF-162E-49AC-B074-A4F5FDFBBE77}" destId="{6BC3EA63-29E7-49FD-B2A3-F47E12F9B42F}" srcOrd="0" destOrd="0" presId="urn:microsoft.com/office/officeart/2005/8/layout/radial4"/>
    <dgm:cxn modelId="{E9708A38-C829-47BF-92EC-A99F680EBCAA}" type="presOf" srcId="{3F514FAF-2030-470D-8943-1A9572232DF0}" destId="{3BEAE259-4CFA-4A8A-B0BF-80BE13075597}" srcOrd="0" destOrd="0" presId="urn:microsoft.com/office/officeart/2005/8/layout/radial4"/>
    <dgm:cxn modelId="{584B81C0-F7BC-445B-BB4B-187682A1B908}" type="presParOf" srcId="{BA8524E2-101A-4666-9871-B6C7843F928F}" destId="{05DE6F0D-A5AE-4BF3-AFD1-E1CD585AB9D3}" srcOrd="0" destOrd="0" presId="urn:microsoft.com/office/officeart/2005/8/layout/radial4"/>
    <dgm:cxn modelId="{F2F9117A-6F51-45CE-A2EA-30153F87CF58}" type="presParOf" srcId="{BA8524E2-101A-4666-9871-B6C7843F928F}" destId="{D9CC5574-C303-4803-8488-C864A18ABD7D}" srcOrd="1" destOrd="0" presId="urn:microsoft.com/office/officeart/2005/8/layout/radial4"/>
    <dgm:cxn modelId="{027B4F93-5C74-42D8-85F4-5DF584AB09A4}" type="presParOf" srcId="{BA8524E2-101A-4666-9871-B6C7843F928F}" destId="{3BEAE259-4CFA-4A8A-B0BF-80BE13075597}" srcOrd="2" destOrd="0" presId="urn:microsoft.com/office/officeart/2005/8/layout/radial4"/>
    <dgm:cxn modelId="{37E5A93A-D4A5-4689-91A6-E255A7C896AD}" type="presParOf" srcId="{BA8524E2-101A-4666-9871-B6C7843F928F}" destId="{8B84ACA1-AFAA-40A1-A84C-551975AE9C29}" srcOrd="3" destOrd="0" presId="urn:microsoft.com/office/officeart/2005/8/layout/radial4"/>
    <dgm:cxn modelId="{8CD8F4E4-7DA1-4730-9B35-653339032437}" type="presParOf" srcId="{BA8524E2-101A-4666-9871-B6C7843F928F}" destId="{6BC3EA63-29E7-49FD-B2A3-F47E12F9B42F}" srcOrd="4" destOrd="0" presId="urn:microsoft.com/office/officeart/2005/8/layout/radial4"/>
    <dgm:cxn modelId="{1511FFBB-A904-4358-A3FD-D4AD524092B2}" type="presParOf" srcId="{BA8524E2-101A-4666-9871-B6C7843F928F}" destId="{A65C1414-7712-40D0-A5CB-78C8EC1B1A93}" srcOrd="5" destOrd="0" presId="urn:microsoft.com/office/officeart/2005/8/layout/radial4"/>
    <dgm:cxn modelId="{1D6B94DB-4A62-4375-962D-2DF27196DDCB}" type="presParOf" srcId="{BA8524E2-101A-4666-9871-B6C7843F928F}" destId="{17AD0E1A-6018-4069-9885-6230CE7EA255}" srcOrd="6" destOrd="0" presId="urn:microsoft.com/office/officeart/2005/8/layout/radial4"/>
    <dgm:cxn modelId="{AA10FD45-465D-4EC4-A7FC-D30BBC790588}" type="presParOf" srcId="{BA8524E2-101A-4666-9871-B6C7843F928F}" destId="{40CB5E75-C637-43C4-A12C-AC642F06A487}" srcOrd="7" destOrd="0" presId="urn:microsoft.com/office/officeart/2005/8/layout/radial4"/>
    <dgm:cxn modelId="{23838326-0376-49AD-B3B0-FFD44A12A611}" type="presParOf" srcId="{BA8524E2-101A-4666-9871-B6C7843F928F}" destId="{D51F588B-D82D-41FD-8AB2-6CF5B5A4FCD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DE6F0D-A5AE-4BF3-AFD1-E1CD585AB9D3}">
      <dsp:nvSpPr>
        <dsp:cNvPr id="0" name=""/>
        <dsp:cNvSpPr/>
      </dsp:nvSpPr>
      <dsp:spPr>
        <a:xfrm>
          <a:off x="3282392" y="1735426"/>
          <a:ext cx="1657814" cy="16578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задания</a:t>
          </a:r>
          <a:endParaRPr lang="ru-RU" sz="2500" kern="1200" dirty="0"/>
        </a:p>
      </dsp:txBody>
      <dsp:txXfrm>
        <a:off x="3282392" y="1735426"/>
        <a:ext cx="1657814" cy="1657814"/>
      </dsp:txXfrm>
    </dsp:sp>
    <dsp:sp modelId="{D9CC5574-C303-4803-8488-C864A18ABD7D}">
      <dsp:nvSpPr>
        <dsp:cNvPr id="0" name=""/>
        <dsp:cNvSpPr/>
      </dsp:nvSpPr>
      <dsp:spPr>
        <a:xfrm rot="11488536">
          <a:off x="1675553" y="1990996"/>
          <a:ext cx="1550471" cy="47247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EAE259-4CFA-4A8A-B0BF-80BE13075597}">
      <dsp:nvSpPr>
        <dsp:cNvPr id="0" name=""/>
        <dsp:cNvSpPr/>
      </dsp:nvSpPr>
      <dsp:spPr>
        <a:xfrm>
          <a:off x="613165" y="1443031"/>
          <a:ext cx="2155771" cy="1259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Материалы из разных областей</a:t>
          </a:r>
          <a:endParaRPr lang="ru-RU" sz="1800" kern="1200" dirty="0"/>
        </a:p>
      </dsp:txBody>
      <dsp:txXfrm>
        <a:off x="613165" y="1443031"/>
        <a:ext cx="2155771" cy="1259938"/>
      </dsp:txXfrm>
    </dsp:sp>
    <dsp:sp modelId="{8B84ACA1-AFAA-40A1-A84C-551975AE9C29}">
      <dsp:nvSpPr>
        <dsp:cNvPr id="0" name=""/>
        <dsp:cNvSpPr/>
      </dsp:nvSpPr>
      <dsp:spPr>
        <a:xfrm rot="14700000">
          <a:off x="2853794" y="953194"/>
          <a:ext cx="1232758" cy="47247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C3EA63-29E7-49FD-B2A3-F47E12F9B42F}">
      <dsp:nvSpPr>
        <dsp:cNvPr id="0" name=""/>
        <dsp:cNvSpPr/>
      </dsp:nvSpPr>
      <dsp:spPr>
        <a:xfrm>
          <a:off x="2422218" y="834"/>
          <a:ext cx="1574923" cy="1259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Контекст</a:t>
          </a:r>
          <a:endParaRPr lang="ru-RU" sz="1800" kern="1200" dirty="0"/>
        </a:p>
      </dsp:txBody>
      <dsp:txXfrm>
        <a:off x="2422218" y="834"/>
        <a:ext cx="1574923" cy="1259938"/>
      </dsp:txXfrm>
    </dsp:sp>
    <dsp:sp modelId="{A65C1414-7712-40D0-A5CB-78C8EC1B1A93}">
      <dsp:nvSpPr>
        <dsp:cNvPr id="0" name=""/>
        <dsp:cNvSpPr/>
      </dsp:nvSpPr>
      <dsp:spPr>
        <a:xfrm rot="17700000">
          <a:off x="4136046" y="953194"/>
          <a:ext cx="1232758" cy="47247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D0E1A-6018-4069-9885-6230CE7EA255}">
      <dsp:nvSpPr>
        <dsp:cNvPr id="0" name=""/>
        <dsp:cNvSpPr/>
      </dsp:nvSpPr>
      <dsp:spPr>
        <a:xfrm>
          <a:off x="4225457" y="834"/>
          <a:ext cx="1574923" cy="1259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Мотивация учащихся</a:t>
          </a:r>
          <a:endParaRPr lang="ru-RU" sz="1800" kern="1200" dirty="0"/>
        </a:p>
      </dsp:txBody>
      <dsp:txXfrm>
        <a:off x="4225457" y="834"/>
        <a:ext cx="1574923" cy="1259938"/>
      </dsp:txXfrm>
    </dsp:sp>
    <dsp:sp modelId="{40CB5E75-C637-43C4-A12C-AC642F06A487}">
      <dsp:nvSpPr>
        <dsp:cNvPr id="0" name=""/>
        <dsp:cNvSpPr/>
      </dsp:nvSpPr>
      <dsp:spPr>
        <a:xfrm rot="20700000">
          <a:off x="4960263" y="1935457"/>
          <a:ext cx="1232758" cy="47247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F588B-D82D-41FD-8AB2-6CF5B5A4FCDB}">
      <dsp:nvSpPr>
        <dsp:cNvPr id="0" name=""/>
        <dsp:cNvSpPr/>
      </dsp:nvSpPr>
      <dsp:spPr>
        <a:xfrm>
          <a:off x="5087132" y="1382195"/>
          <a:ext cx="2169772" cy="1259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Комплексные и структурированные</a:t>
          </a:r>
          <a:endParaRPr lang="ru-RU" sz="1800" kern="1200" dirty="0"/>
        </a:p>
      </dsp:txBody>
      <dsp:txXfrm>
        <a:off x="5087132" y="1382195"/>
        <a:ext cx="2169772" cy="12599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215F1-4AC9-4E05-837B-B51C42DDD783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A8085-EBB9-418C-A1DD-E003A5B48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9326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398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530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000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5384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643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6859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825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160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561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290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46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12298-F62E-4A6C-AFF2-964AF2423919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16248-0B00-4749-A2E3-9D19C5B3E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122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59525"/>
            <a:ext cx="8208912" cy="23959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Комплексные задания на формирование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естественно-научной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грамотности на уроках химии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3571882"/>
            <a:ext cx="5972172" cy="131445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Кузнецова Лариса Валерьевна,</a:t>
            </a:r>
          </a:p>
          <a:p>
            <a:pPr algn="r"/>
            <a:r>
              <a:rPr lang="ru-RU" sz="2400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учитель химии </a:t>
            </a:r>
          </a:p>
          <a:p>
            <a:pPr algn="r"/>
            <a:r>
              <a:rPr lang="ru-RU" sz="2400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МАОУ «Гимназия» г. </a:t>
            </a:r>
            <a:r>
              <a:rPr lang="ru-RU" sz="2400" i="1" dirty="0" err="1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Чусового</a:t>
            </a:r>
            <a:endParaRPr lang="ru-RU" sz="2400" i="1" dirty="0"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45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34"/>
            <a:ext cx="8637109" cy="48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1143008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0070C0"/>
                </a:solidFill>
              </a:rPr>
              <a:t>«Понимание методов естественнонаучного исследования»</a:t>
            </a: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тема «Коррозия металлов»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42"/>
            <a:ext cx="414340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429124" y="1071552"/>
            <a:ext cx="435768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За 5 дней до урока химии по теме «Коррозия металлов» учитель заложил опыт.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Для опыта было взято 4 пробирки и несколько железных гвоздей.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 первой пробирке гвозди были помещены в твердый порошок хлорида кальция, который является осушителем воздуха.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Во второй пробирке гвозди были полностью погружены в прокипячённую дистиллированную воду, на которой был слой растительного масла.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В третьей пробирке железные гвозди были не полностью погружены в дистиллированную воду.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А в четвертой пробирке гвозди 5 дней находились в соленой воде.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Результаты данного опыта были представлены учащимся на уроке по теме «Коррозия металлов».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a typeface="Times New Roman"/>
                <a:cs typeface="Calibri" pitchFamily="34" charset="0"/>
              </a:rPr>
              <a:t>Задание 1. </a:t>
            </a:r>
            <a:r>
              <a:rPr lang="ru-RU" sz="2800" b="1" dirty="0" smtClean="0">
                <a:solidFill>
                  <a:srgbClr val="0070C0"/>
                </a:solidFill>
              </a:rPr>
              <a:t>Распознавать и формулировать цель данного исследования</a:t>
            </a:r>
            <a:r>
              <a:rPr lang="ru-RU" sz="2800" b="1" dirty="0" smtClean="0">
                <a:solidFill>
                  <a:srgbClr val="0070C0"/>
                </a:solidFill>
                <a:ea typeface="Times New Roman"/>
                <a:cs typeface="Calibri" pitchFamily="34" charset="0"/>
              </a:rPr>
              <a:t> </a:t>
            </a:r>
            <a:endParaRPr lang="ru-RU" sz="2800" b="1" dirty="0">
              <a:solidFill>
                <a:srgbClr val="0070C0"/>
              </a:solidFill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8"/>
            <a:ext cx="392909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28" y="1285866"/>
            <a:ext cx="3286148" cy="200026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a typeface="Times New Roman"/>
                <a:cs typeface="Times New Roman"/>
              </a:rPr>
              <a:t>С какой целью учитель на уроке демонстрирует результаты данного опыта?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429006"/>
            <a:ext cx="535582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72"/>
            <a:ext cx="8229600" cy="8572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a typeface="Times New Roman"/>
                <a:cs typeface="Calibri" pitchFamily="34" charset="0"/>
              </a:rPr>
              <a:t>Задание 2. </a:t>
            </a:r>
            <a:r>
              <a:rPr lang="ru-RU" sz="2800" b="1" dirty="0" smtClean="0">
                <a:solidFill>
                  <a:srgbClr val="0070C0"/>
                </a:solidFill>
              </a:rPr>
              <a:t>Выдвигать объяснительные гипотезы и предлагать способы их проверки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endParaRPr lang="ru-RU" sz="2800" b="1" dirty="0">
              <a:solidFill>
                <a:srgbClr val="0070C0"/>
              </a:solidFill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8"/>
            <a:ext cx="35719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1142990"/>
            <a:ext cx="3857652" cy="350046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/>
              <a:t>     </a:t>
            </a:r>
            <a:r>
              <a:rPr lang="ru-RU" sz="1400" b="1" dirty="0" smtClean="0"/>
              <a:t>Гипотеза - это предположение, еще не доказанная логически и не подтвержденная опытом, догадка. Слово «гипотеза» происходит от древнегреческого «</a:t>
            </a:r>
            <a:r>
              <a:rPr lang="ru-RU" sz="1400" b="1" dirty="0" err="1" smtClean="0"/>
              <a:t>hypothesis</a:t>
            </a:r>
            <a:r>
              <a:rPr lang="ru-RU" sz="1400" b="1" dirty="0" smtClean="0"/>
              <a:t>» - основание, предположение, суждение о закономерной связи явлений. Обычно гипотезы начинаются со слов «предположим», «допустим», «возможно», «если …, то …».</a:t>
            </a:r>
          </a:p>
          <a:p>
            <a:pPr algn="just"/>
            <a:r>
              <a:rPr lang="ru-RU" sz="1400" b="1" dirty="0" smtClean="0"/>
              <a:t>        Используя данные клише, укажите, какими предположениями руководствовался учитель, закладывая данный опыт перед уроком?</a:t>
            </a:r>
            <a:endParaRPr lang="ru-RU" sz="1400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643320"/>
            <a:ext cx="383384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929072"/>
            <a:ext cx="4786314" cy="72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a typeface="Times New Roman"/>
                <a:cs typeface="Calibri" pitchFamily="34" charset="0"/>
              </a:rPr>
              <a:t>Задание 3. </a:t>
            </a:r>
            <a:r>
              <a:rPr lang="ru-RU" sz="2800" b="1" dirty="0" smtClean="0">
                <a:solidFill>
                  <a:srgbClr val="0070C0"/>
                </a:solidFill>
              </a:rPr>
              <a:t>Предлагать или оценивать способ научного исследования данного вопроса</a:t>
            </a:r>
            <a:endParaRPr lang="ru-RU" sz="2800" b="1" dirty="0">
              <a:solidFill>
                <a:srgbClr val="0070C0"/>
              </a:solidFill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8"/>
            <a:ext cx="371477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86314" y="1285866"/>
            <a:ext cx="4071966" cy="2928958"/>
          </a:xfrm>
          <a:prstGeom prst="roundRect">
            <a:avLst>
              <a:gd name="adj" fmla="val 15324"/>
            </a:avLst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/>
              <a:t>     Какие методы исследования использовал учитель, демонстрирую результаты данного опыта?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наблюдение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моделирование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измерение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эксперимент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мониторинг</a:t>
            </a:r>
            <a:endParaRPr lang="ru-RU" sz="2000" b="1" dirty="0" smtClean="0"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34"/>
            <a:ext cx="8929750" cy="8572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a typeface="Times New Roman"/>
                <a:cs typeface="Calibri" pitchFamily="34" charset="0"/>
              </a:rPr>
              <a:t>Задание 4. </a:t>
            </a:r>
            <a:r>
              <a:rPr lang="ru-RU" sz="2800" b="1" dirty="0" smtClean="0">
                <a:solidFill>
                  <a:srgbClr val="0070C0"/>
                </a:solidFill>
              </a:rPr>
              <a:t>Описывать и оценивать способы, которые используют учёные, чтобы обеспечить надёжность данных и достоверность объяснений</a:t>
            </a:r>
            <a:endParaRPr lang="ru-RU" sz="2800" b="1" dirty="0">
              <a:solidFill>
                <a:srgbClr val="0070C0"/>
              </a:solidFill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80"/>
            <a:ext cx="350046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86314" y="1571618"/>
            <a:ext cx="4000528" cy="3000396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/>
              <a:t>      Влияние всех ли факторов на коррозию показал учитель, демонстрируя результаты данного опыта? </a:t>
            </a:r>
          </a:p>
          <a:p>
            <a:pPr algn="just"/>
            <a:r>
              <a:rPr lang="ru-RU" sz="2000" b="1" dirty="0" smtClean="0"/>
              <a:t>       Предложите свои факторы, которые замедляют или ускоряют коррозию металлов, для экспериментальной проверки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44"/>
            <a:ext cx="449434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861"/>
            <a:ext cx="9001156" cy="505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Железная колонна в Дели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C:\Users\Лариса\Downloads\QtubIronPillar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8"/>
            <a:ext cx="2143140" cy="285752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071552"/>
            <a:ext cx="5429288" cy="189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286116" y="3357568"/>
            <a:ext cx="51952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Задание: </a:t>
            </a:r>
            <a:r>
              <a:rPr lang="ru-RU" dirty="0" smtClean="0"/>
              <a:t>изобразите на круговой диаграмме </a:t>
            </a:r>
          </a:p>
          <a:p>
            <a:r>
              <a:rPr lang="ru-RU" dirty="0" smtClean="0"/>
              <a:t>состав стали Делийской колонны. </a:t>
            </a:r>
          </a:p>
          <a:p>
            <a:r>
              <a:rPr lang="ru-RU" dirty="0" smtClean="0"/>
              <a:t>Предположите,</a:t>
            </a:r>
          </a:p>
          <a:p>
            <a:r>
              <a:rPr lang="ru-RU" dirty="0" smtClean="0"/>
              <a:t> в чем причина коррозионной стойкости колонны?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Солеварение на Урале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071552"/>
            <a:ext cx="5190832" cy="333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80"/>
            <a:ext cx="3043110" cy="220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Задания на формирование </a:t>
            </a:r>
            <a:r>
              <a:rPr lang="ru-RU" sz="3200" b="1" dirty="0" err="1" smtClean="0">
                <a:solidFill>
                  <a:srgbClr val="0070C0"/>
                </a:solidFill>
              </a:rPr>
              <a:t>естественно-научной</a:t>
            </a:r>
            <a:r>
              <a:rPr lang="ru-RU" sz="3200" b="1" dirty="0" smtClean="0">
                <a:solidFill>
                  <a:srgbClr val="0070C0"/>
                </a:solidFill>
              </a:rPr>
              <a:t> грамотности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5673"/>
          <a:stretch/>
        </p:blipFill>
        <p:spPr bwMode="auto">
          <a:xfrm>
            <a:off x="444487" y="428610"/>
            <a:ext cx="8383117" cy="444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1428742"/>
            <a:ext cx="57864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9431"/>
          <a:stretch>
            <a:fillRect/>
          </a:stretch>
        </p:blipFill>
        <p:spPr bwMode="auto">
          <a:xfrm>
            <a:off x="25941" y="214296"/>
            <a:ext cx="9118059" cy="492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8"/>
            <a:ext cx="8229600" cy="85725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Структура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45" t="21556" r="65909" b="15120"/>
          <a:stretch>
            <a:fillRect/>
          </a:stretch>
        </p:blipFill>
        <p:spPr bwMode="auto">
          <a:xfrm>
            <a:off x="928662" y="1214428"/>
            <a:ext cx="2816384" cy="3394075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82576" t="80838" r="4332" b="730"/>
          <a:stretch>
            <a:fillRect/>
          </a:stretch>
        </p:blipFill>
        <p:spPr bwMode="auto">
          <a:xfrm>
            <a:off x="3286116" y="3286130"/>
            <a:ext cx="1714512" cy="1357322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5286380" y="1428742"/>
            <a:ext cx="3214710" cy="228601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Задания: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с множественным выбором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на сопоставление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исключение неправильных утверждений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 с открытым ответом и </a:t>
            </a:r>
            <a:r>
              <a:rPr lang="ru-RU" b="1" dirty="0" err="1" smtClean="0"/>
              <a:t>др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38" y="0"/>
            <a:ext cx="9150438" cy="514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20"/>
            <a:ext cx="8229600" cy="8572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Железная колонна в Дели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843442"/>
            <a:ext cx="5969043" cy="40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Железная колонна в Дели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338"/>
          <a:stretch>
            <a:fillRect/>
          </a:stretch>
        </p:blipFill>
        <p:spPr bwMode="auto">
          <a:xfrm>
            <a:off x="214282" y="1214428"/>
            <a:ext cx="4429156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3860"/>
          <a:stretch>
            <a:fillRect/>
          </a:stretch>
        </p:blipFill>
        <p:spPr bwMode="auto">
          <a:xfrm>
            <a:off x="4786314" y="1714494"/>
            <a:ext cx="414340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Солеварение на Урале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62"/>
            <a:ext cx="7786742" cy="4227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Солеварение на Урале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6"/>
            <a:ext cx="800899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5cc7e8c02fef3cbfd18b9abeabbb65e43f238"/>
</p:tagLst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</TotalTime>
  <Words>330</Words>
  <Application>Microsoft Office PowerPoint</Application>
  <PresentationFormat>Экран (16:9)</PresentationFormat>
  <Paragraphs>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Комплексные задания на формирование естественно-научной грамотности на уроках химии</vt:lpstr>
      <vt:lpstr>Слайд 2</vt:lpstr>
      <vt:lpstr>Слайд 3</vt:lpstr>
      <vt:lpstr>Структура задания</vt:lpstr>
      <vt:lpstr>Слайд 5</vt:lpstr>
      <vt:lpstr>Железная колонна в Дели</vt:lpstr>
      <vt:lpstr>Железная колонна в Дели</vt:lpstr>
      <vt:lpstr>Солеварение на Урале</vt:lpstr>
      <vt:lpstr>Солеварение на Урале</vt:lpstr>
      <vt:lpstr>Слайд 10</vt:lpstr>
      <vt:lpstr>«Понимание методов естественнонаучного исследования» тема «Коррозия металлов» </vt:lpstr>
      <vt:lpstr>Задание 1. Распознавать и формулировать цель данного исследования </vt:lpstr>
      <vt:lpstr>Задание 2. Выдвигать объяснительные гипотезы и предлагать способы их проверки </vt:lpstr>
      <vt:lpstr>Задание 3. Предлагать или оценивать способ научного исследования данного вопроса</vt:lpstr>
      <vt:lpstr>Задание 4. Описывать и оценивать способы, которые используют учёные, чтобы обеспечить надёжность данных и достоверность объяснений</vt:lpstr>
      <vt:lpstr>Слайд 16</vt:lpstr>
      <vt:lpstr>Железная колонна в Дели</vt:lpstr>
      <vt:lpstr>Солеварение на Урале</vt:lpstr>
      <vt:lpstr>Задания на формирование естественно-научной грамотности</vt:lpstr>
      <vt:lpstr>Слайд 20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«Цветные молекулы»</dc:title>
  <dc:creator>obstinate</dc:creator>
  <cp:lastModifiedBy>Eltysheva-IV</cp:lastModifiedBy>
  <cp:revision>23</cp:revision>
  <dcterms:created xsi:type="dcterms:W3CDTF">2017-10-07T13:38:50Z</dcterms:created>
  <dcterms:modified xsi:type="dcterms:W3CDTF">2023-04-05T06:50:45Z</dcterms:modified>
</cp:coreProperties>
</file>